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36"/>
  </p:notesMasterIdLst>
  <p:handoutMasterIdLst>
    <p:handoutMasterId r:id="rId37"/>
  </p:handoutMasterIdLst>
  <p:sldIdLst>
    <p:sldId id="374" r:id="rId2"/>
    <p:sldId id="376" r:id="rId3"/>
    <p:sldId id="408" r:id="rId4"/>
    <p:sldId id="415" r:id="rId5"/>
    <p:sldId id="381" r:id="rId6"/>
    <p:sldId id="382" r:id="rId7"/>
    <p:sldId id="367" r:id="rId8"/>
    <p:sldId id="404" r:id="rId9"/>
    <p:sldId id="413" r:id="rId10"/>
    <p:sldId id="414" r:id="rId11"/>
    <p:sldId id="412" r:id="rId12"/>
    <p:sldId id="405" r:id="rId13"/>
    <p:sldId id="406" r:id="rId14"/>
    <p:sldId id="409" r:id="rId15"/>
    <p:sldId id="410" r:id="rId16"/>
    <p:sldId id="411" r:id="rId17"/>
    <p:sldId id="256" r:id="rId18"/>
    <p:sldId id="377" r:id="rId19"/>
    <p:sldId id="378" r:id="rId20"/>
    <p:sldId id="380" r:id="rId21"/>
    <p:sldId id="379" r:id="rId22"/>
    <p:sldId id="390" r:id="rId23"/>
    <p:sldId id="391" r:id="rId24"/>
    <p:sldId id="388" r:id="rId25"/>
    <p:sldId id="383" r:id="rId26"/>
    <p:sldId id="384" r:id="rId27"/>
    <p:sldId id="365" r:id="rId28"/>
    <p:sldId id="261" r:id="rId29"/>
    <p:sldId id="370" r:id="rId30"/>
    <p:sldId id="373" r:id="rId31"/>
    <p:sldId id="262" r:id="rId32"/>
    <p:sldId id="368" r:id="rId33"/>
    <p:sldId id="369" r:id="rId34"/>
    <p:sldId id="269" r:id="rId3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6"/>
    <p:restoredTop sz="86394"/>
  </p:normalViewPr>
  <p:slideViewPr>
    <p:cSldViewPr snapToGrid="0" snapToObjects="1">
      <p:cViewPr varScale="1">
        <p:scale>
          <a:sx n="121" d="100"/>
          <a:sy n="121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5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631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25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7770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104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4052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427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5946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1497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491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4983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229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039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3317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4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38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0407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1923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79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15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644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57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81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?highlight=range#rang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c88c.org/welcom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chat" TargetMode="External"/><Relationship Id="rId2" Type="http://schemas.openxmlformats.org/officeDocument/2006/relationships/hyperlink" Target="https://go.c88c.org/extens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88c.org/fa22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winter.com/projects/youtube-effect/" TargetMode="External"/><Relationship Id="rId2" Type="http://schemas.openxmlformats.org/officeDocument/2006/relationships/hyperlink" Target="https://www.ischool.berkeley.edu/events/2023/youtube-effect-screening-panel-discuss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watch?v=Oo2EWOU6J6U" TargetMode="External"/><Relationship Id="rId4" Type="http://schemas.openxmlformats.org/officeDocument/2006/relationships/hyperlink" Target="https://www.youtube.com/watch?v=Oo2EWOU6J6U&amp;embeds_referring_euri=https%3A%2F%2Fwww.ischool.berkeley.edu%2F&amp;source_ve_path=Mjg2NTgsMjM4NTE&amp;feature=emb_tit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Lecture 4: Sequences and </a:t>
            </a:r>
            <a:r>
              <a:rPr lang="en-US" sz="3800" dirty="0">
                <a:latin typeface="Source Code Pro" panose="020B0509030403020204" pitchFamily="49" charset="77"/>
              </a:rPr>
              <a:t>for</a:t>
            </a:r>
            <a:r>
              <a:rPr lang="en-US" sz="3800" dirty="0"/>
              <a:t> 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E1911-849D-51A2-BB34-B93D306E4D2F}"/>
              </a:ext>
            </a:extLst>
          </p:cNvPr>
          <p:cNvSpPr txBox="1"/>
          <p:nvPr/>
        </p:nvSpPr>
        <p:spPr>
          <a:xfrm>
            <a:off x="5276193" y="714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10: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index in range(0, 10):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</p:txBody>
      </p:sp>
    </p:spTree>
    <p:extLst>
      <p:ext uri="{BB962C8B-B14F-4D97-AF65-F5344CB8AC3E}">
        <p14:creationId xmlns:p14="http://schemas.microsoft.com/office/powerpoint/2010/main" val="16274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/>
                <a:cs typeface="Courier New"/>
              </a:rPr>
              <a:t>&lt;sequence expression&gt; </a:t>
            </a:r>
            <a:r>
              <a:rPr lang="en-US" sz="3600" dirty="0">
                <a:latin typeface="FreightMicro Pro Book" panose="02000603020000020004" pitchFamily="2" charset="0"/>
                <a:cs typeface="Courier New"/>
              </a:rPr>
              <a:t>— What's that?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</a:t>
            </a:r>
            <a:r>
              <a:rPr lang="en-US" i="1" dirty="0"/>
              <a:t>type</a:t>
            </a:r>
            <a:r>
              <a:rPr lang="en-US" dirty="0"/>
              <a:t>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</a:t>
            </a:r>
            <a:r>
              <a:rPr lang="en-US" dirty="0" err="1"/>
              <a:t>gimme</a:t>
            </a:r>
            <a:r>
              <a:rPr lang="en-US" dirty="0"/>
              <a:t> all the 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range(10) is the numbers 0 to 9, or range(0, 10)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[]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"indexing" an item in a sequence.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"Hello"[0] == "H"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38FF-3FE3-5345-899C-5DC81A758D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C5AF-6064-2C58-D81C-33349626E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6024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Lists</a:t>
            </a:r>
            <a:r>
              <a:rPr lang="en-US" dirty="0"/>
              <a:t> are a type of </a:t>
            </a:r>
            <a:r>
              <a:rPr lang="en-US" i="1" dirty="0"/>
              <a:t>sequence</a:t>
            </a:r>
          </a:p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string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tuples</a:t>
            </a:r>
          </a:p>
          <a:p>
            <a:r>
              <a:rPr lang="en-US" dirty="0"/>
              <a:t>Sequences all share some common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9849-6848-4342-94D7-372248206F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13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0575-4F37-BC41-A102-540692AF50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3593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9346325" cy="5257800"/>
          </a:xfrm>
        </p:spPr>
        <p:txBody>
          <a:bodyPr/>
          <a:lstStyle/>
          <a:p>
            <a:r>
              <a:rPr lang="en-US" sz="2400" dirty="0"/>
              <a:t>range() is a built in Python tool that generates a sequence of numbers.</a:t>
            </a:r>
          </a:p>
          <a:p>
            <a:pPr lvl="1"/>
            <a:r>
              <a:rPr lang="en-US" sz="2400" dirty="0"/>
              <a:t>It does not return a list unless we explicitly ask for one.</a:t>
            </a:r>
          </a:p>
          <a:p>
            <a:r>
              <a:rPr lang="en-US" sz="2400" dirty="0"/>
              <a:t>It has many options: start, stop, and step.</a:t>
            </a:r>
          </a:p>
          <a:p>
            <a:r>
              <a:rPr lang="en-US" sz="2400" dirty="0"/>
              <a:t> Range is </a:t>
            </a:r>
            <a:r>
              <a:rPr lang="en-US" sz="2400" i="1" dirty="0"/>
              <a:t>lazy!</a:t>
            </a:r>
            <a:r>
              <a:rPr lang="en-US" sz="2400" dirty="0"/>
              <a:t> It can be iterated over, but doesn’t compute all its values at once.</a:t>
            </a:r>
          </a:p>
          <a:p>
            <a:pPr lvl="1"/>
            <a:r>
              <a:rPr lang="en-US" sz="2400" dirty="0"/>
              <a:t>We’ll revisit this later.</a:t>
            </a:r>
          </a:p>
          <a:p>
            <a:r>
              <a:rPr lang="en-US" sz="2800" b="1" dirty="0"/>
              <a:t>GOTCHA: </a:t>
            </a:r>
            <a:r>
              <a:rPr lang="en-US" sz="2800" dirty="0"/>
              <a:t>Range is exclusive in the last value!</a:t>
            </a:r>
          </a:p>
          <a:p>
            <a:pPr lvl="1"/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400" b="1" dirty="0"/>
              <a:t> is a sequence on 10 numbers from 0 to 9.</a:t>
            </a:r>
          </a:p>
          <a:p>
            <a:r>
              <a:rPr lang="en-US" sz="2800" b="1" dirty="0">
                <a:hlinkClick r:id="rId2"/>
              </a:rPr>
              <a:t>https://docs.python.org/3.7/library/stdtypes.html?highlight=range#range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771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Concurrent Enrollment / BGA Students:</a:t>
            </a:r>
          </a:p>
          <a:p>
            <a:pPr marL="0" indent="0">
              <a:buNone/>
            </a:pPr>
            <a:r>
              <a:rPr lang="en-US" dirty="0"/>
              <a:t> - Working on expanding the class, should happen next week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Lab </a:t>
            </a:r>
            <a:r>
              <a:rPr lang="en-US" b="1" dirty="0" err="1"/>
              <a:t>Autograders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You only need 2/4 for full credit. 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2"/>
              </a:rPr>
              <a:t>Please do the welcome survey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77310"/>
            <a:ext cx="11125200" cy="5257800"/>
          </a:xfrm>
        </p:spPr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[Python Docs!]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[]</a:t>
            </a:r>
            <a:r>
              <a:rPr lang="en-US" dirty="0"/>
              <a:t> ”square brackets”: Used to access items in a list. We start at 0!</a:t>
            </a:r>
          </a:p>
          <a:p>
            <a:r>
              <a:rPr lang="en-US" dirty="0" err="1"/>
              <a:t>len</a:t>
            </a:r>
            <a:r>
              <a:rPr lang="en-US" dirty="0"/>
              <a:t>(): The number of items in a list</a:t>
            </a:r>
          </a:p>
          <a:p>
            <a:r>
              <a:rPr lang="en-US" dirty="0"/>
              <a:t>+: We can add lists together</a:t>
            </a:r>
          </a:p>
          <a:p>
            <a:r>
              <a:rPr lang="en-US" dirty="0"/>
              <a:t>min(), max(): Functions that take in a list and return some info.</a:t>
            </a:r>
          </a:p>
          <a:p>
            <a:r>
              <a:rPr lang="en-US" dirty="0"/>
              <a:t>Converting between types: Strings and Lists: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&lt;string&gt;.split(&lt;separator&gt;) </a:t>
            </a:r>
            <a:r>
              <a:rPr lang="en-US" dirty="0"/>
              <a:t>→  List of strings</a:t>
            </a:r>
          </a:p>
          <a:p>
            <a:pPr lvl="2"/>
            <a:r>
              <a:rPr lang="en-US" sz="2200" dirty="0">
                <a:latin typeface="Source Code Pro" panose="020B0509030403020204" pitchFamily="49" charset="77"/>
              </a:rPr>
              <a:t>'I am taking CS88.'.split(' ')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&lt;string&gt;.join(&lt;list&gt;) </a:t>
            </a:r>
            <a:r>
              <a:rPr lang="en-US" dirty="0"/>
              <a:t>→ String, with the items of a list joined together.</a:t>
            </a:r>
          </a:p>
          <a:p>
            <a:pPr lvl="2"/>
            <a:r>
              <a:rPr lang="en-US" sz="2200" dirty="0">
                <a:latin typeface="Source Code Pro" panose="020B0509030403020204" pitchFamily="49" charset="77"/>
              </a:rPr>
              <a:t>' '.join(['I', 'am', 'taking', 'C88C.'])</a:t>
            </a:r>
          </a:p>
          <a:p>
            <a:r>
              <a:rPr lang="en-US" dirty="0">
                <a:hlinkClick r:id="rId2"/>
              </a:rPr>
              <a:t>Lots more interesting tools!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Elements From a List (A Reference, Don't Memorize Yet!)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L[2]== 9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L[-1] == L[</a:t>
            </a:r>
            <a:r>
              <a:rPr lang="en-US" sz="2000" dirty="0" err="1">
                <a:latin typeface="Source Code Pro" panose="020B0509030403020204" pitchFamily="49" charset="77"/>
              </a:rPr>
              <a:t>len</a:t>
            </a:r>
            <a:r>
              <a:rPr lang="en-US" sz="2000" dirty="0">
                <a:latin typeface="Source Code Pro" panose="020B0509030403020204" pitchFamily="49" charset="77"/>
              </a:rPr>
              <a:t>(t)-1] == 11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S[1:2] == S[1] == "e"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000" dirty="0" err="1">
                <a:latin typeface="Source Code Pro" panose="020B0509030403020204" pitchFamily="49" charset="77"/>
              </a:rPr>
              <a:t>Hlo</a:t>
            </a:r>
            <a:r>
              <a:rPr lang="en-US" sz="2000" dirty="0">
                <a:latin typeface="Source Code Pro" panose="020B0509030403020204" pitchFamily="49" charset="77"/>
              </a:rPr>
              <a:t>", S[4::-1] == "</a:t>
            </a:r>
            <a:r>
              <a:rPr lang="en-US" sz="2000" dirty="0" err="1">
                <a:latin typeface="Source Code Pro" panose="020B0509030403020204" pitchFamily="49" charset="77"/>
              </a:rPr>
              <a:t>olleH</a:t>
            </a:r>
            <a:r>
              <a:rPr lang="en-US" sz="2000" dirty="0">
                <a:latin typeface="Source Code Pro" panose="020B0509030403020204" pitchFamily="49" charset="7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counting from 0.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will </a:t>
            </a:r>
            <a:r>
              <a:rPr lang="en-US" dirty="0"/>
              <a:t>mess this up. We all do. It's ok.</a:t>
            </a:r>
          </a:p>
          <a:p>
            <a:pPr lvl="1"/>
            <a:r>
              <a:rPr lang="en-US" dirty="0"/>
              <a:t>There's lots of bad dad jokes about this.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 provides flexibility, but can be confusing.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dirty="0">
                <a:sym typeface="Wingdings" pitchFamily="2" charset="2"/>
              </a:rPr>
              <a:t>means the last item, [-2]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to last, and so on</a:t>
            </a:r>
          </a:p>
          <a:p>
            <a:r>
              <a:rPr lang="en-US" b="1" dirty="0">
                <a:sym typeface="Wingdings" pitchFamily="2" charset="2"/>
              </a:rPr>
              <a:t>Slicing: The last value is </a:t>
            </a:r>
            <a:r>
              <a:rPr lang="en-US" b="1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69600" y="6381750"/>
            <a:ext cx="14224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B0FE-55C3-0F5B-4BB2-132B0F1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EC1-A7F3-62FA-B400-D4A4CC78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gets 9 slip days – use them!</a:t>
            </a:r>
          </a:p>
          <a:p>
            <a:r>
              <a:rPr lang="en-US" dirty="0">
                <a:hlinkClick r:id="rId2"/>
              </a:rPr>
              <a:t>https://go.c88c.org/extensions</a:t>
            </a:r>
            <a:endParaRPr lang="en-US" dirty="0"/>
          </a:p>
          <a:p>
            <a:pPr lvl="1"/>
            <a:r>
              <a:rPr lang="en-US" dirty="0"/>
              <a:t> For exceptional circumstances.</a:t>
            </a:r>
          </a:p>
          <a:p>
            <a:pPr lvl="1"/>
            <a:r>
              <a:rPr lang="en-US" dirty="0"/>
              <a:t> Please don't request for &lt; 3 days.</a:t>
            </a:r>
          </a:p>
          <a:p>
            <a:pPr lvl="1"/>
            <a:r>
              <a:rPr lang="en-US" b="1" dirty="0"/>
              <a:t> Don't request for Lab 0 </a:t>
            </a:r>
          </a:p>
          <a:p>
            <a:r>
              <a:rPr lang="en-US" b="1" dirty="0"/>
              <a:t>If you've joined late, please request extensions if necessary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https://go.c88c.org/chat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https://c88c.org/fa22</a:t>
            </a:r>
            <a:r>
              <a:rPr lang="en-US" b="1" dirty="0"/>
              <a:t> --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214167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00CC-6FA3-6CF2-60B1-0B87ADA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CITN: “The YouTube Effect” Screening &amp; Panel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C39A-F6D5-2B58-CC95-B313A098C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effectLst/>
                <a:hlinkClick r:id="rId2"/>
              </a:rPr>
              <a:t>Thurs, September 14, 2023</a:t>
            </a:r>
          </a:p>
          <a:p>
            <a:r>
              <a:rPr lang="en-US" b="1" dirty="0">
                <a:effectLst/>
                <a:hlinkClick r:id="rId2"/>
              </a:rPr>
              <a:t>2:00 pm to 5:00 pm</a:t>
            </a:r>
          </a:p>
          <a:p>
            <a:r>
              <a:rPr lang="en-US" b="1" dirty="0" err="1">
                <a:effectLst/>
                <a:hlinkClick r:id="rId2"/>
              </a:rPr>
              <a:t>Banatao</a:t>
            </a:r>
            <a:r>
              <a:rPr lang="en-US" b="1" dirty="0">
                <a:effectLst/>
                <a:hlinkClick r:id="rId2"/>
              </a:rPr>
              <a:t> Auditorium, </a:t>
            </a:r>
            <a:r>
              <a:rPr lang="en-US" b="1" dirty="0" err="1">
                <a:effectLst/>
                <a:hlinkClick r:id="rId2"/>
              </a:rPr>
              <a:t>Sutardja</a:t>
            </a:r>
            <a:r>
              <a:rPr lang="en-US" b="1" dirty="0">
                <a:effectLst/>
                <a:hlinkClick r:id="rId2"/>
              </a:rPr>
              <a:t> Dai Hall, UC Berkeley</a:t>
            </a:r>
            <a:endParaRPr lang="en-US" b="1" dirty="0">
              <a:effectLst/>
            </a:endParaRPr>
          </a:p>
          <a:p>
            <a:pPr algn="l"/>
            <a:r>
              <a:rPr lang="en-US" b="1" i="0" u="none" strike="noStrike" cap="all" dirty="0">
                <a:solidFill>
                  <a:srgbClr val="003262"/>
                </a:solidFill>
                <a:effectLst/>
                <a:latin typeface="freight-sans-pro"/>
              </a:rPr>
              <a:t>SPONSORED BY THE SCHOOL OF INFORMATION AND THE CITRIS POLICY LAB</a:t>
            </a:r>
          </a:p>
          <a:p>
            <a:pPr algn="l"/>
            <a:endParaRPr lang="en-US" b="1" i="0" u="none" strike="noStrike" cap="all" dirty="0">
              <a:solidFill>
                <a:srgbClr val="003262"/>
              </a:solidFill>
              <a:effectLst/>
              <a:latin typeface="freight-sans-pro"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freight-sans-pro"/>
              </a:rPr>
              <a:t>Join us for a screening of the new film </a:t>
            </a:r>
            <a:r>
              <a:rPr lang="en-US" b="0" i="1" u="none" strike="noStrike" dirty="0">
                <a:solidFill>
                  <a:srgbClr val="3B7EA1"/>
                </a:solidFill>
                <a:effectLst/>
                <a:latin typeface="freight-sans-pro"/>
                <a:hlinkClick r:id="rId3"/>
              </a:rPr>
              <a:t>The YouTube Effect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eight-sans-pro"/>
              </a:rPr>
              <a:t>, followed by a panel discussion with the filmmaker, Alex Winter, and a panel of Berkeley experts.</a:t>
            </a:r>
          </a:p>
          <a:p>
            <a:pPr algn="l"/>
            <a:r>
              <a:rPr lang="en-US" b="0" i="0" u="none" strike="noStrike" dirty="0">
                <a:solidFill>
                  <a:srgbClr val="003262"/>
                </a:solidFill>
                <a:effectLst/>
                <a:latin typeface="freight-micro-pro"/>
              </a:rPr>
              <a:t>About the Film</a:t>
            </a:r>
          </a:p>
          <a:p>
            <a:pPr algn="l"/>
            <a:r>
              <a:rPr lang="en-US" b="0" i="1" u="none" strike="noStrike" dirty="0">
                <a:solidFill>
                  <a:srgbClr val="000000"/>
                </a:solidFill>
                <a:effectLst/>
                <a:latin typeface="freight-sans-pro"/>
              </a:rPr>
              <a:t>The YouTube Effect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eight-sans-pro"/>
              </a:rPr>
              <a:t>, a documentary by Alex Winter, had its world premiere at the Tribeca Festival. The film takes viewers on a timely and gripping journey inside the cloistered world of YouTube and parent Google.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freight-sans-pro"/>
              </a:rPr>
              <a:t>The film, presented by Olive Hill Media and produced by Valhalla Entertainment, Trouper Productions and Zipper Bros., investigates YouTube’s rise from humble beginnings in the attic of a pizzeria to its explosion onto the world stage, becoming the largest media platform in history and sparking a cultural revolution, while creating massive controversy in the age of disinformation.</a:t>
            </a:r>
          </a:p>
          <a:p>
            <a:br>
              <a:rPr lang="en-US" dirty="0">
                <a:effectLst/>
                <a:hlinkClick r:id="rId4"/>
              </a:rPr>
            </a:br>
            <a:r>
              <a:rPr lang="en-US" dirty="0">
                <a:effectLst/>
                <a:hlinkClick r:id="rId4"/>
              </a:rPr>
              <a:t>Watch Trailer (on YouTube!)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C3EB-B19D-C1C0-37E6-7EA29EAC9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pic>
        <p:nvPicPr>
          <p:cNvPr id="9" name="Picture 8" descr="Screenshot of YouTube trailer for the film &quot;The YouTube Effect&quot;">
            <a:hlinkClick r:id="rId5"/>
            <a:extLst>
              <a:ext uri="{FF2B5EF4-FFF2-40B4-BE49-F238E27FC236}">
                <a16:creationId xmlns:a16="http://schemas.microsoft.com/office/drawing/2014/main" id="{A2C0CD60-E609-A074-F50B-0D1329898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26" y="946150"/>
            <a:ext cx="4422774" cy="2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9174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sz="2800" dirty="0"/>
              <a:t> Learn to use </a:t>
            </a:r>
            <a:r>
              <a:rPr lang="en-US" sz="2800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 string as a sequence of letters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372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text = "Hello, C88C!"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(text):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text[index]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print(letter)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</p:spTree>
    <p:extLst>
      <p:ext uri="{BB962C8B-B14F-4D97-AF65-F5344CB8AC3E}">
        <p14:creationId xmlns:p14="http://schemas.microsoft.com/office/powerpoint/2010/main" val="4149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1775292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text = "Hello, C88C!"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(text):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letter = text[index]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letter in text: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</p:txBody>
      </p:sp>
    </p:spTree>
    <p:extLst>
      <p:ext uri="{BB962C8B-B14F-4D97-AF65-F5344CB8AC3E}">
        <p14:creationId xmlns:p14="http://schemas.microsoft.com/office/powerpoint/2010/main" val="2272255180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13619</TotalTime>
  <Words>2191</Words>
  <Application>Microsoft Macintosh PowerPoint</Application>
  <PresentationFormat>Widescreen</PresentationFormat>
  <Paragraphs>248</Paragraphs>
  <Slides>34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freight-micro-pro</vt:lpstr>
      <vt:lpstr>freight-sans-pro</vt:lpstr>
      <vt:lpstr>FreightMicro Pro Book</vt:lpstr>
      <vt:lpstr>FreightMicro Pro Light</vt:lpstr>
      <vt:lpstr>FreightMicro Pro Medium</vt:lpstr>
      <vt:lpstr>Helvetica Neue</vt:lpstr>
      <vt:lpstr>Open Sans</vt:lpstr>
      <vt:lpstr>Source Code Pro</vt:lpstr>
      <vt:lpstr>Source Code Pro Medium</vt:lpstr>
      <vt:lpstr>Times New Roman</vt:lpstr>
      <vt:lpstr>3_Main C88C</vt:lpstr>
      <vt:lpstr>Lecture 4: Sequences and for Loops</vt:lpstr>
      <vt:lpstr>Announcements</vt:lpstr>
      <vt:lpstr>Assignments And Extensions</vt:lpstr>
      <vt:lpstr>CITN: “The YouTube Effect” Screening &amp; Panel Discussion</vt:lpstr>
      <vt:lpstr>for Loops</vt:lpstr>
      <vt:lpstr>Learning Objectives: Using Lists in Practice</vt:lpstr>
      <vt:lpstr>REVIEW: while statement – iteration control</vt:lpstr>
      <vt:lpstr>for Statement – Iteration Control</vt:lpstr>
      <vt:lpstr>Live Coding Demo</vt:lpstr>
      <vt:lpstr>Live Coding Demo</vt:lpstr>
      <vt:lpstr>Sequences</vt:lpstr>
      <vt:lpstr>&lt;sequence expression&gt; — What's that?</vt:lpstr>
      <vt:lpstr>Live Coding Demo</vt:lpstr>
      <vt:lpstr>Learning Objectives</vt:lpstr>
      <vt:lpstr>Sequences</vt:lpstr>
      <vt:lpstr>range</vt:lpstr>
      <vt:lpstr>Lists</vt:lpstr>
      <vt:lpstr>Learning Objectives</vt:lpstr>
      <vt:lpstr>Lists</vt:lpstr>
      <vt:lpstr>Types We’ve Learned So Far</vt:lpstr>
      <vt:lpstr>List Operations [Python Docs!]</vt:lpstr>
      <vt:lpstr>Selecting Elements From a List (A Reference, Don't Memorize Yet!)</vt:lpstr>
      <vt:lpstr>Rules of Indexing &amp; Slicing</vt:lpstr>
      <vt:lpstr>Demo</vt:lpstr>
      <vt:lpstr>List Comprehensions</vt:lpstr>
      <vt:lpstr>Learning Objectives</vt:lpstr>
      <vt:lpstr>Data-driven iteration</vt:lpstr>
      <vt:lpstr>PowerPoint Presentation</vt:lpstr>
      <vt:lpstr>iClicker Question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89</cp:revision>
  <cp:lastPrinted>2023-01-30T21:55:31Z</cp:lastPrinted>
  <dcterms:modified xsi:type="dcterms:W3CDTF">2023-11-29T20:58:04Z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