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</p:sldMasterIdLst>
  <p:notesMasterIdLst>
    <p:notesMasterId r:id="rId40"/>
  </p:notesMasterIdLst>
  <p:sldIdLst>
    <p:sldId id="256" r:id="rId2"/>
    <p:sldId id="277" r:id="rId3"/>
    <p:sldId id="389" r:id="rId4"/>
    <p:sldId id="391" r:id="rId5"/>
    <p:sldId id="383" r:id="rId6"/>
    <p:sldId id="384" r:id="rId7"/>
    <p:sldId id="365" r:id="rId8"/>
    <p:sldId id="390" r:id="rId9"/>
    <p:sldId id="387" r:id="rId10"/>
    <p:sldId id="282" r:id="rId11"/>
    <p:sldId id="283" r:id="rId12"/>
    <p:sldId id="284" r:id="rId13"/>
    <p:sldId id="292" r:id="rId14"/>
    <p:sldId id="386" r:id="rId15"/>
    <p:sldId id="264" r:id="rId16"/>
    <p:sldId id="393" r:id="rId17"/>
    <p:sldId id="392" r:id="rId18"/>
    <p:sldId id="286" r:id="rId19"/>
    <p:sldId id="291" r:id="rId20"/>
    <p:sldId id="285" r:id="rId21"/>
    <p:sldId id="268" r:id="rId22"/>
    <p:sldId id="385" r:id="rId23"/>
    <p:sldId id="287" r:id="rId24"/>
    <p:sldId id="293" r:id="rId25"/>
    <p:sldId id="266" r:id="rId26"/>
    <p:sldId id="289" r:id="rId27"/>
    <p:sldId id="265" r:id="rId28"/>
    <p:sldId id="288" r:id="rId29"/>
    <p:sldId id="272" r:id="rId30"/>
    <p:sldId id="269" r:id="rId31"/>
    <p:sldId id="276" r:id="rId32"/>
    <p:sldId id="273" r:id="rId33"/>
    <p:sldId id="279" r:id="rId34"/>
    <p:sldId id="274" r:id="rId35"/>
    <p:sldId id="280" r:id="rId36"/>
    <p:sldId id="275" r:id="rId37"/>
    <p:sldId id="267" r:id="rId38"/>
    <p:sldId id="270" r:id="rId39"/>
  </p:sldIdLst>
  <p:sldSz cx="12192000" cy="6858000"/>
  <p:notesSz cx="6997700" cy="9194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Ball" initials="MB" lastIdx="2" clrIdx="0">
    <p:extLst>
      <p:ext uri="{19B8F6BF-5375-455C-9EA6-DF929625EA0E}">
        <p15:presenceInfo xmlns:p15="http://schemas.microsoft.com/office/powerpoint/2012/main" userId="S::ball@berkeley.edu::193c5538-4594-411a-855b-59318feefd1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/>
    <p:restoredTop sz="90210"/>
  </p:normalViewPr>
  <p:slideViewPr>
    <p:cSldViewPr snapToGrid="0" snapToObjects="1">
      <p:cViewPr varScale="1">
        <p:scale>
          <a:sx n="143" d="100"/>
          <a:sy n="143" d="100"/>
        </p:scale>
        <p:origin x="4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09T11:42:51.123" idx="2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8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E6A0497-FA14-4881-862A-AC8598D64A92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1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5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419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10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7054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18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2726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23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5064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9775" y="1149350"/>
            <a:ext cx="5518150" cy="3103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1E6A0497-FA14-4881-862A-AC8598D64A92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80083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microsoft.com/office/2007/relationships/hdphoto" Target="../media/hdphoto5.wdp"/><Relationship Id="rId3" Type="http://schemas.microsoft.com/office/2007/relationships/hdphoto" Target="../media/hdphoto1.wdp"/><Relationship Id="rId7" Type="http://schemas.openxmlformats.org/officeDocument/2006/relationships/hyperlink" Target="https://creativecommons.org/licenses/by-nc/4.0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5" Type="http://schemas.openxmlformats.org/officeDocument/2006/relationships/image" Target="../media/image2.png"/><Relationship Id="rId10" Type="http://schemas.openxmlformats.org/officeDocument/2006/relationships/image" Target="../media/image4.png"/><Relationship Id="rId4" Type="http://schemas.openxmlformats.org/officeDocument/2006/relationships/hyperlink" Target="https://creativecommons.org/licenses/by-nc-sa/4.0/" TargetMode="External"/><Relationship Id="rId9" Type="http://schemas.microsoft.com/office/2007/relationships/hdphoto" Target="../media/hdphoto3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3B7E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 dirty="0">
              <a:latin typeface="Open Sans" panose="020B0606030504020204" pitchFamily="34" charset="0"/>
            </a:endParaRPr>
          </a:p>
        </p:txBody>
      </p:sp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866900" y="2170185"/>
            <a:ext cx="8458200" cy="1470025"/>
          </a:xfrm>
          <a:noFill/>
        </p:spPr>
        <p:txBody>
          <a:bodyPr lIns="457200" rIns="457200" anchor="ctr" anchorCtr="1">
            <a:normAutofit/>
          </a:bodyPr>
          <a:lstStyle>
            <a:lvl1pPr algn="ctr">
              <a:defRPr sz="3600" b="0" i="0" baseline="0">
                <a:solidFill>
                  <a:schemeClr val="bg2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324100" y="3970684"/>
            <a:ext cx="7543800" cy="990600"/>
          </a:xfrm>
        </p:spPr>
        <p:txBody>
          <a:bodyPr lIns="91440" anchor="ctr" anchorCtr="1"/>
          <a:lstStyle>
            <a:lvl1pPr marL="0" indent="0" algn="ctr">
              <a:buFontTx/>
              <a:buNone/>
              <a:defRPr sz="3000" b="0" i="0">
                <a:solidFill>
                  <a:schemeClr val="bg2"/>
                </a:solidFill>
                <a:latin typeface="FreightMicro Pro Book" panose="0200060302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314329"/>
            <a:ext cx="1120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4000" b="0" i="0" kern="0" baseline="0" dirty="0">
                <a:solidFill>
                  <a:schemeClr val="bg2"/>
                </a:solidFill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5" y="2584176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 dirty="0">
              <a:latin typeface="Open Sans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936D33-9916-57D9-FB99-897ADE096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92700" y="5238750"/>
            <a:ext cx="2006600" cy="800100"/>
          </a:xfrm>
          <a:prstGeom prst="rect">
            <a:avLst/>
          </a:prstGeom>
        </p:spPr>
      </p:pic>
      <p:pic>
        <p:nvPicPr>
          <p:cNvPr id="1026" name="Picture 2" descr="Document licensed as Creative Commons BY-NC">
            <a:hlinkClick r:id="rId4"/>
            <a:extLst>
              <a:ext uri="{FF2B5EF4-FFF2-40B4-BE49-F238E27FC236}">
                <a16:creationId xmlns:a16="http://schemas.microsoft.com/office/drawing/2014/main" id="{C33F6642-DC28-2DA0-2930-B272BA404CB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19" y="641604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hlinkClick r:id="rId7"/>
            <a:extLst>
              <a:ext uri="{FF2B5EF4-FFF2-40B4-BE49-F238E27FC236}">
                <a16:creationId xmlns:a16="http://schemas.microsoft.com/office/drawing/2014/main" id="{4B0CCE8B-F12A-40BA-A37C-B755DFCA1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10" y="641604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hlinkClick r:id="rId7"/>
            <a:extLst>
              <a:ext uri="{FF2B5EF4-FFF2-40B4-BE49-F238E27FC236}">
                <a16:creationId xmlns:a16="http://schemas.microsoft.com/office/drawing/2014/main" id="{5D9BDE65-7D61-ADD9-91B9-BE29BD6B3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01" y="6411277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051A3D-0B4C-316F-211A-4002D988F0A5}"/>
              </a:ext>
            </a:extLst>
          </p:cNvPr>
          <p:cNvSpPr txBox="1"/>
          <p:nvPr userDrawn="1"/>
        </p:nvSpPr>
        <p:spPr>
          <a:xfrm>
            <a:off x="3951984" y="6408598"/>
            <a:ext cx="4288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0" i="0" dirty="0">
                <a:solidFill>
                  <a:schemeClr val="bg2"/>
                </a:solidFill>
                <a:latin typeface="FreightMicro Pro Book" panose="0200060302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Michael Ball | UC Berkeley | https://c88c.org | © CC BY-NC-SA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1AFBC01-0C05-1A0E-B271-D039AECFB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73479" y="6408597"/>
            <a:ext cx="274321" cy="274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078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5900"/>
            <a:ext cx="102616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066800"/>
            <a:ext cx="535940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066800"/>
            <a:ext cx="5562600" cy="25527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771900"/>
            <a:ext cx="5562600" cy="25527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9B8C7DD-E937-7C7A-0125-F53589ECA2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24579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84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0800" y="1143006"/>
            <a:ext cx="9855200" cy="3584575"/>
          </a:xfrm>
        </p:spPr>
        <p:txBody>
          <a:bodyPr/>
          <a:lstStyle>
            <a:lvl1pPr marL="0" indent="0">
              <a:buNone/>
              <a:defRPr sz="1350"/>
            </a:lvl1pPr>
            <a:lvl2pPr marL="192881" indent="0">
              <a:buNone/>
              <a:defRPr sz="1181"/>
            </a:lvl2pPr>
            <a:lvl3pPr marL="385763" indent="0">
              <a:buNone/>
              <a:defRPr sz="1013"/>
            </a:lvl3pPr>
            <a:lvl4pPr marL="578644" indent="0">
              <a:buNone/>
              <a:defRPr sz="844"/>
            </a:lvl4pPr>
            <a:lvl5pPr marL="771525" indent="0">
              <a:buNone/>
              <a:defRPr sz="844"/>
            </a:lvl5pPr>
            <a:lvl6pPr marL="964406" indent="0">
              <a:buNone/>
              <a:defRPr sz="844"/>
            </a:lvl6pPr>
            <a:lvl7pPr marL="1157288" indent="0">
              <a:buNone/>
              <a:defRPr sz="844"/>
            </a:lvl7pPr>
            <a:lvl8pPr marL="1350169" indent="0">
              <a:buNone/>
              <a:defRPr sz="844"/>
            </a:lvl8pPr>
            <a:lvl9pPr marL="1543050" indent="0">
              <a:buNone/>
              <a:defRPr sz="844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591"/>
            </a:lvl1pPr>
            <a:lvl2pPr marL="192881" indent="0">
              <a:buNone/>
              <a:defRPr sz="506"/>
            </a:lvl2pPr>
            <a:lvl3pPr marL="385763" indent="0">
              <a:buNone/>
              <a:defRPr sz="422"/>
            </a:lvl3pPr>
            <a:lvl4pPr marL="578644" indent="0">
              <a:buNone/>
              <a:defRPr sz="380"/>
            </a:lvl4pPr>
            <a:lvl5pPr marL="771525" indent="0">
              <a:buNone/>
              <a:defRPr sz="380"/>
            </a:lvl5pPr>
            <a:lvl6pPr marL="964406" indent="0">
              <a:buNone/>
              <a:defRPr sz="380"/>
            </a:lvl6pPr>
            <a:lvl7pPr marL="1157288" indent="0">
              <a:buNone/>
              <a:defRPr sz="380"/>
            </a:lvl7pPr>
            <a:lvl8pPr marL="1350169" indent="0">
              <a:buNone/>
              <a:defRPr sz="380"/>
            </a:lvl8pPr>
            <a:lvl9pPr marL="1543050" indent="0">
              <a:buNone/>
              <a:defRPr sz="3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8BDE8-F90A-0148-46CF-5751E5EEBD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908174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C6357C-791E-99DF-9831-F206D55006C7}"/>
              </a:ext>
            </a:extLst>
          </p:cNvPr>
          <p:cNvSpPr txBox="1"/>
          <p:nvPr userDrawn="1"/>
        </p:nvSpPr>
        <p:spPr>
          <a:xfrm rot="5400000">
            <a:off x="-2090098" y="3557201"/>
            <a:ext cx="4609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635860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EDAE3B-4F9B-E1D9-6A36-666A736E6F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126690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260960" cy="7362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endParaRPr lang="en-US" sz="788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914400" y="1066680"/>
            <a:ext cx="10159680" cy="52574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pPr algn="ctr"/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452491-A029-4B13-92F1-12DB3B77C8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1513656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 dirty="0">
              <a:latin typeface="Open Sans" panose="020B0606030504020204" pitchFamily="34" charset="0"/>
            </a:endParaRPr>
          </a:p>
        </p:txBody>
      </p:sp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819400" y="2130432"/>
            <a:ext cx="8458200" cy="1470025"/>
          </a:xfrm>
          <a:noFill/>
        </p:spPr>
        <p:txBody>
          <a:bodyPr>
            <a:normAutofit/>
          </a:bodyPr>
          <a:lstStyle>
            <a:lvl1pPr algn="ctr">
              <a:defRPr sz="3600" b="0" i="0" baseline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3819195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79195" y="382588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3200" b="0" i="0" kern="0" baseline="0" dirty="0">
                <a:solidFill>
                  <a:schemeClr val="accent1"/>
                </a:solidFill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4DF4B-2D56-AB45-B234-4F37FEC419CC}"/>
              </a:ext>
            </a:extLst>
          </p:cNvPr>
          <p:cNvSpPr txBox="1"/>
          <p:nvPr userDrawn="1"/>
        </p:nvSpPr>
        <p:spPr>
          <a:xfrm>
            <a:off x="109100" y="2384625"/>
            <a:ext cx="21336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Open Sans" panose="020B0606030504020204" pitchFamily="34" charset="0"/>
              </a:rPr>
              <a:t>UC Berkeley EECS</a:t>
            </a:r>
            <a:br>
              <a:rPr lang="en-US" sz="1400" b="0" i="0" baseline="0" dirty="0">
                <a:solidFill>
                  <a:schemeClr val="bg2"/>
                </a:solidFill>
                <a:latin typeface="Open Sans" panose="020B0606030504020204" pitchFamily="34" charset="0"/>
              </a:rPr>
            </a:br>
            <a:r>
              <a:rPr lang="en-US" sz="1400" b="0" i="0" baseline="0" dirty="0">
                <a:solidFill>
                  <a:schemeClr val="bg2"/>
                </a:solidFill>
                <a:latin typeface="Open Sans" panose="020B0606030504020204" pitchFamily="34" charset="0"/>
              </a:rPr>
              <a:t>Lecturer</a:t>
            </a:r>
          </a:p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Open Sans" panose="020B0606030504020204" pitchFamily="34" charset="0"/>
              </a:rPr>
              <a:t>Michael Ball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CD1E19B-E1FA-114F-B2A6-C6DE982CA3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457205" y="152406"/>
            <a:ext cx="1437391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5" y="2584176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 dirty="0">
              <a:latin typeface="Open Sans" panose="020B0606030504020204" pitchFamily="34" charset="0"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36936D33-9916-57D9-FB99-897ADE096A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30206" y="5198997"/>
            <a:ext cx="2006600" cy="800100"/>
          </a:xfrm>
          <a:prstGeom prst="rect">
            <a:avLst/>
          </a:prstGeom>
        </p:spPr>
      </p:pic>
      <p:pic>
        <p:nvPicPr>
          <p:cNvPr id="2" name="Picture 2" descr="cc logo">
            <a:extLst>
              <a:ext uri="{FF2B5EF4-FFF2-40B4-BE49-F238E27FC236}">
                <a16:creationId xmlns:a16="http://schemas.microsoft.com/office/drawing/2014/main" id="{EAA7962C-3F43-B61B-C295-5CC1C54FC6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" y="641604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457D5436-895F-5C14-E7A6-60F6690909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31" y="641604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2990FD94-67AA-9E61-5E4B-22B79FFC1B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22" y="6411277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06788B-27CD-F966-75A5-1BD69A7AE343}"/>
              </a:ext>
            </a:extLst>
          </p:cNvPr>
          <p:cNvSpPr txBox="1"/>
          <p:nvPr userDrawn="1"/>
        </p:nvSpPr>
        <p:spPr>
          <a:xfrm>
            <a:off x="5144926" y="6395221"/>
            <a:ext cx="43771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Michael Ball | UC Berkeley | https://c88c.org | © CC BY-NC</a:t>
            </a:r>
          </a:p>
        </p:txBody>
      </p:sp>
    </p:spTree>
    <p:extLst>
      <p:ext uri="{BB962C8B-B14F-4D97-AF65-F5344CB8AC3E}">
        <p14:creationId xmlns:p14="http://schemas.microsoft.com/office/powerpoint/2010/main" val="1107613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>
            <a:normAutofit/>
          </a:bodyPr>
          <a:lstStyle>
            <a:lvl1pPr>
              <a:defRPr sz="3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2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0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0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8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F574F4-9EA5-E09D-AA0C-48EE3C3246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12984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1852-78FC-D3F3-C972-F219664A4F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CITN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D5024-0F78-8518-088C-2091FD497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066800"/>
            <a:ext cx="7924800" cy="5257800"/>
          </a:xfrm>
        </p:spPr>
        <p:txBody>
          <a:bodyPr>
            <a:normAutofit/>
          </a:bodyPr>
          <a:lstStyle>
            <a:lvl1pPr marL="0" indent="0" algn="just">
              <a:buNone/>
              <a:defRPr sz="2000"/>
            </a:lvl1pPr>
            <a:lvl2pPr marL="192881" indent="0" algn="just">
              <a:buNone/>
              <a:defRPr/>
            </a:lvl2pPr>
            <a:lvl3pPr marL="385763" indent="0" algn="just">
              <a:buNone/>
              <a:defRPr/>
            </a:lvl3pPr>
            <a:lvl4pPr marL="578644" indent="0" algn="just">
              <a:buNone/>
              <a:defRPr/>
            </a:lvl4pPr>
            <a:lvl5pPr marL="771525" indent="0" algn="just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8115F0-EE99-B62A-B436-CE068D384E2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8200" y="152400"/>
            <a:ext cx="3276600" cy="2286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AD039-3F0B-EE63-8523-7285720D1B2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516403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8763000" cy="2514600"/>
          </a:xfrm>
        </p:spPr>
        <p:txBody>
          <a:bodyPr/>
          <a:lstStyle>
            <a:lvl1pPr>
              <a:defRPr sz="22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2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0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0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8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3733800"/>
            <a:ext cx="8763000" cy="2514600"/>
          </a:xfrm>
        </p:spPr>
        <p:txBody>
          <a:bodyPr/>
          <a:lstStyle>
            <a:lvl1pPr marL="0" indent="0">
              <a:buNone/>
              <a:defRPr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936923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5334000" cy="52578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066800"/>
            <a:ext cx="5334000" cy="52578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A21C7C-9A16-3A4F-22C4-4A125632B1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612301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6EE0E2-0155-74C7-B124-ACD0680418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056652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6DCF39-8489-B440-287B-604AF733C8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347097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43C895-3A78-DB8C-39DD-188070E30E5A}"/>
              </a:ext>
            </a:extLst>
          </p:cNvPr>
          <p:cNvSpPr txBox="1"/>
          <p:nvPr userDrawn="1"/>
        </p:nvSpPr>
        <p:spPr>
          <a:xfrm>
            <a:off x="3907420" y="6408598"/>
            <a:ext cx="43771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Michael Ball | UC Berkeley | https://c88c.org | © CC BY-NC</a:t>
            </a:r>
          </a:p>
        </p:txBody>
      </p:sp>
    </p:spTree>
    <p:extLst>
      <p:ext uri="{BB962C8B-B14F-4D97-AF65-F5344CB8AC3E}">
        <p14:creationId xmlns:p14="http://schemas.microsoft.com/office/powerpoint/2010/main" val="2664425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228600"/>
            <a:ext cx="2565400" cy="6096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28600"/>
            <a:ext cx="7493000" cy="60960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EBFCD-8C39-2FFD-D254-461F6155FA51}"/>
              </a:ext>
            </a:extLst>
          </p:cNvPr>
          <p:cNvSpPr txBox="1"/>
          <p:nvPr userDrawn="1"/>
        </p:nvSpPr>
        <p:spPr>
          <a:xfrm rot="5400000">
            <a:off x="-2013898" y="3138100"/>
            <a:ext cx="4609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651871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25400"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48640" tIns="46038" rIns="914400" bIns="46038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8763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E50B5-DD0F-D4BD-B315-A76A49108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accent3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303433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</p:sldLayoutIdLst>
  <p:hf sldNum="0"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 i="0" baseline="0">
          <a:solidFill>
            <a:schemeClr val="bg1"/>
          </a:solidFill>
          <a:latin typeface="FreightMicro Pro Book" panose="02000603020000020004" pitchFamily="2" charset="0"/>
          <a:ea typeface="ＭＳ Ｐゴシック" charset="-128"/>
          <a:cs typeface="FreightMicro Pro Book" panose="02000603020000020004" pitchFamily="2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19288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6pPr>
      <a:lvl7pPr marL="38576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7pPr>
      <a:lvl8pPr marL="57864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8pPr>
      <a:lvl9pPr marL="77152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9pPr>
    </p:titleStyle>
    <p:bodyStyle>
      <a:lvl1pPr marL="120551" indent="-120551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2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289322" indent="-96441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2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482204" indent="-96441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0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650975" indent="-72331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0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843856" indent="-72331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19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036737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6pPr>
      <a:lvl7pPr marL="1229618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7pPr>
      <a:lvl8pPr marL="1422500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8pPr>
      <a:lvl9pPr marL="1615381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dstem.org/us/courses/44119/discussion/3416965" TargetMode="External"/><Relationship Id="rId2" Type="http://schemas.openxmlformats.org/officeDocument/2006/relationships/hyperlink" Target="https://edstem.org/us/courses/44119/discussion/3397312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composingprograms.html#code=def%20square%28x%29%3A%0A%20%20%20%20return%20x%20*%20x%0A%20%20%20%20%0As%20%3D%20square%0Ax%20%3D%20s%283%29%0A%0Adef%20make_adder%28n%29%3A%0A%20%20%20%20def%20adder%28k%29%3A%0A%20%20%20%20%20%20%20%20return%20k%20%2B%20n%0A%20%20%20%20return%20adder%0A%20%20%20%20%0Aadd_2%20%3D%20make_adder%282%29%0Aadd_3%20%3D%20make_adder%283%29%0Ax%20%3D%20add_2%28x%29%0A%0Adef%20compose%28f,%20g%29%3A%0A%20%20%20%20def%20h%28x%29%3A%0A%20%20%20%20%20%20%20%20return%20f%28g%28x%29%29%0A%20%20%20%20return%20h%0A%0Aadd_5%20%3D%20compose%28add_2,%20add_3%29%0Ay%20%3D%20add_5%28x%29%0A%0Az%20%3D%20compose%28square,%20make_adder%282%29%29%283%29&amp;cumulative=true&amp;mode=edit&amp;origin=composingprograms.js&amp;py=3&amp;rawInputLstJSON=%5B%5D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o.c88c.org/qa5/" TargetMode="External"/><Relationship Id="rId2" Type="http://schemas.openxmlformats.org/officeDocument/2006/relationships/hyperlink" Target="https://go.c88c.org/cha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o.c88c.org/5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pnews.com/article/apple-iphone-security-update-0964e8bd5264e5b66c3908d49fdf404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6900" y="2170185"/>
            <a:ext cx="8458200" cy="1470025"/>
          </a:xfrm>
        </p:spPr>
        <p:txBody>
          <a:bodyPr/>
          <a:lstStyle/>
          <a:p>
            <a:r>
              <a:rPr lang="en-US" dirty="0"/>
              <a:t>Lecture 5</a:t>
            </a:r>
            <a:br>
              <a:rPr lang="en-US" dirty="0"/>
            </a:br>
            <a:r>
              <a:rPr lang="en-US" dirty="0"/>
              <a:t>Higher Order Functions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4B63CFC-2AA0-9B79-050E-18E63F21FD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Higher Order Functions</a:t>
            </a:r>
          </a:p>
        </p:txBody>
      </p:sp>
    </p:spTree>
    <p:extLst>
      <p:ext uri="{BB962C8B-B14F-4D97-AF65-F5344CB8AC3E}">
        <p14:creationId xmlns:p14="http://schemas.microsoft.com/office/powerpoint/2010/main" val="37740828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1421-7577-D94A-A03F-9746321D9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19B6B-B854-7643-924E-9BF51C8B8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how to use and create higher order functions:</a:t>
            </a:r>
          </a:p>
          <a:p>
            <a:r>
              <a:rPr lang="en-US" dirty="0"/>
              <a:t>Functions can be used as data</a:t>
            </a:r>
          </a:p>
          <a:p>
            <a:r>
              <a:rPr lang="en-US" b="1" dirty="0"/>
              <a:t>Functions can accept a function as an argument</a:t>
            </a:r>
          </a:p>
          <a:p>
            <a:r>
              <a:rPr lang="en-US" dirty="0"/>
              <a:t>Functions can return a new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6072C-DF41-544B-A9A9-82F6656E36B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11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40130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38EA-1B62-7843-8D1A-00FF223B5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is a Form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4563E-6C22-FC46-93DC-58D20786D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Numbers, Strings: All kinds of data</a:t>
            </a:r>
          </a:p>
          <a:p>
            <a:r>
              <a:rPr lang="en-US" dirty="0"/>
              <a:t>Code is its own kind of data, too!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More expressive programs, a new kind of abstraction.</a:t>
            </a:r>
          </a:p>
          <a:p>
            <a:pPr lvl="1"/>
            <a:r>
              <a:rPr lang="en-US" dirty="0"/>
              <a:t>”Encapsulate” logic and data into neat packages.</a:t>
            </a:r>
          </a:p>
          <a:p>
            <a:r>
              <a:rPr lang="en-US" dirty="0"/>
              <a:t>This will be one of the trickier concepts in CS88.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39D06-AEE5-5546-BFD6-E054F7CEBEB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12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932819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99501-F0C7-EC42-A944-CAC24ED1F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Higher Order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E36E9-772B-2648-8DA7-FD5CACFF1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that takes in another function as an argument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OR</a:t>
            </a:r>
            <a:br>
              <a:rPr lang="en-US" dirty="0"/>
            </a:br>
            <a:endParaRPr lang="en-US" dirty="0"/>
          </a:p>
          <a:p>
            <a:r>
              <a:rPr lang="en-US" dirty="0"/>
              <a:t>A function that returns a function as a result.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8B7AE-157B-8048-B295-CD4B4FA9D68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13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169738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EE8EF-F9E0-2945-84FC-81542361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Aside: </a:t>
            </a:r>
            <a:r>
              <a:rPr lang="en-US" dirty="0">
                <a:latin typeface="Source Code Pro" panose="020B0509030403020204" pitchFamily="49" charset="77"/>
              </a:rPr>
              <a:t>import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F740E-8A68-D44E-A1AB-6A8002E70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Python organizes code in modules</a:t>
            </a:r>
          </a:p>
          <a:p>
            <a:pPr lvl="1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functions come with Python, but you need to "import" them.</a:t>
            </a:r>
            <a:endParaRPr lang="en-US" dirty="0"/>
          </a:p>
          <a:p>
            <a:r>
              <a:rPr lang="en-US" sz="2400" dirty="0">
                <a:latin typeface="Source Code Pro" panose="020B0509030403020204" pitchFamily="49" charset="77"/>
              </a:rPr>
              <a:t>import </a:t>
            </a:r>
            <a:r>
              <a:rPr lang="en-US" sz="2400" dirty="0" err="1">
                <a:latin typeface="Source Code Pro" panose="020B0509030403020204" pitchFamily="49" charset="77"/>
              </a:rPr>
              <a:t>module_name</a:t>
            </a:r>
            <a:endParaRPr lang="en-US" sz="2400" dirty="0">
              <a:latin typeface="Source Code Pro" panose="020B0509030403020204" pitchFamily="49" charset="77"/>
            </a:endParaRPr>
          </a:p>
          <a:p>
            <a:pPr lvl="1"/>
            <a:r>
              <a:rPr lang="en-US" dirty="0">
                <a:latin typeface="Source Code Pro" panose="020B0509030403020204" pitchFamily="49" charset="77"/>
              </a:rPr>
              <a:t>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gives us access to</a:t>
            </a:r>
            <a:r>
              <a:rPr lang="en-US" dirty="0">
                <a:latin typeface="Source Code Pro" panose="020B0509030403020204" pitchFamily="49" charset="77"/>
              </a:rPr>
              <a:t> </a:t>
            </a:r>
            <a:r>
              <a:rPr lang="en-US" dirty="0" err="1">
                <a:latin typeface="Source Code Pro" panose="020B0509030403020204" pitchFamily="49" charset="77"/>
              </a:rPr>
              <a:t>module_name</a:t>
            </a:r>
            <a:r>
              <a:rPr lang="en-US" dirty="0">
                <a:latin typeface="Source Code Pro" panose="020B0509030403020204" pitchFamily="49" charset="77"/>
              </a:rPr>
              <a:t>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</a:t>
            </a:r>
            <a:r>
              <a:rPr lang="en-US" dirty="0" err="1">
                <a:latin typeface="Source Code Pro" panose="020B0509030403020204" pitchFamily="49" charset="77"/>
              </a:rPr>
              <a:t>module_name.x</a:t>
            </a:r>
            <a:endParaRPr lang="en-US" dirty="0">
              <a:latin typeface="Source Code Pro" panose="020B0509030403020204" pitchFamily="49" charset="77"/>
            </a:endParaRPr>
          </a:p>
          <a:p>
            <a:r>
              <a:rPr lang="en-US" sz="2400" dirty="0">
                <a:latin typeface="Source Code Pro" panose="020B0509030403020204" pitchFamily="49" charset="77"/>
              </a:rPr>
              <a:t>import </a:t>
            </a:r>
            <a:r>
              <a:rPr lang="en-US" sz="2400" dirty="0" err="1">
                <a:latin typeface="Source Code Pro" panose="020B0509030403020204" pitchFamily="49" charset="77"/>
              </a:rPr>
              <a:t>module_name</a:t>
            </a:r>
            <a:r>
              <a:rPr lang="en-US" sz="2400" dirty="0">
                <a:latin typeface="Source Code Pro" panose="020B0509030403020204" pitchFamily="49" charset="77"/>
              </a:rPr>
              <a:t> as </a:t>
            </a:r>
            <a:r>
              <a:rPr lang="en-US" sz="2400" dirty="0" err="1">
                <a:latin typeface="Source Code Pro" panose="020B0509030403020204" pitchFamily="49" charset="77"/>
              </a:rPr>
              <a:t>my_module</a:t>
            </a:r>
            <a:endParaRPr lang="en-US" sz="2400" dirty="0">
              <a:latin typeface="Source Code Pro" panose="020B0509030403020204" pitchFamily="49" charset="77"/>
            </a:endParaRPr>
          </a:p>
          <a:p>
            <a:pPr lvl="1"/>
            <a:r>
              <a:rPr lang="en-US" dirty="0">
                <a:latin typeface="Source Code Pro" panose="020B0509030403020204" pitchFamily="49" charset="77"/>
              </a:rPr>
              <a:t>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 access </a:t>
            </a:r>
            <a:r>
              <a:rPr lang="en-US" dirty="0" err="1">
                <a:latin typeface="Source Code Pro" panose="020B0509030403020204" pitchFamily="49" charset="77"/>
              </a:rPr>
              <a:t>my_module</a:t>
            </a:r>
            <a:r>
              <a:rPr lang="en-US" dirty="0">
                <a:latin typeface="Source Code Pro" panose="020B0509030403020204" pitchFamily="49" charset="77"/>
              </a:rPr>
              <a:t> and </a:t>
            </a:r>
            <a:r>
              <a:rPr lang="en-US" dirty="0" err="1">
                <a:latin typeface="Source Code Pro" panose="020B0509030403020204" pitchFamily="49" charset="77"/>
              </a:rPr>
              <a:t>my_module.x</a:t>
            </a:r>
            <a:r>
              <a:rPr lang="en-US" dirty="0">
                <a:latin typeface="Source Code Pro" panose="020B0509030403020204" pitchFamily="49" charset="77"/>
              </a:rPr>
              <a:t>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(same code, just a different name)</a:t>
            </a:r>
          </a:p>
          <a:p>
            <a:r>
              <a:rPr lang="en-US" sz="2400" dirty="0">
                <a:latin typeface="Source Code Pro" panose="020B0509030403020204" pitchFamily="49" charset="77"/>
              </a:rPr>
              <a:t>from </a:t>
            </a:r>
            <a:r>
              <a:rPr lang="en-US" sz="2400" dirty="0" err="1">
                <a:latin typeface="Source Code Pro" panose="020B0509030403020204" pitchFamily="49" charset="77"/>
              </a:rPr>
              <a:t>module_name</a:t>
            </a:r>
            <a:r>
              <a:rPr lang="en-US" sz="2400" dirty="0">
                <a:latin typeface="Source Code Pro" panose="020B0509030403020204" pitchFamily="49" charset="77"/>
              </a:rPr>
              <a:t> import x, y, z</a:t>
            </a:r>
          </a:p>
          <a:p>
            <a:pPr lvl="1"/>
            <a:r>
              <a:rPr lang="en-US" dirty="0">
                <a:latin typeface="Source Code Pro" panose="020B0509030403020204" pitchFamily="49" charset="77"/>
              </a:rPr>
              <a:t>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 only access the functions we import. </a:t>
            </a:r>
            <a:r>
              <a:rPr lang="en-US" dirty="0">
                <a:latin typeface="Source Code Pro" panose="020B0509030403020204" pitchFamily="49" charset="77"/>
              </a:rPr>
              <a:t>x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en-US" dirty="0">
                <a:latin typeface="Source Code Pro" panose="020B0509030403020204" pitchFamily="49" charset="77"/>
              </a:rPr>
              <a:t> </a:t>
            </a:r>
            <a:r>
              <a:rPr lang="en-US" dirty="0" err="1">
                <a:latin typeface="Source Code Pro" panose="020B0509030403020204" pitchFamily="49" charset="77"/>
              </a:rPr>
              <a:t>my_module.x</a:t>
            </a:r>
            <a:endParaRPr lang="en-US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r>
              <a:rPr lang="en-US" sz="2400" dirty="0">
                <a:latin typeface="Source Code Pro" panose="020B0509030403020204" pitchFamily="49" charset="77"/>
              </a:rPr>
              <a:t>from math import pi, sqrt</a:t>
            </a:r>
          </a:p>
          <a:p>
            <a:pPr marL="0" indent="0">
              <a:buNone/>
            </a:pPr>
            <a:r>
              <a:rPr lang="en-US" sz="2400" dirty="0">
                <a:latin typeface="Source Code Pro" panose="020B0509030403020204" pitchFamily="49" charset="77"/>
              </a:rPr>
              <a:t>from operator import </a:t>
            </a:r>
            <a:r>
              <a:rPr lang="en-US" sz="2400" dirty="0" err="1">
                <a:latin typeface="Source Code Pro" panose="020B0509030403020204" pitchFamily="49" charset="77"/>
              </a:rPr>
              <a:t>mul</a:t>
            </a:r>
            <a:endParaRPr lang="en-US" sz="2400" dirty="0">
              <a:latin typeface="Source Code Pro" panose="020B0509030403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01475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3"/>
          <p:cNvSpPr/>
          <p:nvPr/>
        </p:nvSpPr>
        <p:spPr>
          <a:xfrm>
            <a:off x="1626240" y="5051160"/>
            <a:ext cx="788436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1" name="Picture 140"/>
          <p:cNvPicPr/>
          <p:nvPr/>
        </p:nvPicPr>
        <p:blipFill>
          <a:blip r:embed="rId2"/>
          <a:stretch/>
        </p:blipFill>
        <p:spPr>
          <a:xfrm>
            <a:off x="1626240" y="1296642"/>
            <a:ext cx="9543712" cy="44838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E57E7DB-F4B4-ED4C-9267-CF5C53A56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Example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4AA9C-E785-043D-9481-83AD0EC8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Higher Order Functions?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59801-5924-AD83-44FE-81665F682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We can sum 1 to N easily enough.</a:t>
            </a:r>
          </a:p>
          <a:p>
            <a:r>
              <a:rPr lang="en-US" dirty="0"/>
              <a:t>We can sum 1 to N^2 easily enough too.</a:t>
            </a:r>
          </a:p>
          <a:p>
            <a:r>
              <a:rPr lang="en-US" dirty="0"/>
              <a:t> Or we can sum, 1 to N^3…</a:t>
            </a:r>
          </a:p>
          <a:p>
            <a:r>
              <a:rPr lang="en-US" dirty="0"/>
              <a:t> But why write so many functions?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Why not write </a:t>
            </a:r>
            <a:r>
              <a:rPr lang="en-US" b="1" i="1" dirty="0"/>
              <a:t>one function(!)</a:t>
            </a:r>
            <a:r>
              <a:rPr lang="en-US" b="1" dirty="0"/>
              <a:t> which allows us flexibility in solving many problems?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99A77F-0064-8C27-600C-1486710EFA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Michael Ball | UC Berkeley | https://c88c.org | © CC BY-NC-SA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757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57983-DA42-156E-6E64-994A44FE6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Generic Sum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D9632-A4EC-682D-90F0-A8D53E49A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def summation(n, term):</a:t>
            </a:r>
          </a:p>
          <a:p>
            <a:pPr marL="0" indent="0">
              <a:buNone/>
            </a:pP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   """Sum the first N terms of a sequence.</a:t>
            </a:r>
          </a:p>
          <a:p>
            <a:pPr marL="0" indent="0">
              <a:buNone/>
            </a:pP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   &gt;&gt;&gt; summation(5, cube)</a:t>
            </a:r>
          </a:p>
          <a:p>
            <a:pPr marL="0" indent="0">
              <a:buNone/>
            </a:pP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   225</a:t>
            </a:r>
          </a:p>
          <a:p>
            <a:pPr marL="0" indent="0">
              <a:buNone/>
            </a:pP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   &gt;&gt;&gt; summation(5, identity)</a:t>
            </a:r>
          </a:p>
          <a:p>
            <a:pPr marL="0" indent="0">
              <a:buNone/>
            </a:pP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   15</a:t>
            </a:r>
          </a:p>
          <a:p>
            <a:pPr marL="0" indent="0">
              <a:buNone/>
            </a:pP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   &gt;&gt;&gt; summation(10, identity)</a:t>
            </a:r>
          </a:p>
          <a:p>
            <a:pPr marL="0" indent="0">
              <a:buNone/>
            </a:pP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   55</a:t>
            </a:r>
          </a:p>
          <a:p>
            <a:pPr marL="0" indent="0">
              <a:buNone/>
            </a:pP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   """</a:t>
            </a:r>
          </a:p>
          <a:p>
            <a:pPr marL="0" indent="0">
              <a:buNone/>
            </a:pP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   total = 0</a:t>
            </a:r>
          </a:p>
          <a:p>
            <a:pPr marL="0" indent="0">
              <a:buNone/>
            </a:pP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   for </a:t>
            </a: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i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in range(n + 1):</a:t>
            </a:r>
          </a:p>
          <a:p>
            <a:pPr marL="0" indent="0">
              <a:buNone/>
            </a:pP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       total = total + term(</a:t>
            </a: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i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   return total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5861D-4C39-1B2F-A197-52BD867764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Michael Ball | UC Berkeley | https://c88c.org | © CC BY-NC-SA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72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Higher Order Functions</a:t>
            </a:r>
          </a:p>
        </p:txBody>
      </p:sp>
    </p:spTree>
    <p:extLst>
      <p:ext uri="{BB962C8B-B14F-4D97-AF65-F5344CB8AC3E}">
        <p14:creationId xmlns:p14="http://schemas.microsoft.com/office/powerpoint/2010/main" val="42648105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1421-7577-D94A-A03F-9746321D9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19B6B-B854-7643-924E-9BF51C8B8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how to use and create higher order functions:</a:t>
            </a:r>
          </a:p>
          <a:p>
            <a:r>
              <a:rPr lang="en-US" dirty="0"/>
              <a:t>Functions can be used as data</a:t>
            </a:r>
          </a:p>
          <a:p>
            <a:r>
              <a:rPr lang="en-US" dirty="0"/>
              <a:t>Functions can accept a function as an argument</a:t>
            </a:r>
          </a:p>
          <a:p>
            <a:r>
              <a:rPr lang="en-US" b="1" dirty="0"/>
              <a:t>Functions can return a new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6072C-DF41-544B-A9A9-82F6656E36B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19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593238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6A79926-540C-804C-BB3C-28C6FF857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0FFE9F9-F3B5-7F4A-92C9-723DB466C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Do watch Ed for announcements</a:t>
            </a:r>
          </a:p>
          <a:p>
            <a:pPr lvl="1"/>
            <a:r>
              <a:rPr lang="en-US" dirty="0"/>
              <a:t>  Please remember to pick the best category when asking questions</a:t>
            </a:r>
          </a:p>
          <a:p>
            <a:pPr lvl="1"/>
            <a:r>
              <a:rPr lang="en-US" dirty="0">
                <a:sym typeface="Wingdings" pitchFamily="2" charset="2"/>
              </a:rPr>
              <a:t> Use the Python code option</a:t>
            </a:r>
          </a:p>
          <a:p>
            <a:r>
              <a:rPr lang="en-US" dirty="0">
                <a:sym typeface="Wingdings" pitchFamily="2" charset="2"/>
              </a:rPr>
              <a:t> CSM Sections</a:t>
            </a:r>
          </a:p>
          <a:p>
            <a:pPr lvl="1"/>
            <a:r>
              <a:rPr lang="en-US" dirty="0">
                <a:sym typeface="Wingdings" pitchFamily="2" charset="2"/>
                <a:hlinkClick r:id="rId2"/>
              </a:rPr>
              <a:t> https://edstem.org/us/courses/44119/discussion/3397312</a:t>
            </a:r>
            <a:r>
              <a:rPr lang="en-US" dirty="0">
                <a:sym typeface="Wingdings" pitchFamily="2" charset="2"/>
              </a:rPr>
              <a:t> </a:t>
            </a:r>
          </a:p>
          <a:p>
            <a:r>
              <a:rPr lang="en-US" dirty="0">
                <a:sym typeface="Wingdings" pitchFamily="2" charset="2"/>
              </a:rPr>
              <a:t> Alternate Midterm/Final Exams</a:t>
            </a:r>
          </a:p>
          <a:p>
            <a:pPr lvl="1"/>
            <a:r>
              <a:rPr lang="en-US" dirty="0">
                <a:sym typeface="Wingdings" pitchFamily="2" charset="2"/>
                <a:hlinkClick r:id="rId3"/>
              </a:rPr>
              <a:t>https://edstem.org/us/courses/44119/discussion/3416965</a:t>
            </a:r>
            <a:r>
              <a:rPr lang="en-US" dirty="0">
                <a:sym typeface="Wingdings" pitchFamily="2" charset="2"/>
              </a:rPr>
              <a:t> </a:t>
            </a:r>
          </a:p>
          <a:p>
            <a:r>
              <a:rPr lang="en-US" dirty="0">
                <a:sym typeface="Wingdings" pitchFamily="2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03722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99501-F0C7-EC42-A944-CAC24ED1F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What is a Higher Order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E36E9-772B-2648-8DA7-FD5CACFF1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that takes in another function as an argument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OR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A function that returns a function as a result.</a:t>
            </a:r>
          </a:p>
        </p:txBody>
      </p:sp>
    </p:spTree>
    <p:extLst>
      <p:ext uri="{BB962C8B-B14F-4D97-AF65-F5344CB8AC3E}">
        <p14:creationId xmlns:p14="http://schemas.microsoft.com/office/powerpoint/2010/main" val="4162735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2"/>
          <p:cNvSpPr txBox="1"/>
          <p:nvPr/>
        </p:nvSpPr>
        <p:spPr>
          <a:xfrm>
            <a:off x="2209800" y="1066680"/>
            <a:ext cx="7619760" cy="45684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function that returns (makes) a function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2590680" y="1752480"/>
            <a:ext cx="7009920" cy="1230840"/>
          </a:xfrm>
          <a:prstGeom prst="rect">
            <a:avLst/>
          </a:prstGeom>
          <a:noFill/>
          <a:ln w="93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def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leq_maker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(c):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def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leq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val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):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  return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val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&lt;= c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return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leq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2590680" y="3352680"/>
            <a:ext cx="6933960" cy="64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leq_maker(3)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&lt;function leq_maker.&lt;locals&gt;.leq at 0x1019d8c80&gt;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5"/>
          <p:cNvSpPr/>
          <p:nvPr/>
        </p:nvSpPr>
        <p:spPr>
          <a:xfrm>
            <a:off x="2590680" y="4267080"/>
            <a:ext cx="6552720" cy="64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leq_maker(3)(4)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False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6"/>
          <p:cNvSpPr/>
          <p:nvPr/>
        </p:nvSpPr>
        <p:spPr>
          <a:xfrm>
            <a:off x="2590680" y="5029200"/>
            <a:ext cx="7009920" cy="92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[x for x in range(7) if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leq_maker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(3)(x)]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[0, 1, 2, 3]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7794D3-FC69-EF4F-8897-1BDEB715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99501-F0C7-EC42-A944-CAC24ED1F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E36E9-772B-2648-8DA7-FD5CACFF1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8B7AE-157B-8048-B295-CD4B4FA9D68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22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4176802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Environments &amp; Higher Order Functions</a:t>
            </a:r>
          </a:p>
        </p:txBody>
      </p:sp>
    </p:spTree>
    <p:extLst>
      <p:ext uri="{BB962C8B-B14F-4D97-AF65-F5344CB8AC3E}">
        <p14:creationId xmlns:p14="http://schemas.microsoft.com/office/powerpoint/2010/main" val="24782424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1421-7577-D94A-A03F-9746321D9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19B6B-B854-7643-924E-9BF51C8B8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how to use and create higher order functions:</a:t>
            </a:r>
          </a:p>
          <a:p>
            <a:r>
              <a:rPr lang="en-US" dirty="0"/>
              <a:t>Functions can be used as data</a:t>
            </a:r>
          </a:p>
          <a:p>
            <a:r>
              <a:rPr lang="en-US" b="1" dirty="0"/>
              <a:t>Functions can accept a function as an argument</a:t>
            </a:r>
          </a:p>
          <a:p>
            <a:r>
              <a:rPr lang="en-US" b="1" dirty="0"/>
              <a:t>Functions can return a new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6072C-DF41-544B-A9A9-82F6656E36B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24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8207056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3A171A-202E-F941-95BA-E3F4087BF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compose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9D997-089B-3E4D-99D9-067AB0EBB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Tutor:</a:t>
            </a:r>
            <a:br>
              <a:rPr lang="en-US" dirty="0"/>
            </a:b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  <a:hlinkClick r:id="rId2"/>
              </a:rPr>
              <a:t>http://pythontutor.com/composingprograms.html#code=def%20square%28x%29%3A%0A%20%20%20%20return%20x%20*%20x%0A%20%20%20%20%0As%20%3D%20square%0Ax%20%3D%20s%283%29%0A%0Adef%20make_adder%28n%29%3A%0A%20%20%20%20def%20adder%28k%29%3A%0A%20%20%20%20%20%20%20%2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99021-8955-514A-9ABD-D08BFEB65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41B0F-247A-494F-911C-6AF62A771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Organizational tools that help you understand code</a:t>
            </a:r>
          </a:p>
          <a:p>
            <a:r>
              <a:rPr lang="en-US" b="1" dirty="0"/>
              <a:t>Terminology:</a:t>
            </a:r>
            <a:endParaRPr lang="en-US" dirty="0"/>
          </a:p>
          <a:p>
            <a:pPr lvl="1"/>
            <a:r>
              <a:rPr lang="en-US" b="1" dirty="0"/>
              <a:t>Frame:</a:t>
            </a:r>
            <a:r>
              <a:rPr lang="en-US" dirty="0"/>
              <a:t> keeps track of variable-to-value bindings, each function call has a frame</a:t>
            </a:r>
          </a:p>
          <a:p>
            <a:pPr lvl="1"/>
            <a:r>
              <a:rPr lang="en-US" b="1" dirty="0"/>
              <a:t>Global Frame: </a:t>
            </a:r>
            <a:r>
              <a:rPr lang="en-US" dirty="0"/>
              <a:t>global for short, the starting frame of all python programs, doesn’t correspond to a specific function</a:t>
            </a:r>
          </a:p>
          <a:p>
            <a:pPr lvl="1"/>
            <a:r>
              <a:rPr lang="en-US" b="1" dirty="0"/>
              <a:t>Parent Frame:</a:t>
            </a:r>
            <a:r>
              <a:rPr lang="en-US" dirty="0"/>
              <a:t> The frame of where a function is defined (default parent frame is global)</a:t>
            </a:r>
          </a:p>
          <a:p>
            <a:pPr lvl="1"/>
            <a:r>
              <a:rPr lang="en-US" b="1" dirty="0"/>
              <a:t>Frame number:</a:t>
            </a:r>
            <a:r>
              <a:rPr lang="en-US" dirty="0"/>
              <a:t> What we use to keep track of frames, f1, f2, f3,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b="1" dirty="0"/>
              <a:t>Variable </a:t>
            </a:r>
            <a:r>
              <a:rPr lang="en-US" dirty="0"/>
              <a:t>vs </a:t>
            </a:r>
            <a:r>
              <a:rPr lang="en-US" b="1" dirty="0"/>
              <a:t>Value</a:t>
            </a:r>
            <a:r>
              <a:rPr lang="en-US" dirty="0"/>
              <a:t>: x = 1. x is the </a:t>
            </a:r>
            <a:r>
              <a:rPr lang="en-US" b="1" dirty="0"/>
              <a:t>variable</a:t>
            </a:r>
            <a:r>
              <a:rPr lang="en-US" dirty="0"/>
              <a:t>, 1 is the </a:t>
            </a:r>
            <a:r>
              <a:rPr lang="en-US" b="1" dirty="0"/>
              <a:t>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4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3"/>
          <p:cNvSpPr/>
          <p:nvPr/>
        </p:nvSpPr>
        <p:spPr>
          <a:xfrm>
            <a:off x="1626240" y="5051160"/>
            <a:ext cx="788436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E5A117-87E3-F247-9EDC-A482C098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Diagrams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F4151-9817-744B-B82A-CCF4359D8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799"/>
            <a:ext cx="11125200" cy="539187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Draw the global frame</a:t>
            </a:r>
          </a:p>
          <a:p>
            <a:pPr marL="514350" indent="-514350">
              <a:buAutoNum type="arabicPeriod"/>
            </a:pPr>
            <a:r>
              <a:rPr lang="en-US" dirty="0"/>
              <a:t>When evaluating assignments (lines with single equal), always evaluate right side first</a:t>
            </a:r>
          </a:p>
          <a:p>
            <a:pPr marL="514350" indent="-514350">
              <a:buAutoNum type="arabicPeriod"/>
            </a:pPr>
            <a:r>
              <a:rPr lang="en-US" dirty="0"/>
              <a:t>When you call a function MAKE A NEW FRAME!</a:t>
            </a:r>
          </a:p>
          <a:p>
            <a:pPr marL="514350" indent="-514350">
              <a:buAutoNum type="arabicPeriod"/>
            </a:pPr>
            <a:r>
              <a:rPr lang="en-US" dirty="0"/>
              <a:t>When assigning a primitive expression (number, </a:t>
            </a:r>
            <a:r>
              <a:rPr lang="en-US" dirty="0" err="1"/>
              <a:t>boolean</a:t>
            </a:r>
            <a:r>
              <a:rPr lang="en-US" dirty="0"/>
              <a:t>, string) write the value in the box</a:t>
            </a:r>
          </a:p>
          <a:p>
            <a:pPr marL="514350" indent="-514350">
              <a:buAutoNum type="arabicPeriod"/>
            </a:pPr>
            <a:r>
              <a:rPr lang="en-US" dirty="0"/>
              <a:t>When assigning anything else, draw an arrow to the value</a:t>
            </a:r>
          </a:p>
          <a:p>
            <a:pPr marL="514350" indent="-514350">
              <a:buAutoNum type="arabicPeriod"/>
            </a:pPr>
            <a:r>
              <a:rPr lang="en-US" dirty="0"/>
              <a:t>When calling a function, name the frame with the intrinsic name – the name of the function that variable points to</a:t>
            </a:r>
          </a:p>
          <a:p>
            <a:pPr marL="514350" indent="-514350">
              <a:buAutoNum type="arabicPeriod"/>
            </a:pPr>
            <a:r>
              <a:rPr lang="en-US" dirty="0"/>
              <a:t>The parent frame of a function is the frame in which it was defined in (default parent frame is global)</a:t>
            </a:r>
          </a:p>
          <a:p>
            <a:pPr marL="514350" indent="-514350">
              <a:buAutoNum type="arabicPeriod"/>
            </a:pPr>
            <a:r>
              <a:rPr lang="en-US" dirty="0"/>
              <a:t>If the value isn’t in the current frame, search in the parent frame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58CAE-0705-B045-AD80-3D6241BFC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Diagram Tips /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01BF4-AA36-5D41-AE04-17550495E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NEVER EVER draw an arrow from one variable to another.</a:t>
            </a:r>
          </a:p>
          <a:p>
            <a:r>
              <a:rPr lang="en-US" dirty="0"/>
              <a:t>Useful Resources: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markmiyashita.com</a:t>
            </a:r>
            <a:r>
              <a:rPr lang="en-US" dirty="0"/>
              <a:t>/cs61a/</a:t>
            </a:r>
            <a:r>
              <a:rPr lang="en-US" dirty="0" err="1"/>
              <a:t>environment_diagrams</a:t>
            </a:r>
            <a:r>
              <a:rPr lang="en-US" dirty="0"/>
              <a:t>/</a:t>
            </a:r>
            <a:r>
              <a:rPr lang="en-US" dirty="0" err="1"/>
              <a:t>rules_of_environment_diagrams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albertwu.org</a:t>
            </a:r>
            <a:r>
              <a:rPr lang="en-US" dirty="0"/>
              <a:t>/cs61a/notes/</a:t>
            </a:r>
            <a:r>
              <a:rPr lang="en-US" dirty="0" err="1"/>
              <a:t>environments.html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7542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548FF-49F9-7D4D-979B-F4B8E6C8E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FA481-72A9-4C49-998F-FDB9CD388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741" y="1178312"/>
            <a:ext cx="11125200" cy="5257800"/>
          </a:xfrm>
        </p:spPr>
        <p:txBody>
          <a:bodyPr/>
          <a:lstStyle/>
          <a:p>
            <a:pPr marL="0" indent="0">
              <a:buClr>
                <a:srgbClr val="000000"/>
              </a:buClr>
              <a:buNone/>
            </a:pPr>
            <a:r>
              <a:rPr lang="en-US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Question:  What's the result of the following?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def greet(name):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	 print('Hello, ' + name)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hello = greet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def greet(name):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	print('Hi, ' + name)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hello('CS88')</a:t>
            </a:r>
          </a:p>
          <a:p>
            <a:pPr marL="0" indent="0">
              <a:buClr>
                <a:srgbClr val="000000"/>
              </a:buClr>
              <a:buNone/>
            </a:pPr>
            <a:endParaRPr lang="en-US" sz="22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indent="0">
              <a:buClr>
                <a:srgbClr val="000000"/>
              </a:buClr>
              <a:buNone/>
            </a:pPr>
            <a:r>
              <a:rPr lang="en-US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A) Error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B) prints "Hello, CS88"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C) prints "Hi, CS88"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D) "I'm lost…."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836388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5086C-BE13-DD2F-780C-8C0F0E87F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OH and Staff Coming Soon!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030EF-333F-FF3A-A852-1AF0EFF4C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Welcome, Christy, Liliana, </a:t>
            </a:r>
            <a:r>
              <a:rPr lang="en-US" b="1" dirty="0" err="1"/>
              <a:t>Ananyaa</a:t>
            </a:r>
            <a:r>
              <a:rPr lang="en-US" b="1" dirty="0"/>
              <a:t> – Tutors starting soon. </a:t>
            </a:r>
            <a:r>
              <a:rPr lang="en-US" b="1" dirty="0">
                <a:sym typeface="Wingdings" pitchFamily="2" charset="2"/>
              </a:rPr>
              <a:t> 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Reminders: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https://go.c88c.org/chat</a:t>
            </a:r>
            <a:r>
              <a:rPr lang="en-US" dirty="0"/>
              <a:t>  - use for fun / retail time discussion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https://go.c88c.org/qa5/</a:t>
            </a:r>
            <a:r>
              <a:rPr lang="en-US" dirty="0"/>
              <a:t> - Use during lecture!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https://go.c88c.org/5</a:t>
            </a:r>
            <a:r>
              <a:rPr lang="en-US" dirty="0"/>
              <a:t> - self check (after lecture)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5F0FA-9446-4DBC-410E-D4FAF464755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3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8016637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2274422" y="60480"/>
            <a:ext cx="847440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Three super important HOFS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2281080" y="1668600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list(map(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function_to_apply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,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list_of_inputs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))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2209800" y="3200400"/>
            <a:ext cx="792468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list(filter(condition,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list_of_inputs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))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2286120" y="2057400"/>
            <a:ext cx="69109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Applies function to each element of the list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5"/>
          <p:cNvSpPr/>
          <p:nvPr/>
        </p:nvSpPr>
        <p:spPr>
          <a:xfrm>
            <a:off x="2209800" y="3733920"/>
            <a:ext cx="6371280" cy="95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Returns a list of elements for which the condition is true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6"/>
          <p:cNvSpPr/>
          <p:nvPr/>
        </p:nvSpPr>
        <p:spPr>
          <a:xfrm>
            <a:off x="2209800" y="5029200"/>
            <a:ext cx="7238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reduce(function, 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list_of_inputs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7" name="CustomShape 7"/>
          <p:cNvSpPr/>
          <p:nvPr/>
        </p:nvSpPr>
        <p:spPr>
          <a:xfrm>
            <a:off x="2209800" y="5410080"/>
            <a:ext cx="742968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Applies the function, combining items of the list into a "single" value.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TextShape 8"/>
          <p:cNvSpPr txBox="1"/>
          <p:nvPr/>
        </p:nvSpPr>
        <p:spPr>
          <a:xfrm>
            <a:off x="10134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713BEC69-ACC0-4745-91F6-6864BC87B08D}" type="slidenum">
              <a:rPr lang="en-US" sz="1400" b="1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30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CustomShape 9"/>
          <p:cNvSpPr/>
          <p:nvPr/>
        </p:nvSpPr>
        <p:spPr>
          <a:xfrm>
            <a:off x="152400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TextShape 11"/>
          <p:cNvSpPr txBox="1"/>
          <p:nvPr/>
        </p:nvSpPr>
        <p:spPr>
          <a:xfrm>
            <a:off x="2378640" y="1120680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For the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builtin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filter/map, you need to then call list on it to get a list. If we define our own, we do not need to call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2281080" y="272353"/>
            <a:ext cx="847440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Today's Task: Acronym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2281080" y="999528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Input: "The University of California at Berkeley"</a:t>
            </a:r>
          </a:p>
          <a:p>
            <a:pPr>
              <a:lnSpc>
                <a:spcPct val="100000"/>
              </a:lnSpc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Output: "UCB"</a:t>
            </a:r>
          </a:p>
          <a:p>
            <a:pPr>
              <a:lnSpc>
                <a:spcPct val="100000"/>
              </a:lnSpc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def acronym(sentence):</a:t>
            </a: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	"""YOUR CODE HERE"""</a:t>
            </a:r>
          </a:p>
        </p:txBody>
      </p:sp>
      <p:sp>
        <p:nvSpPr>
          <p:cNvPr id="178" name="TextShape 8"/>
          <p:cNvSpPr txBox="1"/>
          <p:nvPr/>
        </p:nvSpPr>
        <p:spPr>
          <a:xfrm>
            <a:off x="10134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713BEC69-ACC0-4745-91F6-6864BC87B08D}" type="slidenum">
              <a:rPr lang="en-US" sz="1400" b="1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31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CustomShape 9"/>
          <p:cNvSpPr/>
          <p:nvPr/>
        </p:nvSpPr>
        <p:spPr>
          <a:xfrm>
            <a:off x="152400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10"/>
          <p:cNvSpPr txBox="1"/>
          <p:nvPr/>
        </p:nvSpPr>
        <p:spPr>
          <a:xfrm>
            <a:off x="4572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L6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1" name="TextShape 11"/>
          <p:cNvSpPr txBox="1"/>
          <p:nvPr/>
        </p:nvSpPr>
        <p:spPr>
          <a:xfrm>
            <a:off x="2281080" y="5012456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P.S. Pedantry alert: This is really an </a:t>
            </a:r>
            <a:r>
              <a:rPr lang="en-US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initialism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but that's rather annoying to say and type.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 (However, the code we write is the same, the difference is in how you pronounce the result.) The more you know!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59840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2281080" y="272353"/>
            <a:ext cx="847440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MAP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2281080" y="999528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list(map(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function_to_apply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,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list_of_inputs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))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2286120" y="1634375"/>
            <a:ext cx="6910920" cy="31773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Transform each of items by a function.</a:t>
            </a: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e.g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. square()</a:t>
            </a: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Inputs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 (Domain):</a:t>
            </a:r>
            <a:b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</a:b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Function</a:t>
            </a: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Sequence</a:t>
            </a:r>
            <a:b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</a:b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Output (Range):</a:t>
            </a: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A sequence</a:t>
            </a:r>
          </a:p>
          <a:p>
            <a:pPr>
              <a:lnSpc>
                <a:spcPct val="100000"/>
              </a:lnSpc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TextShape 8"/>
          <p:cNvSpPr txBox="1"/>
          <p:nvPr/>
        </p:nvSpPr>
        <p:spPr>
          <a:xfrm>
            <a:off x="10134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713BEC69-ACC0-4745-91F6-6864BC87B08D}" type="slidenum">
              <a:rPr lang="en-US" sz="1400" b="1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32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CustomShape 9"/>
          <p:cNvSpPr/>
          <p:nvPr/>
        </p:nvSpPr>
        <p:spPr>
          <a:xfrm>
            <a:off x="152400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10"/>
          <p:cNvSpPr txBox="1"/>
          <p:nvPr/>
        </p:nvSpPr>
        <p:spPr>
          <a:xfrm>
            <a:off x="4572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L6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1" name="TextShape 11"/>
          <p:cNvSpPr txBox="1"/>
          <p:nvPr/>
        </p:nvSpPr>
        <p:spPr>
          <a:xfrm>
            <a:off x="2281080" y="5012456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TextShape 11">
            <a:extLst>
              <a:ext uri="{FF2B5EF4-FFF2-40B4-BE49-F238E27FC236}">
                <a16:creationId xmlns:a16="http://schemas.microsoft.com/office/drawing/2014/main" id="{CD52A5B2-39FC-CD45-AEED-54BDCC1A8C5F}"/>
              </a:ext>
            </a:extLst>
          </p:cNvPr>
          <p:cNvSpPr txBox="1"/>
          <p:nvPr/>
        </p:nvSpPr>
        <p:spPr>
          <a:xfrm>
            <a:off x="2378640" y="1120680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E23900-24AC-C541-A848-5EDC8E5E8C5E}"/>
              </a:ext>
            </a:extLst>
          </p:cNvPr>
          <p:cNvSpPr/>
          <p:nvPr/>
        </p:nvSpPr>
        <p:spPr>
          <a:xfrm>
            <a:off x="2281079" y="4876073"/>
            <a:ext cx="75171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 SourceCodePro-Light" panose="020B0509030403020204" pitchFamily="49" charset="77"/>
              </a:rPr>
              <a:t>def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</a:t>
            </a:r>
            <a:r>
              <a:rPr lang="en-US" dirty="0">
                <a:solidFill>
                  <a:srgbClr val="795E26"/>
                </a:solidFill>
                <a:latin typeface=" SourceCodePro-Light" panose="020B0509030403020204" pitchFamily="49" charset="77"/>
              </a:rPr>
              <a:t>map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(</a:t>
            </a:r>
            <a:r>
              <a:rPr lang="en-US" dirty="0">
                <a:solidFill>
                  <a:srgbClr val="001080"/>
                </a:solidFill>
                <a:latin typeface=" SourceCodePro-Light" panose="020B0509030403020204" pitchFamily="49" charset="77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, </a:t>
            </a:r>
            <a:r>
              <a:rPr lang="en-US" dirty="0">
                <a:solidFill>
                  <a:srgbClr val="001080"/>
                </a:solidFill>
                <a:latin typeface=" SourceCodePro-Light" panose="020B0509030403020204" pitchFamily="49" charset="77"/>
              </a:rPr>
              <a:t>sequence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):</a:t>
            </a:r>
          </a:p>
          <a:p>
            <a:r>
              <a:rPr lang="en-US" dirty="0">
                <a:solidFill>
                  <a:srgbClr val="AF00DB"/>
                </a:solidFill>
                <a:latin typeface=" SourceCodePro-Light" panose="020B0509030403020204" pitchFamily="49" charset="77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[ function(item) </a:t>
            </a:r>
            <a:r>
              <a:rPr lang="en-US" dirty="0">
                <a:solidFill>
                  <a:srgbClr val="AF00DB"/>
                </a:solidFill>
                <a:latin typeface=" SourceCodePro-Light" panose="020B0509030403020204" pitchFamily="49" charset="77"/>
              </a:rPr>
              <a:t>for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item </a:t>
            </a:r>
            <a:r>
              <a:rPr lang="en-US" dirty="0">
                <a:solidFill>
                  <a:srgbClr val="0000FF"/>
                </a:solidFill>
                <a:latin typeface=" SourceCodePro-Light" panose="020B0509030403020204" pitchFamily="49" charset="77"/>
              </a:rPr>
              <a:t>in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sequence ]</a:t>
            </a:r>
          </a:p>
          <a:p>
            <a:b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</a:br>
            <a:endParaRPr lang="en-US" dirty="0">
              <a:solidFill>
                <a:srgbClr val="000000"/>
              </a:solidFill>
              <a:latin typeface=" SourceCodePro-Light" panose="020B0509030403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181423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2281080" y="272353"/>
            <a:ext cx="847440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 does this do?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2281080" y="999528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list(map(capitalize, </a:t>
            </a:r>
            <a:b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</a:b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    ['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michael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', 'Alex', 'Srinath', '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julia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'] </a:t>
            </a: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))</a:t>
            </a:r>
            <a:b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</a:br>
            <a:b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</a:b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Assume capitalize('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michael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') == 'Michael'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1782792" y="3333775"/>
            <a:ext cx="8807570" cy="31773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A) 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['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michael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', 'Alex', 'Srinath', '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julia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']</a:t>
            </a: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B) 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['Michael', 'Alex', 'Srinath', 'Julia']</a:t>
            </a: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C) []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D) Error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E) I'm lost.</a:t>
            </a:r>
          </a:p>
        </p:txBody>
      </p:sp>
      <p:sp>
        <p:nvSpPr>
          <p:cNvPr id="178" name="TextShape 8"/>
          <p:cNvSpPr txBox="1"/>
          <p:nvPr/>
        </p:nvSpPr>
        <p:spPr>
          <a:xfrm>
            <a:off x="10134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713BEC69-ACC0-4745-91F6-6864BC87B08D}" type="slidenum">
              <a:rPr lang="en-US" sz="1400" b="1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33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CustomShape 9"/>
          <p:cNvSpPr/>
          <p:nvPr/>
        </p:nvSpPr>
        <p:spPr>
          <a:xfrm>
            <a:off x="152400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10"/>
          <p:cNvSpPr txBox="1"/>
          <p:nvPr/>
        </p:nvSpPr>
        <p:spPr>
          <a:xfrm>
            <a:off x="4572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L6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95013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2281080" y="272353"/>
            <a:ext cx="847440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FILTER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2281080" y="999528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list(filter(function,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list_of_inputs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))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2286120" y="1634375"/>
            <a:ext cx="6910920" cy="31773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*Keeps* each of item where the function is true.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Inputs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 (Domain):</a:t>
            </a:r>
            <a:b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</a:b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Function</a:t>
            </a: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Sequence</a:t>
            </a:r>
            <a:b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</a:b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Output (Range):</a:t>
            </a: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A sequence</a:t>
            </a:r>
          </a:p>
          <a:p>
            <a:pPr>
              <a:lnSpc>
                <a:spcPct val="100000"/>
              </a:lnSpc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TextShape 8"/>
          <p:cNvSpPr txBox="1"/>
          <p:nvPr/>
        </p:nvSpPr>
        <p:spPr>
          <a:xfrm>
            <a:off x="10134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713BEC69-ACC0-4745-91F6-6864BC87B08D}" type="slidenum">
              <a:rPr lang="en-US" sz="1400" b="1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34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CustomShape 9"/>
          <p:cNvSpPr/>
          <p:nvPr/>
        </p:nvSpPr>
        <p:spPr>
          <a:xfrm>
            <a:off x="152400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10"/>
          <p:cNvSpPr txBox="1"/>
          <p:nvPr/>
        </p:nvSpPr>
        <p:spPr>
          <a:xfrm>
            <a:off x="4572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L6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1" name="TextShape 11"/>
          <p:cNvSpPr txBox="1"/>
          <p:nvPr/>
        </p:nvSpPr>
        <p:spPr>
          <a:xfrm>
            <a:off x="2281080" y="5012456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751185-0159-7645-BAEC-59FF9A798C28}"/>
              </a:ext>
            </a:extLst>
          </p:cNvPr>
          <p:cNvSpPr/>
          <p:nvPr/>
        </p:nvSpPr>
        <p:spPr>
          <a:xfrm>
            <a:off x="2025804" y="4697556"/>
            <a:ext cx="83725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 SourceCodePro-Light" panose="020B0509030403020204" pitchFamily="49" charset="77"/>
              </a:rPr>
              <a:t>def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</a:t>
            </a:r>
            <a:r>
              <a:rPr lang="en-US" dirty="0">
                <a:solidFill>
                  <a:srgbClr val="795E26"/>
                </a:solidFill>
                <a:latin typeface=" SourceCodePro-Light" panose="020B0509030403020204" pitchFamily="49" charset="77"/>
              </a:rPr>
              <a:t>filter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(</a:t>
            </a:r>
            <a:r>
              <a:rPr lang="en-US" dirty="0">
                <a:solidFill>
                  <a:srgbClr val="001080"/>
                </a:solidFill>
                <a:latin typeface=" SourceCodePro-Light" panose="020B0509030403020204" pitchFamily="49" charset="77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, </a:t>
            </a:r>
            <a:r>
              <a:rPr lang="en-US" dirty="0">
                <a:solidFill>
                  <a:srgbClr val="001080"/>
                </a:solidFill>
                <a:latin typeface=" SourceCodePro-Light" panose="020B0509030403020204" pitchFamily="49" charset="77"/>
              </a:rPr>
              <a:t>sequence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):</a:t>
            </a:r>
          </a:p>
          <a:p>
            <a:r>
              <a:rPr lang="en-US" dirty="0">
                <a:solidFill>
                  <a:srgbClr val="AF00DB"/>
                </a:solidFill>
                <a:latin typeface=" SourceCodePro-Light" panose="020B0509030403020204" pitchFamily="49" charset="77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[ item </a:t>
            </a:r>
            <a:r>
              <a:rPr lang="en-US" dirty="0">
                <a:solidFill>
                  <a:srgbClr val="AF00DB"/>
                </a:solidFill>
                <a:latin typeface=" SourceCodePro-Light" panose="020B0509030403020204" pitchFamily="49" charset="77"/>
              </a:rPr>
              <a:t>for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item </a:t>
            </a:r>
            <a:r>
              <a:rPr lang="en-US" dirty="0">
                <a:solidFill>
                  <a:srgbClr val="0000FF"/>
                </a:solidFill>
                <a:latin typeface=" SourceCodePro-Light" panose="020B0509030403020204" pitchFamily="49" charset="77"/>
              </a:rPr>
              <a:t>in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sequence </a:t>
            </a:r>
            <a:r>
              <a:rPr lang="en-US" dirty="0">
                <a:solidFill>
                  <a:srgbClr val="AF00DB"/>
                </a:solidFill>
                <a:latin typeface=" SourceCodePro-Light" panose="020B0509030403020204" pitchFamily="49" charset="77"/>
              </a:rPr>
              <a:t>if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function(item) ]</a:t>
            </a:r>
          </a:p>
          <a:p>
            <a:b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</a:br>
            <a:endParaRPr lang="en-US" dirty="0">
              <a:solidFill>
                <a:srgbClr val="000000"/>
              </a:solidFill>
              <a:latin typeface=" SourceCodePro-Light" panose="020B0509030403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622587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2281080" y="272353"/>
            <a:ext cx="847440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 does this do?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2281080" y="999528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list(filter(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return_false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, </a:t>
            </a:r>
            <a:b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</a:b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    range(100) </a:t>
            </a: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))</a:t>
            </a:r>
            <a:b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</a:br>
            <a:b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</a:b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Assume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return_false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(42) == False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1782792" y="3333775"/>
            <a:ext cx="8807570" cy="31773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A) 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range(0, 100) # A standard range object</a:t>
            </a: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B) 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[0, 1, 2, … 96, 97, 98, 99]</a:t>
            </a: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C) [ ]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D) Error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E) I'm lost.</a:t>
            </a:r>
          </a:p>
        </p:txBody>
      </p:sp>
      <p:sp>
        <p:nvSpPr>
          <p:cNvPr id="178" name="TextShape 8"/>
          <p:cNvSpPr txBox="1"/>
          <p:nvPr/>
        </p:nvSpPr>
        <p:spPr>
          <a:xfrm>
            <a:off x="10134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713BEC69-ACC0-4745-91F6-6864BC87B08D}" type="slidenum">
              <a:rPr lang="en-US" sz="1400" b="1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35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CustomShape 9"/>
          <p:cNvSpPr/>
          <p:nvPr/>
        </p:nvSpPr>
        <p:spPr>
          <a:xfrm>
            <a:off x="152400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10"/>
          <p:cNvSpPr txBox="1"/>
          <p:nvPr/>
        </p:nvSpPr>
        <p:spPr>
          <a:xfrm>
            <a:off x="4572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L6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311519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2281080" y="272353"/>
            <a:ext cx="847440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REDUCE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2281080" y="999528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reduce(function,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list_of_inputs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2005548" y="1455959"/>
            <a:ext cx="8372520" cy="31773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Successively </a:t>
            </a:r>
            <a:r>
              <a:rPr lang="en-US" sz="2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combine 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items of our sequence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• function: add(), takes 2 inputs gives us 1 value. </a:t>
            </a: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Arial"/>
            </a:endParaRP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Inputs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 (Domain):</a:t>
            </a:r>
            <a:b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</a:b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Function, with 2 inputs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Sequence</a:t>
            </a:r>
            <a:b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</a:b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Output (Range):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An item, specifically, the output of our function.</a:t>
            </a:r>
          </a:p>
          <a:p>
            <a:pPr>
              <a:lnSpc>
                <a:spcPct val="100000"/>
              </a:lnSpc>
            </a:pP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TextShape 8"/>
          <p:cNvSpPr txBox="1"/>
          <p:nvPr/>
        </p:nvSpPr>
        <p:spPr>
          <a:xfrm>
            <a:off x="10134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713BEC69-ACC0-4745-91F6-6864BC87B08D}" type="slidenum">
              <a:rPr lang="en-US" sz="1400" b="1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36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CustomShape 9"/>
          <p:cNvSpPr/>
          <p:nvPr/>
        </p:nvSpPr>
        <p:spPr>
          <a:xfrm>
            <a:off x="152400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10"/>
          <p:cNvSpPr txBox="1"/>
          <p:nvPr/>
        </p:nvSpPr>
        <p:spPr>
          <a:xfrm>
            <a:off x="4572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L6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1" name="TextShape 11"/>
          <p:cNvSpPr txBox="1"/>
          <p:nvPr/>
        </p:nvSpPr>
        <p:spPr>
          <a:xfrm>
            <a:off x="2281080" y="5012456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3BA0DD-C671-564E-8D6D-0143E2712244}"/>
              </a:ext>
            </a:extLst>
          </p:cNvPr>
          <p:cNvSpPr/>
          <p:nvPr/>
        </p:nvSpPr>
        <p:spPr>
          <a:xfrm>
            <a:off x="2179200" y="4493067"/>
            <a:ext cx="8474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 SourceCodePro-Light" panose="020B0509030403020204" pitchFamily="49" charset="77"/>
              </a:rPr>
              <a:t>def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</a:t>
            </a:r>
            <a:r>
              <a:rPr lang="en-US" dirty="0">
                <a:solidFill>
                  <a:srgbClr val="001080"/>
                </a:solidFill>
                <a:latin typeface=" SourceCodePro-Light" panose="020B0509030403020204" pitchFamily="49" charset="77"/>
              </a:rPr>
              <a:t>reduce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(</a:t>
            </a:r>
            <a:r>
              <a:rPr lang="en-US" dirty="0">
                <a:solidFill>
                  <a:srgbClr val="001080"/>
                </a:solidFill>
                <a:latin typeface=" SourceCodePro-Light" panose="020B0509030403020204" pitchFamily="49" charset="77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, </a:t>
            </a:r>
            <a:r>
              <a:rPr lang="en-US" dirty="0">
                <a:solidFill>
                  <a:srgbClr val="001080"/>
                </a:solidFill>
                <a:latin typeface=" SourceCodePro-Light" panose="020B0509030403020204" pitchFamily="49" charset="77"/>
              </a:rPr>
              <a:t>sequence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   result = function(sequence[</a:t>
            </a:r>
            <a:r>
              <a:rPr lang="en-US" dirty="0">
                <a:solidFill>
                  <a:srgbClr val="098658"/>
                </a:solidFill>
                <a:latin typeface=" SourceCodePro-Light" panose="020B0509030403020204" pitchFamily="49" charset="77"/>
              </a:rPr>
              <a:t>0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], sequence[</a:t>
            </a:r>
            <a:r>
              <a:rPr lang="en-US" dirty="0">
                <a:solidFill>
                  <a:srgbClr val="098658"/>
                </a:solidFill>
                <a:latin typeface=" SourceCodePro-Light" panose="020B0509030403020204" pitchFamily="49" charset="77"/>
              </a:rPr>
              <a:t>1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])</a:t>
            </a:r>
          </a:p>
          <a:p>
            <a:r>
              <a:rPr lang="en-US" dirty="0">
                <a:solidFill>
                  <a:srgbClr val="AF00DB"/>
                </a:solidFill>
                <a:latin typeface=" SourceCodePro-Light" panose="020B0509030403020204" pitchFamily="49" charset="77"/>
              </a:rPr>
              <a:t>    for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index </a:t>
            </a:r>
            <a:r>
              <a:rPr lang="en-US" dirty="0">
                <a:solidFill>
                  <a:srgbClr val="0000FF"/>
                </a:solidFill>
                <a:latin typeface=" SourceCodePro-Light" panose="020B0509030403020204" pitchFamily="49" charset="77"/>
              </a:rPr>
              <a:t>in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</a:t>
            </a:r>
            <a:r>
              <a:rPr lang="en-US" dirty="0">
                <a:solidFill>
                  <a:srgbClr val="795E26"/>
                </a:solidFill>
                <a:latin typeface=" SourceCodePro-Light" panose="020B0509030403020204" pitchFamily="49" charset="77"/>
              </a:rPr>
              <a:t>range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(</a:t>
            </a:r>
            <a:r>
              <a:rPr lang="en-US" dirty="0">
                <a:solidFill>
                  <a:srgbClr val="098658"/>
                </a:solidFill>
                <a:latin typeface=" SourceCodePro-Light" panose="020B0509030403020204" pitchFamily="49" charset="77"/>
              </a:rPr>
              <a:t>2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, </a:t>
            </a:r>
            <a:r>
              <a:rPr lang="en-US" dirty="0" err="1">
                <a:solidFill>
                  <a:srgbClr val="795E26"/>
                </a:solidFill>
                <a:latin typeface=" SourceCodePro-Light" panose="020B0509030403020204" pitchFamily="49" charset="77"/>
              </a:rPr>
              <a:t>len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(sequence)):</a:t>
            </a:r>
          </a:p>
          <a:p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       result = function(result, sequence[index])</a:t>
            </a:r>
          </a:p>
          <a:p>
            <a:r>
              <a:rPr lang="en-US" dirty="0">
                <a:solidFill>
                  <a:srgbClr val="AF00DB"/>
                </a:solidFill>
                <a:latin typeface=" SourceCodePro-Light" panose="020B0509030403020204" pitchFamily="49" charset="77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result</a:t>
            </a:r>
          </a:p>
        </p:txBody>
      </p:sp>
    </p:spTree>
    <p:extLst>
      <p:ext uri="{BB962C8B-B14F-4D97-AF65-F5344CB8AC3E}">
        <p14:creationId xmlns:p14="http://schemas.microsoft.com/office/powerpoint/2010/main" val="1710683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2209800" y="228600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Higher Order Functions</a:t>
            </a:r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2209800" y="1066680"/>
            <a:ext cx="7619760" cy="45684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Functions that operate on functions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function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b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b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b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b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b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b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function that takes a function </a:t>
            </a:r>
            <a:r>
              <a:rPr lang="en-US" sz="24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arg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3429120" y="2027880"/>
            <a:ext cx="6019560" cy="1477080"/>
          </a:xfrm>
          <a:prstGeom prst="rect">
            <a:avLst/>
          </a:prstGeom>
          <a:noFill/>
          <a:ln w="93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def odd(x):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return x%2==1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odd(3)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True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3429120" y="4267080"/>
            <a:ext cx="6019560" cy="1661760"/>
          </a:xfrm>
          <a:prstGeom prst="rect">
            <a:avLst/>
          </a:prstGeom>
          <a:noFill/>
          <a:ln w="93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def filter(</a:t>
            </a:r>
            <a:r>
              <a:rPr lang="en-US" sz="2400" b="1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fun</a:t>
            </a: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 s):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return [x for x in s if </a:t>
            </a:r>
            <a:r>
              <a:rPr lang="en-US" sz="2400" b="1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fun</a:t>
            </a: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(x)]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filter(odd, [0,1,2,3,4,5,6,7])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[1, 3, 5, 7]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5"/>
          <p:cNvSpPr/>
          <p:nvPr/>
        </p:nvSpPr>
        <p:spPr>
          <a:xfrm>
            <a:off x="8534280" y="3276720"/>
            <a:ext cx="1371240" cy="761760"/>
          </a:xfrm>
          <a:prstGeom prst="wedgeRectCallout">
            <a:avLst>
              <a:gd name="adj1" fmla="val -98452"/>
              <a:gd name="adj2" fmla="val 141578"/>
            </a:avLst>
          </a:prstGeom>
          <a:solidFill>
            <a:srgbClr val="618FFD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Why is this not ‘odd’ ?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TextShape 6"/>
          <p:cNvSpPr txBox="1"/>
          <p:nvPr/>
        </p:nvSpPr>
        <p:spPr>
          <a:xfrm>
            <a:off x="10134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E8F10D85-10BA-42D8-B690-B9761B5D0DF4}" type="slidenum">
              <a:rPr lang="en-US" sz="1400" b="1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37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0" name="CustomShape 7"/>
          <p:cNvSpPr/>
          <p:nvPr/>
        </p:nvSpPr>
        <p:spPr>
          <a:xfrm>
            <a:off x="152400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TextShape 8"/>
          <p:cNvSpPr txBox="1"/>
          <p:nvPr/>
        </p:nvSpPr>
        <p:spPr>
          <a:xfrm>
            <a:off x="4572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L6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36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41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2209800" y="228600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Computational Concepts today</a:t>
            </a:r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2209800" y="1066680"/>
            <a:ext cx="7619760" cy="525744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Higher Order Functions</a:t>
            </a:r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Functions as Values</a:t>
            </a:r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Functions with functions as argument</a:t>
            </a:r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Functions with functions as return values</a:t>
            </a:r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Environment Diagrams</a:t>
            </a:r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TextShape 3"/>
          <p:cNvSpPr txBox="1"/>
          <p:nvPr/>
        </p:nvSpPr>
        <p:spPr>
          <a:xfrm>
            <a:off x="10134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5EF8A75E-B082-4918-B462-57A16F73F00D}" type="slidenum">
              <a:rPr lang="en-US" sz="1400" b="1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38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85" name="Google Shape;200;p22"/>
          <p:cNvPicPr/>
          <p:nvPr/>
        </p:nvPicPr>
        <p:blipFill>
          <a:blip r:embed="rId2"/>
          <a:stretch/>
        </p:blipFill>
        <p:spPr>
          <a:xfrm>
            <a:off x="1539480" y="5029200"/>
            <a:ext cx="990360" cy="1617480"/>
          </a:xfrm>
          <a:prstGeom prst="rect">
            <a:avLst/>
          </a:prstGeom>
          <a:ln>
            <a:noFill/>
          </a:ln>
        </p:spPr>
      </p:pic>
      <p:sp>
        <p:nvSpPr>
          <p:cNvPr id="186" name="CustomShape 4"/>
          <p:cNvSpPr/>
          <p:nvPr/>
        </p:nvSpPr>
        <p:spPr>
          <a:xfrm>
            <a:off x="5105280" y="5181480"/>
            <a:ext cx="4974480" cy="4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Big Idea: Software Design Patterns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5"/>
          <p:cNvSpPr/>
          <p:nvPr/>
        </p:nvSpPr>
        <p:spPr>
          <a:xfrm>
            <a:off x="152400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TextShape 6"/>
          <p:cNvSpPr txBox="1"/>
          <p:nvPr/>
        </p:nvSpPr>
        <p:spPr>
          <a:xfrm>
            <a:off x="4572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L6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87F57-EAA7-72CC-E7E8-D7366D999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In the News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8261A-5FEC-1607-2266-6D5EF9891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iPhone Users Update Your iPhones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hlinkClick r:id="rId2"/>
              </a:rPr>
              <a:t>https://apnews.com/article/apple-iphone-security-update-0964e8bd5264e5b66c3908d49fdf404a</a:t>
            </a:r>
            <a:r>
              <a:rPr lang="en-US" b="1" dirty="0"/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More warning than news, but software can be vulnerable!</a:t>
            </a:r>
          </a:p>
          <a:p>
            <a:r>
              <a:rPr lang="en-US" dirty="0"/>
              <a:t> Attacks like these known as "zero-click" as particularly dangerous because they require no action on your part. Someone can simply send you a malicious image over iMessage. </a:t>
            </a:r>
          </a:p>
          <a:p>
            <a:r>
              <a:rPr lang="en-US" dirty="0"/>
              <a:t>In other news, it's new iPhone day tomorrow. Yay for rampant consumerism!</a:t>
            </a:r>
          </a:p>
          <a:p>
            <a:r>
              <a:rPr lang="en-US" dirty="0"/>
              <a:t> If stories like this are interesting, consider CS161 (Security), or CS195 (Social Implications)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3005-6BFF-D3D8-DD30-87AF12C3EF9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4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226931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1CF6-E75A-F049-BC84-985FBDA000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240BFF0-18C1-CB42-A1F0-2C80E4A500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935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F0583-4935-884D-A666-3E3336A1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AF622-39BD-DF46-82BA-6690499AF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List comprehensions let us build lists "inline".</a:t>
            </a:r>
          </a:p>
          <a:p>
            <a:r>
              <a:rPr lang="en-US" dirty="0"/>
              <a:t>List comprehensions are an </a:t>
            </a:r>
            <a:r>
              <a:rPr lang="en-US" i="1" dirty="0"/>
              <a:t>expression that returns a list.</a:t>
            </a:r>
            <a:r>
              <a:rPr lang="en-US" sz="2800" dirty="0"/>
              <a:t> </a:t>
            </a:r>
          </a:p>
          <a:p>
            <a:r>
              <a:rPr lang="en-US" sz="2800" dirty="0"/>
              <a:t>We can easily “filter” the list using a conditional expression, i.e. 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D508B-3D98-3140-9B20-72253082566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6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964566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Data-driven 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an expression to perform on each item in a sequence</a:t>
            </a:r>
          </a:p>
          <a:p>
            <a:r>
              <a:rPr lang="en-US" dirty="0"/>
              <a:t>let the data dictate the control</a:t>
            </a:r>
          </a:p>
          <a:p>
            <a:r>
              <a:rPr lang="en-US" dirty="0"/>
              <a:t>In some ways, nothing more than a concise for loop.</a:t>
            </a:r>
          </a:p>
          <a:p>
            <a:r>
              <a:rPr lang="en-US" dirty="0"/>
              <a:t>Always returns a list!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3754671"/>
            <a:ext cx="838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[</a:t>
            </a:r>
            <a:r>
              <a:rPr lang="en-US" dirty="0">
                <a:latin typeface="Courier New"/>
                <a:cs typeface="Courier New"/>
              </a:rPr>
              <a:t> &lt;expr with loop var&gt; </a:t>
            </a:r>
            <a:r>
              <a:rPr lang="en-US" sz="2000" b="1" dirty="0">
                <a:latin typeface="Courier New"/>
                <a:cs typeface="Courier New"/>
              </a:rPr>
              <a:t>for</a:t>
            </a:r>
            <a:r>
              <a:rPr lang="en-US" dirty="0">
                <a:latin typeface="Courier New"/>
                <a:cs typeface="Courier New"/>
              </a:rPr>
              <a:t> &lt;loop var&gt; </a:t>
            </a:r>
            <a:r>
              <a:rPr lang="en-US" sz="2000" b="1" dirty="0">
                <a:latin typeface="Courier New"/>
                <a:cs typeface="Courier New"/>
              </a:rPr>
              <a:t>in</a:t>
            </a:r>
            <a:r>
              <a:rPr lang="en-US" dirty="0">
                <a:latin typeface="Courier New"/>
                <a:cs typeface="Courier New"/>
              </a:rPr>
              <a:t> &lt;sequence expr &gt; </a:t>
            </a:r>
            <a:r>
              <a:rPr lang="en-US" b="1" dirty="0">
                <a:latin typeface="Courier New"/>
                <a:cs typeface="Courier New"/>
              </a:rPr>
              <a:t>]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[</a:t>
            </a:r>
            <a:r>
              <a:rPr lang="en-US" dirty="0">
                <a:latin typeface="Courier New"/>
                <a:cs typeface="Courier New"/>
              </a:rPr>
              <a:t> &lt;expr with loop var&gt; </a:t>
            </a:r>
            <a:r>
              <a:rPr lang="en-US" sz="2000" b="1" dirty="0">
                <a:latin typeface="Courier New"/>
                <a:cs typeface="Courier New"/>
              </a:rPr>
              <a:t>for</a:t>
            </a:r>
            <a:r>
              <a:rPr lang="en-US" dirty="0">
                <a:latin typeface="Courier New"/>
                <a:cs typeface="Courier New"/>
              </a:rPr>
              <a:t> &lt;loop var&gt; </a:t>
            </a:r>
            <a:r>
              <a:rPr lang="en-US" sz="2000" b="1" dirty="0">
                <a:latin typeface="Courier New"/>
                <a:cs typeface="Courier New"/>
              </a:rPr>
              <a:t>in</a:t>
            </a:r>
            <a:r>
              <a:rPr lang="en-US" dirty="0">
                <a:latin typeface="Courier New"/>
                <a:cs typeface="Courier New"/>
              </a:rPr>
              <a:t> &lt;sequence expr &gt; </a:t>
            </a:r>
            <a:r>
              <a:rPr lang="en-US" b="1" dirty="0">
                <a:latin typeface="Courier New"/>
                <a:cs typeface="Courier New"/>
              </a:rPr>
              <a:t>if</a:t>
            </a:r>
            <a:r>
              <a:rPr lang="en-US" dirty="0">
                <a:latin typeface="Courier New"/>
                <a:cs typeface="Courier New"/>
              </a:rPr>
              <a:t> &lt;conditional expression with loop var&gt; </a:t>
            </a:r>
            <a:r>
              <a:rPr lang="en-US" b="1" dirty="0">
                <a:latin typeface="Courier New"/>
                <a:cs typeface="Courier New"/>
              </a:rPr>
              <a:t>]</a:t>
            </a:r>
          </a:p>
          <a:p>
            <a:endParaRPr lang="en-US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6727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424"/>
    </mc:Choice>
    <mc:Fallback xmlns="">
      <p:transition spd="slow" advTm="6142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DC83D-F789-1131-3072-749EE20AA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Comprehensions vs 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C82DD-19B2-D013-4B12-B1BBC8A16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comprehensions always return a list!</a:t>
            </a:r>
          </a:p>
          <a:p>
            <a:r>
              <a:rPr lang="en-US" dirty="0"/>
              <a:t>For loops do not return anything.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latin typeface="Source Code Pro" panose="020B0509030403020204" pitchFamily="49" charset="77"/>
              </a:rPr>
              <a:t>my_data</a:t>
            </a:r>
            <a:r>
              <a:rPr lang="en-US" dirty="0">
                <a:latin typeface="Source Code Pro" panose="020B0509030403020204" pitchFamily="49" charset="77"/>
              </a:rPr>
              <a:t> = []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for item in range(10):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</a:t>
            </a:r>
            <a:r>
              <a:rPr lang="en-US" dirty="0" err="1">
                <a:latin typeface="Source Code Pro" panose="020B0509030403020204" pitchFamily="49" charset="77"/>
              </a:rPr>
              <a:t>my_data.append</a:t>
            </a:r>
            <a:r>
              <a:rPr lang="en-US" dirty="0">
                <a:latin typeface="Source Code Pro" panose="020B0509030403020204" pitchFamily="49" charset="77"/>
              </a:rPr>
              <a:t>(item)</a:t>
            </a:r>
          </a:p>
          <a:p>
            <a:pPr marL="0" indent="0">
              <a:buNone/>
            </a:pPr>
            <a:r>
              <a:rPr lang="en-US" dirty="0" err="1">
                <a:latin typeface="Source Code Pro" panose="020B0509030403020204" pitchFamily="49" charset="77"/>
              </a:rPr>
              <a:t>my_data</a:t>
            </a:r>
            <a:endParaRPr lang="en-US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endParaRPr lang="en-US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# or </a:t>
            </a:r>
          </a:p>
          <a:p>
            <a:pPr marL="0" indent="0">
              <a:buNone/>
            </a:pPr>
            <a:r>
              <a:rPr lang="en-US" dirty="0" err="1">
                <a:latin typeface="Source Code Pro" panose="020B0509030403020204" pitchFamily="49" charset="77"/>
              </a:rPr>
              <a:t>my_data</a:t>
            </a:r>
            <a:r>
              <a:rPr lang="en-US" dirty="0">
                <a:latin typeface="Source Code Pro" panose="020B0509030403020204" pitchFamily="49" charset="77"/>
              </a:rPr>
              <a:t> = [ item for item in range(10) 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A638A-AA2E-B0AB-1B44-2B4E2245D45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8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679670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5B558-0969-F940-B29A-B92A06E0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82970-87C0-4C4C-8D68-D7DF8E285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2DCDA-6F45-3040-85AE-661302C38CE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9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019615406"/>
      </p:ext>
    </p:extLst>
  </p:cSld>
  <p:clrMapOvr>
    <a:masterClrMapping/>
  </p:clrMapOvr>
</p:sld>
</file>

<file path=ppt/theme/theme1.xml><?xml version="1.0" encoding="utf-8"?>
<a:theme xmlns:a="http://schemas.openxmlformats.org/drawingml/2006/main" name="Main C88C">
  <a:themeElements>
    <a:clrScheme name="UC Berkeley C88C">
      <a:dk1>
        <a:srgbClr val="000000"/>
      </a:dk1>
      <a:lt1>
        <a:srgbClr val="FFFFFF"/>
      </a:lt1>
      <a:dk2>
        <a:srgbClr val="003265"/>
      </a:dk2>
      <a:lt2>
        <a:srgbClr val="DDD5C7"/>
      </a:lt2>
      <a:accent1>
        <a:srgbClr val="FCB515"/>
      </a:accent1>
      <a:accent2>
        <a:srgbClr val="00B0DA"/>
      </a:accent2>
      <a:accent3>
        <a:srgbClr val="46535E"/>
      </a:accent3>
      <a:accent4>
        <a:srgbClr val="00A498"/>
      </a:accent4>
      <a:accent5>
        <a:srgbClr val="B9D3B6"/>
      </a:accent5>
      <a:accent6>
        <a:srgbClr val="EC4D33"/>
      </a:accent6>
      <a:hlink>
        <a:srgbClr val="3A7EA0"/>
      </a:hlink>
      <a:folHlink>
        <a:srgbClr val="3A7EA0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88C" id="{C5573598-C838-DB42-8057-7BDB89560B2A}" vid="{9FB56D42-AF32-0A48-8C88-A60776868E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8242</TotalTime>
  <Words>2191</Words>
  <Application>Microsoft Macintosh PowerPoint</Application>
  <PresentationFormat>Widescreen</PresentationFormat>
  <Paragraphs>308</Paragraphs>
  <Slides>38</Slides>
  <Notes>6</Notes>
  <HiddenSlides>10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 SourceCodePro-Light</vt:lpstr>
      <vt:lpstr>Arial</vt:lpstr>
      <vt:lpstr>Courier New</vt:lpstr>
      <vt:lpstr>FreightMicro Pro Book</vt:lpstr>
      <vt:lpstr>Helvetica Neue</vt:lpstr>
      <vt:lpstr>Open Sans</vt:lpstr>
      <vt:lpstr>Source Code Pro</vt:lpstr>
      <vt:lpstr>Source Code Pro Medium</vt:lpstr>
      <vt:lpstr>Times New Roman</vt:lpstr>
      <vt:lpstr>Main C88C</vt:lpstr>
      <vt:lpstr>Lecture 5 Higher Order Functions</vt:lpstr>
      <vt:lpstr>Announcements</vt:lpstr>
      <vt:lpstr>More OH and Staff Coming Soon!</vt:lpstr>
      <vt:lpstr>Computing In the News</vt:lpstr>
      <vt:lpstr>List Comprehensions</vt:lpstr>
      <vt:lpstr>Learning Objectives</vt:lpstr>
      <vt:lpstr>Data-driven iteration</vt:lpstr>
      <vt:lpstr>List Comprehensions vs for Loops</vt:lpstr>
      <vt:lpstr>Demo!</vt:lpstr>
      <vt:lpstr>Higher Order Functions</vt:lpstr>
      <vt:lpstr>Learning Objectives</vt:lpstr>
      <vt:lpstr>Code is a Form of Data</vt:lpstr>
      <vt:lpstr>What is a Higher Order Function?</vt:lpstr>
      <vt:lpstr>Brief Aside: import</vt:lpstr>
      <vt:lpstr>An Interesting Example</vt:lpstr>
      <vt:lpstr>Why Higher Order Functions?</vt:lpstr>
      <vt:lpstr>A Generic Sum Function</vt:lpstr>
      <vt:lpstr>Higher Order Functions</vt:lpstr>
      <vt:lpstr>Learning Objectives</vt:lpstr>
      <vt:lpstr>Review: What is a Higher Order Function?</vt:lpstr>
      <vt:lpstr>Higher Order Functions</vt:lpstr>
      <vt:lpstr>Demo</vt:lpstr>
      <vt:lpstr>Environments &amp; Higher Order Functions</vt:lpstr>
      <vt:lpstr>Learning Objectives</vt:lpstr>
      <vt:lpstr>Example: compose</vt:lpstr>
      <vt:lpstr>Environment Diagrams</vt:lpstr>
      <vt:lpstr>Environment Diagrams Steps</vt:lpstr>
      <vt:lpstr>Environment Diagram Tips / Links</vt:lpstr>
      <vt:lpstr>Question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Computational Structures in Data Science</dc:title>
  <dc:subject/>
  <dc:creator/>
  <dc:description/>
  <cp:lastModifiedBy>Michael Ball</cp:lastModifiedBy>
  <cp:revision>66</cp:revision>
  <cp:lastPrinted>2022-09-08T19:53:04Z</cp:lastPrinted>
  <dcterms:modified xsi:type="dcterms:W3CDTF">2023-09-11T20:48:35Z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15.0032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16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