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36"/>
  </p:notesMasterIdLst>
  <p:sldIdLst>
    <p:sldId id="256" r:id="rId2"/>
    <p:sldId id="386" r:id="rId3"/>
    <p:sldId id="391" r:id="rId4"/>
    <p:sldId id="389" r:id="rId5"/>
    <p:sldId id="282" r:id="rId6"/>
    <p:sldId id="290" r:id="rId7"/>
    <p:sldId id="387" r:id="rId8"/>
    <p:sldId id="390" r:id="rId9"/>
    <p:sldId id="388" r:id="rId10"/>
    <p:sldId id="273" r:id="rId11"/>
    <p:sldId id="285" r:id="rId12"/>
    <p:sldId id="288" r:id="rId13"/>
    <p:sldId id="274" r:id="rId14"/>
    <p:sldId id="287" r:id="rId15"/>
    <p:sldId id="289" r:id="rId16"/>
    <p:sldId id="275" r:id="rId17"/>
    <p:sldId id="394" r:id="rId18"/>
    <p:sldId id="286" r:id="rId19"/>
    <p:sldId id="283" r:id="rId20"/>
    <p:sldId id="392" r:id="rId21"/>
    <p:sldId id="393" r:id="rId22"/>
    <p:sldId id="269" r:id="rId23"/>
    <p:sldId id="291" r:id="rId24"/>
    <p:sldId id="292" r:id="rId25"/>
    <p:sldId id="293" r:id="rId26"/>
    <p:sldId id="294" r:id="rId27"/>
    <p:sldId id="295" r:id="rId28"/>
    <p:sldId id="385" r:id="rId29"/>
    <p:sldId id="395" r:id="rId30"/>
    <p:sldId id="284" r:id="rId31"/>
    <p:sldId id="279" r:id="rId32"/>
    <p:sldId id="280" r:id="rId33"/>
    <p:sldId id="267" r:id="rId34"/>
    <p:sldId id="268" r:id="rId35"/>
  </p:sldIdLst>
  <p:sldSz cx="12192000" cy="6858000"/>
  <p:notesSz cx="6997700" cy="919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26"/>
    <p:restoredTop sz="89551"/>
  </p:normalViewPr>
  <p:slideViewPr>
    <p:cSldViewPr snapToGrid="0" snapToObjects="1">
      <p:cViewPr varScale="1">
        <p:scale>
          <a:sx n="140" d="100"/>
          <a:sy n="140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6A0497-FA14-4881-862A-AC8598D64A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4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3291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9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35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8126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14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556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18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8825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24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72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openxmlformats.org/officeDocument/2006/relationships/hyperlink" Target="https://creativecommons.org/licenses/by-nc/4.0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hyperlink" Target="https://creativecommons.org/licenses/by-nc-sa/4.0/" TargetMode="External"/><Relationship Id="rId9" Type="http://schemas.microsoft.com/office/2007/relationships/hdphoto" Target="../media/hdphoto3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3B7E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5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600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0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0"/>
            <a:ext cx="2006600" cy="800100"/>
          </a:xfrm>
          <a:prstGeom prst="rect">
            <a:avLst/>
          </a:prstGeom>
        </p:spPr>
      </p:pic>
      <p:pic>
        <p:nvPicPr>
          <p:cNvPr id="1026" name="Picture 2" descr="Document licensed as Creative Commons BY-NC">
            <a:hlinkClick r:id="rId4"/>
            <a:extLst>
              <a:ext uri="{FF2B5EF4-FFF2-40B4-BE49-F238E27FC236}">
                <a16:creationId xmlns:a16="http://schemas.microsoft.com/office/drawing/2014/main" id="{C33F6642-DC28-2DA0-2930-B272BA404C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" y="64160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hlinkClick r:id="rId7"/>
            <a:extLst>
              <a:ext uri="{FF2B5EF4-FFF2-40B4-BE49-F238E27FC236}">
                <a16:creationId xmlns:a16="http://schemas.microsoft.com/office/drawing/2014/main" id="{4B0CCE8B-F12A-40BA-A37C-B755DFCA1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10" y="64160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hlinkClick r:id="rId7"/>
            <a:extLst>
              <a:ext uri="{FF2B5EF4-FFF2-40B4-BE49-F238E27FC236}">
                <a16:creationId xmlns:a16="http://schemas.microsoft.com/office/drawing/2014/main" id="{5D9BDE65-7D61-ADD9-91B9-BE29BD6B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1" y="641127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051A3D-0B4C-316F-211A-4002D988F0A5}"/>
              </a:ext>
            </a:extLst>
          </p:cNvPr>
          <p:cNvSpPr txBox="1"/>
          <p:nvPr userDrawn="1"/>
        </p:nvSpPr>
        <p:spPr>
          <a:xfrm>
            <a:off x="3951984" y="6408598"/>
            <a:ext cx="4288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i="0" dirty="0">
                <a:solidFill>
                  <a:schemeClr val="bg2"/>
                </a:solidFill>
                <a:latin typeface="FreightMicro Pro Book" panose="0200060302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BY-NC-SA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1AFBC01-0C05-1A0E-B271-D039AECF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3479" y="6408597"/>
            <a:ext cx="274321" cy="27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04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4837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6"/>
            <a:ext cx="9855200" cy="3584575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51265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6357C-791E-99DF-9831-F206D55006C7}"/>
              </a:ext>
            </a:extLst>
          </p:cNvPr>
          <p:cNvSpPr txBox="1"/>
          <p:nvPr userDrawn="1"/>
        </p:nvSpPr>
        <p:spPr>
          <a:xfrm rot="5400000">
            <a:off x="-2090098" y="3557201"/>
            <a:ext cx="4609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50412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72298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171738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  <a:noFill/>
        </p:spPr>
        <p:txBody>
          <a:bodyPr>
            <a:normAutofit/>
          </a:bodyPr>
          <a:lstStyle>
            <a:lvl1pPr algn="ctr">
              <a:defRPr sz="3600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3819195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0206" y="5198997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64160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31" y="64160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22" y="641127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06788B-27CD-F966-75A5-1BD69A7AE343}"/>
              </a:ext>
            </a:extLst>
          </p:cNvPr>
          <p:cNvSpPr txBox="1"/>
          <p:nvPr userDrawn="1"/>
        </p:nvSpPr>
        <p:spPr>
          <a:xfrm>
            <a:off x="5144926" y="6395221"/>
            <a:ext cx="4377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</a:t>
            </a:r>
          </a:p>
        </p:txBody>
      </p:sp>
    </p:spTree>
    <p:extLst>
      <p:ext uri="{BB962C8B-B14F-4D97-AF65-F5344CB8AC3E}">
        <p14:creationId xmlns:p14="http://schemas.microsoft.com/office/powerpoint/2010/main" val="328360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97840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81" indent="0" algn="just">
              <a:buNone/>
              <a:defRPr/>
            </a:lvl2pPr>
            <a:lvl3pPr marL="385763" indent="0" algn="just">
              <a:buNone/>
              <a:defRPr/>
            </a:lvl3pPr>
            <a:lvl4pPr marL="578644" indent="0" algn="just">
              <a:buNone/>
              <a:defRPr/>
            </a:lvl4pPr>
            <a:lvl5pPr marL="771525" indent="0" algn="just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44225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318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1700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6172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8034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43C895-3A78-DB8C-39DD-188070E30E5A}"/>
              </a:ext>
            </a:extLst>
          </p:cNvPr>
          <p:cNvSpPr txBox="1"/>
          <p:nvPr userDrawn="1"/>
        </p:nvSpPr>
        <p:spPr>
          <a:xfrm>
            <a:off x="3907420" y="6408598"/>
            <a:ext cx="4377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</a:t>
            </a:r>
          </a:p>
        </p:txBody>
      </p:sp>
    </p:spTree>
    <p:extLst>
      <p:ext uri="{BB962C8B-B14F-4D97-AF65-F5344CB8AC3E}">
        <p14:creationId xmlns:p14="http://schemas.microsoft.com/office/powerpoint/2010/main" val="252622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EBFCD-8C39-2FFD-D254-461F6155FA51}"/>
              </a:ext>
            </a:extLst>
          </p:cNvPr>
          <p:cNvSpPr txBox="1"/>
          <p:nvPr userDrawn="1"/>
        </p:nvSpPr>
        <p:spPr>
          <a:xfrm rot="5400000">
            <a:off x="-2013898" y="3138100"/>
            <a:ext cx="4609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9581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763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3276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747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</p:sldLayoutIdLst>
  <p:hf sldNum="0"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6pPr>
      <a:lvl7pPr marL="38576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7pPr>
      <a:lvl8pPr marL="57864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8pPr>
      <a:lvl9pPr marL="771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9pPr>
    </p:titleStyle>
    <p:bodyStyle>
      <a:lvl1pPr marL="120551" indent="-12055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2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289322" indent="-9644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2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482204" indent="-9644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650975" indent="-7233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843856" indent="-7233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19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036737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618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500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81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.c88c.org/qa6" TargetMode="External"/><Relationship Id="rId2" Type="http://schemas.openxmlformats.org/officeDocument/2006/relationships/hyperlink" Target="https://go.c88c.org/exten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.c88c.org/6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composingprograms.html#code=def%20leq_maker%28c%29%3A%0A%20%20%20%20def%20leq%28val%29%3A%0A%20%20%20%20%20%20%20%20return%20val%20%3C%3D%20c%0A%20%20%20%20return%20leq%0A%0Adata%20%3D%20%5B%5D%0Afor%20num%20in%20range%287%29%3A%0A%20%20%20%20if%20leq_maker%283%29%28num%29%3A%0A%20%20%20%20%20%20%20%20data%20%2B%3D%20%5B%20num%20%5D%0A%0A%23%20We'll%20do%20this%20twice%0A%0Aless_than_3%20%3D%20leq_maker%283%29%0Adata_2%20%3D%20%5B%5D%0Afor%20num%20in%20range%287%29%3A%0A%20%20%20%20if%20less_than_3%28num%29%3A%0A%20%20%20%20%20%20%20%20data_2%20%2B%3D%20%5B%20num%20%5D%0A&amp;cumulative=true&amp;curInstr=116&amp;mode=display&amp;origin=composingprograms.js&amp;py=3&amp;rawInputLstJSON=%5B%5D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cp/composingprograms.html#code=def%20make_adder%28n%29%3A%0A%20%20%20%20def%20adder%28x%29%3A%0A%20%20%20%20%20%20%20%20return%20x%20%2B%20n%0A%20%20%20%20return%20adder%0A%0Adef%20compose%28f,%20g%29%3A%0A%20%20%20%20def%20h%28x%29%3A%0A%20%20%20%20%20%20return%20f%28g%28x%29%29%0A%20%20%20%20return%20h%0A%0Aadd_2%20%3D%20make_adder%282%29%0Aadd_3%20%3D%20make_adder%283%29%0Ax%20%3D%20add_2%283%29%0A%0Aadd_5%20%3D%20compose%28add_2,%20add_3%29%0Ay%20%3D%20add_5%28x%29%0Ay%0A&amp;cumulative=true&amp;curInstr=0&amp;mode=display&amp;origin=composingprograms.js&amp;py=3&amp;rawInputLstJSON=%5B%5D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nytimes.com/2023/02/06/technology/chatgpt-schools-teachers-ai-ethics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&amp; Higher Order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function_to_apply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1634375"/>
            <a:ext cx="69109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Transform each of items by a function.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e.g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 square()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 sequence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TextShape 11">
            <a:extLst>
              <a:ext uri="{FF2B5EF4-FFF2-40B4-BE49-F238E27FC236}">
                <a16:creationId xmlns:a16="http://schemas.microsoft.com/office/drawing/2014/main" id="{CD52A5B2-39FC-CD45-AEED-54BDCC1A8C5F}"/>
              </a:ext>
            </a:extLst>
          </p:cNvPr>
          <p:cNvSpPr txBox="1"/>
          <p:nvPr/>
        </p:nvSpPr>
        <p:spPr>
          <a:xfrm>
            <a:off x="2378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23900-24AC-C541-A848-5EDC8E5E8C5E}"/>
              </a:ext>
            </a:extLst>
          </p:cNvPr>
          <p:cNvSpPr/>
          <p:nvPr/>
        </p:nvSpPr>
        <p:spPr>
          <a:xfrm>
            <a:off x="2281079" y="4876073"/>
            <a:ext cx="75171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# Simplified Implementation</a:t>
            </a:r>
          </a:p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map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[ function(item)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sequence ]</a:t>
            </a:r>
          </a:p>
          <a:p>
            <a:endParaRPr lang="en-US" dirty="0">
              <a:solidFill>
                <a:srgbClr val="000000"/>
              </a:solidFill>
              <a:latin typeface=" SourceCodePro-Light" panose="020B0509030403020204" pitchFamily="49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list(map(square, range(10)))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05D42-26FA-EBCF-6A77-318D8681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map(function, sequence)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40B22-CC20-85A4-F558-F8016AAA35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181423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&amp; Higher Order Functions:</a:t>
            </a:r>
            <a:br>
              <a:rPr lang="en-US" dirty="0"/>
            </a:br>
            <a:r>
              <a:rPr lang="en-US" dirty="0"/>
              <a:t>Filter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56ADA-A12E-E942-88E4-F40825D406E2}"/>
              </a:ext>
            </a:extLst>
          </p:cNvPr>
          <p:cNvSpPr txBox="1"/>
          <p:nvPr/>
        </p:nvSpPr>
        <p:spPr>
          <a:xfrm>
            <a:off x="10181063" y="3077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664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2243-B7BE-0F46-83D8-54C33AA9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16F-54D8-8E4B-B483-3DADB5D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three new common Higher Order Functions:</a:t>
            </a:r>
          </a:p>
          <a:p>
            <a:pPr lvl="1"/>
            <a:r>
              <a:rPr lang="en-US" dirty="0"/>
              <a:t>map, filter, reduce</a:t>
            </a:r>
          </a:p>
          <a:p>
            <a:r>
              <a:rPr lang="en-US" dirty="0"/>
              <a:t>These each apply a function to a sequence (list) of data</a:t>
            </a:r>
          </a:p>
          <a:p>
            <a:r>
              <a:rPr lang="en-US" dirty="0"/>
              <a:t>map/filter are "lazy" so we may need to call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Filter: Keeps items matching a condition.</a:t>
            </a:r>
          </a:p>
          <a:p>
            <a:pPr lvl="1"/>
            <a:r>
              <a:rPr lang="en-US" dirty="0"/>
              <a:t> Input: A function and sequence</a:t>
            </a:r>
          </a:p>
          <a:p>
            <a:pPr lvl="1"/>
            <a:r>
              <a:rPr lang="en-US" dirty="0"/>
              <a:t>Output: A sequence, possibly with items removed. The items don't change.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3F4D4A3-F99D-913F-9A08-7548EF5C61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68297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65014" y="207265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FreightText Pro Book" panose="02000603060000020004" pitchFamily="2" charset="0"/>
                <a:ea typeface="Arial"/>
              </a:rPr>
              <a:t>FILTER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ightText Pro Book" panose="02000603060000020004" pitchFamily="2" charset="0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list(filter(function,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1634375"/>
            <a:ext cx="69109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*Keeps* each of item where the function is true.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 sequence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751185-0159-7645-BAEC-59FF9A798C28}"/>
              </a:ext>
            </a:extLst>
          </p:cNvPr>
          <p:cNvSpPr/>
          <p:nvPr/>
        </p:nvSpPr>
        <p:spPr>
          <a:xfrm>
            <a:off x="2025804" y="4697556"/>
            <a:ext cx="83725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# Simplified implementation</a:t>
            </a:r>
          </a:p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[ item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sequence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if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function(item) ]</a:t>
            </a:r>
          </a:p>
          <a:p>
            <a:b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</a:b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filter(</a:t>
            </a:r>
            <a:r>
              <a:rPr lang="en-US" dirty="0" err="1">
                <a:solidFill>
                  <a:srgbClr val="000000"/>
                </a:solidFill>
                <a:latin typeface=" SourceCodePro-Light" panose="020B0509030403020204" pitchFamily="49" charset="77"/>
              </a:rPr>
              <a:t>is_even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range(10))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57CFE-0C4C-F179-900B-9E8D2B34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filter(function, sequence)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153DD93-F7FF-5D9B-299C-58ECB82328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622587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&amp; Higher Order Functions</a:t>
            </a:r>
            <a:br>
              <a:rPr lang="en-US" dirty="0"/>
            </a:br>
            <a:r>
              <a:rPr lang="en-US" dirty="0"/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27264297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2243-B7BE-0F46-83D8-54C33AA9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16F-54D8-8E4B-B483-3DADB5D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three new common Higher Order Functions:</a:t>
            </a:r>
          </a:p>
          <a:p>
            <a:pPr lvl="1"/>
            <a:r>
              <a:rPr lang="en-US" dirty="0"/>
              <a:t>map, filter, reduce</a:t>
            </a:r>
          </a:p>
          <a:p>
            <a:r>
              <a:rPr lang="en-US" dirty="0"/>
              <a:t>These each apply a function to a sequence (list) of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Reduce: “Combines” items together, probably doesn’t return a list.</a:t>
            </a:r>
          </a:p>
          <a:p>
            <a:pPr lvl="1"/>
            <a:r>
              <a:rPr lang="en-US" dirty="0"/>
              <a:t>Input: A 2 item function and a sequence</a:t>
            </a:r>
          </a:p>
          <a:p>
            <a:pPr lvl="1"/>
            <a:r>
              <a:rPr lang="en-US" dirty="0"/>
              <a:t>A single value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FA7D010-293B-C34D-4F3C-0300889947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725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52489" y="252301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FreightText Pro Book" panose="02000603060000020004" pitchFamily="2" charset="0"/>
                <a:ea typeface="Arial"/>
              </a:rPr>
              <a:t>REDUCE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ightText Pro Book" panose="02000603060000020004" pitchFamily="2" charset="0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796858" y="1166701"/>
            <a:ext cx="83725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Successively </a:t>
            </a:r>
            <a:r>
              <a:rPr lang="en-US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combine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items of our sequence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• function: add(), takes 2 inputs gives us 1 value. 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Function, with 2 inputs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An item, the type is the output of our function.</a:t>
            </a: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Note: We must import reduce from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functools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!</a:t>
            </a: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3BA0DD-C671-564E-8D6D-0143E2712244}"/>
              </a:ext>
            </a:extLst>
          </p:cNvPr>
          <p:cNvSpPr/>
          <p:nvPr/>
        </p:nvSpPr>
        <p:spPr>
          <a:xfrm>
            <a:off x="892512" y="4911167"/>
            <a:ext cx="8474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# Simplified implementation</a:t>
            </a:r>
          </a:p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reduce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   result = function(sequence[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0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], sequence[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1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])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index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2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 err="1">
                <a:solidFill>
                  <a:srgbClr val="795E26"/>
                </a:solidFill>
                <a:latin typeface=" SourceCodePro-Light" panose="020B0509030403020204" pitchFamily="49" charset="77"/>
              </a:rPr>
              <a:t>len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(sequence)):</a:t>
            </a: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       result = function(result, sequence[index])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result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96746-FA38-AADF-4330-55C60B96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ource Code Pro" panose="020B0309030403020204" pitchFamily="34" charset="0"/>
                <a:ea typeface="Source Code Pro" panose="020B0309030403020204" pitchFamily="34" charset="0"/>
              </a:rPr>
              <a:t>reduce(function, </a:t>
            </a:r>
            <a:r>
              <a:rPr lang="en-US" b="1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list_of_inputs</a:t>
            </a:r>
            <a:r>
              <a:rPr lang="en-US" b="1" dirty="0">
                <a:latin typeface="Source Code Pro" panose="020B0309030403020204" pitchFamily="34" charset="0"/>
                <a:ea typeface="Source Code Pro" panose="020B0309030403020204" pitchFamily="34" charset="0"/>
              </a:rPr>
              <a:t>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EEDC2E3-7981-5CE0-753D-C041F0FFD9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45094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1068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7D57-1EE6-F60D-F018-A74FBC78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is an aggregation!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AD6C-5108-47F9-EA04-5B0A2102B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Reduce aggregates or combines data</a:t>
            </a:r>
          </a:p>
          <a:p>
            <a:r>
              <a:rPr lang="en-US" dirty="0"/>
              <a:t> This is commonly called "group by"</a:t>
            </a:r>
          </a:p>
          <a:p>
            <a:r>
              <a:rPr lang="en-US" dirty="0"/>
              <a:t> In Data 8:</a:t>
            </a:r>
          </a:p>
          <a:p>
            <a:pPr lvl="1"/>
            <a:r>
              <a:rPr lang="en-US" dirty="0"/>
              <a:t> sum over a range of values</a:t>
            </a:r>
          </a:p>
          <a:p>
            <a:pPr lvl="1"/>
            <a:r>
              <a:rPr lang="en-US" dirty="0"/>
              <a:t> joining multiple cells into 1 array</a:t>
            </a:r>
          </a:p>
          <a:p>
            <a:pPr lvl="1"/>
            <a:r>
              <a:rPr lang="en-US" dirty="0"/>
              <a:t> calling max(), min() etc. on a column</a:t>
            </a:r>
          </a:p>
          <a:p>
            <a:r>
              <a:rPr lang="en-US" dirty="0"/>
              <a:t> We'll revisit aggregations in SQL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D017C-08F5-F084-1F6C-9A3BBF7654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59042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&amp; Higher Order Functions</a:t>
            </a:r>
            <a:br>
              <a:rPr lang="en-US" dirty="0"/>
            </a:br>
            <a:r>
              <a:rPr lang="en-US" dirty="0"/>
              <a:t>Acronym</a:t>
            </a:r>
          </a:p>
        </p:txBody>
      </p:sp>
    </p:spTree>
    <p:extLst>
      <p:ext uri="{BB962C8B-B14F-4D97-AF65-F5344CB8AC3E}">
        <p14:creationId xmlns:p14="http://schemas.microsoft.com/office/powerpoint/2010/main" val="5835038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EC67-149D-7747-87F3-D940F8EF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Task: Acronym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01054-B4B8-BC41-8667-60CEB7A01846}"/>
              </a:ext>
            </a:extLst>
          </p:cNvPr>
          <p:cNvSpPr/>
          <p:nvPr/>
        </p:nvSpPr>
        <p:spPr>
          <a:xfrm>
            <a:off x="533400" y="1081668"/>
            <a:ext cx="861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Input: "The University of California at Berkeley"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Output: "UCB"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acronym(sentence):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	"""YOUR CODE HERE"""</a:t>
            </a:r>
          </a:p>
        </p:txBody>
      </p:sp>
      <p:sp>
        <p:nvSpPr>
          <p:cNvPr id="7" name="TextShape 11">
            <a:extLst>
              <a:ext uri="{FF2B5EF4-FFF2-40B4-BE49-F238E27FC236}">
                <a16:creationId xmlns:a16="http://schemas.microsoft.com/office/drawing/2014/main" id="{55609106-671F-E84E-8744-3B2453668F27}"/>
              </a:ext>
            </a:extLst>
          </p:cNvPr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P.S. Pedantry alert: This is really an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initialism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but that's rather annoying to say and type.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 (However, the code we write is the same, the difference is in how you pronounce the result.) The more you know!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0F7DD36-31E3-8DA2-86B2-1C07D04A00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5819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4047-88C6-1636-87FA-21749C0F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4E4AD-C501-36D8-B1B8-0CA308B2B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Please don't email directly for extensions. </a:t>
            </a:r>
            <a:r>
              <a:rPr lang="en-US" b="1" dirty="0">
                <a:sym typeface="Wingdings" pitchFamily="2" charset="2"/>
              </a:rPr>
              <a:t> </a:t>
            </a:r>
          </a:p>
          <a:p>
            <a:pPr lvl="1"/>
            <a:r>
              <a:rPr lang="en-US" dirty="0">
                <a:sym typeface="Wingdings" pitchFamily="2" charset="2"/>
                <a:hlinkClick r:id="rId2"/>
              </a:rPr>
              <a:t>https://go.c88c.org/extensions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If you're on the waitlist, you should be enrolled</a:t>
            </a:r>
          </a:p>
          <a:p>
            <a:pPr lvl="1"/>
            <a:r>
              <a:rPr lang="en-US" dirty="0">
                <a:sym typeface="Wingdings" pitchFamily="2" charset="2"/>
              </a:rPr>
              <a:t> 61A Students: Request extensions as necessary.</a:t>
            </a:r>
          </a:p>
          <a:p>
            <a:pPr lvl="2"/>
            <a:r>
              <a:rPr lang="en-US" dirty="0">
                <a:sym typeface="Wingdings" pitchFamily="2" charset="2"/>
              </a:rPr>
              <a:t> You will need to resubmit assignments. (Sorry! But it won't be too hard.)</a:t>
            </a:r>
          </a:p>
          <a:p>
            <a:r>
              <a:rPr lang="en-US" dirty="0">
                <a:sym typeface="Wingdings" pitchFamily="2" charset="2"/>
              </a:rPr>
              <a:t>Questions During Lecture:</a:t>
            </a:r>
          </a:p>
          <a:p>
            <a:pPr lvl="1"/>
            <a:r>
              <a:rPr lang="en-US" dirty="0">
                <a:sym typeface="Wingdings" pitchFamily="2" charset="2"/>
                <a:hlinkClick r:id="rId3"/>
              </a:rPr>
              <a:t> https://go.c88c.org/qa6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1"/>
            <a:r>
              <a:rPr lang="en-US" dirty="0">
                <a:sym typeface="Wingdings" pitchFamily="2" charset="2"/>
              </a:rPr>
              <a:t> Self-Check: </a:t>
            </a:r>
            <a:r>
              <a:rPr lang="en-US" dirty="0">
                <a:sym typeface="Wingdings" pitchFamily="2" charset="2"/>
                <a:hlinkClick r:id="rId4"/>
              </a:rPr>
              <a:t>https://go.c88c.org/6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D38B7-B0B6-E974-ACEA-9415788AEC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483275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EC67-149D-7747-87F3-D940F8EF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Task: Acronym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01054-B4B8-BC41-8667-60CEB7A01846}"/>
              </a:ext>
            </a:extLst>
          </p:cNvPr>
          <p:cNvSpPr/>
          <p:nvPr/>
        </p:nvSpPr>
        <p:spPr>
          <a:xfrm>
            <a:off x="533400" y="1081668"/>
            <a:ext cx="8610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Input: "The University of California at Berkeley"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Output: "UCB"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acronym(sentence):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""" (Some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doctests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"""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words =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sentence.split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return reduce(add, map(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first_letter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, filter(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long_word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, words)))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7" name="TextShape 11">
            <a:extLst>
              <a:ext uri="{FF2B5EF4-FFF2-40B4-BE49-F238E27FC236}">
                <a16:creationId xmlns:a16="http://schemas.microsoft.com/office/drawing/2014/main" id="{55609106-671F-E84E-8744-3B2453668F27}"/>
              </a:ext>
            </a:extLst>
          </p:cNvPr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P.S. Pedantry alert: This is really an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initialism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but that's rather annoying to say and type.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 (However, the code we write is the same, the difference is in how you pronounce the result.) The more you know!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51931BB-CF75-5337-745A-3366CA8CF1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38411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1A7B-517B-1F28-7683-AA06AF06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Acronym With HOFs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5618-B947-D60E-CA5F-2F85BE526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we want to control the filtering method?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keep_words</a:t>
            </a:r>
            <a:r>
              <a:rPr lang="en-US" dirty="0">
                <a:latin typeface="Source Code Pro" panose="020B0509030403020204" pitchFamily="49" charset="77"/>
              </a:rPr>
              <a:t>(word):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specials = ['Los']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return word in specials or </a:t>
            </a:r>
            <a:r>
              <a:rPr lang="en-US" dirty="0" err="1">
                <a:latin typeface="Source Code Pro" panose="020B0509030403020204" pitchFamily="49" charset="77"/>
              </a:rPr>
              <a:t>long_word</a:t>
            </a:r>
            <a:r>
              <a:rPr lang="en-US" dirty="0">
                <a:latin typeface="Source Code Pro" panose="020B0509030403020204" pitchFamily="49" charset="77"/>
              </a:rPr>
              <a:t>(word)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acronym_hof</a:t>
            </a:r>
            <a:r>
              <a:rPr lang="en-US" dirty="0">
                <a:latin typeface="Source Code Pro" panose="020B0509030403020204" pitchFamily="49" charset="77"/>
              </a:rPr>
              <a:t>(sentence, </a:t>
            </a:r>
            <a:r>
              <a:rPr lang="en-US" dirty="0" err="1">
                <a:latin typeface="Source Code Pro" panose="020B0509030403020204" pitchFamily="49" charset="77"/>
              </a:rPr>
              <a:t>filter_fn</a:t>
            </a:r>
            <a:r>
              <a:rPr lang="en-US" dirty="0">
                <a:latin typeface="Source Code Pro" panose="020B0509030403020204" pitchFamily="49" charset="77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words = </a:t>
            </a:r>
            <a:r>
              <a:rPr lang="en-US" dirty="0" err="1">
                <a:latin typeface="Source Code Pro" panose="020B0509030403020204" pitchFamily="49" charset="77"/>
              </a:rPr>
              <a:t>sentence.split</a:t>
            </a:r>
            <a:r>
              <a:rPr lang="en-US" dirty="0">
                <a:latin typeface="Source Code Pro" panose="020B0509030403020204" pitchFamily="49" charset="77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return reduce(add, map(</a:t>
            </a:r>
            <a:r>
              <a:rPr lang="en-US" dirty="0" err="1">
                <a:latin typeface="Source Code Pro" panose="020B0509030403020204" pitchFamily="49" charset="77"/>
              </a:rPr>
              <a:t>first_letter</a:t>
            </a:r>
            <a:r>
              <a:rPr lang="en-US" dirty="0">
                <a:latin typeface="Source Code Pro" panose="020B0509030403020204" pitchFamily="49" charset="77"/>
              </a:rPr>
              <a:t>, filter(</a:t>
            </a:r>
            <a:r>
              <a:rPr lang="en-US" dirty="0" err="1">
                <a:latin typeface="Source Code Pro" panose="020B0509030403020204" pitchFamily="49" charset="77"/>
              </a:rPr>
              <a:t>filter_fn</a:t>
            </a:r>
            <a:r>
              <a:rPr lang="en-US" dirty="0">
                <a:latin typeface="Source Code Pro" panose="020B0509030403020204" pitchFamily="49" charset="77"/>
              </a:rPr>
              <a:t>, words)))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A9C9682-3E16-FB5A-852C-1156DC0BE0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78770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2"/>
          <p:cNvSpPr/>
          <p:nvPr/>
        </p:nvSpPr>
        <p:spPr>
          <a:xfrm>
            <a:off x="2281080" y="1668600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function_to_apply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2209800" y="3200400"/>
            <a:ext cx="7924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list(filter(condition,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2057400"/>
            <a:ext cx="69109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Applies function to each element of the list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2209800" y="3733920"/>
            <a:ext cx="637128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Returns a list of elements for which the condition is true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2209800" y="5029200"/>
            <a:ext cx="7238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reduce(function,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2209800" y="5410080"/>
            <a:ext cx="7429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Applies the function, combining items of the list into a "single" value.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378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For the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builtin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filter/map, you need to then call list on it to get a list. If we define our own, we do not need to call list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0DEEE-36D5-BC47-9BC9-61EE487D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super important HOFS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6CAD4D5F-C374-7782-614A-5DA0B02130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7493-490E-6541-9973-A295DBF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Sequence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ACB3-3528-3B4E-9961-861C7DBB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Transform a list, and return a new result</a:t>
            </a:r>
          </a:p>
          <a:p>
            <a:r>
              <a:rPr lang="en-US" dirty="0"/>
              <a:t>We'll use 3 functions that are hallmarks of functional programming</a:t>
            </a:r>
          </a:p>
          <a:p>
            <a:r>
              <a:rPr lang="en-US" dirty="0"/>
              <a:t>Each of these takes in a function and a sequence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4C467DB1-6573-0C9D-019D-CB86FF572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003448"/>
              </p:ext>
            </p:extLst>
          </p:nvPr>
        </p:nvGraphicFramePr>
        <p:xfrm>
          <a:off x="420415" y="2792760"/>
          <a:ext cx="10594426" cy="342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64">
                  <a:extLst>
                    <a:ext uri="{9D8B030D-6E8A-4147-A177-3AD203B41FA5}">
                      <a16:colId xmlns:a16="http://schemas.microsoft.com/office/drawing/2014/main" val="2059777158"/>
                    </a:ext>
                  </a:extLst>
                </a:gridCol>
                <a:gridCol w="2333297">
                  <a:extLst>
                    <a:ext uri="{9D8B030D-6E8A-4147-A177-3AD203B41FA5}">
                      <a16:colId xmlns:a16="http://schemas.microsoft.com/office/drawing/2014/main" val="2894650286"/>
                    </a:ext>
                  </a:extLst>
                </a:gridCol>
                <a:gridCol w="2280745">
                  <a:extLst>
                    <a:ext uri="{9D8B030D-6E8A-4147-A177-3AD203B41FA5}">
                      <a16:colId xmlns:a16="http://schemas.microsoft.com/office/drawing/2014/main" val="3290081916"/>
                    </a:ext>
                  </a:extLst>
                </a:gridCol>
                <a:gridCol w="2007476">
                  <a:extLst>
                    <a:ext uri="{9D8B030D-6E8A-4147-A177-3AD203B41FA5}">
                      <a16:colId xmlns:a16="http://schemas.microsoft.com/office/drawing/2014/main" val="2002986398"/>
                    </a:ext>
                  </a:extLst>
                </a:gridCol>
                <a:gridCol w="2280744">
                  <a:extLst>
                    <a:ext uri="{9D8B030D-6E8A-4147-A177-3AD203B41FA5}">
                      <a16:colId xmlns:a16="http://schemas.microsoft.com/office/drawing/2014/main" val="756374945"/>
                    </a:ext>
                  </a:extLst>
                </a:gridCol>
              </a:tblGrid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FreightSans Pro Book" panose="02000606030000020004" pitchFamily="2" charset="0"/>
                        </a:rPr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Input arguments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Input Fn.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645906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Transform every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"Anything", a new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List</a:t>
                      </a:r>
                      <a:r>
                        <a:rPr lang="en-US" sz="1800" b="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same length, but possibly new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251051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filter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a list with fewer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List: </a:t>
                      </a:r>
                      <a:r>
                        <a:rPr lang="en-US" sz="1800" b="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possibly fewer items, values are the same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889719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reduce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"Combine" items together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 (current item, and the previous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should match the type each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"single" 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545836"/>
                  </a:ext>
                </a:extLst>
              </a:tr>
            </a:tbl>
          </a:graphicData>
        </a:graphic>
      </p:graphicFrame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9706C9A-61A2-C33D-8A34-4F13D8F831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237826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That Make Functions</a:t>
            </a:r>
          </a:p>
        </p:txBody>
      </p:sp>
    </p:spTree>
    <p:extLst>
      <p:ext uri="{BB962C8B-B14F-4D97-AF65-F5344CB8AC3E}">
        <p14:creationId xmlns:p14="http://schemas.microsoft.com/office/powerpoint/2010/main" val="42648105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and create higher order functions:</a:t>
            </a:r>
          </a:p>
          <a:p>
            <a:r>
              <a:rPr lang="en-US" dirty="0"/>
              <a:t>Functions can be used as data</a:t>
            </a:r>
          </a:p>
          <a:p>
            <a:r>
              <a:rPr lang="en-US" dirty="0"/>
              <a:t>Functions can accept a function as an argument</a:t>
            </a:r>
          </a:p>
          <a:p>
            <a:r>
              <a:rPr lang="en-US" b="1" dirty="0"/>
              <a:t>Functions can return a new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8D12D-3DC5-9142-8B22-A603E5B419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93238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What is a Higher Order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takes in another function as an argument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 function that returns a function as a result.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A5588-064C-3E9C-75F8-27AF17969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62735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590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(c):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&lt;= c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590680" y="3352680"/>
            <a:ext cx="693396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leq_maker.&lt;locals&gt;.leq at 0x1019d8c80&gt;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590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leq_maker(3)(4)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2590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[x for x in range(7) if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(3)(x)]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794D3-FC69-EF4F-8897-1BDEB71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BCA08A-381B-8517-1BB0-B9D6DCE70D3A}"/>
              </a:ext>
            </a:extLst>
          </p:cNvPr>
          <p:cNvSpPr txBox="1"/>
          <p:nvPr/>
        </p:nvSpPr>
        <p:spPr>
          <a:xfrm>
            <a:off x="8812924" y="52183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0B221-9FF8-1341-0D06-DBC44C68A5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</a:t>
            </a:r>
            <a:r>
              <a:rPr lang="en-US" dirty="0" err="1"/>
              <a:t>leq_maker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PythonTutor Link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C2F45-8925-E3DE-4783-B40CA14838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76802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341C-C2B8-AD61-7137-A3F6C8E6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4A281-268B-9DAF-3ADC-DFD089F40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Python Tutor Link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76056-25BE-E265-A24B-67D35B36D2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400" y="2091559"/>
            <a:ext cx="8763000" cy="4156841"/>
          </a:xfrm>
        </p:spPr>
        <p:txBody>
          <a:bodyPr/>
          <a:lstStyle/>
          <a:p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def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b="0" dirty="0">
                <a:solidFill>
                  <a:srgbClr val="622CBC"/>
                </a:solidFill>
                <a:effectLst/>
                <a:latin typeface="SourceCodePro" panose="020B0309030403020204" pitchFamily="34" charset="0"/>
              </a:rPr>
              <a:t>compose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(f, g):</a:t>
            </a:r>
          </a:p>
          <a:p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def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b="0" dirty="0">
                <a:solidFill>
                  <a:srgbClr val="622CBC"/>
                </a:solidFill>
                <a:effectLst/>
                <a:latin typeface="SourceCodePro" panose="020B0309030403020204" pitchFamily="34" charset="0"/>
              </a:rPr>
              <a:t>h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(x):</a:t>
            </a:r>
          </a:p>
          <a:p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	return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f(g(x))</a:t>
            </a:r>
          </a:p>
          <a:p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return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h</a:t>
            </a:r>
          </a:p>
          <a:p>
            <a:endParaRPr lang="en-US" dirty="0">
              <a:solidFill>
                <a:srgbClr val="0E1116"/>
              </a:solidFill>
              <a:latin typeface="SourceCodePro" panose="020B0309030403020204" pitchFamily="34" charset="0"/>
            </a:endParaRPr>
          </a:p>
          <a:p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add_5 </a:t>
            </a:r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=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compose(add_2, add_3)</a:t>
            </a:r>
          </a:p>
          <a:p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y </a:t>
            </a:r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=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add_5(7)</a:t>
            </a:r>
          </a:p>
          <a:p>
            <a:b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</a:br>
            <a:endParaRPr lang="en-US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endParaRPr lang="en-US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181EB-FDB7-A5D2-C910-FD98BA380A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0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61ED-10D7-6D03-8166-0CE978BB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Computing In the News [NYT]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9D591-EA5D-2483-A7C6-572148836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066800"/>
            <a:ext cx="7016262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New York Times  Natasha Singer February 6, 2023</a:t>
            </a:r>
          </a:p>
          <a:p>
            <a:pPr marL="0" indent="0">
              <a:buNone/>
            </a:pPr>
            <a:r>
              <a:rPr lang="en-US" dirty="0"/>
              <a:t>At the Young Women's Leadership School of the Bronx, teacher Marisa Shuman recently challenged her computer science class to examine material produced by </a:t>
            </a:r>
            <a:r>
              <a:rPr lang="en-US" dirty="0" err="1"/>
              <a:t>OpenAI's</a:t>
            </a:r>
            <a:r>
              <a:rPr lang="en-US" dirty="0"/>
              <a:t> </a:t>
            </a:r>
            <a:r>
              <a:rPr lang="en-US" dirty="0" err="1"/>
              <a:t>ChatGPT</a:t>
            </a:r>
            <a:r>
              <a:rPr lang="en-US" dirty="0"/>
              <a:t> chatbot. She used the algorithm-generated lesson plan to analyze </a:t>
            </a:r>
            <a:r>
              <a:rPr lang="en-US" dirty="0" err="1"/>
              <a:t>ChatGPT's</a:t>
            </a:r>
            <a:r>
              <a:rPr lang="en-US" dirty="0"/>
              <a:t> potential utility and shortcomings with students. Several courses at the school ask students to consider how popular computer algorithms — often developed by mainly white and Asian men — may disproportionately affect groups like immigrants and low-income communities.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2099C-268C-CD83-524F-47BC07FF66C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  <p:pic>
        <p:nvPicPr>
          <p:cNvPr id="1026" name="Picture 2" descr="Marisa Shuman challenged her students at the Young Women’s Leadership School of the Bronx to examine the work created by a chatbot.">
            <a:extLst>
              <a:ext uri="{FF2B5EF4-FFF2-40B4-BE49-F238E27FC236}">
                <a16:creationId xmlns:a16="http://schemas.microsoft.com/office/drawing/2014/main" id="{AA3933BA-F72C-D91F-25C5-AC0EFD397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495" y="1151457"/>
            <a:ext cx="3795905" cy="227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173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46CC-9757-CA4C-983E-880F1B81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/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508D-7F70-3549-916E-E4CC61B68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over slides we didn’t get to.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C23B4-8535-D94D-BAF2-F9549DE92D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35011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does this do?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list(map(capitalize, 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    ['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', 'Alex', 'Srinath', 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julia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']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Assume capitalize('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') == 'Michael'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782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['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', 'Alex', 'Srinath', '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julia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['Michael', 'Alex', 'Srinath', 'Julia']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[]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Error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I'm lost.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31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5013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does this do?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return_false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    range(100)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Assume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return_false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(42) == False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782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range(0, 100) # A standard range object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[0, 1, 2, … 96, 97, 98, 99]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[ ]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Error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I'm lost.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32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1151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that operate on functions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takes a function </a:t>
            </a:r>
            <a:r>
              <a:rPr lang="en-US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arg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429120" y="2027880"/>
            <a:ext cx="6019560" cy="147708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odd(x):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x%2==1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odd(3)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True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3429120" y="4267080"/>
            <a:ext cx="6019560" cy="166176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filter(</a:t>
            </a:r>
            <a:r>
              <a:rPr lang="en-US" sz="24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s):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[x for x in s if </a:t>
            </a:r>
            <a:r>
              <a:rPr lang="en-US" sz="24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(x)]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filter(odd, [0,1,2,3,4,5,6,7])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[1, 3, 5, 7]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8534280" y="3276720"/>
            <a:ext cx="1371240" cy="761760"/>
          </a:xfrm>
          <a:prstGeom prst="wedgeRectCallout">
            <a:avLst>
              <a:gd name="adj1" fmla="val -98452"/>
              <a:gd name="adj2" fmla="val 141578"/>
            </a:avLst>
          </a:prstGeom>
          <a:solidFill>
            <a:srgbClr val="618FFD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Why is this not ‘odd’ ?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6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E8F10D85-10BA-42D8-B690-B9761B5D0DF4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33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8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1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 (cont)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590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leq_maker(c):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def leq(val):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return val &lt;= c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leq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590680" y="3352680"/>
            <a:ext cx="693396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leq_maker.&lt;locals&gt;.leq at 0x1019d8c80&gt;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590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leq_maker(3)(4)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2590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filter(leq_maker(3), [0,1,2,3,4,5,6,7])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7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3C57D75F-36B0-498F-A6EA-49BF13621FFB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34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CustomShape 8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9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HOFs That Operate on Sequences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56ADA-A12E-E942-88E4-F40825D406E2}"/>
              </a:ext>
            </a:extLst>
          </p:cNvPr>
          <p:cNvSpPr txBox="1"/>
          <p:nvPr/>
        </p:nvSpPr>
        <p:spPr>
          <a:xfrm>
            <a:off x="10181063" y="3077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366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2243-B7BE-0F46-83D8-54C33AA9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16F-54D8-8E4B-B483-3DADB5D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three new common Higher Order Functions:</a:t>
            </a:r>
          </a:p>
          <a:p>
            <a:pPr lvl="1"/>
            <a:r>
              <a:rPr lang="en-US" dirty="0"/>
              <a:t>map, filter, reduce</a:t>
            </a:r>
          </a:p>
          <a:p>
            <a:r>
              <a:rPr lang="en-US" dirty="0"/>
              <a:t>These each apply a function to a sequence (list) of data</a:t>
            </a:r>
          </a:p>
          <a:p>
            <a:r>
              <a:rPr lang="en-US" dirty="0"/>
              <a:t>They are "lazy" so we may need to call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60FB-15AC-1B4F-911D-C57D370274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1842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7493-490E-6541-9973-A295DBF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ACB3-3528-3B4E-9961-861C7DBB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Transform a list, and return a new result</a:t>
            </a:r>
          </a:p>
          <a:p>
            <a:r>
              <a:rPr lang="en-US" dirty="0"/>
              <a:t>We'll use 3 functions that are hallmarks of functional programming</a:t>
            </a:r>
          </a:p>
          <a:p>
            <a:r>
              <a:rPr lang="en-US" dirty="0"/>
              <a:t>Each of these takes in a function and a sequence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EBD1E5-B78E-72B6-6282-D80B13046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983347"/>
              </p:ext>
            </p:extLst>
          </p:nvPr>
        </p:nvGraphicFramePr>
        <p:xfrm>
          <a:off x="420415" y="2792760"/>
          <a:ext cx="10594426" cy="342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64">
                  <a:extLst>
                    <a:ext uri="{9D8B030D-6E8A-4147-A177-3AD203B41FA5}">
                      <a16:colId xmlns:a16="http://schemas.microsoft.com/office/drawing/2014/main" val="2059777158"/>
                    </a:ext>
                  </a:extLst>
                </a:gridCol>
                <a:gridCol w="2333297">
                  <a:extLst>
                    <a:ext uri="{9D8B030D-6E8A-4147-A177-3AD203B41FA5}">
                      <a16:colId xmlns:a16="http://schemas.microsoft.com/office/drawing/2014/main" val="2894650286"/>
                    </a:ext>
                  </a:extLst>
                </a:gridCol>
                <a:gridCol w="2280745">
                  <a:extLst>
                    <a:ext uri="{9D8B030D-6E8A-4147-A177-3AD203B41FA5}">
                      <a16:colId xmlns:a16="http://schemas.microsoft.com/office/drawing/2014/main" val="3290081916"/>
                    </a:ext>
                  </a:extLst>
                </a:gridCol>
                <a:gridCol w="2007476">
                  <a:extLst>
                    <a:ext uri="{9D8B030D-6E8A-4147-A177-3AD203B41FA5}">
                      <a16:colId xmlns:a16="http://schemas.microsoft.com/office/drawing/2014/main" val="2002986398"/>
                    </a:ext>
                  </a:extLst>
                </a:gridCol>
                <a:gridCol w="2280744">
                  <a:extLst>
                    <a:ext uri="{9D8B030D-6E8A-4147-A177-3AD203B41FA5}">
                      <a16:colId xmlns:a16="http://schemas.microsoft.com/office/drawing/2014/main" val="756374945"/>
                    </a:ext>
                  </a:extLst>
                </a:gridCol>
              </a:tblGrid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FreightSans Pro Book" panose="02000606030000020004" pitchFamily="2" charset="0"/>
                        </a:rPr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Input arguments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Input Fn.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645906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Transform every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"Anything", a new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List</a:t>
                      </a:r>
                      <a:r>
                        <a:rPr lang="en-US" sz="1800" b="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same length, but possibly new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251051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filter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a list with fewer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List: </a:t>
                      </a:r>
                      <a:r>
                        <a:rPr lang="en-US" sz="1800" b="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possibly fewer items, values are the same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889719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reduce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"Combine" items together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 (current item, and the previous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should match the type each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"single" 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54583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44FEE-E72B-B65D-1AD5-8C1189F1FA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5214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D893-CBE4-C8D8-7EB0-02C6D9F2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HOFs this 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252A-B075-F750-64E1-CE27B4B94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Break a complex task into many smaller parts</a:t>
            </a:r>
          </a:p>
          <a:p>
            <a:pPr lvl="1"/>
            <a:r>
              <a:rPr lang="en-US" sz="2900" dirty="0"/>
              <a:t> Small problems are easier to solve</a:t>
            </a:r>
          </a:p>
          <a:p>
            <a:pPr lvl="1"/>
            <a:r>
              <a:rPr lang="en-US" sz="2900" dirty="0"/>
              <a:t> They're easier to understand and debug</a:t>
            </a:r>
          </a:p>
          <a:p>
            <a:r>
              <a:rPr lang="en-US" sz="3200" dirty="0"/>
              <a:t>Directly maps to transforming data in lists and tables</a:t>
            </a:r>
          </a:p>
          <a:p>
            <a:pPr lvl="1"/>
            <a:r>
              <a:rPr lang="en-US" sz="2900" dirty="0"/>
              <a:t> </a:t>
            </a:r>
            <a:r>
              <a:rPr lang="en-US" sz="2900" dirty="0">
                <a:latin typeface="Source Code Pro" panose="020B0509030403020204" pitchFamily="49" charset="77"/>
              </a:rPr>
              <a:t>map</a:t>
            </a:r>
            <a:r>
              <a:rPr lang="en-US" sz="2900" dirty="0"/>
              <a:t>: transformations, </a:t>
            </a:r>
            <a:r>
              <a:rPr lang="en-US" sz="2900" dirty="0">
                <a:latin typeface="Source Code Pro" panose="020B0509030403020204" pitchFamily="49" charset="77"/>
              </a:rPr>
              <a:t>apply</a:t>
            </a:r>
          </a:p>
          <a:p>
            <a:pPr lvl="1"/>
            <a:r>
              <a:rPr lang="en-US" sz="2900" dirty="0"/>
              <a:t> </a:t>
            </a:r>
            <a:r>
              <a:rPr lang="en-US" sz="2900" dirty="0">
                <a:latin typeface="Source Code Pro" panose="020B0509030403020204" pitchFamily="49" charset="77"/>
              </a:rPr>
              <a:t>filter</a:t>
            </a:r>
            <a:r>
              <a:rPr lang="en-US" sz="2900" dirty="0"/>
              <a:t>: selections, </a:t>
            </a:r>
            <a:r>
              <a:rPr lang="en-US" sz="2900" dirty="0">
                <a:latin typeface="Source Code Pro" panose="020B0509030403020204" pitchFamily="49" charset="77"/>
              </a:rPr>
              <a:t>where</a:t>
            </a:r>
          </a:p>
          <a:p>
            <a:pPr lvl="1"/>
            <a:r>
              <a:rPr lang="en-US" sz="2900" dirty="0"/>
              <a:t> </a:t>
            </a:r>
            <a:r>
              <a:rPr lang="en-US" sz="2900" dirty="0">
                <a:latin typeface="Source Code Pro" panose="020B0509030403020204" pitchFamily="49" charset="77"/>
              </a:rPr>
              <a:t>reduce</a:t>
            </a:r>
            <a:r>
              <a:rPr lang="en-US" sz="2900" dirty="0"/>
              <a:t>: aggregations, </a:t>
            </a:r>
            <a:r>
              <a:rPr lang="en-US" sz="2900" dirty="0" err="1">
                <a:latin typeface="Source Code Pro" panose="020B0509030403020204" pitchFamily="49" charset="77"/>
              </a:rPr>
              <a:t>groupby</a:t>
            </a:r>
            <a:endParaRPr lang="en-US" sz="2900" dirty="0">
              <a:latin typeface="Source Code Pro" panose="020B0509030403020204" pitchFamily="49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0FA79-7956-6C00-233C-5477F52E64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3790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E3A1-E83A-0416-C8C0-CFE81F10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FBB8-E9C0-7F2E-216B-77AE06D01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Map: Transform each item</a:t>
            </a:r>
          </a:p>
          <a:p>
            <a:pPr lvl="1"/>
            <a:r>
              <a:rPr lang="en-US" dirty="0"/>
              <a:t>Input: A function and a sequence</a:t>
            </a:r>
          </a:p>
          <a:p>
            <a:pPr lvl="1"/>
            <a:r>
              <a:rPr lang="en-US" dirty="0"/>
              <a:t>Output: A sequence of the same length.  The items may be different.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6CD91-3945-CBBE-BA45-33F8399540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63089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Higher Order Functions:</a:t>
            </a:r>
            <a:br>
              <a:rPr lang="en-US" dirty="0"/>
            </a:br>
            <a:r>
              <a:rPr lang="en-US" dirty="0">
                <a:latin typeface="Source Code Pro" panose="020B0509030403020204" pitchFamily="49" charset="77"/>
              </a:rPr>
              <a:t>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56ADA-A12E-E942-88E4-F40825D406E2}"/>
              </a:ext>
            </a:extLst>
          </p:cNvPr>
          <p:cNvSpPr txBox="1"/>
          <p:nvPr/>
        </p:nvSpPr>
        <p:spPr>
          <a:xfrm>
            <a:off x="10181063" y="3077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610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" id="{C5573598-C838-DB42-8057-7BDB89560B2A}" vid="{9FB56D42-AF32-0A48-8C88-A60776868E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5648</TotalTime>
  <Words>2315</Words>
  <Application>Microsoft Macintosh PowerPoint</Application>
  <PresentationFormat>Widescreen</PresentationFormat>
  <Paragraphs>313</Paragraphs>
  <Slides>34</Slides>
  <Notes>7</Notes>
  <HiddenSlides>6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 SourceCodePro-Light</vt:lpstr>
      <vt:lpstr>Arial</vt:lpstr>
      <vt:lpstr>Courier New</vt:lpstr>
      <vt:lpstr>FreightMicro Pro Book</vt:lpstr>
      <vt:lpstr>FreightSans Pro Book</vt:lpstr>
      <vt:lpstr>FreightText Pro Book</vt:lpstr>
      <vt:lpstr>Helvetica Neue</vt:lpstr>
      <vt:lpstr>Open Sans</vt:lpstr>
      <vt:lpstr>Source Code Pro</vt:lpstr>
      <vt:lpstr>Source Code Pro Medium</vt:lpstr>
      <vt:lpstr>SourceCodePro</vt:lpstr>
      <vt:lpstr>Times New Roman</vt:lpstr>
      <vt:lpstr>Main C88C</vt:lpstr>
      <vt:lpstr>Lists &amp; Higher Order Functions</vt:lpstr>
      <vt:lpstr>Announcements</vt:lpstr>
      <vt:lpstr>Computing In the News [NYT]</vt:lpstr>
      <vt:lpstr>HOFs That Operate on Sequences</vt:lpstr>
      <vt:lpstr>Learning Objectives</vt:lpstr>
      <vt:lpstr>Functional List Operations</vt:lpstr>
      <vt:lpstr>Why Learn HOFs this way?</vt:lpstr>
      <vt:lpstr>Learning Objectives</vt:lpstr>
      <vt:lpstr>Higher Order Functions: map</vt:lpstr>
      <vt:lpstr>map(function, sequence)</vt:lpstr>
      <vt:lpstr>Lists &amp; Higher Order Functions: Filter</vt:lpstr>
      <vt:lpstr>Learning Objectives</vt:lpstr>
      <vt:lpstr>filter(function, sequence)</vt:lpstr>
      <vt:lpstr>Lists &amp; Higher Order Functions Reduce</vt:lpstr>
      <vt:lpstr>Learning Objectives</vt:lpstr>
      <vt:lpstr>reduce(function, list_of_inputs)</vt:lpstr>
      <vt:lpstr>Reduce is an aggregation!</vt:lpstr>
      <vt:lpstr>Lists &amp; Higher Order Functions Acronym</vt:lpstr>
      <vt:lpstr>Today’s Task: Acronym</vt:lpstr>
      <vt:lpstr>Today’s Task: Acronym</vt:lpstr>
      <vt:lpstr>Acronym With HOFs</vt:lpstr>
      <vt:lpstr>Three super important HOFS</vt:lpstr>
      <vt:lpstr>Functional Sequence Operations</vt:lpstr>
      <vt:lpstr>Functions That Make Functions</vt:lpstr>
      <vt:lpstr>Learning Objectives</vt:lpstr>
      <vt:lpstr>Review: What is a Higher Order Function?</vt:lpstr>
      <vt:lpstr>Higher Order Functions</vt:lpstr>
      <vt:lpstr>Demo – leq_maker</vt:lpstr>
      <vt:lpstr>Demo - compose</vt:lpstr>
      <vt:lpstr>Bonus / Review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dc:subject/>
  <dc:creator/>
  <dc:description/>
  <cp:lastModifiedBy>Michael Ball</cp:lastModifiedBy>
  <cp:revision>72</cp:revision>
  <cp:lastPrinted>2023-02-06T21:55:33Z</cp:lastPrinted>
  <dcterms:modified xsi:type="dcterms:W3CDTF">2023-09-13T21:21:52Z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