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0" r:id="rId1"/>
  </p:sldMasterIdLst>
  <p:notesMasterIdLst>
    <p:notesMasterId r:id="rId24"/>
  </p:notesMasterIdLst>
  <p:sldIdLst>
    <p:sldId id="423" r:id="rId2"/>
    <p:sldId id="424" r:id="rId3"/>
    <p:sldId id="308" r:id="rId4"/>
    <p:sldId id="299" r:id="rId5"/>
    <p:sldId id="314" r:id="rId6"/>
    <p:sldId id="303" r:id="rId7"/>
    <p:sldId id="307" r:id="rId8"/>
    <p:sldId id="312" r:id="rId9"/>
    <p:sldId id="290" r:id="rId10"/>
    <p:sldId id="418" r:id="rId11"/>
    <p:sldId id="414" r:id="rId12"/>
    <p:sldId id="410" r:id="rId13"/>
    <p:sldId id="264" r:id="rId14"/>
    <p:sldId id="280" r:id="rId15"/>
    <p:sldId id="265" r:id="rId16"/>
    <p:sldId id="412" r:id="rId17"/>
    <p:sldId id="281" r:id="rId18"/>
    <p:sldId id="422" r:id="rId19"/>
    <p:sldId id="413" r:id="rId20"/>
    <p:sldId id="270" r:id="rId21"/>
    <p:sldId id="271" r:id="rId22"/>
    <p:sldId id="417" r:id="rId23"/>
  </p:sldIdLst>
  <p:sldSz cx="12192000" cy="6858000"/>
  <p:notesSz cx="6997700" cy="9194800"/>
  <p:embeddedFontLst>
    <p:embeddedFont>
      <p:font typeface="Courier" panose="02070309020205020404" pitchFamily="49" charset="0"/>
      <p:regular r:id="rId25"/>
      <p:bold r:id="rId26"/>
      <p:italic r:id="rId27"/>
      <p:boldItalic r:id="rId28"/>
    </p:embeddedFont>
    <p:embeddedFont>
      <p:font typeface="FreightMicro Pro Book"/>
      <p:regular r:id="rId29"/>
      <p:italic r:id="rId30"/>
    </p:embeddedFont>
    <p:embeddedFont>
      <p:font typeface="FreightSans Pro Medium" panose="020F0502020204030204" pitchFamily="34" charset="0"/>
      <p:regular r:id="rId31"/>
      <p:bold r:id="rId32"/>
      <p:italic r:id="rId33"/>
      <p:boldItalic r:id="rId34"/>
    </p:embeddedFont>
    <p:embeddedFont>
      <p:font typeface="Open Sans" pitchFamily="2" charset="0"/>
      <p:regular r:id="rId35"/>
      <p:bold r:id="rId36"/>
      <p:italic r:id="rId37"/>
      <p:boldItalic r:id="rId38"/>
    </p:embeddedFont>
    <p:embeddedFont>
      <p:font typeface="Open Sans Light" pitchFamily="2" charset="0"/>
      <p:regular r:id="rId39"/>
      <p:italic r:id="rId40"/>
    </p:embeddedFont>
    <p:embeddedFont>
      <p:font typeface="Source Code Pro" panose="020B0309030403020204" pitchFamily="34" charset="0"/>
      <p:regular r:id="rId41"/>
      <p:bold r:id="rId42"/>
      <p:italic r:id="rId43"/>
      <p:boldItalic r:id="rId44"/>
    </p:embeddedFont>
    <p:embeddedFont>
      <p:font typeface="Source Code Pro Medium" panose="020B0309030403020204" pitchFamily="34" charset="0"/>
      <p:regular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96">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3"/>
    <p:restoredTop sz="92245"/>
  </p:normalViewPr>
  <p:slideViewPr>
    <p:cSldViewPr snapToGrid="0">
      <p:cViewPr varScale="1">
        <p:scale>
          <a:sx n="117" d="100"/>
          <a:sy n="117" d="100"/>
        </p:scale>
        <p:origin x="336" y="184"/>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96"/>
        <p:guide pos="22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3813" y="22225"/>
            <a:ext cx="3040063" cy="409575"/>
          </a:xfrm>
          <a:prstGeom prst="rect">
            <a:avLst/>
          </a:prstGeom>
          <a:noFill/>
          <a:ln>
            <a:noFill/>
          </a:ln>
        </p:spPr>
        <p:txBody>
          <a:bodyPr spcFirstLastPara="1" wrap="square" lIns="17150" tIns="0" rIns="17150" bIns="0" anchor="t" anchorCtr="0"/>
          <a:lstStyle>
            <a:lvl1pPr marR="0" lvl="0" algn="l" rtl="0">
              <a:spcBef>
                <a:spcPts val="0"/>
              </a:spcBef>
              <a:spcAft>
                <a:spcPts val="0"/>
              </a:spcAft>
              <a:buSzPts val="1400"/>
              <a:buNone/>
              <a:defRPr sz="900" b="0" i="0" u="none" strike="noStrike" cap="none">
                <a:solidFill>
                  <a:schemeClr val="dk1"/>
                </a:solidFill>
                <a:latin typeface="Open Sans Light" panose="020B0606030504020204" pitchFamily="34" charset="0"/>
                <a:ea typeface="Open Sans Light" panose="020B0606030504020204" pitchFamily="34" charset="0"/>
                <a:cs typeface="Open Sans Light" panose="020B0606030504020204" pitchFamily="34" charset="0"/>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dirty="0"/>
          </a:p>
        </p:txBody>
      </p:sp>
      <p:sp>
        <p:nvSpPr>
          <p:cNvPr id="4" name="Google Shape;4;n"/>
          <p:cNvSpPr txBox="1">
            <a:spLocks noGrp="1"/>
          </p:cNvSpPr>
          <p:nvPr>
            <p:ph type="dt" idx="10"/>
          </p:nvPr>
        </p:nvSpPr>
        <p:spPr>
          <a:xfrm>
            <a:off x="3983038" y="22225"/>
            <a:ext cx="3038475" cy="409575"/>
          </a:xfrm>
          <a:prstGeom prst="rect">
            <a:avLst/>
          </a:prstGeom>
          <a:noFill/>
          <a:ln>
            <a:noFill/>
          </a:ln>
        </p:spPr>
        <p:txBody>
          <a:bodyPr spcFirstLastPara="1" wrap="square" lIns="17150" tIns="0" rIns="17150" bIns="0" anchor="t" anchorCtr="0"/>
          <a:lstStyle>
            <a:lvl1pPr marR="0" lvl="0" algn="r" rtl="0">
              <a:spcBef>
                <a:spcPts val="0"/>
              </a:spcBef>
              <a:spcAft>
                <a:spcPts val="0"/>
              </a:spcAft>
              <a:buSzPts val="1400"/>
              <a:buNone/>
              <a:defRPr sz="900" b="0" i="0" u="none" strike="noStrike" cap="none">
                <a:solidFill>
                  <a:schemeClr val="dk1"/>
                </a:solidFill>
                <a:latin typeface="Open Sans Light" panose="020B0606030504020204" pitchFamily="34" charset="0"/>
                <a:ea typeface="Open Sans Light" panose="020B0606030504020204" pitchFamily="34" charset="0"/>
                <a:cs typeface="Open Sans Light" panose="020B0606030504020204" pitchFamily="34" charset="0"/>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dirty="0"/>
          </a:p>
        </p:txBody>
      </p:sp>
      <p:sp>
        <p:nvSpPr>
          <p:cNvPr id="5" name="Google Shape;5;n"/>
          <p:cNvSpPr txBox="1">
            <a:spLocks noGrp="1"/>
          </p:cNvSpPr>
          <p:nvPr>
            <p:ph type="ftr" idx="11"/>
          </p:nvPr>
        </p:nvSpPr>
        <p:spPr>
          <a:xfrm>
            <a:off x="-23813" y="8763000"/>
            <a:ext cx="3040063" cy="409575"/>
          </a:xfrm>
          <a:prstGeom prst="rect">
            <a:avLst/>
          </a:prstGeom>
          <a:noFill/>
          <a:ln>
            <a:noFill/>
          </a:ln>
        </p:spPr>
        <p:txBody>
          <a:bodyPr spcFirstLastPara="1" wrap="square" lIns="17150" tIns="0" rIns="17150" bIns="0" anchor="b" anchorCtr="0"/>
          <a:lstStyle>
            <a:lvl1pPr marR="0" lvl="0" algn="l" rtl="0">
              <a:spcBef>
                <a:spcPts val="0"/>
              </a:spcBef>
              <a:spcAft>
                <a:spcPts val="0"/>
              </a:spcAft>
              <a:buSzPts val="1400"/>
              <a:buNone/>
              <a:defRPr sz="900" b="0" i="0" u="none" strike="noStrike" cap="none">
                <a:solidFill>
                  <a:schemeClr val="dk1"/>
                </a:solidFill>
                <a:latin typeface="Open Sans Light" panose="020B0606030504020204" pitchFamily="34" charset="0"/>
                <a:ea typeface="Open Sans Light" panose="020B0606030504020204" pitchFamily="34" charset="0"/>
                <a:cs typeface="Open Sans Light" panose="020B0606030504020204" pitchFamily="34" charset="0"/>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dirty="0"/>
          </a:p>
        </p:txBody>
      </p:sp>
      <p:sp>
        <p:nvSpPr>
          <p:cNvPr id="6" name="Google Shape;6;n"/>
          <p:cNvSpPr txBox="1">
            <a:spLocks noGrp="1"/>
          </p:cNvSpPr>
          <p:nvPr>
            <p:ph type="sldNum" idx="12"/>
          </p:nvPr>
        </p:nvSpPr>
        <p:spPr>
          <a:xfrm>
            <a:off x="3983038" y="8763000"/>
            <a:ext cx="3038475" cy="409575"/>
          </a:xfrm>
          <a:prstGeom prst="rect">
            <a:avLst/>
          </a:prstGeom>
          <a:noFill/>
          <a:ln>
            <a:noFill/>
          </a:ln>
        </p:spPr>
        <p:txBody>
          <a:bodyPr spcFirstLastPara="1" wrap="square" lIns="17150" tIns="0" rIns="17150" bIns="0" anchor="b" anchorCtr="0">
            <a:noAutofit/>
          </a:bodyPr>
          <a:lstStyle>
            <a:lvl1pPr>
              <a:defRPr b="0" i="0">
                <a:latin typeface="Open Sans Light" panose="020B0606030504020204" pitchFamily="34" charset="0"/>
                <a:ea typeface="Open Sans Light" panose="020B0606030504020204" pitchFamily="34" charset="0"/>
                <a:cs typeface="Open Sans Light" panose="020B0606030504020204" pitchFamily="34" charset="0"/>
              </a:defRPr>
            </a:lvl1pPr>
          </a:lstStyle>
          <a:p>
            <a:pPr algn="r"/>
            <a:fld id="{00000000-1234-1234-1234-123412341234}" type="slidenum">
              <a:rPr lang="en-US" sz="900" smtClean="0">
                <a:solidFill>
                  <a:schemeClr val="dk1"/>
                </a:solidFill>
                <a:sym typeface="Times New Roman"/>
              </a:rPr>
              <a:pPr algn="r"/>
              <a:t>‹#›</a:t>
            </a:fld>
            <a:endParaRPr lang="en-US" sz="900" dirty="0">
              <a:solidFill>
                <a:schemeClr val="dk1"/>
              </a:solidFill>
              <a:sym typeface="Times New Roman"/>
            </a:endParaRPr>
          </a:p>
        </p:txBody>
      </p:sp>
      <p:sp>
        <p:nvSpPr>
          <p:cNvPr id="7" name="Google Shape;7;n"/>
          <p:cNvSpPr/>
          <p:nvPr/>
        </p:nvSpPr>
        <p:spPr>
          <a:xfrm>
            <a:off x="3122613" y="8761413"/>
            <a:ext cx="752475" cy="249237"/>
          </a:xfrm>
          <a:prstGeom prst="rect">
            <a:avLst/>
          </a:prstGeom>
          <a:noFill/>
          <a:ln>
            <a:noFill/>
          </a:ln>
        </p:spPr>
        <p:txBody>
          <a:bodyPr spcFirstLastPara="1" wrap="square" lIns="88600" tIns="44300" rIns="88600" bIns="44300" anchor="t" anchorCtr="0">
            <a:noAutofit/>
          </a:bodyPr>
          <a:lstStyle/>
          <a:p>
            <a:pPr marL="0" marR="0" lvl="0" indent="0" algn="ctr" rtl="0">
              <a:lnSpc>
                <a:spcPct val="90000"/>
              </a:lnSpc>
              <a:spcBef>
                <a:spcPts val="0"/>
              </a:spcBef>
              <a:spcAft>
                <a:spcPts val="0"/>
              </a:spcAft>
              <a:buNone/>
            </a:pPr>
            <a:r>
              <a:rPr lang="en-US" sz="1200" b="0" i="0" u="none" strike="noStrike" cap="none"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sym typeface="Arial"/>
              </a:rPr>
              <a:t>Page </a:t>
            </a:r>
            <a:fld id="{00000000-1234-1234-1234-123412341234}" type="slidenum">
              <a:rPr lang="en-US" sz="1200" b="0" i="0" u="none" strike="noStrike" cap="none">
                <a:solidFill>
                  <a:schemeClr val="dk1"/>
                </a:solidFill>
                <a:latin typeface="Open Sans Light" panose="020B0606030504020204" pitchFamily="34" charset="0"/>
                <a:ea typeface="Open Sans Light" panose="020B0606030504020204" pitchFamily="34" charset="0"/>
                <a:cs typeface="Open Sans Light" panose="020B0606030504020204" pitchFamily="34" charset="0"/>
                <a:sym typeface="Arial"/>
              </a:rPr>
              <a:t>‹#›</a:t>
            </a:fld>
            <a:endParaRPr sz="1200" b="0" i="0" u="none" strike="noStrike" cap="none"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sym typeface="Arial"/>
            </a:endParaRPr>
          </a:p>
        </p:txBody>
      </p:sp>
      <p:sp>
        <p:nvSpPr>
          <p:cNvPr id="8" name="Google Shape;8;n"/>
          <p:cNvSpPr>
            <a:spLocks noGrp="1" noRot="1" noChangeAspect="1"/>
          </p:cNvSpPr>
          <p:nvPr>
            <p:ph type="sldImg" idx="3"/>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miter lim="800000"/>
            <a:headEnd type="none" w="sm" len="sm"/>
            <a:tailEnd type="none" w="sm" len="sm"/>
          </a:ln>
        </p:spPr>
      </p:sp>
      <p:sp>
        <p:nvSpPr>
          <p:cNvPr id="9" name="Google Shape;9;n"/>
          <p:cNvSpPr txBox="1">
            <a:spLocks noGrp="1"/>
          </p:cNvSpPr>
          <p:nvPr>
            <p:ph type="body" idx="1"/>
          </p:nvPr>
        </p:nvSpPr>
        <p:spPr>
          <a:xfrm>
            <a:off x="933450" y="4367213"/>
            <a:ext cx="5130800" cy="4137025"/>
          </a:xfrm>
          <a:prstGeom prst="rect">
            <a:avLst/>
          </a:prstGeom>
          <a:noFill/>
          <a:ln>
            <a:noFill/>
          </a:ln>
        </p:spPr>
        <p:txBody>
          <a:bodyPr spcFirstLastPara="1" wrap="square" lIns="92900" tIns="45725" rIns="92900" bIns="45725" anchor="t" anchorCtr="0"/>
          <a:lstStyle>
            <a:lvl1pPr marL="457200" marR="0" lvl="0"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lnSpc>
                <a:spcPct val="90000"/>
              </a:lnSpc>
              <a:spcBef>
                <a:spcPts val="48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dirty="0"/>
          </a:p>
        </p:txBody>
      </p:sp>
    </p:spTree>
    <p:extLst>
      <p:ext uri="{BB962C8B-B14F-4D97-AF65-F5344CB8AC3E}">
        <p14:creationId xmlns:p14="http://schemas.microsoft.com/office/powerpoint/2010/main" val="14355592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Open Sans Light" panose="020B0606030504020204" pitchFamily="34" charset="0"/>
        <a:ea typeface="Open Sans Light" panose="020B0606030504020204" pitchFamily="34" charset="0"/>
        <a:cs typeface="Open Sans Light" panose="020B0606030504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23913">
              <a:defRPr sz="2400">
                <a:solidFill>
                  <a:schemeClr val="tx1"/>
                </a:solidFill>
                <a:latin typeface="Arial" charset="0"/>
                <a:ea typeface="ＭＳ Ｐゴシック" charset="0"/>
                <a:cs typeface="ＭＳ Ｐゴシック" charset="0"/>
              </a:defRPr>
            </a:lvl1pPr>
            <a:lvl2pPr marL="742950" indent="-285750" defTabSz="823913">
              <a:defRPr sz="2400">
                <a:solidFill>
                  <a:schemeClr val="tx1"/>
                </a:solidFill>
                <a:latin typeface="Arial" charset="0"/>
                <a:ea typeface="ＭＳ Ｐゴシック" charset="0"/>
              </a:defRPr>
            </a:lvl2pPr>
            <a:lvl3pPr marL="1143000" indent="-228600" defTabSz="823913">
              <a:defRPr sz="2400">
                <a:solidFill>
                  <a:schemeClr val="tx1"/>
                </a:solidFill>
                <a:latin typeface="Arial" charset="0"/>
                <a:ea typeface="ＭＳ Ｐゴシック" charset="0"/>
              </a:defRPr>
            </a:lvl3pPr>
            <a:lvl4pPr marL="1600200" indent="-228600" defTabSz="823913">
              <a:defRPr sz="2400">
                <a:solidFill>
                  <a:schemeClr val="tx1"/>
                </a:solidFill>
                <a:latin typeface="Arial" charset="0"/>
                <a:ea typeface="ＭＳ Ｐゴシック" charset="0"/>
              </a:defRPr>
            </a:lvl4pPr>
            <a:lvl5pPr marL="2057400" indent="-228600" defTabSz="823913">
              <a:defRPr sz="2400">
                <a:solidFill>
                  <a:schemeClr val="tx1"/>
                </a:solidFill>
                <a:latin typeface="Arial" charset="0"/>
                <a:ea typeface="ＭＳ Ｐゴシック" charset="0"/>
              </a:defRPr>
            </a:lvl5pPr>
            <a:lvl6pPr marL="2514600" indent="-228600" defTabSz="8239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239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239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23913" eaLnBrk="0" fontAlgn="base" hangingPunct="0">
              <a:spcBef>
                <a:spcPct val="0"/>
              </a:spcBef>
              <a:spcAft>
                <a:spcPct val="0"/>
              </a:spcAft>
              <a:defRPr sz="2400">
                <a:solidFill>
                  <a:schemeClr val="tx1"/>
                </a:solidFill>
                <a:latin typeface="Arial" charset="0"/>
                <a:ea typeface="ＭＳ Ｐゴシック" charset="0"/>
              </a:defRPr>
            </a:lvl9pPr>
          </a:lstStyle>
          <a:p>
            <a:fld id="{2BDF7928-D1E0-C947-A399-519A47F33460}" type="slidenum">
              <a:rPr lang="en-US" sz="900">
                <a:latin typeface="Times New Roman" charset="0"/>
              </a:rPr>
              <a:pPr/>
              <a:t>3</a:t>
            </a:fld>
            <a:endParaRPr lang="en-US" sz="900">
              <a:latin typeface="Times New Roman" charset="0"/>
            </a:endParaRPr>
          </a:p>
        </p:txBody>
      </p:sp>
      <p:sp>
        <p:nvSpPr>
          <p:cNvPr id="18434" name="Rectangle 2"/>
          <p:cNvSpPr>
            <a:spLocks noGrp="1" noRot="1" noChangeAspect="1" noChangeArrowheads="1" noTextEdit="1"/>
          </p:cNvSpPr>
          <p:nvPr>
            <p:ph type="sldImg"/>
          </p:nvPr>
        </p:nvSpPr>
        <p:spPr>
          <a:xfrm>
            <a:off x="777875" y="882650"/>
            <a:ext cx="5441950" cy="3062288"/>
          </a:xfrm>
          <a:ln/>
        </p:spPr>
      </p:sp>
      <p:sp>
        <p:nvSpPr>
          <p:cNvPr id="184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latin typeface="FreightSans Pro Medium" panose="02000606030000020004" pitchFamily="2" charset="0"/>
              <a:ea typeface="ＭＳ Ｐゴシック" charset="0"/>
              <a:cs typeface="ＭＳ Ｐゴシック" charset="0"/>
            </a:endParaRPr>
          </a:p>
        </p:txBody>
      </p:sp>
    </p:spTree>
    <p:extLst>
      <p:ext uri="{BB962C8B-B14F-4D97-AF65-F5344CB8AC3E}">
        <p14:creationId xmlns:p14="http://schemas.microsoft.com/office/powerpoint/2010/main" val="1421380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6:notes"/>
          <p:cNvSpPr txBox="1">
            <a:spLocks noGrp="1"/>
          </p:cNvSpPr>
          <p:nvPr>
            <p:ph type="body" idx="1"/>
          </p:nvPr>
        </p:nvSpPr>
        <p:spPr>
          <a:xfrm>
            <a:off x="933450"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278" name="Google Shape;278;p16: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2170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900" b="0" i="1" u="none" strike="noStrike" cap="none" smtClean="0">
                <a:solidFill>
                  <a:schemeClr val="dk1"/>
                </a:solidFill>
                <a:latin typeface="Times New Roman"/>
                <a:ea typeface="Times New Roman"/>
                <a:cs typeface="Times New Roman"/>
                <a:sym typeface="Times New Roman"/>
              </a:rPr>
              <a:t>7</a:t>
            </a:fld>
            <a:endParaRPr lang="en-US" sz="9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36198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900" b="0" i="1" u="none" strike="noStrike" cap="none" smtClean="0">
                <a:solidFill>
                  <a:schemeClr val="dk1"/>
                </a:solidFill>
                <a:latin typeface="Times New Roman"/>
                <a:ea typeface="Times New Roman"/>
                <a:cs typeface="Times New Roman"/>
                <a:sym typeface="Times New Roman"/>
              </a:rPr>
              <a:t>8</a:t>
            </a:fld>
            <a:endParaRPr lang="en-US" sz="9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74612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23913">
              <a:defRPr sz="2400">
                <a:solidFill>
                  <a:schemeClr val="tx1"/>
                </a:solidFill>
                <a:latin typeface="Arial" charset="0"/>
                <a:ea typeface="ＭＳ Ｐゴシック" charset="0"/>
                <a:cs typeface="ＭＳ Ｐゴシック" charset="0"/>
              </a:defRPr>
            </a:lvl1pPr>
            <a:lvl2pPr marL="742950" indent="-285750" defTabSz="823913">
              <a:defRPr sz="2400">
                <a:solidFill>
                  <a:schemeClr val="tx1"/>
                </a:solidFill>
                <a:latin typeface="Arial" charset="0"/>
                <a:ea typeface="ＭＳ Ｐゴシック" charset="0"/>
              </a:defRPr>
            </a:lvl2pPr>
            <a:lvl3pPr marL="1143000" indent="-228600" defTabSz="823913">
              <a:defRPr sz="2400">
                <a:solidFill>
                  <a:schemeClr val="tx1"/>
                </a:solidFill>
                <a:latin typeface="Arial" charset="0"/>
                <a:ea typeface="ＭＳ Ｐゴシック" charset="0"/>
              </a:defRPr>
            </a:lvl3pPr>
            <a:lvl4pPr marL="1600200" indent="-228600" defTabSz="823913">
              <a:defRPr sz="2400">
                <a:solidFill>
                  <a:schemeClr val="tx1"/>
                </a:solidFill>
                <a:latin typeface="Arial" charset="0"/>
                <a:ea typeface="ＭＳ Ｐゴシック" charset="0"/>
              </a:defRPr>
            </a:lvl4pPr>
            <a:lvl5pPr marL="2057400" indent="-228600" defTabSz="823913">
              <a:defRPr sz="2400">
                <a:solidFill>
                  <a:schemeClr val="tx1"/>
                </a:solidFill>
                <a:latin typeface="Arial" charset="0"/>
                <a:ea typeface="ＭＳ Ｐゴシック" charset="0"/>
              </a:defRPr>
            </a:lvl5pPr>
            <a:lvl6pPr marL="2514600" indent="-228600" defTabSz="8239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8239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8239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823913" eaLnBrk="0" fontAlgn="base" hangingPunct="0">
              <a:spcBef>
                <a:spcPct val="0"/>
              </a:spcBef>
              <a:spcAft>
                <a:spcPct val="0"/>
              </a:spcAft>
              <a:defRPr sz="2400">
                <a:solidFill>
                  <a:schemeClr val="tx1"/>
                </a:solidFill>
                <a:latin typeface="Arial" charset="0"/>
                <a:ea typeface="ＭＳ Ｐゴシック" charset="0"/>
              </a:defRPr>
            </a:lvl9pPr>
          </a:lstStyle>
          <a:p>
            <a:fld id="{2BDF7928-D1E0-C947-A399-519A47F33460}" type="slidenum">
              <a:rPr lang="en-US" sz="900">
                <a:latin typeface="Open Sans Light" panose="020B0606030504020204" pitchFamily="34" charset="0"/>
              </a:rPr>
              <a:pPr/>
              <a:t>9</a:t>
            </a:fld>
            <a:endParaRPr lang="en-US" sz="900" dirty="0">
              <a:latin typeface="Open Sans Light" panose="020B0606030504020204" pitchFamily="34" charset="0"/>
            </a:endParaRPr>
          </a:p>
        </p:txBody>
      </p:sp>
      <p:sp>
        <p:nvSpPr>
          <p:cNvPr id="18434" name="Rectangle 2"/>
          <p:cNvSpPr>
            <a:spLocks noGrp="1" noRot="1" noChangeAspect="1" noChangeArrowheads="1" noTextEdit="1"/>
          </p:cNvSpPr>
          <p:nvPr>
            <p:ph type="sldImg"/>
          </p:nvPr>
        </p:nvSpPr>
        <p:spPr>
          <a:xfrm>
            <a:off x="777875" y="882650"/>
            <a:ext cx="5441950" cy="3062288"/>
          </a:xfrm>
          <a:ln/>
        </p:spPr>
      </p:sp>
      <p:sp>
        <p:nvSpPr>
          <p:cNvPr id="1843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dirty="0">
              <a:latin typeface="Open Sans Light" panose="020B0606030504020204" pitchFamily="34" charset="0"/>
              <a:ea typeface="ＭＳ Ｐゴシック" charset="0"/>
              <a:cs typeface="ＭＳ Ｐゴシック" charset="0"/>
            </a:endParaRPr>
          </a:p>
        </p:txBody>
      </p:sp>
    </p:spTree>
    <p:extLst>
      <p:ext uri="{BB962C8B-B14F-4D97-AF65-F5344CB8AC3E}">
        <p14:creationId xmlns:p14="http://schemas.microsoft.com/office/powerpoint/2010/main" val="2018563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933450"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200" name="Google Shape;200;p9: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9836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5:notes"/>
          <p:cNvSpPr txBox="1">
            <a:spLocks noGrp="1"/>
          </p:cNvSpPr>
          <p:nvPr>
            <p:ph type="body" idx="1"/>
          </p:nvPr>
        </p:nvSpPr>
        <p:spPr>
          <a:xfrm>
            <a:off x="933450"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363" name="Google Shape;363;p25: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852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0:notes"/>
          <p:cNvSpPr txBox="1">
            <a:spLocks noGrp="1"/>
          </p:cNvSpPr>
          <p:nvPr>
            <p:ph type="body" idx="1"/>
          </p:nvPr>
        </p:nvSpPr>
        <p:spPr>
          <a:xfrm>
            <a:off x="933450"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223" name="Google Shape;223;p10: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0949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6:notes"/>
          <p:cNvSpPr txBox="1">
            <a:spLocks noGrp="1"/>
          </p:cNvSpPr>
          <p:nvPr>
            <p:ph type="body" idx="1"/>
          </p:nvPr>
        </p:nvSpPr>
        <p:spPr>
          <a:xfrm>
            <a:off x="933450"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386" name="Google Shape;386;p26: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2102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5:notes"/>
          <p:cNvSpPr txBox="1">
            <a:spLocks noGrp="1"/>
          </p:cNvSpPr>
          <p:nvPr>
            <p:ph type="body" idx="1"/>
          </p:nvPr>
        </p:nvSpPr>
        <p:spPr>
          <a:xfrm>
            <a:off x="933450" y="4367213"/>
            <a:ext cx="5130800" cy="4137025"/>
          </a:xfrm>
          <a:prstGeom prst="rect">
            <a:avLst/>
          </a:prstGeom>
        </p:spPr>
        <p:txBody>
          <a:bodyPr spcFirstLastPara="1" wrap="square" lIns="92900" tIns="45725" rIns="92900" bIns="45725" anchor="t" anchorCtr="0">
            <a:noAutofit/>
          </a:bodyPr>
          <a:lstStyle/>
          <a:p>
            <a:pPr marL="0" lvl="0" indent="0" algn="l" rtl="0">
              <a:spcBef>
                <a:spcPts val="480"/>
              </a:spcBef>
              <a:spcAft>
                <a:spcPts val="0"/>
              </a:spcAft>
              <a:buNone/>
            </a:pP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269" name="Google Shape;269;p15:notes"/>
          <p:cNvSpPr>
            <a:spLocks noGrp="1" noRot="1" noChangeAspect="1"/>
          </p:cNvSpPr>
          <p:nvPr>
            <p:ph type="sldImg" idx="2"/>
          </p:nvPr>
        </p:nvSpPr>
        <p:spPr>
          <a:xfrm>
            <a:off x="777875" y="882650"/>
            <a:ext cx="5441950" cy="30622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9068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hdphoto1.wdp"/><Relationship Id="rId3" Type="http://schemas.microsoft.com/office/2007/relationships/hdphoto" Target="../media/hdphoto2.wdp"/><Relationship Id="rId7"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p:spPr>
        <p:txBody>
          <a:bodyPr>
            <a:normAutofit/>
          </a:bodyPr>
          <a:lstStyle>
            <a:lvl1pPr>
              <a:defRPr sz="3600" baseline="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b="0" i="0" baseline="0">
                <a:latin typeface="Open Sans Light" panose="020B0606030504020204" pitchFamily="34" charset="0"/>
                <a:ea typeface="Open Sans Light" panose="020B0606030504020204" pitchFamily="34" charset="0"/>
                <a:cs typeface="Open Sans Light" panose="020B0606030504020204" pitchFamily="34" charset="0"/>
              </a:defRPr>
            </a:lvl1pPr>
            <a:lvl2pPr>
              <a:defRPr sz="2800" b="0" i="0" baseline="0">
                <a:latin typeface="Open Sans Light" panose="020B0606030504020204" pitchFamily="34" charset="0"/>
                <a:ea typeface="Open Sans Light" panose="020B0606030504020204" pitchFamily="34" charset="0"/>
                <a:cs typeface="Open Sans Light" panose="020B0606030504020204" pitchFamily="34" charset="0"/>
              </a:defRPr>
            </a:lvl2pPr>
            <a:lvl3pPr>
              <a:defRPr sz="2400" b="0" i="0" baseline="0">
                <a:latin typeface="Open Sans Light" panose="020B0606030504020204" pitchFamily="34" charset="0"/>
                <a:ea typeface="Open Sans Light" panose="020B0606030504020204" pitchFamily="34" charset="0"/>
                <a:cs typeface="Open Sans Light" panose="020B0606030504020204" pitchFamily="34" charset="0"/>
              </a:defRPr>
            </a:lvl3pPr>
            <a:lvl4pPr>
              <a:defRPr sz="2400" b="0" i="0" baseline="0">
                <a:latin typeface="Open Sans Light" panose="020B0606030504020204" pitchFamily="34" charset="0"/>
                <a:ea typeface="Open Sans Light" panose="020B0606030504020204" pitchFamily="34" charset="0"/>
                <a:cs typeface="Open Sans Light" panose="020B0606030504020204" pitchFamily="34" charset="0"/>
              </a:defRPr>
            </a:lvl4pPr>
            <a:lvl5pPr>
              <a:defRPr sz="2000" b="0" i="0" baseline="0">
                <a:latin typeface="Open Sans Light" panose="020B0606030504020204" pitchFamily="34" charset="0"/>
                <a:ea typeface="Open Sans Light" panose="020B0606030504020204" pitchFamily="34" charset="0"/>
                <a:cs typeface="Open Sans Light"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60F574F4-9EA5-E09D-AA0C-48EE3C3246AC}"/>
              </a:ext>
            </a:extLst>
          </p:cNvPr>
          <p:cNvSpPr>
            <a:spLocks noGrp="1"/>
          </p:cNvSpPr>
          <p:nvPr>
            <p:ph type="ftr" sz="quarter" idx="10"/>
          </p:nvPr>
        </p:nvSpPr>
        <p:spPr>
          <a:xfrm>
            <a:off x="4038600" y="6434666"/>
            <a:ext cx="4572000" cy="303743"/>
          </a:xfrm>
        </p:spPr>
        <p:txBody>
          <a:bodyPr/>
          <a:lstStyle>
            <a:lvl1pPr>
              <a:defRPr b="0" i="0">
                <a:latin typeface="FreightMicro Pro Medium" panose="02000603020000020004" pitchFamily="2" charset="0"/>
              </a:defRPr>
            </a:lvl1pPr>
          </a:lstStyle>
          <a:p>
            <a:r>
              <a:rPr lang="en-US" dirty="0"/>
              <a:t>Michael Ball | UC Berkeley | https://c88c.org | © CC BY-NC-SA</a:t>
            </a:r>
          </a:p>
        </p:txBody>
      </p:sp>
    </p:spTree>
    <p:extLst>
      <p:ext uri="{BB962C8B-B14F-4D97-AF65-F5344CB8AC3E}">
        <p14:creationId xmlns:p14="http://schemas.microsoft.com/office/powerpoint/2010/main" val="3503904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baseline="0"/>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86DCF39-8489-B440-287B-604AF733C85B}"/>
              </a:ext>
            </a:extLst>
          </p:cNvPr>
          <p:cNvSpPr>
            <a:spLocks noGrp="1"/>
          </p:cNvSpPr>
          <p:nvPr>
            <p:ph type="ftr" sz="quarter" idx="10"/>
          </p:nvPr>
        </p:nvSpPr>
        <p:spPr>
          <a:xfrm>
            <a:off x="4038601" y="6500285"/>
            <a:ext cx="4348655" cy="273049"/>
          </a:xfrm>
        </p:spPr>
        <p:txBody>
          <a:bodyPr/>
          <a:lstStyle>
            <a:lvl1pPr>
              <a:defRPr b="0" i="0">
                <a:latin typeface="FreightMicro Pro Book" panose="02000603020000020004" pitchFamily="2" charset="0"/>
              </a:defRPr>
            </a:lvl1pPr>
          </a:lstStyle>
          <a:p>
            <a:r>
              <a:rPr lang="en-US" dirty="0"/>
              <a:t>Michael Ball | UC Berkeley | https://c88c.org | © CC BY-NC-SA</a:t>
            </a:r>
          </a:p>
        </p:txBody>
      </p:sp>
    </p:spTree>
    <p:extLst>
      <p:ext uri="{BB962C8B-B14F-4D97-AF65-F5344CB8AC3E}">
        <p14:creationId xmlns:p14="http://schemas.microsoft.com/office/powerpoint/2010/main" val="4184604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7">
            <a:extLst>
              <a:ext uri="{FF2B5EF4-FFF2-40B4-BE49-F238E27FC236}">
                <a16:creationId xmlns:a16="http://schemas.microsoft.com/office/drawing/2014/main" id="{ECA42F45-1436-E397-BC1C-20EF043ED087}"/>
              </a:ext>
            </a:extLst>
          </p:cNvPr>
          <p:cNvSpPr>
            <a:spLocks noGrp="1"/>
          </p:cNvSpPr>
          <p:nvPr>
            <p:ph type="ftr" sz="quarter" idx="10"/>
          </p:nvPr>
        </p:nvSpPr>
        <p:spPr>
          <a:xfrm>
            <a:off x="4038601" y="6483351"/>
            <a:ext cx="4348655" cy="365125"/>
          </a:xfrm>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2176073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15900"/>
            <a:ext cx="10261600" cy="736600"/>
          </a:xfrm>
        </p:spPr>
        <p:txBody>
          <a:bodyPr/>
          <a:lstStyle>
            <a:lvl1pPr>
              <a:defRPr sz="2800" baseline="0"/>
            </a:lvl1pPr>
          </a:lstStyle>
          <a:p>
            <a:r>
              <a:rPr lang="en-US"/>
              <a:t>Click to edit Master title style</a:t>
            </a:r>
            <a:endParaRPr lang="en-US" dirty="0"/>
          </a:p>
        </p:txBody>
      </p:sp>
      <p:sp>
        <p:nvSpPr>
          <p:cNvPr id="3" name="Text Placeholder 2"/>
          <p:cNvSpPr>
            <a:spLocks noGrp="1"/>
          </p:cNvSpPr>
          <p:nvPr>
            <p:ph type="body" sz="half" idx="1"/>
          </p:nvPr>
        </p:nvSpPr>
        <p:spPr>
          <a:xfrm>
            <a:off x="533400" y="1066800"/>
            <a:ext cx="53594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2"/>
          </p:nvPr>
        </p:nvSpPr>
        <p:spPr>
          <a:xfrm>
            <a:off x="6096000" y="1066801"/>
            <a:ext cx="5562600" cy="2552700"/>
          </a:xfrm>
        </p:spPr>
        <p:txBody>
          <a:bodyPr/>
          <a:lstStyle>
            <a:lvl1pPr>
              <a:defRPr sz="2667"/>
            </a:lvl1pPr>
            <a:lvl2pPr>
              <a:defRPr sz="2667"/>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3"/>
          </p:nvPr>
        </p:nvSpPr>
        <p:spPr>
          <a:xfrm>
            <a:off x="6096000" y="3771901"/>
            <a:ext cx="5562600" cy="2552700"/>
          </a:xfrm>
        </p:spPr>
        <p:txBody>
          <a:bodyPr/>
          <a:lstStyle>
            <a:lvl1pPr>
              <a:defRPr sz="2667"/>
            </a:lvl1pPr>
            <a:lvl2pPr>
              <a:defRPr sz="2667"/>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09B8C7DD-E937-7C7A-0125-F53589ECA244}"/>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1133219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844" b="1"/>
            </a:lvl1pPr>
          </a:lstStyle>
          <a:p>
            <a:r>
              <a:rPr lang="en-US"/>
              <a:t>Click to edit Master title style</a:t>
            </a:r>
          </a:p>
        </p:txBody>
      </p:sp>
      <p:sp>
        <p:nvSpPr>
          <p:cNvPr id="3" name="Picture Placeholder 2"/>
          <p:cNvSpPr>
            <a:spLocks noGrp="1"/>
          </p:cNvSpPr>
          <p:nvPr>
            <p:ph type="pic" idx="1"/>
          </p:nvPr>
        </p:nvSpPr>
        <p:spPr>
          <a:xfrm>
            <a:off x="1320800" y="1143007"/>
            <a:ext cx="9855200" cy="3584575"/>
          </a:xfrm>
        </p:spPr>
        <p:txBody>
          <a:bodyPr/>
          <a:lstStyle>
            <a:lvl1pPr marL="0" indent="0">
              <a:buNone/>
              <a:defRPr sz="1351"/>
            </a:lvl1pPr>
            <a:lvl2pPr marL="192877" indent="0">
              <a:buNone/>
              <a:defRPr sz="1181"/>
            </a:lvl2pPr>
            <a:lvl3pPr marL="385753" indent="0">
              <a:buNone/>
              <a:defRPr sz="1013"/>
            </a:lvl3pPr>
            <a:lvl4pPr marL="578630" indent="0">
              <a:buNone/>
              <a:defRPr sz="844"/>
            </a:lvl4pPr>
            <a:lvl5pPr marL="771506" indent="0">
              <a:buNone/>
              <a:defRPr sz="844"/>
            </a:lvl5pPr>
            <a:lvl6pPr marL="964383" indent="0">
              <a:buNone/>
              <a:defRPr sz="844"/>
            </a:lvl6pPr>
            <a:lvl7pPr marL="1157259" indent="0">
              <a:buNone/>
              <a:defRPr sz="844"/>
            </a:lvl7pPr>
            <a:lvl8pPr marL="1350136" indent="0">
              <a:buNone/>
              <a:defRPr sz="844"/>
            </a:lvl8pPr>
            <a:lvl9pPr marL="1543012" indent="0">
              <a:buNone/>
              <a:defRPr sz="844"/>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591"/>
            </a:lvl1pPr>
            <a:lvl2pPr marL="192877" indent="0">
              <a:buNone/>
              <a:defRPr sz="507"/>
            </a:lvl2pPr>
            <a:lvl3pPr marL="385753" indent="0">
              <a:buNone/>
              <a:defRPr sz="421"/>
            </a:lvl3pPr>
            <a:lvl4pPr marL="578630" indent="0">
              <a:buNone/>
              <a:defRPr sz="380"/>
            </a:lvl4pPr>
            <a:lvl5pPr marL="771506" indent="0">
              <a:buNone/>
              <a:defRPr sz="380"/>
            </a:lvl5pPr>
            <a:lvl6pPr marL="964383" indent="0">
              <a:buNone/>
              <a:defRPr sz="380"/>
            </a:lvl6pPr>
            <a:lvl7pPr marL="1157259" indent="0">
              <a:buNone/>
              <a:defRPr sz="380"/>
            </a:lvl7pPr>
            <a:lvl8pPr marL="1350136" indent="0">
              <a:buNone/>
              <a:defRPr sz="380"/>
            </a:lvl8pPr>
            <a:lvl9pPr marL="1543012" indent="0">
              <a:buNone/>
              <a:defRPr sz="380"/>
            </a:lvl9pPr>
          </a:lstStyle>
          <a:p>
            <a:pPr lvl="0"/>
            <a:r>
              <a:rPr lang="en-US"/>
              <a:t>Click to edit Master text styles</a:t>
            </a:r>
          </a:p>
        </p:txBody>
      </p:sp>
      <p:sp>
        <p:nvSpPr>
          <p:cNvPr id="6" name="Footer Placeholder 5">
            <a:extLst>
              <a:ext uri="{FF2B5EF4-FFF2-40B4-BE49-F238E27FC236}">
                <a16:creationId xmlns:a16="http://schemas.microsoft.com/office/drawing/2014/main" id="{BFA8BDE8-F90A-0148-46CF-5751E5EEBD98}"/>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2565500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3"/>
          </a:xfrm>
        </p:spPr>
        <p:txBody>
          <a:bodyPr anchor="b"/>
          <a:lstStyle>
            <a:lvl1pPr marL="0" indent="0">
              <a:buNone/>
              <a:defRPr sz="1013" b="0"/>
            </a:lvl1pPr>
            <a:lvl2pPr marL="192877" indent="0">
              <a:buNone/>
              <a:defRPr sz="844" b="1"/>
            </a:lvl2pPr>
            <a:lvl3pPr marL="385753" indent="0">
              <a:buNone/>
              <a:defRPr sz="760" b="1"/>
            </a:lvl3pPr>
            <a:lvl4pPr marL="578630" indent="0">
              <a:buNone/>
              <a:defRPr sz="675" b="1"/>
            </a:lvl4pPr>
            <a:lvl5pPr marL="771506" indent="0">
              <a:buNone/>
              <a:defRPr sz="675" b="1"/>
            </a:lvl5pPr>
            <a:lvl6pPr marL="964383" indent="0">
              <a:buNone/>
              <a:defRPr sz="675" b="1"/>
            </a:lvl6pPr>
            <a:lvl7pPr marL="1157259" indent="0">
              <a:buNone/>
              <a:defRPr sz="675" b="1"/>
            </a:lvl7pPr>
            <a:lvl8pPr marL="1350136" indent="0">
              <a:buNone/>
              <a:defRPr sz="675" b="1"/>
            </a:lvl8pPr>
            <a:lvl9pPr marL="1543012" indent="0">
              <a:buNone/>
              <a:defRPr sz="675" b="1"/>
            </a:lvl9pPr>
          </a:lstStyle>
          <a:p>
            <a:pPr lvl="0"/>
            <a:r>
              <a:rPr lang="en-US"/>
              <a:t>Click to edit Master text styles</a:t>
            </a:r>
          </a:p>
        </p:txBody>
      </p:sp>
      <p:sp>
        <p:nvSpPr>
          <p:cNvPr id="4" name="Content Placeholder 3"/>
          <p:cNvSpPr>
            <a:spLocks noGrp="1"/>
          </p:cNvSpPr>
          <p:nvPr>
            <p:ph sz="half" idx="2"/>
          </p:nvPr>
        </p:nvSpPr>
        <p:spPr>
          <a:xfrm>
            <a:off x="531284" y="1782762"/>
            <a:ext cx="5463117" cy="4465639"/>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43000"/>
            <a:ext cx="5463117" cy="639763"/>
          </a:xfrm>
        </p:spPr>
        <p:txBody>
          <a:bodyPr anchor="b"/>
          <a:lstStyle>
            <a:lvl1pPr marL="0" indent="0">
              <a:buNone/>
              <a:defRPr sz="1013" b="0"/>
            </a:lvl1pPr>
            <a:lvl2pPr marL="192877" indent="0">
              <a:buNone/>
              <a:defRPr sz="844" b="1"/>
            </a:lvl2pPr>
            <a:lvl3pPr marL="385753" indent="0">
              <a:buNone/>
              <a:defRPr sz="760" b="1"/>
            </a:lvl3pPr>
            <a:lvl4pPr marL="578630" indent="0">
              <a:buNone/>
              <a:defRPr sz="675" b="1"/>
            </a:lvl4pPr>
            <a:lvl5pPr marL="771506" indent="0">
              <a:buNone/>
              <a:defRPr sz="675" b="1"/>
            </a:lvl5pPr>
            <a:lvl6pPr marL="964383" indent="0">
              <a:buNone/>
              <a:defRPr sz="675" b="1"/>
            </a:lvl6pPr>
            <a:lvl7pPr marL="1157259" indent="0">
              <a:buNone/>
              <a:defRPr sz="675" b="1"/>
            </a:lvl7pPr>
            <a:lvl8pPr marL="1350136" indent="0">
              <a:buNone/>
              <a:defRPr sz="675" b="1"/>
            </a:lvl8pPr>
            <a:lvl9pPr marL="1543012" indent="0">
              <a:buNone/>
              <a:defRPr sz="675" b="1"/>
            </a:lvl9pPr>
          </a:lstStyle>
          <a:p>
            <a:pPr lvl="0"/>
            <a:r>
              <a:rPr lang="en-US"/>
              <a:t>Click to edit Master text styles</a:t>
            </a:r>
          </a:p>
        </p:txBody>
      </p:sp>
      <p:sp>
        <p:nvSpPr>
          <p:cNvPr id="6" name="Content Placeholder 5"/>
          <p:cNvSpPr>
            <a:spLocks noGrp="1"/>
          </p:cNvSpPr>
          <p:nvPr>
            <p:ph sz="quarter" idx="4"/>
          </p:nvPr>
        </p:nvSpPr>
        <p:spPr>
          <a:xfrm>
            <a:off x="6193368" y="1782762"/>
            <a:ext cx="5463117" cy="4465639"/>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lvl1pPr>
              <a:defRPr sz="2800" baseline="0"/>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B8EDAE3B-4F9B-E1D9-6A36-666A736E6FC0}"/>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2732097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1_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914400" y="228600"/>
            <a:ext cx="10260960" cy="736200"/>
          </a:xfrm>
          <a:prstGeom prst="rect">
            <a:avLst/>
          </a:prstGeom>
        </p:spPr>
        <p:txBody>
          <a:bodyPr lIns="0" tIns="0" rIns="0" bIns="0" anchor="ctr"/>
          <a:lstStyle>
            <a:lvl1pPr>
              <a:defRPr b="0" i="0">
                <a:latin typeface="Open Sans Light"/>
              </a:defRPr>
            </a:lvl1pPr>
          </a:lstStyle>
          <a:p>
            <a:r>
              <a:rPr lang="en-US" sz="788" b="0" strike="noStrike" spc="-1">
                <a:solidFill>
                  <a:srgbClr val="000000"/>
                </a:solidFill>
                <a:uFill>
                  <a:solidFill>
                    <a:srgbClr val="FFFFFF"/>
                  </a:solidFill>
                </a:uFill>
                <a:latin typeface="Arial"/>
              </a:rPr>
              <a:t>Click to edit Master title style</a:t>
            </a:r>
            <a:endParaRPr lang="en-US" sz="788" b="0" strike="noStrike" spc="-1" dirty="0">
              <a:solidFill>
                <a:srgbClr val="000000"/>
              </a:solidFill>
              <a:uFill>
                <a:solidFill>
                  <a:srgbClr val="FFFFFF"/>
                </a:solidFill>
              </a:uFill>
              <a:latin typeface="Arial"/>
            </a:endParaRPr>
          </a:p>
        </p:txBody>
      </p:sp>
      <p:sp>
        <p:nvSpPr>
          <p:cNvPr id="51" name="PlaceHolder 2"/>
          <p:cNvSpPr>
            <a:spLocks noGrp="1"/>
          </p:cNvSpPr>
          <p:nvPr>
            <p:ph type="subTitle"/>
          </p:nvPr>
        </p:nvSpPr>
        <p:spPr>
          <a:xfrm>
            <a:off x="914400" y="1066680"/>
            <a:ext cx="10159680" cy="5257440"/>
          </a:xfrm>
          <a:prstGeom prst="rect">
            <a:avLst/>
          </a:prstGeom>
        </p:spPr>
        <p:txBody>
          <a:bodyPr lIns="0" tIns="0" rIns="0" bIns="0" anchor="ctr"/>
          <a:lstStyle>
            <a:lvl1pPr>
              <a:defRPr b="0" i="0">
                <a:latin typeface="Open Sans Light"/>
              </a:defRPr>
            </a:lvl1pPr>
          </a:lstStyle>
          <a:p>
            <a:pPr algn="ctr"/>
            <a:r>
              <a:rPr lang="en-US" sz="1800" b="0" strike="noStrike" spc="-1">
                <a:solidFill>
                  <a:srgbClr val="000000"/>
                </a:solidFill>
                <a:uFill>
                  <a:solidFill>
                    <a:srgbClr val="FFFFFF"/>
                  </a:solidFill>
                </a:uFill>
                <a:latin typeface="Arial"/>
              </a:rPr>
              <a:t>Click to edit Master subtitle style</a:t>
            </a:r>
            <a:endParaRPr lang="en-US" sz="1800" b="0" strike="noStrike" spc="-1" dirty="0">
              <a:solidFill>
                <a:srgbClr val="000000"/>
              </a:solidFill>
              <a:uFill>
                <a:solidFill>
                  <a:srgbClr val="FFFFFF"/>
                </a:solidFill>
              </a:uFill>
              <a:latin typeface="Arial"/>
            </a:endParaRPr>
          </a:p>
        </p:txBody>
      </p:sp>
      <p:sp>
        <p:nvSpPr>
          <p:cNvPr id="3" name="Footer Placeholder 2">
            <a:extLst>
              <a:ext uri="{FF2B5EF4-FFF2-40B4-BE49-F238E27FC236}">
                <a16:creationId xmlns:a16="http://schemas.microsoft.com/office/drawing/2014/main" id="{87452491-A029-4B13-92F1-12DB3B77C8B1}"/>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3394157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IT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1852-78FC-D3F3-C972-F219664A4F94}"/>
              </a:ext>
            </a:extLst>
          </p:cNvPr>
          <p:cNvSpPr>
            <a:spLocks noGrp="1"/>
          </p:cNvSpPr>
          <p:nvPr>
            <p:ph type="title" hasCustomPrompt="1"/>
          </p:nvPr>
        </p:nvSpPr>
        <p:spPr/>
        <p:txBody>
          <a:bodyPr/>
          <a:lstStyle/>
          <a:p>
            <a:r>
              <a:rPr lang="en-US" dirty="0"/>
              <a:t>CITN</a:t>
            </a:r>
          </a:p>
        </p:txBody>
      </p:sp>
      <p:sp>
        <p:nvSpPr>
          <p:cNvPr id="5" name="Text Placeholder 4">
            <a:extLst>
              <a:ext uri="{FF2B5EF4-FFF2-40B4-BE49-F238E27FC236}">
                <a16:creationId xmlns:a16="http://schemas.microsoft.com/office/drawing/2014/main" id="{997D5024-0F78-8518-088C-2091FD4977F0}"/>
              </a:ext>
            </a:extLst>
          </p:cNvPr>
          <p:cNvSpPr>
            <a:spLocks noGrp="1"/>
          </p:cNvSpPr>
          <p:nvPr>
            <p:ph type="body" sz="quarter" idx="11"/>
          </p:nvPr>
        </p:nvSpPr>
        <p:spPr>
          <a:xfrm>
            <a:off x="381000" y="1066800"/>
            <a:ext cx="7924800" cy="5257800"/>
          </a:xfrm>
        </p:spPr>
        <p:txBody>
          <a:bodyPr>
            <a:normAutofit/>
          </a:bodyPr>
          <a:lstStyle>
            <a:lvl1pPr marL="0" indent="0" algn="just">
              <a:buNone/>
              <a:defRPr sz="2000"/>
            </a:lvl1pPr>
            <a:lvl2pPr marL="192877" indent="0" algn="just">
              <a:buNone/>
              <a:defRPr/>
            </a:lvl2pPr>
            <a:lvl3pPr marL="385753" indent="0" algn="just">
              <a:buNone/>
              <a:defRPr/>
            </a:lvl3pPr>
            <a:lvl4pPr marL="578630" indent="0" algn="just">
              <a:buNone/>
              <a:defRPr/>
            </a:lvl4pPr>
            <a:lvl5pPr marL="771506" indent="0" algn="just">
              <a:buNone/>
              <a:defRPr/>
            </a:lvl5pPr>
          </a:lstStyle>
          <a:p>
            <a:pPr lvl="0"/>
            <a:r>
              <a:rPr lang="en-US"/>
              <a:t>Click to edit Master text styles</a:t>
            </a:r>
          </a:p>
          <a:p>
            <a:pPr lvl="1"/>
            <a:r>
              <a:rPr lang="en-US"/>
              <a:t>Second level</a:t>
            </a:r>
          </a:p>
        </p:txBody>
      </p:sp>
      <p:sp>
        <p:nvSpPr>
          <p:cNvPr id="7" name="Picture Placeholder 6">
            <a:extLst>
              <a:ext uri="{FF2B5EF4-FFF2-40B4-BE49-F238E27FC236}">
                <a16:creationId xmlns:a16="http://schemas.microsoft.com/office/drawing/2014/main" id="{908115F0-EE99-B62A-B436-CE068D384E25}"/>
              </a:ext>
            </a:extLst>
          </p:cNvPr>
          <p:cNvSpPr>
            <a:spLocks noGrp="1"/>
          </p:cNvSpPr>
          <p:nvPr>
            <p:ph type="pic" sz="quarter" idx="12"/>
          </p:nvPr>
        </p:nvSpPr>
        <p:spPr>
          <a:xfrm>
            <a:off x="8458200" y="152400"/>
            <a:ext cx="3276600" cy="2286000"/>
          </a:xfrm>
        </p:spPr>
        <p:txBody>
          <a:bodyPr/>
          <a:lstStyle/>
          <a:p>
            <a:r>
              <a:rPr lang="en-US"/>
              <a:t>Click icon to add picture</a:t>
            </a:r>
          </a:p>
        </p:txBody>
      </p:sp>
      <p:sp>
        <p:nvSpPr>
          <p:cNvPr id="6" name="Footer Placeholder 5">
            <a:extLst>
              <a:ext uri="{FF2B5EF4-FFF2-40B4-BE49-F238E27FC236}">
                <a16:creationId xmlns:a16="http://schemas.microsoft.com/office/drawing/2014/main" id="{F3DAD039-3F0B-EE63-8523-7285720D1B2D}"/>
              </a:ext>
            </a:extLst>
          </p:cNvPr>
          <p:cNvSpPr>
            <a:spLocks noGrp="1"/>
          </p:cNvSpPr>
          <p:nvPr>
            <p:ph type="ftr" sz="quarter" idx="13"/>
          </p:nvPr>
        </p:nvSpPr>
        <p:spPr/>
        <p:txBody>
          <a:bodyPr/>
          <a:lstStyle/>
          <a:p>
            <a:r>
              <a:rPr lang="en-US">
                <a:latin typeface="FreightMicro Pro Light" panose="02000603030000020004" pitchFamily="2" charset="0"/>
              </a:rPr>
              <a:t>Michael Ball | UC Berkeley | https://c88c.org | © CC BY-NC-SA</a:t>
            </a:r>
          </a:p>
        </p:txBody>
      </p:sp>
    </p:spTree>
    <p:extLst>
      <p:ext uri="{BB962C8B-B14F-4D97-AF65-F5344CB8AC3E}">
        <p14:creationId xmlns:p14="http://schemas.microsoft.com/office/powerpoint/2010/main" val="2225803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935-D3CA-F2F6-7481-6CC2EA5CE39E}"/>
              </a:ext>
            </a:extLst>
          </p:cNvPr>
          <p:cNvSpPr>
            <a:spLocks noGrp="1"/>
          </p:cNvSpPr>
          <p:nvPr>
            <p:ph type="title"/>
          </p:nvPr>
        </p:nvSpPr>
        <p:spPr/>
        <p:txBody>
          <a:bodyPr/>
          <a:lstStyle/>
          <a:p>
            <a:r>
              <a:rPr lang="en-US"/>
              <a:t>Click to edit Master title style</a:t>
            </a:r>
          </a:p>
        </p:txBody>
      </p:sp>
      <p:sp>
        <p:nvSpPr>
          <p:cNvPr id="4" name="Content Placeholder 2">
            <a:extLst>
              <a:ext uri="{FF2B5EF4-FFF2-40B4-BE49-F238E27FC236}">
                <a16:creationId xmlns:a16="http://schemas.microsoft.com/office/drawing/2014/main" id="{3B82928C-C2C6-56F3-58DC-18D2AB8BF666}"/>
              </a:ext>
            </a:extLst>
          </p:cNvPr>
          <p:cNvSpPr>
            <a:spLocks noGrp="1"/>
          </p:cNvSpPr>
          <p:nvPr>
            <p:ph idx="1"/>
          </p:nvPr>
        </p:nvSpPr>
        <p:spPr>
          <a:xfrm>
            <a:off x="533400" y="1066800"/>
            <a:ext cx="8763000" cy="2514600"/>
          </a:xfrm>
        </p:spPr>
        <p:txBody>
          <a:bodyPr/>
          <a:lstStyle>
            <a:lvl1pPr>
              <a:defRPr sz="2200" b="0" i="0" baseline="0">
                <a:latin typeface="Open Sans Light" panose="020B0606030504020204" pitchFamily="34" charset="0"/>
                <a:ea typeface="Open Sans Light" panose="020B0606030504020204" pitchFamily="34" charset="0"/>
                <a:cs typeface="Open Sans Light" panose="020B0606030504020204" pitchFamily="34" charset="0"/>
              </a:defRPr>
            </a:lvl1pPr>
            <a:lvl2pPr>
              <a:defRPr sz="2200" b="0" i="0" baseline="0">
                <a:latin typeface="Open Sans Light" panose="020B0606030504020204" pitchFamily="34" charset="0"/>
                <a:ea typeface="Open Sans Light" panose="020B0606030504020204" pitchFamily="34" charset="0"/>
                <a:cs typeface="Open Sans Light" panose="020B0606030504020204" pitchFamily="34" charset="0"/>
              </a:defRPr>
            </a:lvl2pPr>
            <a:lvl3pPr>
              <a:defRPr sz="2000" b="0" i="0" baseline="0">
                <a:latin typeface="Open Sans Light" panose="020B0606030504020204" pitchFamily="34" charset="0"/>
                <a:ea typeface="Open Sans Light" panose="020B0606030504020204" pitchFamily="34" charset="0"/>
                <a:cs typeface="Open Sans Light" panose="020B0606030504020204" pitchFamily="34" charset="0"/>
              </a:defRPr>
            </a:lvl3pPr>
            <a:lvl4pPr>
              <a:defRPr sz="2000" b="0" i="0" baseline="0">
                <a:latin typeface="Open Sans Light" panose="020B0606030504020204" pitchFamily="34" charset="0"/>
                <a:ea typeface="Open Sans Light" panose="020B0606030504020204" pitchFamily="34" charset="0"/>
                <a:cs typeface="Open Sans Light" panose="020B0606030504020204" pitchFamily="34" charset="0"/>
              </a:defRPr>
            </a:lvl4pPr>
            <a:lvl5pPr>
              <a:defRPr sz="1800" b="0" i="0" baseline="0">
                <a:latin typeface="Open Sans Light" panose="020B0606030504020204" pitchFamily="34" charset="0"/>
                <a:ea typeface="Open Sans Light" panose="020B0606030504020204" pitchFamily="34" charset="0"/>
                <a:cs typeface="Open Sans Light"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A0B3683A-E9D6-DD15-0B31-95D169D29D33}"/>
              </a:ext>
            </a:extLst>
          </p:cNvPr>
          <p:cNvSpPr>
            <a:spLocks noGrp="1"/>
          </p:cNvSpPr>
          <p:nvPr>
            <p:ph type="body" sz="quarter" idx="11" hasCustomPrompt="1"/>
          </p:nvPr>
        </p:nvSpPr>
        <p:spPr>
          <a:xfrm>
            <a:off x="533400" y="3733800"/>
            <a:ext cx="8763000" cy="2514600"/>
          </a:xfrm>
        </p:spPr>
        <p:txBody>
          <a:bodyPr/>
          <a:lstStyle>
            <a:lvl1pPr marL="0" indent="0">
              <a:buNone/>
              <a:defRPr/>
            </a:lvl1pPr>
          </a:lstStyle>
          <a:p>
            <a:r>
              <a:rPr lang="en-US" b="0" i="0" dirty="0">
                <a:latin typeface="Source Code Pro" panose="020B0509030403020204" pitchFamily="49" charset="0"/>
                <a:ea typeface="Source Code Pro" panose="020B0509030403020204" pitchFamily="49" charset="0"/>
              </a:rPr>
              <a:t>Python Code:</a:t>
            </a:r>
          </a:p>
          <a:p>
            <a:r>
              <a:rPr lang="en-US" b="0" i="0" dirty="0">
                <a:latin typeface="Source Code Pro" panose="020B0509030403020204" pitchFamily="49" charset="0"/>
                <a:ea typeface="Source Code Pro" panose="020B0509030403020204" pitchFamily="49" charset="0"/>
              </a:rPr>
              <a:t>&gt;&gt;&gt; </a:t>
            </a:r>
          </a:p>
          <a:p>
            <a:r>
              <a:rPr lang="en-US" b="0" i="0" dirty="0">
                <a:latin typeface="Source Code Pro" panose="020B0509030403020204" pitchFamily="49" charset="0"/>
                <a:ea typeface="Source Code Pro" panose="020B0509030403020204" pitchFamily="49" charset="0"/>
              </a:rPr>
              <a:t>Terminal Commands:</a:t>
            </a:r>
            <a:br>
              <a:rPr lang="en-US" b="0" i="0" dirty="0">
                <a:latin typeface="Source Code Pro" panose="020B0509030403020204" pitchFamily="49" charset="0"/>
                <a:ea typeface="Source Code Pro" panose="020B0509030403020204" pitchFamily="49" charset="0"/>
              </a:rPr>
            </a:br>
            <a:r>
              <a:rPr lang="en-US" b="0" i="0" dirty="0">
                <a:latin typeface="Source Code Pro" panose="020B0509030403020204" pitchFamily="49" charset="0"/>
                <a:ea typeface="Source Code Pro" panose="020B0509030403020204" pitchFamily="49" charset="0"/>
              </a:rPr>
              <a:t>$ …</a:t>
            </a:r>
          </a:p>
          <a:p>
            <a:pPr lvl="0"/>
            <a:endParaRPr lang="en-US" dirty="0"/>
          </a:p>
        </p:txBody>
      </p:sp>
      <p:sp>
        <p:nvSpPr>
          <p:cNvPr id="6" name="Footer Placeholder 5">
            <a:extLst>
              <a:ext uri="{FF2B5EF4-FFF2-40B4-BE49-F238E27FC236}">
                <a16:creationId xmlns:a16="http://schemas.microsoft.com/office/drawing/2014/main" id="{13D56C03-6D79-D18C-760B-B6B4E561C84D}"/>
              </a:ext>
            </a:extLst>
          </p:cNvPr>
          <p:cNvSpPr>
            <a:spLocks noGrp="1"/>
          </p:cNvSpPr>
          <p:nvPr>
            <p:ph type="ftr" sz="quarter" idx="12"/>
          </p:nvPr>
        </p:nvSpPr>
        <p:spPr/>
        <p:txBody>
          <a:bodyPr/>
          <a:lstStyle/>
          <a:p>
            <a:r>
              <a:rPr lang="en-US">
                <a:latin typeface="FreightMicro Pro Light" panose="02000603030000020004" pitchFamily="2" charset="0"/>
              </a:rPr>
              <a:t>Michael Ball | UC Berkeley | https://c88c.org | © CC BY-NC-SA</a:t>
            </a:r>
          </a:p>
        </p:txBody>
      </p:sp>
    </p:spTree>
    <p:extLst>
      <p:ext uri="{BB962C8B-B14F-4D97-AF65-F5344CB8AC3E}">
        <p14:creationId xmlns:p14="http://schemas.microsoft.com/office/powerpoint/2010/main" val="32881207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3"/>
          </a:xfrm>
        </p:spPr>
        <p:txBody>
          <a:bodyPr anchor="b"/>
          <a:lstStyle>
            <a:lvl1pPr marL="0" indent="0">
              <a:buNone/>
              <a:defRPr sz="1013" b="0"/>
            </a:lvl1pPr>
            <a:lvl2pPr marL="192877" indent="0">
              <a:buNone/>
              <a:defRPr sz="844" b="1"/>
            </a:lvl2pPr>
            <a:lvl3pPr marL="385753" indent="0">
              <a:buNone/>
              <a:defRPr sz="760" b="1"/>
            </a:lvl3pPr>
            <a:lvl4pPr marL="578630" indent="0">
              <a:buNone/>
              <a:defRPr sz="675" b="1"/>
            </a:lvl4pPr>
            <a:lvl5pPr marL="771506" indent="0">
              <a:buNone/>
              <a:defRPr sz="675" b="1"/>
            </a:lvl5pPr>
            <a:lvl6pPr marL="964383" indent="0">
              <a:buNone/>
              <a:defRPr sz="675" b="1"/>
            </a:lvl6pPr>
            <a:lvl7pPr marL="1157259" indent="0">
              <a:buNone/>
              <a:defRPr sz="675" b="1"/>
            </a:lvl7pPr>
            <a:lvl8pPr marL="1350136" indent="0">
              <a:buNone/>
              <a:defRPr sz="675" b="1"/>
            </a:lvl8pPr>
            <a:lvl9pPr marL="1543012" indent="0">
              <a:buNone/>
              <a:defRPr sz="675" b="1"/>
            </a:lvl9pPr>
          </a:lstStyle>
          <a:p>
            <a:pPr lvl="0"/>
            <a:r>
              <a:rPr lang="en-US"/>
              <a:t>Click to edit Master text styles</a:t>
            </a:r>
          </a:p>
        </p:txBody>
      </p:sp>
      <p:sp>
        <p:nvSpPr>
          <p:cNvPr id="4" name="Content Placeholder 3"/>
          <p:cNvSpPr>
            <a:spLocks noGrp="1"/>
          </p:cNvSpPr>
          <p:nvPr>
            <p:ph sz="half" idx="2"/>
          </p:nvPr>
        </p:nvSpPr>
        <p:spPr>
          <a:xfrm>
            <a:off x="531284" y="1782762"/>
            <a:ext cx="5463117" cy="4465639"/>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43000"/>
            <a:ext cx="5463117" cy="639763"/>
          </a:xfrm>
        </p:spPr>
        <p:txBody>
          <a:bodyPr anchor="b"/>
          <a:lstStyle>
            <a:lvl1pPr marL="0" indent="0">
              <a:buNone/>
              <a:defRPr sz="1013" b="0"/>
            </a:lvl1pPr>
            <a:lvl2pPr marL="192877" indent="0">
              <a:buNone/>
              <a:defRPr sz="844" b="1"/>
            </a:lvl2pPr>
            <a:lvl3pPr marL="385753" indent="0">
              <a:buNone/>
              <a:defRPr sz="760" b="1"/>
            </a:lvl3pPr>
            <a:lvl4pPr marL="578630" indent="0">
              <a:buNone/>
              <a:defRPr sz="675" b="1"/>
            </a:lvl4pPr>
            <a:lvl5pPr marL="771506" indent="0">
              <a:buNone/>
              <a:defRPr sz="675" b="1"/>
            </a:lvl5pPr>
            <a:lvl6pPr marL="964383" indent="0">
              <a:buNone/>
              <a:defRPr sz="675" b="1"/>
            </a:lvl6pPr>
            <a:lvl7pPr marL="1157259" indent="0">
              <a:buNone/>
              <a:defRPr sz="675" b="1"/>
            </a:lvl7pPr>
            <a:lvl8pPr marL="1350136" indent="0">
              <a:buNone/>
              <a:defRPr sz="675" b="1"/>
            </a:lvl8pPr>
            <a:lvl9pPr marL="1543012" indent="0">
              <a:buNone/>
              <a:defRPr sz="675" b="1"/>
            </a:lvl9pPr>
          </a:lstStyle>
          <a:p>
            <a:pPr lvl="0"/>
            <a:r>
              <a:rPr lang="en-US"/>
              <a:t>Click to edit Master text styles</a:t>
            </a:r>
          </a:p>
        </p:txBody>
      </p:sp>
      <p:sp>
        <p:nvSpPr>
          <p:cNvPr id="6" name="Content Placeholder 5"/>
          <p:cNvSpPr>
            <a:spLocks noGrp="1"/>
          </p:cNvSpPr>
          <p:nvPr>
            <p:ph sz="quarter" idx="4"/>
          </p:nvPr>
        </p:nvSpPr>
        <p:spPr>
          <a:xfrm>
            <a:off x="6193368" y="1782762"/>
            <a:ext cx="5463117" cy="4465639"/>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0" y="0"/>
            <a:ext cx="12192000" cy="914400"/>
          </a:xfrm>
        </p:spPr>
        <p:txBody>
          <a:bodyPr/>
          <a:lstStyle>
            <a:lvl1pPr>
              <a:defRPr sz="2800" baseline="0"/>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0C6EE0E2-0155-74C7-B124-ACD06804185E}"/>
              </a:ext>
            </a:extLst>
          </p:cNvPr>
          <p:cNvSpPr>
            <a:spLocks noGrp="1"/>
          </p:cNvSpPr>
          <p:nvPr>
            <p:ph type="ftr" sz="quarter" idx="10"/>
          </p:nvPr>
        </p:nvSpPr>
        <p:spPr/>
        <p:txBody>
          <a:bodyPr/>
          <a:lstStyle/>
          <a:p>
            <a:r>
              <a:rPr lang="en-US">
                <a:latin typeface="FreightMicro Pro Light" panose="02000603030000020004" pitchFamily="2" charset="0"/>
              </a:rPr>
              <a:t>Michael Ball | UC Berkeley | https://c88c.org | © CC BY-NC-SA</a:t>
            </a:r>
          </a:p>
        </p:txBody>
      </p:sp>
    </p:spTree>
    <p:extLst>
      <p:ext uri="{BB962C8B-B14F-4D97-AF65-F5344CB8AC3E}">
        <p14:creationId xmlns:p14="http://schemas.microsoft.com/office/powerpoint/2010/main" val="30706682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3"/>
          </a:xfrm>
        </p:spPr>
        <p:txBody>
          <a:bodyPr anchor="b"/>
          <a:lstStyle>
            <a:lvl1pPr marL="0" indent="0">
              <a:buNone/>
              <a:defRPr sz="1013" b="0"/>
            </a:lvl1pPr>
            <a:lvl2pPr marL="192877" indent="0">
              <a:buNone/>
              <a:defRPr sz="844" b="1"/>
            </a:lvl2pPr>
            <a:lvl3pPr marL="385753" indent="0">
              <a:buNone/>
              <a:defRPr sz="760" b="1"/>
            </a:lvl3pPr>
            <a:lvl4pPr marL="578630" indent="0">
              <a:buNone/>
              <a:defRPr sz="675" b="1"/>
            </a:lvl4pPr>
            <a:lvl5pPr marL="771506" indent="0">
              <a:buNone/>
              <a:defRPr sz="675" b="1"/>
            </a:lvl5pPr>
            <a:lvl6pPr marL="964383" indent="0">
              <a:buNone/>
              <a:defRPr sz="675" b="1"/>
            </a:lvl6pPr>
            <a:lvl7pPr marL="1157259" indent="0">
              <a:buNone/>
              <a:defRPr sz="675" b="1"/>
            </a:lvl7pPr>
            <a:lvl8pPr marL="1350136" indent="0">
              <a:buNone/>
              <a:defRPr sz="675" b="1"/>
            </a:lvl8pPr>
            <a:lvl9pPr marL="1543012" indent="0">
              <a:buNone/>
              <a:defRPr sz="675" b="1"/>
            </a:lvl9pPr>
          </a:lstStyle>
          <a:p>
            <a:pPr lvl="0"/>
            <a:r>
              <a:rPr lang="en-US"/>
              <a:t>Click to edit Master text styles</a:t>
            </a:r>
          </a:p>
        </p:txBody>
      </p:sp>
      <p:sp>
        <p:nvSpPr>
          <p:cNvPr id="4" name="Content Placeholder 3"/>
          <p:cNvSpPr>
            <a:spLocks noGrp="1"/>
          </p:cNvSpPr>
          <p:nvPr>
            <p:ph sz="half" idx="2"/>
          </p:nvPr>
        </p:nvSpPr>
        <p:spPr>
          <a:xfrm>
            <a:off x="531284" y="1782762"/>
            <a:ext cx="5463117" cy="4465639"/>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43000"/>
            <a:ext cx="5463117" cy="639763"/>
          </a:xfrm>
        </p:spPr>
        <p:txBody>
          <a:bodyPr anchor="b"/>
          <a:lstStyle>
            <a:lvl1pPr marL="0" indent="0">
              <a:buNone/>
              <a:defRPr sz="1013" b="0"/>
            </a:lvl1pPr>
            <a:lvl2pPr marL="192877" indent="0">
              <a:buNone/>
              <a:defRPr sz="844" b="1"/>
            </a:lvl2pPr>
            <a:lvl3pPr marL="385753" indent="0">
              <a:buNone/>
              <a:defRPr sz="760" b="1"/>
            </a:lvl3pPr>
            <a:lvl4pPr marL="578630" indent="0">
              <a:buNone/>
              <a:defRPr sz="675" b="1"/>
            </a:lvl4pPr>
            <a:lvl5pPr marL="771506" indent="0">
              <a:buNone/>
              <a:defRPr sz="675" b="1"/>
            </a:lvl5pPr>
            <a:lvl6pPr marL="964383" indent="0">
              <a:buNone/>
              <a:defRPr sz="675" b="1"/>
            </a:lvl6pPr>
            <a:lvl7pPr marL="1157259" indent="0">
              <a:buNone/>
              <a:defRPr sz="675" b="1"/>
            </a:lvl7pPr>
            <a:lvl8pPr marL="1350136" indent="0">
              <a:buNone/>
              <a:defRPr sz="675" b="1"/>
            </a:lvl8pPr>
            <a:lvl9pPr marL="1543012" indent="0">
              <a:buNone/>
              <a:defRPr sz="675" b="1"/>
            </a:lvl9pPr>
          </a:lstStyle>
          <a:p>
            <a:pPr lvl="0"/>
            <a:r>
              <a:rPr lang="en-US"/>
              <a:t>Click to edit Master text styles</a:t>
            </a:r>
          </a:p>
        </p:txBody>
      </p:sp>
      <p:sp>
        <p:nvSpPr>
          <p:cNvPr id="6" name="Content Placeholder 5"/>
          <p:cNvSpPr>
            <a:spLocks noGrp="1"/>
          </p:cNvSpPr>
          <p:nvPr>
            <p:ph sz="quarter" idx="4"/>
          </p:nvPr>
        </p:nvSpPr>
        <p:spPr>
          <a:xfrm>
            <a:off x="6193368" y="1782762"/>
            <a:ext cx="5463117" cy="4465639"/>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lvl1pPr>
              <a:defRPr sz="2800" baseline="0"/>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B8EDAE3B-4F9B-E1D9-6A36-666A736E6FC0}"/>
              </a:ext>
            </a:extLst>
          </p:cNvPr>
          <p:cNvSpPr>
            <a:spLocks noGrp="1"/>
          </p:cNvSpPr>
          <p:nvPr>
            <p:ph type="ftr" sz="quarter" idx="10"/>
          </p:nvPr>
        </p:nvSpPr>
        <p:spPr/>
        <p:txBody>
          <a:bodyPr/>
          <a:lstStyle/>
          <a:p>
            <a:r>
              <a:rPr lang="en-US">
                <a:latin typeface="FreightMicro Pro Light" panose="02000603030000020004" pitchFamily="2" charset="0"/>
              </a:rPr>
              <a:t>Michael Ball | UC Berkeley | https://c88c.org | © CC BY-NC-SA</a:t>
            </a:r>
          </a:p>
        </p:txBody>
      </p:sp>
    </p:spTree>
    <p:extLst>
      <p:ext uri="{BB962C8B-B14F-4D97-AF65-F5344CB8AC3E}">
        <p14:creationId xmlns:p14="http://schemas.microsoft.com/office/powerpoint/2010/main" val="1237065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4" name="Line 7"/>
          <p:cNvSpPr>
            <a:spLocks noChangeShapeType="1"/>
          </p:cNvSpPr>
          <p:nvPr/>
        </p:nvSpPr>
        <p:spPr bwMode="auto">
          <a:xfrm>
            <a:off x="457200" y="1219200"/>
            <a:ext cx="11201400" cy="0"/>
          </a:xfrm>
          <a:prstGeom prst="line">
            <a:avLst/>
          </a:prstGeom>
          <a:noFill/>
          <a:ln w="47625" cap="rnd" cmpd="sng">
            <a:solidFill>
              <a:srgbClr val="FBBA03"/>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760" b="0" i="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455685" name="Rectangle 5"/>
          <p:cNvSpPr>
            <a:spLocks noGrp="1" noChangeArrowheads="1"/>
          </p:cNvSpPr>
          <p:nvPr>
            <p:ph type="ctrTitle"/>
          </p:nvPr>
        </p:nvSpPr>
        <p:spPr>
          <a:xfrm>
            <a:off x="1983828" y="2153805"/>
            <a:ext cx="8458200" cy="1470025"/>
          </a:xfrm>
          <a:noFill/>
        </p:spPr>
        <p:txBody>
          <a:bodyPr lIns="457200" rIns="457200">
            <a:normAutofit/>
          </a:bodyPr>
          <a:lstStyle>
            <a:lvl1pPr algn="ctr">
              <a:defRPr sz="3733" b="0" i="0" baseline="0">
                <a:latin typeface="FreightMicro Pro Book" panose="02000603020000020004" pitchFamily="2" charset="0"/>
              </a:defRPr>
            </a:lvl1pPr>
          </a:lstStyle>
          <a:p>
            <a:r>
              <a:rPr lang="en-US"/>
              <a:t>Click to edit Master title style</a:t>
            </a:r>
            <a:endParaRPr lang="en-US" dirty="0"/>
          </a:p>
        </p:txBody>
      </p:sp>
      <p:sp>
        <p:nvSpPr>
          <p:cNvPr id="455686" name="Rectangle 6"/>
          <p:cNvSpPr>
            <a:spLocks noGrp="1" noChangeArrowheads="1"/>
          </p:cNvSpPr>
          <p:nvPr>
            <p:ph type="subTitle" idx="1"/>
          </p:nvPr>
        </p:nvSpPr>
        <p:spPr>
          <a:xfrm>
            <a:off x="2566131" y="3908993"/>
            <a:ext cx="7543800" cy="990600"/>
          </a:xfrm>
        </p:spPr>
        <p:txBody>
          <a:bodyPr/>
          <a:lstStyle>
            <a:lvl1pPr marL="0" indent="0" algn="ctr">
              <a:buFontTx/>
              <a:buNone/>
              <a:defRPr sz="3200" b="0" i="0">
                <a:solidFill>
                  <a:schemeClr val="bg1"/>
                </a:solidFill>
                <a:latin typeface="FreightMicro Pro Book" panose="02000603020000020004" pitchFamily="2" charset="0"/>
              </a:defRPr>
            </a:lvl1pPr>
          </a:lstStyle>
          <a:p>
            <a:r>
              <a:rPr lang="en-US"/>
              <a:t>Click to edit Master subtitle style</a:t>
            </a:r>
            <a:endParaRPr lang="en-US" dirty="0"/>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426131" y="382588"/>
            <a:ext cx="11232469"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8844" tIns="19423" rIns="38844" bIns="19423"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4800" b="0" i="0" kern="0" baseline="0" dirty="0">
                <a:solidFill>
                  <a:schemeClr val="accent1"/>
                </a:solidFill>
                <a:latin typeface="FreightMicro Pro Book" panose="02000603020000020004" pitchFamily="2" charset="0"/>
              </a:rPr>
              <a:t>Computational Structures in Data Science</a:t>
            </a:r>
          </a:p>
        </p:txBody>
      </p:sp>
      <p:sp>
        <p:nvSpPr>
          <p:cNvPr id="3" name="TextBox 2">
            <a:extLst>
              <a:ext uri="{FF2B5EF4-FFF2-40B4-BE49-F238E27FC236}">
                <a16:creationId xmlns:a16="http://schemas.microsoft.com/office/drawing/2014/main" id="{22E66487-F608-564D-808C-E53BA42B7ECC}"/>
              </a:ext>
            </a:extLst>
          </p:cNvPr>
          <p:cNvSpPr txBox="1"/>
          <p:nvPr userDrawn="1"/>
        </p:nvSpPr>
        <p:spPr>
          <a:xfrm>
            <a:off x="5108717" y="2584177"/>
            <a:ext cx="184731" cy="213585"/>
          </a:xfrm>
          <a:prstGeom prst="rect">
            <a:avLst/>
          </a:prstGeom>
          <a:noFill/>
        </p:spPr>
        <p:txBody>
          <a:bodyPr wrap="none" rtlCol="0">
            <a:spAutoFit/>
          </a:bodyPr>
          <a:lstStyle/>
          <a:p>
            <a:endParaRPr lang="en-US" sz="788" b="0" i="0">
              <a:latin typeface="Open Sans Light" panose="020B0606030504020204" pitchFamily="34" charset="0"/>
              <a:ea typeface="Open Sans Light" panose="020B0606030504020204" pitchFamily="34" charset="0"/>
              <a:cs typeface="Open Sans Light" panose="020B0606030504020204" pitchFamily="34" charset="0"/>
            </a:endParaRPr>
          </a:p>
        </p:txBody>
      </p:sp>
      <p:pic>
        <p:nvPicPr>
          <p:cNvPr id="7" name="Picture 6" descr="A black and white logo&#10;&#10;Description automatically generated">
            <a:extLst>
              <a:ext uri="{FF2B5EF4-FFF2-40B4-BE49-F238E27FC236}">
                <a16:creationId xmlns:a16="http://schemas.microsoft.com/office/drawing/2014/main" id="{36936D33-9916-57D9-FB99-897ADE096A99}"/>
              </a:ext>
            </a:extLst>
          </p:cNvPr>
          <p:cNvPicPr>
            <a:picLocks noChangeAspect="1"/>
          </p:cNvPicPr>
          <p:nvPr userDrawn="1"/>
        </p:nvPicPr>
        <p:blipFill>
          <a:blip r:embed="rId2"/>
          <a:stretch>
            <a:fillRect/>
          </a:stretch>
        </p:blipFill>
        <p:spPr>
          <a:xfrm>
            <a:off x="5209628" y="5211824"/>
            <a:ext cx="2006600" cy="800100"/>
          </a:xfrm>
          <a:prstGeom prst="rect">
            <a:avLst/>
          </a:prstGeom>
        </p:spPr>
      </p:pic>
      <p:pic>
        <p:nvPicPr>
          <p:cNvPr id="2" name="Picture 2" descr="cc logo">
            <a:extLst>
              <a:ext uri="{FF2B5EF4-FFF2-40B4-BE49-F238E27FC236}">
                <a16:creationId xmlns:a16="http://schemas.microsoft.com/office/drawing/2014/main" id="{EAA7962C-3F43-B61B-C295-5CC1C54FC63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1920" y="641604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a:extLst>
              <a:ext uri="{FF2B5EF4-FFF2-40B4-BE49-F238E27FC236}">
                <a16:creationId xmlns:a16="http://schemas.microsoft.com/office/drawing/2014/main" id="{457D5436-895F-5C14-E7A6-60F66909094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87680" y="641604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2990FD94-67AA-9E61-5E4B-22B79FFC1B9E}"/>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3440" y="6411277"/>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36AA5D1F-1908-7A27-D303-E300596211A5}"/>
              </a:ext>
              <a:ext uri="{C183D7F6-B498-43B3-948B-1728B52AA6E4}">
                <adec:decorative xmlns:adec="http://schemas.microsoft.com/office/drawing/2017/decorative" val="1"/>
              </a:ext>
            </a:extLst>
          </p:cNvPr>
          <p:cNvPicPr>
            <a:picLocks noChangeAspect="1" noChangeArrowheads="1"/>
          </p:cNvPicPr>
          <p:nvPr userDrawn="1"/>
        </p:nvPicPr>
        <p:blipFill>
          <a:blip r:embed="rId6">
            <a:alphaModFix/>
            <a:lum bright="70000" contrast="-70000"/>
            <a:extLst>
              <a:ext uri="{BEBA8EAE-BF5A-486C-A8C5-ECC9F3942E4B}">
                <a14:imgProps xmlns:a14="http://schemas.microsoft.com/office/drawing/2010/main">
                  <a14:imgLayer r:embed="rId7">
                    <a14:imgEffect>
                      <a14:colorTemperature colorTemp="4700"/>
                    </a14:imgEffect>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flipH="1">
            <a:off x="1219200" y="6408596"/>
            <a:ext cx="304800" cy="3048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Footer Placeholder 10">
            <a:extLst>
              <a:ext uri="{FF2B5EF4-FFF2-40B4-BE49-F238E27FC236}">
                <a16:creationId xmlns:a16="http://schemas.microsoft.com/office/drawing/2014/main" id="{727CECC5-A838-52DB-E938-F5E8244AB8AF}"/>
              </a:ext>
            </a:extLst>
          </p:cNvPr>
          <p:cNvSpPr>
            <a:spLocks noGrp="1"/>
          </p:cNvSpPr>
          <p:nvPr>
            <p:ph type="ftr" sz="quarter" idx="10"/>
          </p:nvPr>
        </p:nvSpPr>
        <p:spPr/>
        <p:txBody>
          <a:bodyPr/>
          <a:lstStyle>
            <a:lvl1pPr>
              <a:defRPr>
                <a:solidFill>
                  <a:schemeClr val="bg1"/>
                </a:solidFill>
              </a:defRPr>
            </a:lvl1pPr>
          </a:lstStyle>
          <a:p>
            <a:r>
              <a:rPr lang="en-US" dirty="0"/>
              <a:t>Michael Ball | UC Berkeley | https://c88c.org | © CC BY-NC-SA</a:t>
            </a:r>
          </a:p>
        </p:txBody>
      </p:sp>
    </p:spTree>
    <p:extLst>
      <p:ext uri="{BB962C8B-B14F-4D97-AF65-F5344CB8AC3E}">
        <p14:creationId xmlns:p14="http://schemas.microsoft.com/office/powerpoint/2010/main" val="37858783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457200" y="1219200"/>
            <a:ext cx="11201400" cy="0"/>
          </a:xfrm>
          <a:prstGeom prst="line">
            <a:avLst/>
          </a:prstGeom>
          <a:noFill/>
          <a:ln w="47625" cap="rnd" cmpd="sng">
            <a:solidFill>
              <a:srgbClr val="FBBA03"/>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sz="760" b="0" i="0" dirty="0">
              <a:latin typeface="Open Sans Light" panose="020B0606030504020204" pitchFamily="34" charset="0"/>
              <a:ea typeface="Open Sans Light" panose="020B0606030504020204" pitchFamily="34" charset="0"/>
              <a:cs typeface="Open Sans Light" panose="020B0606030504020204" pitchFamily="34" charset="0"/>
            </a:endParaRPr>
          </a:p>
        </p:txBody>
      </p:sp>
      <p:pic>
        <p:nvPicPr>
          <p:cNvPr id="5" name="Picture 8"/>
          <p:cNvPicPr>
            <a:picLocks noChangeAspect="1" noChangeArrowheads="1"/>
          </p:cNvPicPr>
          <p:nvPr userDrawn="1"/>
        </p:nvPicPr>
        <p:blipFill>
          <a:blip r:embed="rId2"/>
          <a:srcRect/>
          <a:stretch/>
        </p:blipFill>
        <p:spPr bwMode="auto">
          <a:xfrm>
            <a:off x="10769603" y="228600"/>
            <a:ext cx="833439" cy="833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5685" name="Rectangle 5"/>
          <p:cNvSpPr>
            <a:spLocks noGrp="1" noChangeArrowheads="1"/>
          </p:cNvSpPr>
          <p:nvPr>
            <p:ph type="ctrTitle"/>
          </p:nvPr>
        </p:nvSpPr>
        <p:spPr>
          <a:xfrm>
            <a:off x="2819400" y="2130432"/>
            <a:ext cx="8458200" cy="1470025"/>
          </a:xfrm>
        </p:spPr>
        <p:txBody>
          <a:bodyPr/>
          <a:lstStyle>
            <a:lvl1pPr algn="ctr">
              <a:defRPr sz="3200" b="0" i="0" baseline="0">
                <a:latin typeface="FreightMicro Pro Book"/>
              </a:defRPr>
            </a:lvl1pPr>
          </a:lstStyle>
          <a:p>
            <a:r>
              <a:rPr lang="en-US"/>
              <a:t>Click to edit Master title style</a:t>
            </a:r>
            <a:endParaRPr lang="en-US" dirty="0"/>
          </a:p>
        </p:txBody>
      </p:sp>
      <p:sp>
        <p:nvSpPr>
          <p:cNvPr id="455686" name="Rectangle 6"/>
          <p:cNvSpPr>
            <a:spLocks noGrp="1" noChangeArrowheads="1"/>
          </p:cNvSpPr>
          <p:nvPr>
            <p:ph type="subTitle" idx="1"/>
          </p:nvPr>
        </p:nvSpPr>
        <p:spPr>
          <a:xfrm>
            <a:off x="3276600" y="3886200"/>
            <a:ext cx="7543800" cy="990600"/>
          </a:xfrm>
        </p:spPr>
        <p:txBody>
          <a:bodyPr/>
          <a:lstStyle>
            <a:lvl1pPr marL="0" indent="0" algn="ctr">
              <a:buFontTx/>
              <a:buNone/>
              <a:defRPr/>
            </a:lvl1pPr>
          </a:lstStyle>
          <a:p>
            <a:r>
              <a:rPr lang="en-US"/>
              <a:t>Click to edit Master subtitle style</a:t>
            </a:r>
            <a:endParaRPr lang="en-US" dirty="0"/>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2179195" y="382588"/>
            <a:ext cx="83058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8844" tIns="19423" rIns="38844" bIns="19423"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3200" b="0" i="0" kern="0" baseline="0" dirty="0">
                <a:latin typeface="FreightMicro Pro Book" panose="02000603020000020004" pitchFamily="2" charset="0"/>
              </a:rPr>
              <a:t>Computational Structures in Data Science</a:t>
            </a:r>
          </a:p>
        </p:txBody>
      </p:sp>
      <p:sp>
        <p:nvSpPr>
          <p:cNvPr id="10" name="TextBox 9">
            <a:extLst>
              <a:ext uri="{FF2B5EF4-FFF2-40B4-BE49-F238E27FC236}">
                <a16:creationId xmlns:a16="http://schemas.microsoft.com/office/drawing/2014/main" id="{6914DF4B-2D56-AB45-B234-4F37FEC419CC}"/>
              </a:ext>
            </a:extLst>
          </p:cNvPr>
          <p:cNvSpPr txBox="1"/>
          <p:nvPr userDrawn="1"/>
        </p:nvSpPr>
        <p:spPr>
          <a:xfrm>
            <a:off x="109100" y="2384625"/>
            <a:ext cx="2133600" cy="738664"/>
          </a:xfrm>
          <a:prstGeom prst="rect">
            <a:avLst/>
          </a:prstGeom>
          <a:noFill/>
        </p:spPr>
        <p:txBody>
          <a:bodyPr wrap="square">
            <a:spAutoFit/>
          </a:bodyPr>
          <a:lstStyle/>
          <a:p>
            <a:pPr lvl="0" algn="ctr">
              <a:defRPr/>
            </a:pPr>
            <a:r>
              <a:rPr lang="en-US" sz="1400" b="0" i="0" baseline="0" dirty="0">
                <a:solidFill>
                  <a:schemeClr val="bg2"/>
                </a:solidFill>
                <a:latin typeface="Open Sans Light"/>
                <a:ea typeface="Open Sans Light" panose="020B0606030504020204" pitchFamily="34" charset="0"/>
                <a:cs typeface="Open Sans Light" panose="020B0606030504020204" pitchFamily="34" charset="0"/>
              </a:rPr>
              <a:t>UC Berkeley EECS</a:t>
            </a:r>
            <a:br>
              <a:rPr lang="en-US" sz="1400" b="0" i="0" baseline="0" dirty="0">
                <a:solidFill>
                  <a:schemeClr val="bg2"/>
                </a:solidFill>
                <a:latin typeface="Open Sans Light"/>
                <a:ea typeface="Open Sans Light" panose="020B0606030504020204" pitchFamily="34" charset="0"/>
                <a:cs typeface="Open Sans Light" panose="020B0606030504020204" pitchFamily="34" charset="0"/>
              </a:rPr>
            </a:br>
            <a:r>
              <a:rPr lang="en-US" sz="1400" b="0" i="0" baseline="0" dirty="0">
                <a:solidFill>
                  <a:schemeClr val="bg2"/>
                </a:solidFill>
                <a:latin typeface="Open Sans Light"/>
                <a:ea typeface="Open Sans Light" panose="020B0606030504020204" pitchFamily="34" charset="0"/>
                <a:cs typeface="Open Sans Light" panose="020B0606030504020204" pitchFamily="34" charset="0"/>
              </a:rPr>
              <a:t>Lecturer</a:t>
            </a:r>
          </a:p>
          <a:p>
            <a:pPr lvl="0" algn="ctr">
              <a:defRPr/>
            </a:pPr>
            <a:r>
              <a:rPr lang="en-US" sz="1400" b="0" i="0" baseline="0" dirty="0">
                <a:solidFill>
                  <a:schemeClr val="bg2"/>
                </a:solidFill>
                <a:latin typeface="Open Sans Light"/>
                <a:ea typeface="Open Sans Light" panose="020B0606030504020204" pitchFamily="34" charset="0"/>
                <a:cs typeface="Open Sans Light" panose="020B0606030504020204" pitchFamily="34" charset="0"/>
              </a:rPr>
              <a:t>Michael Ball</a:t>
            </a:r>
          </a:p>
        </p:txBody>
      </p:sp>
      <p:pic>
        <p:nvPicPr>
          <p:cNvPr id="11" name="Picture 2">
            <a:extLst>
              <a:ext uri="{FF2B5EF4-FFF2-40B4-BE49-F238E27FC236}">
                <a16:creationId xmlns:a16="http://schemas.microsoft.com/office/drawing/2014/main" id="{8CD1E19B-E1FA-114F-B2A6-C6DE982CA377}"/>
              </a:ext>
            </a:extLst>
          </p:cNvPr>
          <p:cNvPicPr>
            <a:picLocks noChangeAspect="1" noChangeArrowheads="1"/>
          </p:cNvPicPr>
          <p:nvPr userDrawn="1"/>
        </p:nvPicPr>
        <p:blipFill>
          <a:blip r:embed="rId3"/>
          <a:srcRect/>
          <a:stretch/>
        </p:blipFill>
        <p:spPr bwMode="auto">
          <a:xfrm>
            <a:off x="457205" y="152406"/>
            <a:ext cx="1437391" cy="21576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Rectangle 5">
            <a:extLst>
              <a:ext uri="{FF2B5EF4-FFF2-40B4-BE49-F238E27FC236}">
                <a16:creationId xmlns:a16="http://schemas.microsoft.com/office/drawing/2014/main" id="{E54B2176-5634-6845-968B-F5816C0360CC}"/>
              </a:ext>
            </a:extLst>
          </p:cNvPr>
          <p:cNvSpPr txBox="1">
            <a:spLocks noChangeArrowheads="1"/>
          </p:cNvSpPr>
          <p:nvPr userDrawn="1"/>
        </p:nvSpPr>
        <p:spPr bwMode="auto">
          <a:xfrm>
            <a:off x="3246258" y="6381750"/>
            <a:ext cx="6171679"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38844" tIns="19423" rIns="38844" bIns="19423" numCol="1" anchor="ctr" anchorCtr="0" compatLnSpc="1">
            <a:prstTxWarp prst="textNoShape">
              <a:avLst/>
            </a:prstTxWarp>
          </a:bodyPr>
          <a:lstStyle>
            <a:lvl1pPr algn="l"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pPr algn="ctr">
              <a:defRPr/>
            </a:pPr>
            <a:r>
              <a:rPr lang="en-US" sz="1200" b="0" i="0" baseline="0" dirty="0">
                <a:latin typeface="FreightMicro Pro Light" panose="02000603030000020004" pitchFamily="2" charset="0"/>
              </a:rPr>
              <a:t>UC Berkeley | Computer Science 88 | Michael Ball | http://cs88.org</a:t>
            </a:r>
          </a:p>
        </p:txBody>
      </p:sp>
      <p:sp>
        <p:nvSpPr>
          <p:cNvPr id="3" name="TextBox 2">
            <a:extLst>
              <a:ext uri="{FF2B5EF4-FFF2-40B4-BE49-F238E27FC236}">
                <a16:creationId xmlns:a16="http://schemas.microsoft.com/office/drawing/2014/main" id="{22E66487-F608-564D-808C-E53BA42B7ECC}"/>
              </a:ext>
            </a:extLst>
          </p:cNvPr>
          <p:cNvSpPr txBox="1"/>
          <p:nvPr userDrawn="1"/>
        </p:nvSpPr>
        <p:spPr>
          <a:xfrm>
            <a:off x="5108715" y="2584176"/>
            <a:ext cx="184731" cy="213585"/>
          </a:xfrm>
          <a:prstGeom prst="rect">
            <a:avLst/>
          </a:prstGeom>
          <a:noFill/>
        </p:spPr>
        <p:txBody>
          <a:bodyPr wrap="none" rtlCol="0">
            <a:spAutoFit/>
          </a:bodyPr>
          <a:lstStyle/>
          <a:p>
            <a:endParaRPr lang="en-US" sz="788" b="0" i="0"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7" name="TextBox 6">
            <a:extLst>
              <a:ext uri="{FF2B5EF4-FFF2-40B4-BE49-F238E27FC236}">
                <a16:creationId xmlns:a16="http://schemas.microsoft.com/office/drawing/2014/main" id="{C53EF65B-5B14-C7E1-E1F9-88E88BF9E207}"/>
              </a:ext>
            </a:extLst>
          </p:cNvPr>
          <p:cNvSpPr txBox="1"/>
          <p:nvPr userDrawn="1"/>
        </p:nvSpPr>
        <p:spPr>
          <a:xfrm>
            <a:off x="1055914" y="-522514"/>
            <a:ext cx="184731" cy="307777"/>
          </a:xfrm>
          <a:prstGeom prst="rect">
            <a:avLst/>
          </a:prstGeom>
          <a:noFill/>
        </p:spPr>
        <p:txBody>
          <a:bodyPr wrap="none" rtlCol="0">
            <a:spAutoFit/>
          </a:bodyPr>
          <a:lstStyle/>
          <a:p>
            <a:endParaRPr lang="en-US" b="0" i="0" dirty="0">
              <a:latin typeface="Open Sans Light" panose="020B0606030504020204" pitchFamily="34" charset="0"/>
              <a:ea typeface="Open Sans Light" panose="020B0606030504020204" pitchFamily="34" charset="0"/>
              <a:cs typeface="Open Sans Light" panose="020B0606030504020204" pitchFamily="34" charset="0"/>
            </a:endParaRPr>
          </a:p>
        </p:txBody>
      </p:sp>
    </p:spTree>
    <p:extLst>
      <p:ext uri="{BB962C8B-B14F-4D97-AF65-F5344CB8AC3E}">
        <p14:creationId xmlns:p14="http://schemas.microsoft.com/office/powerpoint/2010/main" val="34287602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2"/>
          </a:xfrm>
        </p:spPr>
        <p:txBody>
          <a:bodyPr anchor="b"/>
          <a:lstStyle>
            <a:lvl1pPr marL="0" indent="0">
              <a:buNone/>
              <a:defRPr sz="1013" b="0"/>
            </a:lvl1pPr>
            <a:lvl2pPr marL="192881" indent="0">
              <a:buNone/>
              <a:defRPr sz="844" b="1"/>
            </a:lvl2pPr>
            <a:lvl3pPr marL="385763" indent="0">
              <a:buNone/>
              <a:defRPr sz="760" b="1"/>
            </a:lvl3pPr>
            <a:lvl4pPr marL="578644" indent="0">
              <a:buNone/>
              <a:defRPr sz="675" b="1"/>
            </a:lvl4pPr>
            <a:lvl5pPr marL="771525" indent="0">
              <a:buNone/>
              <a:defRPr sz="675" b="1"/>
            </a:lvl5pPr>
            <a:lvl6pPr marL="964406" indent="0">
              <a:buNone/>
              <a:defRPr sz="675" b="1"/>
            </a:lvl6pPr>
            <a:lvl7pPr marL="1157288" indent="0">
              <a:buNone/>
              <a:defRPr sz="675" b="1"/>
            </a:lvl7pPr>
            <a:lvl8pPr marL="1350169" indent="0">
              <a:buNone/>
              <a:defRPr sz="675" b="1"/>
            </a:lvl8pPr>
            <a:lvl9pPr marL="1543050" indent="0">
              <a:buNone/>
              <a:defRPr sz="675" b="1"/>
            </a:lvl9pPr>
          </a:lstStyle>
          <a:p>
            <a:pPr lvl="0"/>
            <a:r>
              <a:rPr lang="en-US"/>
              <a:t>Click to edit Master text styles</a:t>
            </a:r>
          </a:p>
        </p:txBody>
      </p:sp>
      <p:sp>
        <p:nvSpPr>
          <p:cNvPr id="4" name="Content Placeholder 3"/>
          <p:cNvSpPr>
            <a:spLocks noGrp="1"/>
          </p:cNvSpPr>
          <p:nvPr>
            <p:ph sz="half" idx="2"/>
          </p:nvPr>
        </p:nvSpPr>
        <p:spPr>
          <a:xfrm>
            <a:off x="531284" y="1782762"/>
            <a:ext cx="5463117" cy="4465638"/>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43000"/>
            <a:ext cx="5463117" cy="639762"/>
          </a:xfrm>
        </p:spPr>
        <p:txBody>
          <a:bodyPr anchor="b"/>
          <a:lstStyle>
            <a:lvl1pPr marL="0" indent="0">
              <a:buNone/>
              <a:defRPr sz="1013" b="0"/>
            </a:lvl1pPr>
            <a:lvl2pPr marL="192881" indent="0">
              <a:buNone/>
              <a:defRPr sz="844" b="1"/>
            </a:lvl2pPr>
            <a:lvl3pPr marL="385763" indent="0">
              <a:buNone/>
              <a:defRPr sz="760" b="1"/>
            </a:lvl3pPr>
            <a:lvl4pPr marL="578644" indent="0">
              <a:buNone/>
              <a:defRPr sz="675" b="1"/>
            </a:lvl4pPr>
            <a:lvl5pPr marL="771525" indent="0">
              <a:buNone/>
              <a:defRPr sz="675" b="1"/>
            </a:lvl5pPr>
            <a:lvl6pPr marL="964406" indent="0">
              <a:buNone/>
              <a:defRPr sz="675" b="1"/>
            </a:lvl6pPr>
            <a:lvl7pPr marL="1157288" indent="0">
              <a:buNone/>
              <a:defRPr sz="675" b="1"/>
            </a:lvl7pPr>
            <a:lvl8pPr marL="1350169" indent="0">
              <a:buNone/>
              <a:defRPr sz="675" b="1"/>
            </a:lvl8pPr>
            <a:lvl9pPr marL="1543050" indent="0">
              <a:buNone/>
              <a:defRPr sz="675" b="1"/>
            </a:lvl9pPr>
          </a:lstStyle>
          <a:p>
            <a:pPr lvl="0"/>
            <a:r>
              <a:rPr lang="en-US"/>
              <a:t>Click to edit Master text styles</a:t>
            </a:r>
          </a:p>
        </p:txBody>
      </p:sp>
      <p:sp>
        <p:nvSpPr>
          <p:cNvPr id="6" name="Content Placeholder 5"/>
          <p:cNvSpPr>
            <a:spLocks noGrp="1"/>
          </p:cNvSpPr>
          <p:nvPr>
            <p:ph sz="quarter" idx="4"/>
          </p:nvPr>
        </p:nvSpPr>
        <p:spPr>
          <a:xfrm>
            <a:off x="6193368" y="1782762"/>
            <a:ext cx="5463117" cy="4465638"/>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lvl1pPr>
              <a:defRPr sz="2800" baseline="0"/>
            </a:lvl1pPr>
          </a:lstStyle>
          <a:p>
            <a:r>
              <a:rPr lang="en-US"/>
              <a:t>Click to edit Master title style</a:t>
            </a:r>
            <a:endParaRPr lang="en-US" dirty="0"/>
          </a:p>
        </p:txBody>
      </p:sp>
    </p:spTree>
    <p:extLst>
      <p:ext uri="{BB962C8B-B14F-4D97-AF65-F5344CB8AC3E}">
        <p14:creationId xmlns:p14="http://schemas.microsoft.com/office/powerpoint/2010/main" val="3100833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2"/>
          </a:xfrm>
        </p:spPr>
        <p:txBody>
          <a:bodyPr anchor="b"/>
          <a:lstStyle>
            <a:lvl1pPr marL="0" indent="0">
              <a:buNone/>
              <a:defRPr sz="1013" b="0"/>
            </a:lvl1pPr>
            <a:lvl2pPr marL="192881" indent="0">
              <a:buNone/>
              <a:defRPr sz="844" b="1"/>
            </a:lvl2pPr>
            <a:lvl3pPr marL="385763" indent="0">
              <a:buNone/>
              <a:defRPr sz="760" b="1"/>
            </a:lvl3pPr>
            <a:lvl4pPr marL="578644" indent="0">
              <a:buNone/>
              <a:defRPr sz="675" b="1"/>
            </a:lvl4pPr>
            <a:lvl5pPr marL="771525" indent="0">
              <a:buNone/>
              <a:defRPr sz="675" b="1"/>
            </a:lvl5pPr>
            <a:lvl6pPr marL="964406" indent="0">
              <a:buNone/>
              <a:defRPr sz="675" b="1"/>
            </a:lvl6pPr>
            <a:lvl7pPr marL="1157288" indent="0">
              <a:buNone/>
              <a:defRPr sz="675" b="1"/>
            </a:lvl7pPr>
            <a:lvl8pPr marL="1350169" indent="0">
              <a:buNone/>
              <a:defRPr sz="675" b="1"/>
            </a:lvl8pPr>
            <a:lvl9pPr marL="1543050" indent="0">
              <a:buNone/>
              <a:defRPr sz="675" b="1"/>
            </a:lvl9pPr>
          </a:lstStyle>
          <a:p>
            <a:pPr lvl="0"/>
            <a:r>
              <a:rPr lang="en-US"/>
              <a:t>Click to edit Master text styles</a:t>
            </a:r>
          </a:p>
        </p:txBody>
      </p:sp>
      <p:sp>
        <p:nvSpPr>
          <p:cNvPr id="4" name="Content Placeholder 3"/>
          <p:cNvSpPr>
            <a:spLocks noGrp="1"/>
          </p:cNvSpPr>
          <p:nvPr>
            <p:ph sz="half" idx="2"/>
          </p:nvPr>
        </p:nvSpPr>
        <p:spPr>
          <a:xfrm>
            <a:off x="531284" y="1782762"/>
            <a:ext cx="5463117" cy="4465638"/>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43000"/>
            <a:ext cx="5463117" cy="639762"/>
          </a:xfrm>
        </p:spPr>
        <p:txBody>
          <a:bodyPr anchor="b"/>
          <a:lstStyle>
            <a:lvl1pPr marL="0" indent="0">
              <a:buNone/>
              <a:defRPr sz="1013" b="0"/>
            </a:lvl1pPr>
            <a:lvl2pPr marL="192881" indent="0">
              <a:buNone/>
              <a:defRPr sz="844" b="1"/>
            </a:lvl2pPr>
            <a:lvl3pPr marL="385763" indent="0">
              <a:buNone/>
              <a:defRPr sz="760" b="1"/>
            </a:lvl3pPr>
            <a:lvl4pPr marL="578644" indent="0">
              <a:buNone/>
              <a:defRPr sz="675" b="1"/>
            </a:lvl4pPr>
            <a:lvl5pPr marL="771525" indent="0">
              <a:buNone/>
              <a:defRPr sz="675" b="1"/>
            </a:lvl5pPr>
            <a:lvl6pPr marL="964406" indent="0">
              <a:buNone/>
              <a:defRPr sz="675" b="1"/>
            </a:lvl6pPr>
            <a:lvl7pPr marL="1157288" indent="0">
              <a:buNone/>
              <a:defRPr sz="675" b="1"/>
            </a:lvl7pPr>
            <a:lvl8pPr marL="1350169" indent="0">
              <a:buNone/>
              <a:defRPr sz="675" b="1"/>
            </a:lvl8pPr>
            <a:lvl9pPr marL="1543050" indent="0">
              <a:buNone/>
              <a:defRPr sz="675" b="1"/>
            </a:lvl9pPr>
          </a:lstStyle>
          <a:p>
            <a:pPr lvl="0"/>
            <a:r>
              <a:rPr lang="en-US"/>
              <a:t>Click to edit Master text styles</a:t>
            </a:r>
          </a:p>
        </p:txBody>
      </p:sp>
      <p:sp>
        <p:nvSpPr>
          <p:cNvPr id="6" name="Content Placeholder 5"/>
          <p:cNvSpPr>
            <a:spLocks noGrp="1"/>
          </p:cNvSpPr>
          <p:nvPr>
            <p:ph sz="quarter" idx="4"/>
          </p:nvPr>
        </p:nvSpPr>
        <p:spPr>
          <a:xfrm>
            <a:off x="6193368" y="1782762"/>
            <a:ext cx="5463117" cy="4465638"/>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533400" y="228600"/>
            <a:ext cx="10210800" cy="736600"/>
          </a:xfrm>
        </p:spPr>
        <p:txBody>
          <a:bodyPr/>
          <a:lstStyle>
            <a:lvl1pPr>
              <a:defRPr sz="2800" baseline="0"/>
            </a:lvl1pPr>
          </a:lstStyle>
          <a:p>
            <a:r>
              <a:rPr lang="en-US"/>
              <a:t>Click to edit Master title style</a:t>
            </a:r>
            <a:endParaRPr lang="en-US" dirty="0"/>
          </a:p>
        </p:txBody>
      </p:sp>
    </p:spTree>
    <p:extLst>
      <p:ext uri="{BB962C8B-B14F-4D97-AF65-F5344CB8AC3E}">
        <p14:creationId xmlns:p14="http://schemas.microsoft.com/office/powerpoint/2010/main" val="3103778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Gray Title">
    <p:bg>
      <p:bgPr>
        <a:solidFill>
          <a:srgbClr val="46535E"/>
        </a:solidFill>
        <a:effectLst/>
      </p:bgPr>
    </p:bg>
    <p:spTree>
      <p:nvGrpSpPr>
        <p:cNvPr id="1" name=""/>
        <p:cNvGrpSpPr/>
        <p:nvPr/>
      </p:nvGrpSpPr>
      <p:grpSpPr>
        <a:xfrm>
          <a:off x="0" y="0"/>
          <a:ext cx="0" cy="0"/>
          <a:chOff x="0" y="0"/>
          <a:chExt cx="0" cy="0"/>
        </a:xfrm>
      </p:grpSpPr>
      <p:sp>
        <p:nvSpPr>
          <p:cNvPr id="4" name="Line 7"/>
          <p:cNvSpPr>
            <a:spLocks noChangeShapeType="1"/>
          </p:cNvSpPr>
          <p:nvPr/>
        </p:nvSpPr>
        <p:spPr bwMode="auto">
          <a:xfrm>
            <a:off x="457200" y="1219200"/>
            <a:ext cx="11201400" cy="0"/>
          </a:xfrm>
          <a:prstGeom prst="line">
            <a:avLst/>
          </a:prstGeom>
          <a:noFill/>
          <a:ln w="47625" cap="rnd" cmpd="sng">
            <a:solidFill>
              <a:schemeClr val="accent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sz="760" b="0" i="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455685" name="Rectangle 5"/>
          <p:cNvSpPr>
            <a:spLocks noGrp="1" noChangeArrowheads="1"/>
          </p:cNvSpPr>
          <p:nvPr>
            <p:ph type="ctrTitle"/>
          </p:nvPr>
        </p:nvSpPr>
        <p:spPr>
          <a:xfrm>
            <a:off x="1866900" y="2170186"/>
            <a:ext cx="8458200" cy="1470025"/>
          </a:xfrm>
          <a:noFill/>
        </p:spPr>
        <p:txBody>
          <a:bodyPr lIns="457200" rIns="457200" anchor="ctr" anchorCtr="1">
            <a:normAutofit/>
          </a:bodyPr>
          <a:lstStyle>
            <a:lvl1pPr algn="ctr">
              <a:defRPr sz="3733" b="0" i="0" baseline="0">
                <a:solidFill>
                  <a:schemeClr val="bg2"/>
                </a:solidFill>
                <a:latin typeface="FreightMicro Pro Book" panose="02000603020000020004" pitchFamily="2" charset="0"/>
              </a:defRPr>
            </a:lvl1pPr>
          </a:lstStyle>
          <a:p>
            <a:r>
              <a:rPr lang="en-US"/>
              <a:t>Click to edit Master title style</a:t>
            </a:r>
            <a:endParaRPr lang="en-US" dirty="0"/>
          </a:p>
        </p:txBody>
      </p:sp>
      <p:sp>
        <p:nvSpPr>
          <p:cNvPr id="455686" name="Rectangle 6"/>
          <p:cNvSpPr>
            <a:spLocks noGrp="1" noChangeArrowheads="1"/>
          </p:cNvSpPr>
          <p:nvPr>
            <p:ph type="subTitle" idx="1"/>
          </p:nvPr>
        </p:nvSpPr>
        <p:spPr>
          <a:xfrm>
            <a:off x="2324100" y="3970684"/>
            <a:ext cx="7543800" cy="990600"/>
          </a:xfrm>
        </p:spPr>
        <p:txBody>
          <a:bodyPr lIns="91440" anchor="ctr" anchorCtr="1"/>
          <a:lstStyle>
            <a:lvl1pPr marL="0" indent="0" algn="ctr">
              <a:buFontTx/>
              <a:buNone/>
              <a:defRPr sz="3000" b="0" i="0">
                <a:solidFill>
                  <a:schemeClr val="bg2"/>
                </a:solidFill>
                <a:latin typeface="FreightMicro Pro Book" panose="02000603020000020004" pitchFamily="2" charset="0"/>
              </a:defRPr>
            </a:lvl1pPr>
          </a:lstStyle>
          <a:p>
            <a:r>
              <a:rPr lang="en-US"/>
              <a:t>Click to edit Master subtitle style</a:t>
            </a:r>
            <a:endParaRPr lang="en-US" dirty="0"/>
          </a:p>
        </p:txBody>
      </p:sp>
      <p:sp>
        <p:nvSpPr>
          <p:cNvPr id="9" name="Rectangle 5">
            <a:extLst>
              <a:ext uri="{FF2B5EF4-FFF2-40B4-BE49-F238E27FC236}">
                <a16:creationId xmlns:a16="http://schemas.microsoft.com/office/drawing/2014/main" id="{D689537F-BECA-854A-A037-BD779A5CA593}"/>
              </a:ext>
            </a:extLst>
          </p:cNvPr>
          <p:cNvSpPr txBox="1">
            <a:spLocks noChangeArrowheads="1"/>
          </p:cNvSpPr>
          <p:nvPr userDrawn="1"/>
        </p:nvSpPr>
        <p:spPr bwMode="auto">
          <a:xfrm>
            <a:off x="457200" y="314329"/>
            <a:ext cx="112014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38844" tIns="19423" rIns="38844" bIns="19423" numCol="1" anchor="ctr" anchorCtr="0" compatLnSpc="1">
            <a:prstTxWarp prst="textNoShape">
              <a:avLst/>
            </a:prstTxWarp>
          </a:bodyPr>
          <a:lstStyle>
            <a:lvl1pPr algn="ctr" rtl="0" eaLnBrk="1" fontAlgn="base" hangingPunct="1">
              <a:lnSpc>
                <a:spcPct val="90000"/>
              </a:lnSpc>
              <a:spcBef>
                <a:spcPct val="0"/>
              </a:spcBef>
              <a:spcAft>
                <a:spcPct val="0"/>
              </a:spcAft>
              <a:defRPr sz="3600" b="1" i="0">
                <a:solidFill>
                  <a:srgbClr val="0332B7"/>
                </a:solidFill>
                <a:latin typeface="FreightText Pro Book" panose="02000603060000020004" pitchFamily="2" charset="0"/>
                <a:ea typeface="ＭＳ Ｐゴシック" charset="-128"/>
                <a:cs typeface="FreightText Pro Book" panose="02000603060000020004" pitchFamily="2" charset="0"/>
              </a:defRPr>
            </a:lvl1pPr>
            <a:lvl2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3200" b="1">
                <a:solidFill>
                  <a:srgbClr val="0332B7"/>
                </a:solidFill>
                <a:latin typeface="Arial" charset="0"/>
              </a:defRPr>
            </a:lvl6pPr>
            <a:lvl7pPr marL="914400" algn="l" rtl="0" eaLnBrk="1" fontAlgn="base" hangingPunct="1">
              <a:lnSpc>
                <a:spcPct val="90000"/>
              </a:lnSpc>
              <a:spcBef>
                <a:spcPct val="0"/>
              </a:spcBef>
              <a:spcAft>
                <a:spcPct val="0"/>
              </a:spcAft>
              <a:defRPr sz="3200" b="1">
                <a:solidFill>
                  <a:srgbClr val="0332B7"/>
                </a:solidFill>
                <a:latin typeface="Arial" charset="0"/>
              </a:defRPr>
            </a:lvl7pPr>
            <a:lvl8pPr marL="1371600" algn="l" rtl="0" eaLnBrk="1" fontAlgn="base" hangingPunct="1">
              <a:lnSpc>
                <a:spcPct val="90000"/>
              </a:lnSpc>
              <a:spcBef>
                <a:spcPct val="0"/>
              </a:spcBef>
              <a:spcAft>
                <a:spcPct val="0"/>
              </a:spcAft>
              <a:defRPr sz="3200" b="1">
                <a:solidFill>
                  <a:srgbClr val="0332B7"/>
                </a:solidFill>
                <a:latin typeface="Arial" charset="0"/>
              </a:defRPr>
            </a:lvl8pPr>
            <a:lvl9pPr marL="1828800" algn="l" rtl="0" eaLnBrk="1" fontAlgn="base" hangingPunct="1">
              <a:lnSpc>
                <a:spcPct val="90000"/>
              </a:lnSpc>
              <a:spcBef>
                <a:spcPct val="0"/>
              </a:spcBef>
              <a:spcAft>
                <a:spcPct val="0"/>
              </a:spcAft>
              <a:defRPr sz="3200" b="1">
                <a:solidFill>
                  <a:srgbClr val="0332B7"/>
                </a:solidFill>
                <a:latin typeface="Arial" charset="0"/>
              </a:defRPr>
            </a:lvl9pPr>
          </a:lstStyle>
          <a:p>
            <a:r>
              <a:rPr lang="en-US" sz="4800" b="0" i="0" kern="0" baseline="0" dirty="0">
                <a:solidFill>
                  <a:schemeClr val="bg2"/>
                </a:solidFill>
                <a:latin typeface="FreightMicro Pro Book" panose="02000603020000020004" pitchFamily="2" charset="0"/>
              </a:rPr>
              <a:t>Computational Structures in Data Science</a:t>
            </a:r>
          </a:p>
        </p:txBody>
      </p:sp>
      <p:sp>
        <p:nvSpPr>
          <p:cNvPr id="3" name="TextBox 2">
            <a:extLst>
              <a:ext uri="{FF2B5EF4-FFF2-40B4-BE49-F238E27FC236}">
                <a16:creationId xmlns:a16="http://schemas.microsoft.com/office/drawing/2014/main" id="{22E66487-F608-564D-808C-E53BA42B7ECC}"/>
              </a:ext>
            </a:extLst>
          </p:cNvPr>
          <p:cNvSpPr txBox="1"/>
          <p:nvPr userDrawn="1"/>
        </p:nvSpPr>
        <p:spPr>
          <a:xfrm>
            <a:off x="5108717" y="2584177"/>
            <a:ext cx="184731" cy="213585"/>
          </a:xfrm>
          <a:prstGeom prst="rect">
            <a:avLst/>
          </a:prstGeom>
          <a:noFill/>
        </p:spPr>
        <p:txBody>
          <a:bodyPr wrap="none" rtlCol="0">
            <a:spAutoFit/>
          </a:bodyPr>
          <a:lstStyle/>
          <a:p>
            <a:endParaRPr lang="en-US" sz="788" b="0" i="0">
              <a:latin typeface="Open Sans Light" panose="020B0606030504020204" pitchFamily="34" charset="0"/>
              <a:ea typeface="Open Sans Light" panose="020B0606030504020204" pitchFamily="34" charset="0"/>
              <a:cs typeface="Open Sans Light" panose="020B0606030504020204" pitchFamily="34" charset="0"/>
            </a:endParaRPr>
          </a:p>
        </p:txBody>
      </p:sp>
      <p:pic>
        <p:nvPicPr>
          <p:cNvPr id="7" name="Picture 6">
            <a:extLst>
              <a:ext uri="{FF2B5EF4-FFF2-40B4-BE49-F238E27FC236}">
                <a16:creationId xmlns:a16="http://schemas.microsoft.com/office/drawing/2014/main" id="{36936D33-9916-57D9-FB99-897ADE096A99}"/>
              </a:ext>
              <a:ext uri="{C183D7F6-B498-43B3-948B-1728B52AA6E4}">
                <adec:decorative xmlns:adec="http://schemas.microsoft.com/office/drawing/2017/decorative" val="1"/>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a14:imgEffect>
                  </a14:imgLayer>
                </a14:imgProps>
              </a:ext>
            </a:extLst>
          </a:blip>
          <a:stretch>
            <a:fillRect/>
          </a:stretch>
        </p:blipFill>
        <p:spPr>
          <a:xfrm>
            <a:off x="5092700" y="5238751"/>
            <a:ext cx="2006600" cy="800100"/>
          </a:xfrm>
          <a:prstGeom prst="rect">
            <a:avLst/>
          </a:prstGeom>
        </p:spPr>
      </p:pic>
      <p:pic>
        <p:nvPicPr>
          <p:cNvPr id="2" name="Picture 2" descr="cc logo">
            <a:extLst>
              <a:ext uri="{FF2B5EF4-FFF2-40B4-BE49-F238E27FC236}">
                <a16:creationId xmlns:a16="http://schemas.microsoft.com/office/drawing/2014/main" id="{5867EE33-0531-3B3B-5F3F-4915997C350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21920" y="641604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a:extLst>
              <a:ext uri="{FF2B5EF4-FFF2-40B4-BE49-F238E27FC236}">
                <a16:creationId xmlns:a16="http://schemas.microsoft.com/office/drawing/2014/main" id="{044A1AF6-78D2-1F19-3AD4-A4646F288BBE}"/>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87680" y="641604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C948AF43-1942-A3AB-74BE-E6775AAA7D0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53440" y="6411277"/>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A669AB84-0488-46A9-C63A-5BAB9678459E}"/>
              </a:ext>
              <a:ext uri="{C183D7F6-B498-43B3-948B-1728B52AA6E4}">
                <adec:decorative xmlns:adec="http://schemas.microsoft.com/office/drawing/2017/decorative" val="1"/>
              </a:ext>
            </a:extLst>
          </p:cNvPr>
          <p:cNvPicPr>
            <a:picLocks noChangeAspect="1" noChangeArrowheads="1"/>
          </p:cNvPicPr>
          <p:nvPr userDrawn="1"/>
        </p:nvPicPr>
        <p:blipFill>
          <a:blip r:embed="rId7">
            <a:alphaModFix/>
            <a:lum bright="70000" contrast="-70000"/>
            <a:extLst>
              <a:ext uri="{BEBA8EAE-BF5A-486C-A8C5-ECC9F3942E4B}">
                <a14:imgProps xmlns:a14="http://schemas.microsoft.com/office/drawing/2010/main">
                  <a14:imgLayer r:embed="rId8">
                    <a14:imgEffect>
                      <a14:colorTemperature colorTemp="4700"/>
                    </a14:imgEffect>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flipH="1">
            <a:off x="1219200" y="6408596"/>
            <a:ext cx="304800" cy="3048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DAE4B558-3D21-33F1-35A1-FE48DF43E2C9}"/>
              </a:ext>
            </a:extLst>
          </p:cNvPr>
          <p:cNvSpPr>
            <a:spLocks noGrp="1"/>
          </p:cNvSpPr>
          <p:nvPr>
            <p:ph type="ftr" sz="quarter" idx="10"/>
          </p:nvPr>
        </p:nvSpPr>
        <p:spPr/>
        <p:txBody>
          <a:bodyPr/>
          <a:lstStyle>
            <a:lvl1pPr>
              <a:defRPr>
                <a:solidFill>
                  <a:schemeClr val="bg2"/>
                </a:solidFill>
              </a:defRPr>
            </a:lvl1pPr>
          </a:lstStyle>
          <a:p>
            <a:r>
              <a:rPr lang="en-US" dirty="0"/>
              <a:t>Michael Ball | UC Berkeley | https://c88c.org | © CC BY-NC-SA</a:t>
            </a:r>
          </a:p>
        </p:txBody>
      </p:sp>
    </p:spTree>
    <p:extLst>
      <p:ext uri="{BB962C8B-B14F-4D97-AF65-F5344CB8AC3E}">
        <p14:creationId xmlns:p14="http://schemas.microsoft.com/office/powerpoint/2010/main" val="3589732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IT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1852-78FC-D3F3-C972-F219664A4F94}"/>
              </a:ext>
            </a:extLst>
          </p:cNvPr>
          <p:cNvSpPr>
            <a:spLocks noGrp="1"/>
          </p:cNvSpPr>
          <p:nvPr>
            <p:ph type="title" hasCustomPrompt="1"/>
          </p:nvPr>
        </p:nvSpPr>
        <p:spPr/>
        <p:txBody>
          <a:bodyPr/>
          <a:lstStyle/>
          <a:p>
            <a:r>
              <a:rPr lang="en-US" dirty="0"/>
              <a:t>CITN</a:t>
            </a:r>
          </a:p>
        </p:txBody>
      </p:sp>
      <p:sp>
        <p:nvSpPr>
          <p:cNvPr id="5" name="Text Placeholder 4">
            <a:extLst>
              <a:ext uri="{FF2B5EF4-FFF2-40B4-BE49-F238E27FC236}">
                <a16:creationId xmlns:a16="http://schemas.microsoft.com/office/drawing/2014/main" id="{997D5024-0F78-8518-088C-2091FD4977F0}"/>
              </a:ext>
            </a:extLst>
          </p:cNvPr>
          <p:cNvSpPr>
            <a:spLocks noGrp="1"/>
          </p:cNvSpPr>
          <p:nvPr>
            <p:ph type="body" sz="quarter" idx="11"/>
          </p:nvPr>
        </p:nvSpPr>
        <p:spPr>
          <a:xfrm>
            <a:off x="381000" y="1066800"/>
            <a:ext cx="7924800" cy="5257800"/>
          </a:xfrm>
        </p:spPr>
        <p:txBody>
          <a:bodyPr>
            <a:normAutofit/>
          </a:bodyPr>
          <a:lstStyle>
            <a:lvl1pPr marL="0" indent="0" algn="just">
              <a:buNone/>
              <a:defRPr sz="2000"/>
            </a:lvl1pPr>
            <a:lvl2pPr marL="192877" indent="0" algn="just">
              <a:buNone/>
              <a:defRPr/>
            </a:lvl2pPr>
            <a:lvl3pPr marL="385753" indent="0" algn="just">
              <a:buNone/>
              <a:defRPr/>
            </a:lvl3pPr>
            <a:lvl4pPr marL="578630" indent="0" algn="just">
              <a:buNone/>
              <a:defRPr/>
            </a:lvl4pPr>
            <a:lvl5pPr marL="771506" indent="0" algn="just">
              <a:buNone/>
              <a:defRPr/>
            </a:lvl5pPr>
          </a:lstStyle>
          <a:p>
            <a:pPr lvl="0"/>
            <a:r>
              <a:rPr lang="en-US"/>
              <a:t>Click to edit Master text styles</a:t>
            </a:r>
          </a:p>
          <a:p>
            <a:pPr lvl="1"/>
            <a:r>
              <a:rPr lang="en-US"/>
              <a:t>Second level</a:t>
            </a:r>
          </a:p>
        </p:txBody>
      </p:sp>
      <p:sp>
        <p:nvSpPr>
          <p:cNvPr id="7" name="Picture Placeholder 6">
            <a:extLst>
              <a:ext uri="{FF2B5EF4-FFF2-40B4-BE49-F238E27FC236}">
                <a16:creationId xmlns:a16="http://schemas.microsoft.com/office/drawing/2014/main" id="{908115F0-EE99-B62A-B436-CE068D384E25}"/>
              </a:ext>
            </a:extLst>
          </p:cNvPr>
          <p:cNvSpPr>
            <a:spLocks noGrp="1"/>
          </p:cNvSpPr>
          <p:nvPr>
            <p:ph type="pic" sz="quarter" idx="12"/>
          </p:nvPr>
        </p:nvSpPr>
        <p:spPr>
          <a:xfrm>
            <a:off x="8458200" y="152400"/>
            <a:ext cx="3276600" cy="2286000"/>
          </a:xfrm>
        </p:spPr>
        <p:txBody>
          <a:bodyPr/>
          <a:lstStyle/>
          <a:p>
            <a:r>
              <a:rPr lang="en-US"/>
              <a:t>Click icon to add picture</a:t>
            </a:r>
          </a:p>
        </p:txBody>
      </p:sp>
      <p:sp>
        <p:nvSpPr>
          <p:cNvPr id="6" name="Footer Placeholder 5">
            <a:extLst>
              <a:ext uri="{FF2B5EF4-FFF2-40B4-BE49-F238E27FC236}">
                <a16:creationId xmlns:a16="http://schemas.microsoft.com/office/drawing/2014/main" id="{F3DAD039-3F0B-EE63-8523-7285720D1B2D}"/>
              </a:ext>
            </a:extLst>
          </p:cNvPr>
          <p:cNvSpPr>
            <a:spLocks noGrp="1"/>
          </p:cNvSpPr>
          <p:nvPr>
            <p:ph type="ftr" sz="quarter" idx="13"/>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4144071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935-D3CA-F2F6-7481-6CC2EA5CE39E}"/>
              </a:ext>
            </a:extLst>
          </p:cNvPr>
          <p:cNvSpPr>
            <a:spLocks noGrp="1"/>
          </p:cNvSpPr>
          <p:nvPr>
            <p:ph type="title"/>
          </p:nvPr>
        </p:nvSpPr>
        <p:spPr/>
        <p:txBody>
          <a:bodyPr/>
          <a:lstStyle/>
          <a:p>
            <a:r>
              <a:rPr lang="en-US"/>
              <a:t>Click to edit Master title style</a:t>
            </a:r>
          </a:p>
        </p:txBody>
      </p:sp>
      <p:sp>
        <p:nvSpPr>
          <p:cNvPr id="7" name="Text Placeholder 6">
            <a:extLst>
              <a:ext uri="{FF2B5EF4-FFF2-40B4-BE49-F238E27FC236}">
                <a16:creationId xmlns:a16="http://schemas.microsoft.com/office/drawing/2014/main" id="{A0B3683A-E9D6-DD15-0B31-95D169D29D33}"/>
              </a:ext>
            </a:extLst>
          </p:cNvPr>
          <p:cNvSpPr>
            <a:spLocks noGrp="1"/>
          </p:cNvSpPr>
          <p:nvPr>
            <p:ph type="body" sz="quarter" idx="11" hasCustomPrompt="1"/>
          </p:nvPr>
        </p:nvSpPr>
        <p:spPr>
          <a:xfrm>
            <a:off x="533400" y="1066800"/>
            <a:ext cx="11277600" cy="5257800"/>
          </a:xfrm>
        </p:spPr>
        <p:txBody>
          <a:bodyPr/>
          <a:lstStyle>
            <a:lvl1pPr marL="0" indent="0">
              <a:buNone/>
              <a:defRPr sz="2400" b="0" i="0">
                <a:latin typeface="Source Code Pro Medium" panose="020B0309030403020204" pitchFamily="34" charset="0"/>
                <a:ea typeface="Source Code Pro Medium" panose="020B0309030403020204" pitchFamily="34" charset="0"/>
              </a:defRPr>
            </a:lvl1pPr>
          </a:lstStyle>
          <a:p>
            <a:r>
              <a:rPr lang="en-US" b="0" i="0" dirty="0">
                <a:latin typeface="Source Code Pro" panose="020B0509030403020204" pitchFamily="49" charset="0"/>
                <a:ea typeface="Source Code Pro" panose="020B0509030403020204" pitchFamily="49" charset="0"/>
              </a:rPr>
              <a:t>Python Code:</a:t>
            </a:r>
          </a:p>
          <a:p>
            <a:r>
              <a:rPr lang="en-US" b="0" i="0" dirty="0">
                <a:latin typeface="Source Code Pro" panose="020B0509030403020204" pitchFamily="49" charset="0"/>
                <a:ea typeface="Source Code Pro" panose="020B0509030403020204" pitchFamily="49" charset="0"/>
              </a:rPr>
              <a:t>&gt;&gt;&gt; </a:t>
            </a:r>
          </a:p>
          <a:p>
            <a:r>
              <a:rPr lang="en-US" b="0" i="0" dirty="0">
                <a:latin typeface="Source Code Pro" panose="020B0509030403020204" pitchFamily="49" charset="0"/>
                <a:ea typeface="Source Code Pro" panose="020B0509030403020204" pitchFamily="49" charset="0"/>
              </a:rPr>
              <a:t>Terminal Commands:</a:t>
            </a:r>
            <a:br>
              <a:rPr lang="en-US" b="0" i="0" dirty="0">
                <a:latin typeface="Source Code Pro" panose="020B0509030403020204" pitchFamily="49" charset="0"/>
                <a:ea typeface="Source Code Pro" panose="020B0509030403020204" pitchFamily="49" charset="0"/>
              </a:rPr>
            </a:br>
            <a:r>
              <a:rPr lang="en-US" b="0" i="0" dirty="0">
                <a:latin typeface="Source Code Pro" panose="020B0509030403020204" pitchFamily="49" charset="0"/>
                <a:ea typeface="Source Code Pro" panose="020B0509030403020204" pitchFamily="49" charset="0"/>
              </a:rPr>
              <a:t>$ …</a:t>
            </a:r>
          </a:p>
          <a:p>
            <a:pPr lvl="0"/>
            <a:endParaRPr lang="en-US" dirty="0"/>
          </a:p>
        </p:txBody>
      </p:sp>
      <p:sp>
        <p:nvSpPr>
          <p:cNvPr id="6" name="Footer Placeholder 5">
            <a:extLst>
              <a:ext uri="{FF2B5EF4-FFF2-40B4-BE49-F238E27FC236}">
                <a16:creationId xmlns:a16="http://schemas.microsoft.com/office/drawing/2014/main" id="{13D56C03-6D79-D18C-760B-B6B4E561C84D}"/>
              </a:ext>
            </a:extLst>
          </p:cNvPr>
          <p:cNvSpPr>
            <a:spLocks noGrp="1"/>
          </p:cNvSpPr>
          <p:nvPr>
            <p:ph type="ftr" sz="quarter" idx="12"/>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191335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ents + 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935-D3CA-F2F6-7481-6CC2EA5CE39E}"/>
              </a:ext>
            </a:extLst>
          </p:cNvPr>
          <p:cNvSpPr>
            <a:spLocks noGrp="1"/>
          </p:cNvSpPr>
          <p:nvPr>
            <p:ph type="title"/>
          </p:nvPr>
        </p:nvSpPr>
        <p:spPr/>
        <p:txBody>
          <a:bodyPr/>
          <a:lstStyle/>
          <a:p>
            <a:r>
              <a:rPr lang="en-US"/>
              <a:t>Click to edit Master title style</a:t>
            </a:r>
          </a:p>
        </p:txBody>
      </p:sp>
      <p:sp>
        <p:nvSpPr>
          <p:cNvPr id="4" name="Content Placeholder 2">
            <a:extLst>
              <a:ext uri="{FF2B5EF4-FFF2-40B4-BE49-F238E27FC236}">
                <a16:creationId xmlns:a16="http://schemas.microsoft.com/office/drawing/2014/main" id="{3B82928C-C2C6-56F3-58DC-18D2AB8BF666}"/>
              </a:ext>
            </a:extLst>
          </p:cNvPr>
          <p:cNvSpPr>
            <a:spLocks noGrp="1"/>
          </p:cNvSpPr>
          <p:nvPr>
            <p:ph idx="1"/>
          </p:nvPr>
        </p:nvSpPr>
        <p:spPr>
          <a:xfrm>
            <a:off x="533400" y="1066800"/>
            <a:ext cx="10972800" cy="2514600"/>
          </a:xfrm>
        </p:spPr>
        <p:txBody>
          <a:bodyPr/>
          <a:lstStyle>
            <a:lvl1pPr>
              <a:defRPr sz="2200" b="0" i="0" baseline="0">
                <a:latin typeface="Open Sans Light" panose="020B0606030504020204" pitchFamily="34" charset="0"/>
                <a:ea typeface="Open Sans Light" panose="020B0606030504020204" pitchFamily="34" charset="0"/>
                <a:cs typeface="Open Sans Light" panose="020B0606030504020204" pitchFamily="34" charset="0"/>
              </a:defRPr>
            </a:lvl1pPr>
            <a:lvl2pPr>
              <a:defRPr sz="2200" b="0" i="0" baseline="0">
                <a:latin typeface="Open Sans Light" panose="020B0606030504020204" pitchFamily="34" charset="0"/>
                <a:ea typeface="Open Sans Light" panose="020B0606030504020204" pitchFamily="34" charset="0"/>
                <a:cs typeface="Open Sans Light" panose="020B0606030504020204" pitchFamily="34" charset="0"/>
              </a:defRPr>
            </a:lvl2pPr>
            <a:lvl3pPr>
              <a:defRPr sz="2000" b="0" i="0" baseline="0">
                <a:latin typeface="Open Sans Light" panose="020B0606030504020204" pitchFamily="34" charset="0"/>
                <a:ea typeface="Open Sans Light" panose="020B0606030504020204" pitchFamily="34" charset="0"/>
                <a:cs typeface="Open Sans Light" panose="020B0606030504020204" pitchFamily="34" charset="0"/>
              </a:defRPr>
            </a:lvl3pPr>
            <a:lvl4pPr>
              <a:defRPr sz="2000" b="0" i="0" baseline="0">
                <a:latin typeface="Open Sans Light" panose="020B0606030504020204" pitchFamily="34" charset="0"/>
                <a:ea typeface="Open Sans Light" panose="020B0606030504020204" pitchFamily="34" charset="0"/>
                <a:cs typeface="Open Sans Light" panose="020B0606030504020204" pitchFamily="34" charset="0"/>
              </a:defRPr>
            </a:lvl4pPr>
            <a:lvl5pPr>
              <a:defRPr sz="1800" b="0" i="0" baseline="0">
                <a:latin typeface="Open Sans Light" panose="020B0606030504020204" pitchFamily="34" charset="0"/>
                <a:ea typeface="Open Sans Light" panose="020B0606030504020204" pitchFamily="34" charset="0"/>
                <a:cs typeface="Open Sans Light"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A0B3683A-E9D6-DD15-0B31-95D169D29D33}"/>
              </a:ext>
            </a:extLst>
          </p:cNvPr>
          <p:cNvSpPr>
            <a:spLocks noGrp="1"/>
          </p:cNvSpPr>
          <p:nvPr>
            <p:ph type="body" sz="quarter" idx="11" hasCustomPrompt="1"/>
          </p:nvPr>
        </p:nvSpPr>
        <p:spPr>
          <a:xfrm>
            <a:off x="533400" y="3733800"/>
            <a:ext cx="10972800" cy="2514600"/>
          </a:xfrm>
        </p:spPr>
        <p:txBody>
          <a:bodyPr/>
          <a:lstStyle>
            <a:lvl1pPr marL="0" indent="0">
              <a:buNone/>
              <a:defRPr sz="2400" b="0" i="0">
                <a:latin typeface="Source Code Pro Medium" panose="020B0309030403020204" pitchFamily="34" charset="0"/>
                <a:ea typeface="Source Code Pro Medium" panose="020B0309030403020204" pitchFamily="34" charset="0"/>
              </a:defRPr>
            </a:lvl1pPr>
          </a:lstStyle>
          <a:p>
            <a:r>
              <a:rPr lang="en-US" b="0" i="0" dirty="0">
                <a:latin typeface="Source Code Pro" panose="020B0509030403020204" pitchFamily="49" charset="0"/>
                <a:ea typeface="Source Code Pro" panose="020B0509030403020204" pitchFamily="49" charset="0"/>
              </a:rPr>
              <a:t>Python Code:</a:t>
            </a:r>
          </a:p>
          <a:p>
            <a:r>
              <a:rPr lang="en-US" b="0" i="0" dirty="0">
                <a:latin typeface="Source Code Pro" panose="020B0509030403020204" pitchFamily="49" charset="0"/>
                <a:ea typeface="Source Code Pro" panose="020B0509030403020204" pitchFamily="49" charset="0"/>
              </a:rPr>
              <a:t>&gt;&gt;&gt; </a:t>
            </a:r>
          </a:p>
          <a:p>
            <a:r>
              <a:rPr lang="en-US" b="0" i="0" dirty="0">
                <a:latin typeface="Source Code Pro" panose="020B0509030403020204" pitchFamily="49" charset="0"/>
                <a:ea typeface="Source Code Pro" panose="020B0509030403020204" pitchFamily="49" charset="0"/>
              </a:rPr>
              <a:t>Terminal Commands:</a:t>
            </a:r>
            <a:br>
              <a:rPr lang="en-US" b="0" i="0" dirty="0">
                <a:latin typeface="Source Code Pro" panose="020B0509030403020204" pitchFamily="49" charset="0"/>
                <a:ea typeface="Source Code Pro" panose="020B0509030403020204" pitchFamily="49" charset="0"/>
              </a:rPr>
            </a:br>
            <a:r>
              <a:rPr lang="en-US" b="0" i="0" dirty="0">
                <a:latin typeface="Source Code Pro" panose="020B0509030403020204" pitchFamily="49" charset="0"/>
                <a:ea typeface="Source Code Pro" panose="020B0509030403020204" pitchFamily="49" charset="0"/>
              </a:rPr>
              <a:t>$ …</a:t>
            </a:r>
          </a:p>
          <a:p>
            <a:pPr lvl="0"/>
            <a:endParaRPr lang="en-US" dirty="0"/>
          </a:p>
        </p:txBody>
      </p:sp>
      <p:sp>
        <p:nvSpPr>
          <p:cNvPr id="6" name="Footer Placeholder 5">
            <a:extLst>
              <a:ext uri="{FF2B5EF4-FFF2-40B4-BE49-F238E27FC236}">
                <a16:creationId xmlns:a16="http://schemas.microsoft.com/office/drawing/2014/main" id="{13D56C03-6D79-D18C-760B-B6B4E561C84D}"/>
              </a:ext>
            </a:extLst>
          </p:cNvPr>
          <p:cNvSpPr>
            <a:spLocks noGrp="1"/>
          </p:cNvSpPr>
          <p:nvPr>
            <p:ph type="ftr" sz="quarter" idx="12"/>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119199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de + Comme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E935-D3CA-F2F6-7481-6CC2EA5CE39E}"/>
              </a:ext>
            </a:extLst>
          </p:cNvPr>
          <p:cNvSpPr>
            <a:spLocks noGrp="1"/>
          </p:cNvSpPr>
          <p:nvPr>
            <p:ph type="title"/>
          </p:nvPr>
        </p:nvSpPr>
        <p:spPr/>
        <p:txBody>
          <a:bodyPr/>
          <a:lstStyle/>
          <a:p>
            <a:r>
              <a:rPr lang="en-US"/>
              <a:t>Click to edit Master title style</a:t>
            </a:r>
          </a:p>
        </p:txBody>
      </p:sp>
      <p:sp>
        <p:nvSpPr>
          <p:cNvPr id="4" name="Content Placeholder 2">
            <a:extLst>
              <a:ext uri="{FF2B5EF4-FFF2-40B4-BE49-F238E27FC236}">
                <a16:creationId xmlns:a16="http://schemas.microsoft.com/office/drawing/2014/main" id="{3B82928C-C2C6-56F3-58DC-18D2AB8BF666}"/>
              </a:ext>
            </a:extLst>
          </p:cNvPr>
          <p:cNvSpPr>
            <a:spLocks noGrp="1"/>
          </p:cNvSpPr>
          <p:nvPr>
            <p:ph idx="1"/>
          </p:nvPr>
        </p:nvSpPr>
        <p:spPr>
          <a:xfrm>
            <a:off x="304800" y="3733800"/>
            <a:ext cx="11430000" cy="2514600"/>
          </a:xfrm>
        </p:spPr>
        <p:txBody>
          <a:bodyPr/>
          <a:lstStyle>
            <a:lvl1pPr>
              <a:defRPr sz="2200" b="0" i="0" baseline="0">
                <a:latin typeface="Open Sans Light" panose="020B0606030504020204" pitchFamily="34" charset="0"/>
                <a:ea typeface="Open Sans Light" panose="020B0606030504020204" pitchFamily="34" charset="0"/>
                <a:cs typeface="Open Sans Light" panose="020B0606030504020204" pitchFamily="34" charset="0"/>
              </a:defRPr>
            </a:lvl1pPr>
            <a:lvl2pPr>
              <a:defRPr sz="2200" b="0" i="0" baseline="0">
                <a:latin typeface="Open Sans Light" panose="020B0606030504020204" pitchFamily="34" charset="0"/>
                <a:ea typeface="Open Sans Light" panose="020B0606030504020204" pitchFamily="34" charset="0"/>
                <a:cs typeface="Open Sans Light" panose="020B0606030504020204" pitchFamily="34" charset="0"/>
              </a:defRPr>
            </a:lvl2pPr>
            <a:lvl3pPr>
              <a:defRPr sz="2000" b="0" i="0" baseline="0">
                <a:latin typeface="Open Sans Light" panose="020B0606030504020204" pitchFamily="34" charset="0"/>
                <a:ea typeface="Open Sans Light" panose="020B0606030504020204" pitchFamily="34" charset="0"/>
                <a:cs typeface="Open Sans Light" panose="020B0606030504020204" pitchFamily="34" charset="0"/>
              </a:defRPr>
            </a:lvl3pPr>
            <a:lvl4pPr>
              <a:defRPr sz="2000" b="0" i="0" baseline="0">
                <a:latin typeface="Open Sans Light" panose="020B0606030504020204" pitchFamily="34" charset="0"/>
                <a:ea typeface="Open Sans Light" panose="020B0606030504020204" pitchFamily="34" charset="0"/>
                <a:cs typeface="Open Sans Light" panose="020B0606030504020204" pitchFamily="34" charset="0"/>
              </a:defRPr>
            </a:lvl4pPr>
            <a:lvl5pPr>
              <a:defRPr sz="1800" b="0" i="0" baseline="0">
                <a:latin typeface="Open Sans Light" panose="020B0606030504020204" pitchFamily="34" charset="0"/>
                <a:ea typeface="Open Sans Light" panose="020B0606030504020204" pitchFamily="34" charset="0"/>
                <a:cs typeface="Open Sans Light"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A0B3683A-E9D6-DD15-0B31-95D169D29D33}"/>
              </a:ext>
            </a:extLst>
          </p:cNvPr>
          <p:cNvSpPr>
            <a:spLocks noGrp="1"/>
          </p:cNvSpPr>
          <p:nvPr>
            <p:ph type="body" sz="quarter" idx="11" hasCustomPrompt="1"/>
          </p:nvPr>
        </p:nvSpPr>
        <p:spPr>
          <a:xfrm>
            <a:off x="304800" y="1049866"/>
            <a:ext cx="11430000" cy="2607733"/>
          </a:xfrm>
        </p:spPr>
        <p:txBody>
          <a:bodyPr/>
          <a:lstStyle>
            <a:lvl1pPr marL="0" indent="0">
              <a:buNone/>
              <a:defRPr sz="2400" b="0" i="0">
                <a:latin typeface="Source Code Pro Medium" panose="020B0309030403020204" pitchFamily="34" charset="0"/>
                <a:ea typeface="Source Code Pro Medium" panose="020B0309030403020204" pitchFamily="34" charset="0"/>
              </a:defRPr>
            </a:lvl1pPr>
          </a:lstStyle>
          <a:p>
            <a:r>
              <a:rPr lang="en-US" b="0" i="0" dirty="0">
                <a:latin typeface="Source Code Pro" panose="020B0509030403020204" pitchFamily="49" charset="0"/>
                <a:ea typeface="Source Code Pro" panose="020B0509030403020204" pitchFamily="49" charset="0"/>
              </a:rPr>
              <a:t>Python Code:</a:t>
            </a:r>
          </a:p>
          <a:p>
            <a:r>
              <a:rPr lang="en-US" b="0" i="0" dirty="0">
                <a:latin typeface="Source Code Pro" panose="020B0509030403020204" pitchFamily="49" charset="0"/>
                <a:ea typeface="Source Code Pro" panose="020B0509030403020204" pitchFamily="49" charset="0"/>
              </a:rPr>
              <a:t>&gt;&gt;&gt; </a:t>
            </a:r>
          </a:p>
          <a:p>
            <a:r>
              <a:rPr lang="en-US" b="0" i="0" dirty="0">
                <a:latin typeface="Source Code Pro" panose="020B0509030403020204" pitchFamily="49" charset="0"/>
                <a:ea typeface="Source Code Pro" panose="020B0509030403020204" pitchFamily="49" charset="0"/>
              </a:rPr>
              <a:t>Terminal Commands:</a:t>
            </a:r>
            <a:br>
              <a:rPr lang="en-US" b="0" i="0" dirty="0">
                <a:latin typeface="Source Code Pro" panose="020B0509030403020204" pitchFamily="49" charset="0"/>
                <a:ea typeface="Source Code Pro" panose="020B0509030403020204" pitchFamily="49" charset="0"/>
              </a:rPr>
            </a:br>
            <a:r>
              <a:rPr lang="en-US" b="0" i="0" dirty="0">
                <a:latin typeface="Source Code Pro" panose="020B0509030403020204" pitchFamily="49" charset="0"/>
                <a:ea typeface="Source Code Pro" panose="020B0509030403020204" pitchFamily="49" charset="0"/>
              </a:rPr>
              <a:t>$ …</a:t>
            </a:r>
          </a:p>
          <a:p>
            <a:pPr lvl="0"/>
            <a:endParaRPr lang="en-US" dirty="0"/>
          </a:p>
        </p:txBody>
      </p:sp>
      <p:sp>
        <p:nvSpPr>
          <p:cNvPr id="6" name="Footer Placeholder 5">
            <a:extLst>
              <a:ext uri="{FF2B5EF4-FFF2-40B4-BE49-F238E27FC236}">
                <a16:creationId xmlns:a16="http://schemas.microsoft.com/office/drawing/2014/main" id="{13D56C03-6D79-D18C-760B-B6B4E561C84D}"/>
              </a:ext>
            </a:extLst>
          </p:cNvPr>
          <p:cNvSpPr>
            <a:spLocks noGrp="1"/>
          </p:cNvSpPr>
          <p:nvPr>
            <p:ph type="ftr" sz="quarter" idx="12"/>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347250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baseline="0"/>
            </a:lvl1pPr>
          </a:lstStyle>
          <a:p>
            <a:r>
              <a:rPr lang="en-US"/>
              <a:t>Click to edit Master title style</a:t>
            </a:r>
            <a:endParaRPr lang="en-US" dirty="0"/>
          </a:p>
        </p:txBody>
      </p:sp>
      <p:sp>
        <p:nvSpPr>
          <p:cNvPr id="3" name="Content Placeholder 2"/>
          <p:cNvSpPr>
            <a:spLocks noGrp="1"/>
          </p:cNvSpPr>
          <p:nvPr>
            <p:ph sz="half" idx="1"/>
          </p:nvPr>
        </p:nvSpPr>
        <p:spPr>
          <a:xfrm>
            <a:off x="533400" y="1066800"/>
            <a:ext cx="5334000" cy="5257800"/>
          </a:xfrm>
        </p:spPr>
        <p:txBody>
          <a:bodyPr/>
          <a:lstStyle>
            <a:lvl1pPr>
              <a:defRPr sz="2200"/>
            </a:lvl1pPr>
            <a:lvl2pPr>
              <a:defRPr sz="2200"/>
            </a:lvl2pPr>
            <a:lvl3pPr>
              <a:defRPr sz="2200"/>
            </a:lvl3pPr>
            <a:lvl4pPr>
              <a:defRPr sz="2000"/>
            </a:lvl4pPr>
            <a:lvl5pPr>
              <a:defRPr sz="1800"/>
            </a:lvl5pPr>
            <a:lvl6pPr>
              <a:defRPr sz="760"/>
            </a:lvl6pPr>
            <a:lvl7pPr>
              <a:defRPr sz="760"/>
            </a:lvl7pPr>
            <a:lvl8pPr>
              <a:defRPr sz="760"/>
            </a:lvl8pPr>
            <a:lvl9pPr>
              <a:defRPr sz="7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066800"/>
            <a:ext cx="5334000" cy="5257800"/>
          </a:xfrm>
        </p:spPr>
        <p:txBody>
          <a:bodyPr/>
          <a:lstStyle>
            <a:lvl1pPr>
              <a:defRPr sz="2200"/>
            </a:lvl1pPr>
            <a:lvl2pPr>
              <a:defRPr sz="2200"/>
            </a:lvl2pPr>
            <a:lvl3pPr>
              <a:defRPr sz="2000"/>
            </a:lvl3pPr>
            <a:lvl4pPr>
              <a:defRPr sz="2000"/>
            </a:lvl4pPr>
            <a:lvl5pPr>
              <a:defRPr sz="1800"/>
            </a:lvl5pPr>
            <a:lvl6pPr>
              <a:defRPr sz="760"/>
            </a:lvl6pPr>
            <a:lvl7pPr>
              <a:defRPr sz="760"/>
            </a:lvl7pPr>
            <a:lvl8pPr>
              <a:defRPr sz="760"/>
            </a:lvl8pPr>
            <a:lvl9pPr>
              <a:defRPr sz="7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62A21C7C-9A16-3A4F-22C4-4A125632B1AE}"/>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dirty="0"/>
              <a:t>Michael Ball | UC Berkeley | https://c88c.org | © CC BY-NC-SA</a:t>
            </a:r>
          </a:p>
        </p:txBody>
      </p:sp>
    </p:spTree>
    <p:extLst>
      <p:ext uri="{BB962C8B-B14F-4D97-AF65-F5344CB8AC3E}">
        <p14:creationId xmlns:p14="http://schemas.microsoft.com/office/powerpoint/2010/main" val="330981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143000"/>
            <a:ext cx="5463117" cy="639763"/>
          </a:xfrm>
        </p:spPr>
        <p:txBody>
          <a:bodyPr anchor="b"/>
          <a:lstStyle>
            <a:lvl1pPr marL="0" indent="0">
              <a:buNone/>
              <a:defRPr sz="1013" b="0"/>
            </a:lvl1pPr>
            <a:lvl2pPr marL="192877" indent="0">
              <a:buNone/>
              <a:defRPr sz="844" b="1"/>
            </a:lvl2pPr>
            <a:lvl3pPr marL="385753" indent="0">
              <a:buNone/>
              <a:defRPr sz="760" b="1"/>
            </a:lvl3pPr>
            <a:lvl4pPr marL="578630" indent="0">
              <a:buNone/>
              <a:defRPr sz="675" b="1"/>
            </a:lvl4pPr>
            <a:lvl5pPr marL="771506" indent="0">
              <a:buNone/>
              <a:defRPr sz="675" b="1"/>
            </a:lvl5pPr>
            <a:lvl6pPr marL="964383" indent="0">
              <a:buNone/>
              <a:defRPr sz="675" b="1"/>
            </a:lvl6pPr>
            <a:lvl7pPr marL="1157259" indent="0">
              <a:buNone/>
              <a:defRPr sz="675" b="1"/>
            </a:lvl7pPr>
            <a:lvl8pPr marL="1350136" indent="0">
              <a:buNone/>
              <a:defRPr sz="675" b="1"/>
            </a:lvl8pPr>
            <a:lvl9pPr marL="1543012" indent="0">
              <a:buNone/>
              <a:defRPr sz="675" b="1"/>
            </a:lvl9pPr>
          </a:lstStyle>
          <a:p>
            <a:pPr lvl="0"/>
            <a:r>
              <a:rPr lang="en-US"/>
              <a:t>Click to edit Master text styles</a:t>
            </a:r>
          </a:p>
        </p:txBody>
      </p:sp>
      <p:sp>
        <p:nvSpPr>
          <p:cNvPr id="4" name="Content Placeholder 3"/>
          <p:cNvSpPr>
            <a:spLocks noGrp="1"/>
          </p:cNvSpPr>
          <p:nvPr>
            <p:ph sz="half" idx="2"/>
          </p:nvPr>
        </p:nvSpPr>
        <p:spPr>
          <a:xfrm>
            <a:off x="531284" y="1782762"/>
            <a:ext cx="5463117" cy="4465639"/>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43000"/>
            <a:ext cx="5463117" cy="639763"/>
          </a:xfrm>
        </p:spPr>
        <p:txBody>
          <a:bodyPr anchor="b"/>
          <a:lstStyle>
            <a:lvl1pPr marL="0" indent="0">
              <a:buNone/>
              <a:defRPr sz="1013" b="0"/>
            </a:lvl1pPr>
            <a:lvl2pPr marL="192877" indent="0">
              <a:buNone/>
              <a:defRPr sz="844" b="1"/>
            </a:lvl2pPr>
            <a:lvl3pPr marL="385753" indent="0">
              <a:buNone/>
              <a:defRPr sz="760" b="1"/>
            </a:lvl3pPr>
            <a:lvl4pPr marL="578630" indent="0">
              <a:buNone/>
              <a:defRPr sz="675" b="1"/>
            </a:lvl4pPr>
            <a:lvl5pPr marL="771506" indent="0">
              <a:buNone/>
              <a:defRPr sz="675" b="1"/>
            </a:lvl5pPr>
            <a:lvl6pPr marL="964383" indent="0">
              <a:buNone/>
              <a:defRPr sz="675" b="1"/>
            </a:lvl6pPr>
            <a:lvl7pPr marL="1157259" indent="0">
              <a:buNone/>
              <a:defRPr sz="675" b="1"/>
            </a:lvl7pPr>
            <a:lvl8pPr marL="1350136" indent="0">
              <a:buNone/>
              <a:defRPr sz="675" b="1"/>
            </a:lvl8pPr>
            <a:lvl9pPr marL="1543012" indent="0">
              <a:buNone/>
              <a:defRPr sz="675" b="1"/>
            </a:lvl9pPr>
          </a:lstStyle>
          <a:p>
            <a:pPr lvl="0"/>
            <a:r>
              <a:rPr lang="en-US"/>
              <a:t>Click to edit Master text styles</a:t>
            </a:r>
          </a:p>
        </p:txBody>
      </p:sp>
      <p:sp>
        <p:nvSpPr>
          <p:cNvPr id="6" name="Content Placeholder 5"/>
          <p:cNvSpPr>
            <a:spLocks noGrp="1"/>
          </p:cNvSpPr>
          <p:nvPr>
            <p:ph sz="quarter" idx="4"/>
          </p:nvPr>
        </p:nvSpPr>
        <p:spPr>
          <a:xfrm>
            <a:off x="6193368" y="1782762"/>
            <a:ext cx="5463117" cy="4465639"/>
          </a:xfrm>
        </p:spPr>
        <p:txBody>
          <a:bodyPr/>
          <a:lstStyle>
            <a:lvl1pPr>
              <a:defRPr sz="1013"/>
            </a:lvl1pPr>
            <a:lvl2pPr>
              <a:defRPr sz="760"/>
            </a:lvl2pPr>
            <a:lvl3pPr>
              <a:defRPr sz="760"/>
            </a:lvl3pPr>
            <a:lvl4pPr>
              <a:defRPr sz="591"/>
            </a:lvl4pPr>
            <a:lvl5pPr>
              <a:defRPr sz="591"/>
            </a:lvl5pPr>
            <a:lvl6pPr>
              <a:defRPr sz="675"/>
            </a:lvl6pPr>
            <a:lvl7pPr>
              <a:defRPr sz="675"/>
            </a:lvl7pPr>
            <a:lvl8pPr>
              <a:defRPr sz="675"/>
            </a:lvl8pPr>
            <a:lvl9pPr>
              <a:defRPr sz="6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a:extLst>
              <a:ext uri="{FF2B5EF4-FFF2-40B4-BE49-F238E27FC236}">
                <a16:creationId xmlns:a16="http://schemas.microsoft.com/office/drawing/2014/main" id="{11473C0D-F6C2-9B49-8D89-9F3EF0BD469A}"/>
              </a:ext>
            </a:extLst>
          </p:cNvPr>
          <p:cNvSpPr>
            <a:spLocks noGrp="1"/>
          </p:cNvSpPr>
          <p:nvPr>
            <p:ph type="title"/>
          </p:nvPr>
        </p:nvSpPr>
        <p:spPr>
          <a:xfrm>
            <a:off x="0" y="0"/>
            <a:ext cx="12192000" cy="914400"/>
          </a:xfrm>
        </p:spPr>
        <p:txBody>
          <a:bodyPr/>
          <a:lstStyle>
            <a:lvl1pPr>
              <a:defRPr sz="2800" baseline="0"/>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0C6EE0E2-0155-74C7-B124-ACD06804185E}"/>
              </a:ext>
            </a:extLst>
          </p:cNvPr>
          <p:cNvSpPr>
            <a:spLocks noGrp="1"/>
          </p:cNvSpPr>
          <p:nvPr>
            <p:ph type="ftr" sz="quarter" idx="10"/>
          </p:nvPr>
        </p:nvSpPr>
        <p:spPr/>
        <p:txBody>
          <a:bodyPr/>
          <a:lstStyle>
            <a:lvl1pPr>
              <a:defRPr b="0" i="0">
                <a:latin typeface="FreightMicro Pro Book" panose="02000603020000020004" pitchFamily="2" charset="0"/>
              </a:defRPr>
            </a:lvl1pPr>
          </a:lstStyle>
          <a:p>
            <a:r>
              <a:rPr lang="en-US"/>
              <a:t>Michael Ball | UC Berkeley | https://c88c.org | © CC BY-NC-SA</a:t>
            </a:r>
          </a:p>
        </p:txBody>
      </p:sp>
    </p:spTree>
    <p:extLst>
      <p:ext uri="{BB962C8B-B14F-4D97-AF65-F5344CB8AC3E}">
        <p14:creationId xmlns:p14="http://schemas.microsoft.com/office/powerpoint/2010/main" val="2594104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0" y="0"/>
            <a:ext cx="12192000" cy="914400"/>
          </a:xfrm>
          <a:prstGeom prst="rect">
            <a:avLst/>
          </a:prstGeom>
          <a:solidFill>
            <a:schemeClr val="tx2"/>
          </a:solidFill>
          <a:ln w="25400">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548640" tIns="46038" rIns="914400" bIns="46038" numCol="1" anchor="ctr" anchorCtr="0" compatLnSpc="1">
            <a:prstTxWarp prst="textNoShape">
              <a:avLst/>
            </a:prstTxWarp>
            <a:normAutofit/>
          </a:bodyPr>
          <a:lstStyle/>
          <a:p>
            <a:pPr lvl="0"/>
            <a:r>
              <a:rPr lang="en-US" dirty="0"/>
              <a:t>Slide Title</a:t>
            </a:r>
          </a:p>
        </p:txBody>
      </p:sp>
      <p:sp>
        <p:nvSpPr>
          <p:cNvPr id="1030" name="Rectangle 6"/>
          <p:cNvSpPr>
            <a:spLocks noGrp="1" noChangeArrowheads="1"/>
          </p:cNvSpPr>
          <p:nvPr>
            <p:ph type="body" idx="1"/>
          </p:nvPr>
        </p:nvSpPr>
        <p:spPr bwMode="auto">
          <a:xfrm>
            <a:off x="533400" y="1066800"/>
            <a:ext cx="11218333" cy="525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2075" tIns="46038" rIns="92075" bIns="46038"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1DAE50B5-DD0F-D4BD-B315-A76A49108F3C}"/>
              </a:ext>
            </a:extLst>
          </p:cNvPr>
          <p:cNvSpPr>
            <a:spLocks noGrp="1"/>
          </p:cNvSpPr>
          <p:nvPr>
            <p:ph type="ftr" sz="quarter" idx="3"/>
          </p:nvPr>
        </p:nvSpPr>
        <p:spPr>
          <a:xfrm>
            <a:off x="4038601" y="6457951"/>
            <a:ext cx="4348655" cy="256116"/>
          </a:xfrm>
          <a:prstGeom prst="rect">
            <a:avLst/>
          </a:prstGeom>
        </p:spPr>
        <p:txBody>
          <a:bodyPr vert="horz" lIns="91440" tIns="45720" rIns="91440" bIns="45720" rtlCol="0" anchor="ctr"/>
          <a:lstStyle>
            <a:lvl1pPr algn="ctr">
              <a:defRPr sz="1200" b="0" i="0">
                <a:solidFill>
                  <a:schemeClr val="accent3"/>
                </a:solidFill>
                <a:latin typeface="FreightMicro Pro Book" panose="02000603020000020004" pitchFamily="2" charset="0"/>
                <a:ea typeface="FreightMicro Pro Book" panose="02000603020000020004" pitchFamily="2" charset="0"/>
                <a:cs typeface="FreightMicro Pro Book" panose="02000603020000020004" pitchFamily="2" charset="0"/>
              </a:defRPr>
            </a:lvl1pPr>
          </a:lstStyle>
          <a:p>
            <a:r>
              <a:rPr lang="en-US" dirty="0"/>
              <a:t>Michael Ball | UC Berkeley | https://c88c.org | © CC BY-NC-SA</a:t>
            </a:r>
          </a:p>
        </p:txBody>
      </p:sp>
    </p:spTree>
    <p:extLst>
      <p:ext uri="{BB962C8B-B14F-4D97-AF65-F5344CB8AC3E}">
        <p14:creationId xmlns:p14="http://schemas.microsoft.com/office/powerpoint/2010/main" val="395667730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Lst>
  <p:hf sldNum="0" hdr="0" dt="0"/>
  <p:txStyles>
    <p:titleStyle>
      <a:lvl1pPr algn="l" rtl="0" eaLnBrk="1" fontAlgn="base" hangingPunct="1">
        <a:lnSpc>
          <a:spcPct val="90000"/>
        </a:lnSpc>
        <a:spcBef>
          <a:spcPct val="0"/>
        </a:spcBef>
        <a:spcAft>
          <a:spcPct val="0"/>
        </a:spcAft>
        <a:defRPr sz="3600" b="0" i="0" baseline="0">
          <a:solidFill>
            <a:schemeClr val="bg1"/>
          </a:solidFill>
          <a:latin typeface="FreightMicro Pro Book" panose="02000603020000020004" pitchFamily="2" charset="0"/>
          <a:ea typeface="ＭＳ Ｐゴシック" charset="-128"/>
          <a:cs typeface="FreightMicro Pro Book" panose="02000603020000020004" pitchFamily="2" charset="0"/>
        </a:defRPr>
      </a:lvl1pPr>
      <a:lvl2pPr algn="l" rtl="0" eaLnBrk="1" fontAlgn="base" hangingPunct="1">
        <a:lnSpc>
          <a:spcPct val="90000"/>
        </a:lnSpc>
        <a:spcBef>
          <a:spcPct val="0"/>
        </a:spcBef>
        <a:spcAft>
          <a:spcPct val="0"/>
        </a:spcAft>
        <a:defRPr sz="1351" b="1">
          <a:solidFill>
            <a:srgbClr val="0332B7"/>
          </a:solidFill>
          <a:latin typeface="Arial" charset="0"/>
          <a:ea typeface="ＭＳ Ｐゴシック" charset="-128"/>
          <a:cs typeface="ＭＳ Ｐゴシック" charset="-128"/>
        </a:defRPr>
      </a:lvl2pPr>
      <a:lvl3pPr algn="l" rtl="0" eaLnBrk="1" fontAlgn="base" hangingPunct="1">
        <a:lnSpc>
          <a:spcPct val="90000"/>
        </a:lnSpc>
        <a:spcBef>
          <a:spcPct val="0"/>
        </a:spcBef>
        <a:spcAft>
          <a:spcPct val="0"/>
        </a:spcAft>
        <a:defRPr sz="1351" b="1">
          <a:solidFill>
            <a:srgbClr val="0332B7"/>
          </a:solidFill>
          <a:latin typeface="Arial" charset="0"/>
          <a:ea typeface="ＭＳ Ｐゴシック" charset="-128"/>
          <a:cs typeface="ＭＳ Ｐゴシック" charset="-128"/>
        </a:defRPr>
      </a:lvl3pPr>
      <a:lvl4pPr algn="l" rtl="0" eaLnBrk="1" fontAlgn="base" hangingPunct="1">
        <a:lnSpc>
          <a:spcPct val="90000"/>
        </a:lnSpc>
        <a:spcBef>
          <a:spcPct val="0"/>
        </a:spcBef>
        <a:spcAft>
          <a:spcPct val="0"/>
        </a:spcAft>
        <a:defRPr sz="1351" b="1">
          <a:solidFill>
            <a:srgbClr val="0332B7"/>
          </a:solidFill>
          <a:latin typeface="Arial" charset="0"/>
          <a:ea typeface="ＭＳ Ｐゴシック" charset="-128"/>
          <a:cs typeface="ＭＳ Ｐゴシック" charset="-128"/>
        </a:defRPr>
      </a:lvl4pPr>
      <a:lvl5pPr algn="l" rtl="0" eaLnBrk="1" fontAlgn="base" hangingPunct="1">
        <a:lnSpc>
          <a:spcPct val="90000"/>
        </a:lnSpc>
        <a:spcBef>
          <a:spcPct val="0"/>
        </a:spcBef>
        <a:spcAft>
          <a:spcPct val="0"/>
        </a:spcAft>
        <a:defRPr sz="1351" b="1">
          <a:solidFill>
            <a:srgbClr val="0332B7"/>
          </a:solidFill>
          <a:latin typeface="Arial" charset="0"/>
          <a:ea typeface="ＭＳ Ｐゴシック" charset="-128"/>
          <a:cs typeface="ＭＳ Ｐゴシック" charset="-128"/>
        </a:defRPr>
      </a:lvl5pPr>
      <a:lvl6pPr marL="192877" algn="l" rtl="0" eaLnBrk="1" fontAlgn="base" hangingPunct="1">
        <a:lnSpc>
          <a:spcPct val="90000"/>
        </a:lnSpc>
        <a:spcBef>
          <a:spcPct val="0"/>
        </a:spcBef>
        <a:spcAft>
          <a:spcPct val="0"/>
        </a:spcAft>
        <a:defRPr sz="1351" b="1">
          <a:solidFill>
            <a:srgbClr val="0332B7"/>
          </a:solidFill>
          <a:latin typeface="Arial" charset="0"/>
        </a:defRPr>
      </a:lvl6pPr>
      <a:lvl7pPr marL="385753" algn="l" rtl="0" eaLnBrk="1" fontAlgn="base" hangingPunct="1">
        <a:lnSpc>
          <a:spcPct val="90000"/>
        </a:lnSpc>
        <a:spcBef>
          <a:spcPct val="0"/>
        </a:spcBef>
        <a:spcAft>
          <a:spcPct val="0"/>
        </a:spcAft>
        <a:defRPr sz="1351" b="1">
          <a:solidFill>
            <a:srgbClr val="0332B7"/>
          </a:solidFill>
          <a:latin typeface="Arial" charset="0"/>
        </a:defRPr>
      </a:lvl7pPr>
      <a:lvl8pPr marL="578630" algn="l" rtl="0" eaLnBrk="1" fontAlgn="base" hangingPunct="1">
        <a:lnSpc>
          <a:spcPct val="90000"/>
        </a:lnSpc>
        <a:spcBef>
          <a:spcPct val="0"/>
        </a:spcBef>
        <a:spcAft>
          <a:spcPct val="0"/>
        </a:spcAft>
        <a:defRPr sz="1351" b="1">
          <a:solidFill>
            <a:srgbClr val="0332B7"/>
          </a:solidFill>
          <a:latin typeface="Arial" charset="0"/>
        </a:defRPr>
      </a:lvl8pPr>
      <a:lvl9pPr marL="771506" algn="l" rtl="0" eaLnBrk="1" fontAlgn="base" hangingPunct="1">
        <a:lnSpc>
          <a:spcPct val="90000"/>
        </a:lnSpc>
        <a:spcBef>
          <a:spcPct val="0"/>
        </a:spcBef>
        <a:spcAft>
          <a:spcPct val="0"/>
        </a:spcAft>
        <a:defRPr sz="1351" b="1">
          <a:solidFill>
            <a:srgbClr val="0332B7"/>
          </a:solidFill>
          <a:latin typeface="Arial" charset="0"/>
        </a:defRPr>
      </a:lvl9pPr>
    </p:titleStyle>
    <p:bodyStyle>
      <a:lvl1pPr marL="120548" indent="-120548" algn="l" rtl="0" eaLnBrk="1" fontAlgn="base" hangingPunct="1">
        <a:lnSpc>
          <a:spcPct val="100000"/>
        </a:lnSpc>
        <a:spcBef>
          <a:spcPct val="30000"/>
        </a:spcBef>
        <a:spcAft>
          <a:spcPct val="0"/>
        </a:spcAft>
        <a:buSzPct val="85000"/>
        <a:buFont typeface="Arial" panose="020B0604020202020204" pitchFamily="34" charset="0"/>
        <a:buChar char="•"/>
        <a:defRPr sz="2800" b="0" i="0" cap="none" baseline="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89315" indent="-96439" algn="l" rtl="0" eaLnBrk="1" fontAlgn="base" hangingPunct="1">
        <a:lnSpc>
          <a:spcPct val="100000"/>
        </a:lnSpc>
        <a:spcBef>
          <a:spcPct val="30000"/>
        </a:spcBef>
        <a:spcAft>
          <a:spcPct val="0"/>
        </a:spcAft>
        <a:buSzPct val="85000"/>
        <a:buFont typeface="Arial" panose="020B0604020202020204" pitchFamily="34" charset="0"/>
        <a:buChar char="•"/>
        <a:defRPr sz="2800" b="0" i="0" cap="none" baseline="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2pPr>
      <a:lvl3pPr marL="482192" indent="-96439" algn="l" rtl="0" eaLnBrk="1" fontAlgn="base" hangingPunct="1">
        <a:lnSpc>
          <a:spcPct val="100000"/>
        </a:lnSpc>
        <a:spcBef>
          <a:spcPct val="30000"/>
        </a:spcBef>
        <a:spcAft>
          <a:spcPct val="0"/>
        </a:spcAft>
        <a:buSzPct val="85000"/>
        <a:buFont typeface="Arial" panose="020B0604020202020204" pitchFamily="34" charset="0"/>
        <a:buChar char="•"/>
        <a:defRPr sz="2400" b="0" i="0" cap="none" baseline="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3pPr>
      <a:lvl4pPr marL="650958" indent="-72329" algn="l" rtl="0" eaLnBrk="1" fontAlgn="base" hangingPunct="1">
        <a:lnSpc>
          <a:spcPct val="100000"/>
        </a:lnSpc>
        <a:spcBef>
          <a:spcPct val="30000"/>
        </a:spcBef>
        <a:spcAft>
          <a:spcPct val="0"/>
        </a:spcAft>
        <a:buSzPct val="85000"/>
        <a:buFont typeface="Arial" panose="020B0604020202020204" pitchFamily="34" charset="0"/>
        <a:buChar char="•"/>
        <a:defRPr sz="2400" b="0" i="0" cap="none" baseline="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4pPr>
      <a:lvl5pPr marL="843835" indent="-72329" algn="l" rtl="0" eaLnBrk="1" fontAlgn="base" hangingPunct="1">
        <a:lnSpc>
          <a:spcPct val="100000"/>
        </a:lnSpc>
        <a:spcBef>
          <a:spcPct val="30000"/>
        </a:spcBef>
        <a:spcAft>
          <a:spcPct val="0"/>
        </a:spcAft>
        <a:buSzPct val="85000"/>
        <a:buFont typeface="Arial" panose="020B0604020202020204" pitchFamily="34" charset="0"/>
        <a:buChar char="•"/>
        <a:defRPr sz="2000" b="0" i="0" cap="none" baseline="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5pPr>
      <a:lvl6pPr marL="1036711" indent="-72329" algn="l" rtl="0" eaLnBrk="1" fontAlgn="base" hangingPunct="1">
        <a:lnSpc>
          <a:spcPct val="90000"/>
        </a:lnSpc>
        <a:spcBef>
          <a:spcPct val="30000"/>
        </a:spcBef>
        <a:spcAft>
          <a:spcPct val="0"/>
        </a:spcAft>
        <a:buSzPct val="100000"/>
        <a:buChar char="–"/>
        <a:defRPr sz="591" b="1">
          <a:solidFill>
            <a:schemeClr val="tx1"/>
          </a:solidFill>
          <a:latin typeface="+mn-lt"/>
          <a:ea typeface="ＭＳ Ｐゴシック" charset="-128"/>
        </a:defRPr>
      </a:lvl6pPr>
      <a:lvl7pPr marL="1229588" indent="-72329" algn="l" rtl="0" eaLnBrk="1" fontAlgn="base" hangingPunct="1">
        <a:lnSpc>
          <a:spcPct val="90000"/>
        </a:lnSpc>
        <a:spcBef>
          <a:spcPct val="30000"/>
        </a:spcBef>
        <a:spcAft>
          <a:spcPct val="0"/>
        </a:spcAft>
        <a:buSzPct val="100000"/>
        <a:buChar char="–"/>
        <a:defRPr sz="591" b="1">
          <a:solidFill>
            <a:schemeClr val="tx1"/>
          </a:solidFill>
          <a:latin typeface="+mn-lt"/>
          <a:ea typeface="ＭＳ Ｐゴシック" charset="-128"/>
        </a:defRPr>
      </a:lvl7pPr>
      <a:lvl8pPr marL="1422464" indent="-72329" algn="l" rtl="0" eaLnBrk="1" fontAlgn="base" hangingPunct="1">
        <a:lnSpc>
          <a:spcPct val="90000"/>
        </a:lnSpc>
        <a:spcBef>
          <a:spcPct val="30000"/>
        </a:spcBef>
        <a:spcAft>
          <a:spcPct val="0"/>
        </a:spcAft>
        <a:buSzPct val="100000"/>
        <a:buChar char="–"/>
        <a:defRPr sz="591" b="1">
          <a:solidFill>
            <a:schemeClr val="tx1"/>
          </a:solidFill>
          <a:latin typeface="+mn-lt"/>
          <a:ea typeface="ＭＳ Ｐゴシック" charset="-128"/>
        </a:defRPr>
      </a:lvl8pPr>
      <a:lvl9pPr marL="1615341" indent="-72329" algn="l" rtl="0" eaLnBrk="1" fontAlgn="base" hangingPunct="1">
        <a:lnSpc>
          <a:spcPct val="90000"/>
        </a:lnSpc>
        <a:spcBef>
          <a:spcPct val="30000"/>
        </a:spcBef>
        <a:spcAft>
          <a:spcPct val="0"/>
        </a:spcAft>
        <a:buSzPct val="100000"/>
        <a:buChar char="–"/>
        <a:defRPr sz="591" b="1">
          <a:solidFill>
            <a:schemeClr val="tx1"/>
          </a:solidFill>
          <a:latin typeface="+mn-lt"/>
          <a:ea typeface="ＭＳ Ｐゴシック" charset="-128"/>
        </a:defRPr>
      </a:lvl9pPr>
    </p:bodyStyle>
    <p:otherStyle>
      <a:defPPr>
        <a:defRPr lang="en-US"/>
      </a:defPPr>
      <a:lvl1pPr marL="0" algn="l" defTabSz="192877" rtl="0" eaLnBrk="1" latinLnBrk="0" hangingPunct="1">
        <a:defRPr sz="760" kern="1200">
          <a:solidFill>
            <a:schemeClr val="tx1"/>
          </a:solidFill>
          <a:latin typeface="+mn-lt"/>
          <a:ea typeface="+mn-ea"/>
          <a:cs typeface="+mn-cs"/>
        </a:defRPr>
      </a:lvl1pPr>
      <a:lvl2pPr marL="192877" algn="l" defTabSz="192877" rtl="0" eaLnBrk="1" latinLnBrk="0" hangingPunct="1">
        <a:defRPr sz="760" kern="1200">
          <a:solidFill>
            <a:schemeClr val="tx1"/>
          </a:solidFill>
          <a:latin typeface="+mn-lt"/>
          <a:ea typeface="+mn-ea"/>
          <a:cs typeface="+mn-cs"/>
        </a:defRPr>
      </a:lvl2pPr>
      <a:lvl3pPr marL="385753" algn="l" defTabSz="192877" rtl="0" eaLnBrk="1" latinLnBrk="0" hangingPunct="1">
        <a:defRPr sz="760" kern="1200">
          <a:solidFill>
            <a:schemeClr val="tx1"/>
          </a:solidFill>
          <a:latin typeface="+mn-lt"/>
          <a:ea typeface="+mn-ea"/>
          <a:cs typeface="+mn-cs"/>
        </a:defRPr>
      </a:lvl3pPr>
      <a:lvl4pPr marL="578630" algn="l" defTabSz="192877" rtl="0" eaLnBrk="1" latinLnBrk="0" hangingPunct="1">
        <a:defRPr sz="760" kern="1200">
          <a:solidFill>
            <a:schemeClr val="tx1"/>
          </a:solidFill>
          <a:latin typeface="+mn-lt"/>
          <a:ea typeface="+mn-ea"/>
          <a:cs typeface="+mn-cs"/>
        </a:defRPr>
      </a:lvl4pPr>
      <a:lvl5pPr marL="771506" algn="l" defTabSz="192877" rtl="0" eaLnBrk="1" latinLnBrk="0" hangingPunct="1">
        <a:defRPr sz="760" kern="1200">
          <a:solidFill>
            <a:schemeClr val="tx1"/>
          </a:solidFill>
          <a:latin typeface="+mn-lt"/>
          <a:ea typeface="+mn-ea"/>
          <a:cs typeface="+mn-cs"/>
        </a:defRPr>
      </a:lvl5pPr>
      <a:lvl6pPr marL="964383" algn="l" defTabSz="192877" rtl="0" eaLnBrk="1" latinLnBrk="0" hangingPunct="1">
        <a:defRPr sz="760" kern="1200">
          <a:solidFill>
            <a:schemeClr val="tx1"/>
          </a:solidFill>
          <a:latin typeface="+mn-lt"/>
          <a:ea typeface="+mn-ea"/>
          <a:cs typeface="+mn-cs"/>
        </a:defRPr>
      </a:lvl6pPr>
      <a:lvl7pPr marL="1157259" algn="l" defTabSz="192877" rtl="0" eaLnBrk="1" latinLnBrk="0" hangingPunct="1">
        <a:defRPr sz="760" kern="1200">
          <a:solidFill>
            <a:schemeClr val="tx1"/>
          </a:solidFill>
          <a:latin typeface="+mn-lt"/>
          <a:ea typeface="+mn-ea"/>
          <a:cs typeface="+mn-cs"/>
        </a:defRPr>
      </a:lvl7pPr>
      <a:lvl8pPr marL="1350136" algn="l" defTabSz="192877" rtl="0" eaLnBrk="1" latinLnBrk="0" hangingPunct="1">
        <a:defRPr sz="760" kern="1200">
          <a:solidFill>
            <a:schemeClr val="tx1"/>
          </a:solidFill>
          <a:latin typeface="+mn-lt"/>
          <a:ea typeface="+mn-ea"/>
          <a:cs typeface="+mn-cs"/>
        </a:defRPr>
      </a:lvl8pPr>
      <a:lvl9pPr marL="1543012" algn="l" defTabSz="192877" rtl="0" eaLnBrk="1" latinLnBrk="0" hangingPunct="1">
        <a:defRPr sz="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nature.com/articles/d41586-024-00502-0" TargetMode="Externa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pythontutor.com/cp/composingprograms.html#code=def%20make_counter%28%29%3A%0A%20%20%20%20counter%20%3D%20%5B0%5D%0A%20%20%20%20def%20count_up%28%29%3A%0A%20%20%20%20%20%20%20%20%20%20%20%20counter%5B0%5D%20%2B%3D%201%0A%20%20%20%20%20%20%20%20%20%20%20%20return%20counter%0A%20%20%20%20return%20count_up%0A%20%20%20%20%0Ac%20%3D%20make_counter%28%29%0Aprint%28c%29%0Ac%28%29%0Ac%28%29%0Ac%28%29&amp;cumulative=true&amp;mode=edit&amp;origin=composingprograms.js&amp;py=3&amp;rawInputLstJSON=%5B%5D"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pythontutor.com/composingprograms.html#code=def%20make_withdraw_account%28initial%29%3A%0A%20%20%20%20balance%20%3D%20%5Binitial%5D%0A%20%20%20%20%0A%20%20%20%20def%20withdraw%28amount%29%3A%0A%20%20%20%20%20%20%20%20if%20balance%5B0%5D%20-%20amount%20%3C%200%3A%0A%20%20%20%20%20%20%20%20%20%20%20%20return%20'Insufficient%20funds'%0A%20%20%20%20%20%20%20%20balance%5B0%5D%20-%3D%20amount%0A%20%20%20%20%20%20%20%20return%20balance%5B0%5D%0A%20%20%20%20%0A%20%20%20%20return%20withdraw%0A%20%20%20%20%0Awithdraw%20%3D%20make_withdraw_account%28100%29%0Awithdraw%2825%29%0Awithdraw%2825%29&amp;cumulative=true&amp;curInstr=19&amp;mode=display&amp;origin=composingprograms.js&amp;py=3&amp;rawInputLstJSON=%5B%5D"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pythontutor.com/composingprograms.html#code=def%20make_withdraw_account%28initial%29%3A%0A%20%20%20%20balance%20%3D%20%5Binitial%5D%0A%20%20%20%20%0A%20%20%20%20def%20withdraw%28amount%29%3A%0A%20%20%20%20%20%20%20%20if%20balance%5B0%5D%20-%20amount%20%3C%200%3A%0A%20%20%20%20%20%20%20%20%20%20%20%20return%20'Insufficient%20funds'%0A%20%20%20%20%20%20%20%20balance%5B0%5D%20-%3D%20amount%0A%20%20%20%20%20%20%20%20return%20balance%5B0%5D%0A%20%20%20%20%0A%20%20%20%20return%20withdraw%0A%20%20%20%20%0Awithdraw%20%3D%20make_withdraw_account%28100%29%0Awithdraw%2825%29%0Awithdraw%2825%29&amp;cumulative=true&amp;curInstr=19&amp;mode=display&amp;origin=composingprograms.js&amp;py=3&amp;rawInputLstJSON=%5B%5D"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768A-B141-EE86-D10A-848150E7A2B5}"/>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3DFAAE89-B225-4341-E77E-A9C4A2299507}"/>
              </a:ext>
            </a:extLst>
          </p:cNvPr>
          <p:cNvSpPr>
            <a:spLocks noGrp="1"/>
          </p:cNvSpPr>
          <p:nvPr>
            <p:ph idx="1"/>
          </p:nvPr>
        </p:nvSpPr>
        <p:spPr/>
        <p:txBody>
          <a:bodyPr/>
          <a:lstStyle/>
          <a:p>
            <a:r>
              <a:rPr lang="en-US" dirty="0"/>
              <a:t> Maps project out!</a:t>
            </a:r>
          </a:p>
          <a:p>
            <a:pPr lvl="1"/>
            <a:r>
              <a:rPr lang="en-US" dirty="0"/>
              <a:t> Remember to test locally!</a:t>
            </a:r>
          </a:p>
          <a:p>
            <a:pPr lvl="1"/>
            <a:r>
              <a:rPr lang="en-US" dirty="0"/>
              <a:t> </a:t>
            </a:r>
            <a:r>
              <a:rPr lang="en-US" dirty="0">
                <a:latin typeface="Source Code Pro" panose="020B0309030403020204" pitchFamily="34" charset="0"/>
                <a:ea typeface="Source Code Pro" panose="020B0309030403020204" pitchFamily="34" charset="0"/>
              </a:rPr>
              <a:t>python3 ok –u … # to unlock tests</a:t>
            </a:r>
          </a:p>
          <a:p>
            <a:pPr lvl="1"/>
            <a:r>
              <a:rPr lang="en-US" dirty="0">
                <a:latin typeface="Source Code Pro" panose="020B0309030403020204" pitchFamily="34" charset="0"/>
                <a:ea typeface="Source Code Pro" panose="020B0309030403020204" pitchFamily="34" charset="0"/>
              </a:rPr>
              <a:t> python3 ok –</a:t>
            </a:r>
            <a:r>
              <a:rPr lang="en-US" dirty="0" err="1">
                <a:latin typeface="Source Code Pro" panose="020B0309030403020204" pitchFamily="34" charset="0"/>
                <a:ea typeface="Source Code Pro" panose="020B0309030403020204" pitchFamily="34" charset="0"/>
              </a:rPr>
              <a:t>i</a:t>
            </a:r>
            <a:r>
              <a:rPr lang="en-US" dirty="0">
                <a:latin typeface="Source Code Pro" panose="020B0309030403020204" pitchFamily="34" charset="0"/>
                <a:ea typeface="Source Code Pro" panose="020B0309030403020204" pitchFamily="34" charset="0"/>
              </a:rPr>
              <a:t> … # open interactive Python when tests fail.</a:t>
            </a:r>
          </a:p>
          <a:p>
            <a:pPr lvl="1"/>
            <a:r>
              <a:rPr lang="en-US" dirty="0">
                <a:latin typeface="Source Code Pro" panose="020B0309030403020204" pitchFamily="34" charset="0"/>
                <a:ea typeface="Source Code Pro" panose="020B0309030403020204" pitchFamily="34" charset="0"/>
              </a:rPr>
              <a:t> Use print("DEBUG: ", …) or print(</a:t>
            </a:r>
            <a:r>
              <a:rPr lang="en-US" dirty="0" err="1">
                <a:latin typeface="Source Code Pro" panose="020B0309030403020204" pitchFamily="34" charset="0"/>
                <a:ea typeface="Source Code Pro" panose="020B0309030403020204" pitchFamily="34" charset="0"/>
              </a:rPr>
              <a:t>f"DEBUG</a:t>
            </a:r>
            <a:r>
              <a:rPr lang="en-US" dirty="0">
                <a:latin typeface="Source Code Pro" panose="020B0309030403020204" pitchFamily="34" charset="0"/>
                <a:ea typeface="Source Code Pro" panose="020B0309030403020204" pitchFamily="34" charset="0"/>
              </a:rPr>
              <a:t>: {…}")</a:t>
            </a:r>
          </a:p>
          <a:p>
            <a:pPr lvl="2"/>
            <a:r>
              <a:rPr lang="en-US" dirty="0">
                <a:latin typeface="Source Code Pro" panose="020B0309030403020204" pitchFamily="34" charset="0"/>
                <a:ea typeface="Source Code Pro" panose="020B0309030403020204" pitchFamily="34" charset="0"/>
              </a:rPr>
              <a:t> </a:t>
            </a:r>
            <a:r>
              <a:rPr lang="en-US" dirty="0">
                <a:latin typeface="Open Sans Light" pitchFamily="2" charset="0"/>
                <a:ea typeface="Open Sans Light" pitchFamily="2" charset="0"/>
                <a:cs typeface="Open Sans Light" pitchFamily="2" charset="0"/>
              </a:rPr>
              <a:t>These </a:t>
            </a:r>
            <a:r>
              <a:rPr lang="en-US" dirty="0">
                <a:latin typeface="Open Sans Light" pitchFamily="2" charset="0"/>
                <a:ea typeface="Open Sans Light" pitchFamily="2" charset="0"/>
                <a:cs typeface="Open Sans Light" pitchFamily="2" charset="0"/>
              </a:rPr>
              <a:t>will not cause the </a:t>
            </a:r>
            <a:r>
              <a:rPr lang="en-US" dirty="0" err="1">
                <a:latin typeface="Open Sans Light" pitchFamily="2" charset="0"/>
                <a:ea typeface="Open Sans Light" pitchFamily="2" charset="0"/>
                <a:cs typeface="Open Sans Light" pitchFamily="2" charset="0"/>
              </a:rPr>
              <a:t>autograder</a:t>
            </a:r>
            <a:r>
              <a:rPr lang="en-US" dirty="0">
                <a:latin typeface="Open Sans Light" pitchFamily="2" charset="0"/>
                <a:ea typeface="Open Sans Light" pitchFamily="2" charset="0"/>
                <a:cs typeface="Open Sans Light" pitchFamily="2" charset="0"/>
              </a:rPr>
              <a:t> to fail.</a:t>
            </a:r>
          </a:p>
          <a:p>
            <a:r>
              <a:rPr lang="en-US" dirty="0">
                <a:latin typeface="Open Sans Light" pitchFamily="2" charset="0"/>
                <a:ea typeface="Open Sans Light" pitchFamily="2" charset="0"/>
                <a:cs typeface="Open Sans Light" pitchFamily="2" charset="0"/>
              </a:rPr>
              <a:t> Today:</a:t>
            </a:r>
          </a:p>
          <a:p>
            <a:pPr lvl="1"/>
            <a:r>
              <a:rPr lang="en-US" dirty="0">
                <a:latin typeface="Open Sans Light" pitchFamily="2" charset="0"/>
                <a:ea typeface="Open Sans Light" pitchFamily="2" charset="0"/>
                <a:cs typeface="Open Sans Light" pitchFamily="2" charset="0"/>
              </a:rPr>
              <a:t> Wrap up 1 mutable data example, then ADTs</a:t>
            </a:r>
          </a:p>
        </p:txBody>
      </p:sp>
      <p:sp>
        <p:nvSpPr>
          <p:cNvPr id="4" name="Footer Placeholder 3">
            <a:extLst>
              <a:ext uri="{FF2B5EF4-FFF2-40B4-BE49-F238E27FC236}">
                <a16:creationId xmlns:a16="http://schemas.microsoft.com/office/drawing/2014/main" id="{937D9D0A-21F1-1958-9113-399B19A71D94}"/>
              </a:ext>
            </a:extLst>
          </p:cNvPr>
          <p:cNvSpPr>
            <a:spLocks noGrp="1"/>
          </p:cNvSpPr>
          <p:nvPr>
            <p:ph type="ftr" sz="quarter" idx="10"/>
          </p:nvPr>
        </p:nvSpPr>
        <p:spPr>
          <a:xfrm>
            <a:off x="4038599" y="6356350"/>
            <a:ext cx="4593771" cy="365125"/>
          </a:xfrm>
        </p:spPr>
        <p:txBody>
          <a:bodyPr/>
          <a:lstStyle/>
          <a:p>
            <a:r>
              <a:rPr lang="en-US" dirty="0"/>
              <a:t>Michael Ball | UC Berkeley | https://c88c.org | © CC BY-NC-SA</a:t>
            </a:r>
          </a:p>
        </p:txBody>
      </p:sp>
    </p:spTree>
    <p:extLst>
      <p:ext uri="{BB962C8B-B14F-4D97-AF65-F5344CB8AC3E}">
        <p14:creationId xmlns:p14="http://schemas.microsoft.com/office/powerpoint/2010/main" val="1050340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4EB12-0C9F-3746-854D-651CEBFE86CE}"/>
              </a:ext>
            </a:extLst>
          </p:cNvPr>
          <p:cNvSpPr>
            <a:spLocks noGrp="1"/>
          </p:cNvSpPr>
          <p:nvPr>
            <p:ph type="title"/>
          </p:nvPr>
        </p:nvSpPr>
        <p:spPr/>
        <p:txBody>
          <a:bodyPr/>
          <a:lstStyle/>
          <a:p>
            <a:r>
              <a:rPr lang="en-US" sz="3600" dirty="0"/>
              <a:t>Abstract Data Type</a:t>
            </a:r>
          </a:p>
        </p:txBody>
      </p:sp>
      <p:sp>
        <p:nvSpPr>
          <p:cNvPr id="3" name="Content Placeholder 2">
            <a:extLst>
              <a:ext uri="{FF2B5EF4-FFF2-40B4-BE49-F238E27FC236}">
                <a16:creationId xmlns:a16="http://schemas.microsoft.com/office/drawing/2014/main" id="{D4238813-95CA-8B45-825F-2253C2678B52}"/>
              </a:ext>
            </a:extLst>
          </p:cNvPr>
          <p:cNvSpPr>
            <a:spLocks noGrp="1"/>
          </p:cNvSpPr>
          <p:nvPr>
            <p:ph idx="1"/>
          </p:nvPr>
        </p:nvSpPr>
        <p:spPr/>
        <p:txBody>
          <a:bodyPr/>
          <a:lstStyle/>
          <a:p>
            <a:r>
              <a:rPr lang="en-US" sz="2600" dirty="0"/>
              <a:t>Uses pure functions to encapsulate some logic as part of a program.</a:t>
            </a:r>
          </a:p>
          <a:p>
            <a:r>
              <a:rPr lang="en-US" sz="2600" dirty="0"/>
              <a:t>We rely of built-in types (int, str, list, </a:t>
            </a:r>
            <a:r>
              <a:rPr lang="en-US" sz="2600" dirty="0" err="1"/>
              <a:t>etc</a:t>
            </a:r>
            <a:r>
              <a:rPr lang="en-US" sz="2600" dirty="0"/>
              <a:t>) to build ADTs</a:t>
            </a:r>
          </a:p>
          <a:p>
            <a:r>
              <a:rPr lang="en-US" sz="2600" dirty="0"/>
              <a:t>This is a contrast to object-oriented programming</a:t>
            </a:r>
          </a:p>
          <a:p>
            <a:pPr lvl="1"/>
            <a:r>
              <a:rPr lang="en-US" sz="2600" dirty="0"/>
              <a:t>Which is coming soon!</a:t>
            </a:r>
          </a:p>
        </p:txBody>
      </p:sp>
      <p:sp>
        <p:nvSpPr>
          <p:cNvPr id="4" name="Footer Placeholder 3">
            <a:extLst>
              <a:ext uri="{FF2B5EF4-FFF2-40B4-BE49-F238E27FC236}">
                <a16:creationId xmlns:a16="http://schemas.microsoft.com/office/drawing/2014/main" id="{71F20023-3C05-44A2-2927-411AD9620C4A}"/>
              </a:ext>
            </a:extLst>
          </p:cNvPr>
          <p:cNvSpPr>
            <a:spLocks noGrp="1"/>
          </p:cNvSpPr>
          <p:nvPr>
            <p:ph type="ftr" sz="quarter" idx="10"/>
          </p:nvPr>
        </p:nvSpPr>
        <p:spPr>
          <a:xfrm>
            <a:off x="4038599" y="6356350"/>
            <a:ext cx="4593771" cy="365125"/>
          </a:xfrm>
        </p:spPr>
        <p:txBody>
          <a:bodyPr/>
          <a:lstStyle/>
          <a:p>
            <a:r>
              <a:rPr lang="en-US" dirty="0"/>
              <a:t>Michael Ball | UC Berkeley | https://c88c.org | © CC BY-NC-SA</a:t>
            </a:r>
          </a:p>
        </p:txBody>
      </p:sp>
    </p:spTree>
    <p:extLst>
      <p:ext uri="{BB962C8B-B14F-4D97-AF65-F5344CB8AC3E}">
        <p14:creationId xmlns:p14="http://schemas.microsoft.com/office/powerpoint/2010/main" val="3290418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195A-9A97-B04A-B6C0-EF95068317AB}"/>
              </a:ext>
            </a:extLst>
          </p:cNvPr>
          <p:cNvSpPr>
            <a:spLocks noGrp="1"/>
          </p:cNvSpPr>
          <p:nvPr>
            <p:ph type="title"/>
          </p:nvPr>
        </p:nvSpPr>
        <p:spPr/>
        <p:txBody>
          <a:bodyPr/>
          <a:lstStyle/>
          <a:p>
            <a:r>
              <a:rPr lang="en-US" sz="3600" dirty="0"/>
              <a:t>Creating Abstractions</a:t>
            </a:r>
          </a:p>
        </p:txBody>
      </p:sp>
      <p:sp>
        <p:nvSpPr>
          <p:cNvPr id="3" name="Text Placeholder 2">
            <a:extLst>
              <a:ext uri="{FF2B5EF4-FFF2-40B4-BE49-F238E27FC236}">
                <a16:creationId xmlns:a16="http://schemas.microsoft.com/office/drawing/2014/main" id="{8D8B326C-C421-E14D-8661-C40157E05458}"/>
              </a:ext>
            </a:extLst>
          </p:cNvPr>
          <p:cNvSpPr>
            <a:spLocks noGrp="1"/>
          </p:cNvSpPr>
          <p:nvPr>
            <p:ph idx="1"/>
          </p:nvPr>
        </p:nvSpPr>
        <p:spPr/>
        <p:txBody>
          <a:bodyPr/>
          <a:lstStyle/>
          <a:p>
            <a:r>
              <a:rPr lang="en-US" sz="2400" dirty="0"/>
              <a:t>Compound values combine other values together</a:t>
            </a:r>
          </a:p>
          <a:p>
            <a:pPr lvl="1"/>
            <a:r>
              <a:rPr lang="en-US" sz="2400" dirty="0"/>
              <a:t>date: a year, a month, and a day</a:t>
            </a:r>
          </a:p>
          <a:p>
            <a:pPr lvl="1"/>
            <a:r>
              <a:rPr lang="en-US" sz="2400" dirty="0"/>
              <a:t>geographic position: latitude and longitude</a:t>
            </a:r>
          </a:p>
          <a:p>
            <a:pPr lvl="1"/>
            <a:r>
              <a:rPr lang="en-US" sz="2400" dirty="0"/>
              <a:t>a game board</a:t>
            </a:r>
          </a:p>
          <a:p>
            <a:endParaRPr lang="en-US" sz="2400" dirty="0"/>
          </a:p>
          <a:p>
            <a:r>
              <a:rPr lang="en-US" sz="2400" dirty="0"/>
              <a:t>Data abstraction lets us manipulate compound values as units</a:t>
            </a:r>
          </a:p>
          <a:p>
            <a:r>
              <a:rPr lang="en-US" sz="2400" dirty="0"/>
              <a:t>Isolate two parts of any program that uses data: </a:t>
            </a:r>
          </a:p>
          <a:p>
            <a:pPr lvl="1"/>
            <a:r>
              <a:rPr lang="en-US" sz="2400" dirty="0"/>
              <a:t>How data are represented (as parts) </a:t>
            </a:r>
          </a:p>
          <a:p>
            <a:pPr lvl="1"/>
            <a:r>
              <a:rPr lang="en-US" sz="2400" dirty="0"/>
              <a:t>How data are manipulated (as units) </a:t>
            </a:r>
          </a:p>
          <a:p>
            <a:r>
              <a:rPr lang="en-US" sz="2400" b="1" dirty="0"/>
              <a:t>Data abstraction</a:t>
            </a:r>
            <a:r>
              <a:rPr lang="en-US" sz="2400" dirty="0"/>
              <a:t>: A methodology by which functions enforce an abstraction barrier between </a:t>
            </a:r>
            <a:r>
              <a:rPr lang="en-US" sz="2400" i="1" dirty="0"/>
              <a:t>representation </a:t>
            </a:r>
            <a:r>
              <a:rPr lang="en-US" sz="2400" dirty="0"/>
              <a:t>and </a:t>
            </a:r>
            <a:r>
              <a:rPr lang="en-US" sz="2400" i="1" dirty="0"/>
              <a:t>use </a:t>
            </a:r>
            <a:endParaRPr lang="en-US" sz="2400" dirty="0"/>
          </a:p>
        </p:txBody>
      </p:sp>
      <p:sp>
        <p:nvSpPr>
          <p:cNvPr id="5" name="Footer Placeholder 3">
            <a:extLst>
              <a:ext uri="{FF2B5EF4-FFF2-40B4-BE49-F238E27FC236}">
                <a16:creationId xmlns:a16="http://schemas.microsoft.com/office/drawing/2014/main" id="{3CA8D428-E97E-D04F-8E06-51BE950A29D0}"/>
              </a:ext>
            </a:extLst>
          </p:cNvPr>
          <p:cNvSpPr>
            <a:spLocks noGrp="1"/>
          </p:cNvSpPr>
          <p:nvPr>
            <p:ph type="ftr" sz="quarter" idx="10"/>
          </p:nvPr>
        </p:nvSpPr>
        <p:spPr>
          <a:xfrm>
            <a:off x="4038599" y="6356350"/>
            <a:ext cx="4593771" cy="365125"/>
          </a:xfrm>
        </p:spPr>
        <p:txBody>
          <a:bodyPr/>
          <a:lstStyle/>
          <a:p>
            <a:r>
              <a:rPr lang="en-US" dirty="0"/>
              <a:t>Michael Ball | UC Berkeley | https://c88c.org | © CC BY-NC-SA</a:t>
            </a:r>
          </a:p>
        </p:txBody>
      </p:sp>
    </p:spTree>
    <p:extLst>
      <p:ext uri="{BB962C8B-B14F-4D97-AF65-F5344CB8AC3E}">
        <p14:creationId xmlns:p14="http://schemas.microsoft.com/office/powerpoint/2010/main" val="1016480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CCEA-ABE1-994B-9C87-AE7A1DFBB9AD}"/>
              </a:ext>
            </a:extLst>
          </p:cNvPr>
          <p:cNvSpPr>
            <a:spLocks noGrp="1"/>
          </p:cNvSpPr>
          <p:nvPr>
            <p:ph type="title"/>
          </p:nvPr>
        </p:nvSpPr>
        <p:spPr/>
        <p:txBody>
          <a:bodyPr/>
          <a:lstStyle/>
          <a:p>
            <a:r>
              <a:rPr lang="en-US" dirty="0"/>
              <a:t>Why Abstract Data Types?</a:t>
            </a:r>
          </a:p>
        </p:txBody>
      </p:sp>
      <p:sp>
        <p:nvSpPr>
          <p:cNvPr id="3" name="Text Placeholder 2">
            <a:extLst>
              <a:ext uri="{FF2B5EF4-FFF2-40B4-BE49-F238E27FC236}">
                <a16:creationId xmlns:a16="http://schemas.microsoft.com/office/drawing/2014/main" id="{3B197473-520D-B849-9301-423FFA38D5EA}"/>
              </a:ext>
            </a:extLst>
          </p:cNvPr>
          <p:cNvSpPr>
            <a:spLocks noGrp="1"/>
          </p:cNvSpPr>
          <p:nvPr>
            <p:ph idx="1"/>
          </p:nvPr>
        </p:nvSpPr>
        <p:spPr/>
        <p:txBody>
          <a:bodyPr/>
          <a:lstStyle/>
          <a:p>
            <a:r>
              <a:rPr lang="en-US" sz="2400" dirty="0"/>
              <a:t>How do you represent the </a:t>
            </a:r>
            <a:r>
              <a:rPr lang="en-US" sz="2400" i="1" dirty="0"/>
              <a:t>idea</a:t>
            </a:r>
            <a:r>
              <a:rPr lang="en-US" sz="2400" dirty="0"/>
              <a:t> of a game board, a "course", a person, a student, anything?</a:t>
            </a:r>
          </a:p>
          <a:p>
            <a:pPr lvl="1"/>
            <a:r>
              <a:rPr lang="en-US" sz="2175" dirty="0"/>
              <a:t> Programming languages allow you to do just about anything!</a:t>
            </a:r>
          </a:p>
          <a:p>
            <a:r>
              <a:rPr lang="en-US" sz="2400" dirty="0"/>
              <a:t>“Self-Documenting”</a:t>
            </a:r>
          </a:p>
          <a:p>
            <a:pPr lvl="1"/>
            <a:r>
              <a:rPr lang="en-US" sz="2400" dirty="0" err="1"/>
              <a:t>contact_name</a:t>
            </a:r>
            <a:r>
              <a:rPr lang="en-US" sz="2400" dirty="0"/>
              <a:t>(contact)</a:t>
            </a:r>
          </a:p>
          <a:p>
            <a:pPr lvl="2"/>
            <a:r>
              <a:rPr lang="en-US" sz="2400" dirty="0"/>
              <a:t> vs contact[0]</a:t>
            </a:r>
          </a:p>
          <a:p>
            <a:pPr lvl="1"/>
            <a:r>
              <a:rPr lang="en-US" sz="2400" dirty="0"/>
              <a:t>“0” may seem clear now, but what about in a week? 3 months? </a:t>
            </a:r>
          </a:p>
          <a:p>
            <a:r>
              <a:rPr lang="en-US" sz="2400" dirty="0"/>
              <a:t>Change your implementation</a:t>
            </a:r>
          </a:p>
          <a:p>
            <a:pPr lvl="1"/>
            <a:r>
              <a:rPr lang="en-US" sz="2400" dirty="0"/>
              <a:t>Maybe today it’s just a Python List</a:t>
            </a:r>
          </a:p>
          <a:p>
            <a:pPr lvl="1"/>
            <a:r>
              <a:rPr lang="en-US" sz="2400" dirty="0"/>
              <a:t>Tomorrow: It could be a file on your computer; a database in web</a:t>
            </a:r>
          </a:p>
        </p:txBody>
      </p:sp>
      <p:sp>
        <p:nvSpPr>
          <p:cNvPr id="4" name="Footer Placeholder 3">
            <a:extLst>
              <a:ext uri="{FF2B5EF4-FFF2-40B4-BE49-F238E27FC236}">
                <a16:creationId xmlns:a16="http://schemas.microsoft.com/office/drawing/2014/main" id="{2BB70206-8E92-FCE8-F616-3168C578215A}"/>
              </a:ext>
            </a:extLst>
          </p:cNvPr>
          <p:cNvSpPr>
            <a:spLocks noGrp="1"/>
          </p:cNvSpPr>
          <p:nvPr>
            <p:ph type="ftr" sz="quarter" idx="10"/>
          </p:nvPr>
        </p:nvSpPr>
        <p:spPr>
          <a:xfrm>
            <a:off x="4038599" y="6356350"/>
            <a:ext cx="4593771" cy="365125"/>
          </a:xfrm>
        </p:spPr>
        <p:txBody>
          <a:bodyPr/>
          <a:lstStyle/>
          <a:p>
            <a:r>
              <a:rPr lang="en-US" dirty="0"/>
              <a:t>Michael Ball | UC Berkeley | https://c88c.org | © CC BY-NC-SA</a:t>
            </a:r>
          </a:p>
        </p:txBody>
      </p:sp>
    </p:spTree>
    <p:extLst>
      <p:ext uri="{BB962C8B-B14F-4D97-AF65-F5344CB8AC3E}">
        <p14:creationId xmlns:p14="http://schemas.microsoft.com/office/powerpoint/2010/main" val="2925763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0"/>
          <p:cNvSpPr txBox="1">
            <a:spLocks noGrp="1"/>
          </p:cNvSpPr>
          <p:nvPr>
            <p:ph type="title"/>
          </p:nvPr>
        </p:nvSpPr>
        <p:spPr>
          <a:solidFill>
            <a:schemeClr val="tx2"/>
          </a:solidFill>
          <a:ln>
            <a:noFill/>
          </a:ln>
        </p:spPr>
        <p:txBody>
          <a:bodyPr spcFirstLastPara="1" vert="horz" wrap="square" lIns="92075" tIns="46025" rIns="92075" bIns="46025" numCol="1" anchor="ctr" anchorCtr="0" compatLnSpc="1">
            <a:prstTxWarp prst="textNoShape">
              <a:avLst/>
            </a:prstTxWarp>
            <a:noAutofit/>
          </a:bodyPr>
          <a:lstStyle/>
          <a:p>
            <a:r>
              <a:rPr lang="en-US" dirty="0">
                <a:sym typeface="Arial"/>
              </a:rPr>
              <a:t>Abstract Data Type</a:t>
            </a:r>
            <a:endParaRPr lang="en-US" dirty="0"/>
          </a:p>
        </p:txBody>
      </p:sp>
      <p:sp>
        <p:nvSpPr>
          <p:cNvPr id="206" name="Google Shape;206;p20"/>
          <p:cNvSpPr/>
          <p:nvPr/>
        </p:nvSpPr>
        <p:spPr>
          <a:xfrm>
            <a:off x="4572000" y="2362200"/>
            <a:ext cx="4038600" cy="2667000"/>
          </a:xfrm>
          <a:prstGeom prst="rect">
            <a:avLst/>
          </a:prstGeom>
          <a:solidFill>
            <a:schemeClr val="accent1"/>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chemeClr val="dk1"/>
              </a:buClr>
              <a:buSzPts val="1800"/>
            </a:pPr>
            <a:endParaRPr sz="18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207" name="Google Shape;207;p20"/>
          <p:cNvSpPr txBox="1"/>
          <p:nvPr/>
        </p:nvSpPr>
        <p:spPr>
          <a:xfrm>
            <a:off x="5466706" y="2450068"/>
            <a:ext cx="1924694" cy="369332"/>
          </a:xfrm>
          <a:prstGeom prst="rect">
            <a:avLst/>
          </a:prstGeom>
          <a:noFill/>
          <a:ln>
            <a:noFill/>
          </a:ln>
        </p:spPr>
        <p:txBody>
          <a:bodyPr spcFirstLastPara="1" wrap="square" lIns="91425" tIns="45700" rIns="91425" bIns="45700" anchor="t" anchorCtr="0">
            <a:noAutofit/>
          </a:bodyPr>
          <a:lstStyle/>
          <a:p>
            <a:r>
              <a:rPr lang="en-US" sz="18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rPr>
              <a:t>A new Data Type</a:t>
            </a: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208" name="Google Shape;208;p20"/>
          <p:cNvSpPr txBox="1"/>
          <p:nvPr/>
        </p:nvSpPr>
        <p:spPr>
          <a:xfrm>
            <a:off x="5715000" y="3216598"/>
            <a:ext cx="2582758" cy="369332"/>
          </a:xfrm>
          <a:prstGeom prst="rect">
            <a:avLst/>
          </a:prstGeom>
          <a:solidFill>
            <a:schemeClr val="lt1"/>
          </a:solidFill>
          <a:ln>
            <a:noFill/>
          </a:ln>
        </p:spPr>
        <p:txBody>
          <a:bodyPr spcFirstLastPara="1" wrap="square" lIns="91425" tIns="45700" rIns="91425" bIns="45700" anchor="t" anchorCtr="0">
            <a:noAutofit/>
          </a:bodyPr>
          <a:lstStyle/>
          <a:p>
            <a:r>
              <a:rPr lang="en-US" sz="18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rPr>
              <a:t>Internal Representation</a:t>
            </a: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209" name="Google Shape;209;p20"/>
          <p:cNvSpPr txBox="1"/>
          <p:nvPr/>
        </p:nvSpPr>
        <p:spPr>
          <a:xfrm>
            <a:off x="1828800" y="4558348"/>
            <a:ext cx="2659702" cy="369332"/>
          </a:xfrm>
          <a:prstGeom prst="rect">
            <a:avLst/>
          </a:prstGeom>
          <a:solidFill>
            <a:schemeClr val="lt1"/>
          </a:solidFill>
          <a:ln>
            <a:noFill/>
          </a:ln>
        </p:spPr>
        <p:txBody>
          <a:bodyPr spcFirstLastPara="1" wrap="square" lIns="91425" tIns="45700" rIns="91425" bIns="45700" anchor="t" anchorCtr="0">
            <a:noAutofit/>
          </a:bodyPr>
          <a:lstStyle/>
          <a:p>
            <a:r>
              <a:rPr lang="en-US" sz="18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rPr>
              <a:t>External Representation</a:t>
            </a: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210" name="Google Shape;210;p20"/>
          <p:cNvSpPr txBox="1"/>
          <p:nvPr/>
        </p:nvSpPr>
        <p:spPr>
          <a:xfrm>
            <a:off x="2995786" y="2545723"/>
            <a:ext cx="1492716" cy="369332"/>
          </a:xfrm>
          <a:prstGeom prst="rect">
            <a:avLst/>
          </a:prstGeom>
          <a:noFill/>
          <a:ln>
            <a:noFill/>
          </a:ln>
        </p:spPr>
        <p:txBody>
          <a:bodyPr spcFirstLastPara="1" wrap="square" lIns="91425" tIns="45700" rIns="91425" bIns="45700" anchor="t" anchorCtr="0">
            <a:noAutofit/>
          </a:bodyPr>
          <a:lstStyle/>
          <a:p>
            <a:r>
              <a:rPr lang="en-US" sz="18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rPr>
              <a:t>Constructors</a:t>
            </a: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211" name="Google Shape;211;p20"/>
          <p:cNvSpPr txBox="1"/>
          <p:nvPr/>
        </p:nvSpPr>
        <p:spPr>
          <a:xfrm>
            <a:off x="3239442" y="3216598"/>
            <a:ext cx="1146468" cy="369332"/>
          </a:xfrm>
          <a:prstGeom prst="rect">
            <a:avLst/>
          </a:prstGeom>
          <a:noFill/>
          <a:ln>
            <a:noFill/>
          </a:ln>
        </p:spPr>
        <p:txBody>
          <a:bodyPr spcFirstLastPara="1" wrap="square" lIns="91425" tIns="45700" rIns="91425" bIns="45700" anchor="t" anchorCtr="0">
            <a:noAutofit/>
          </a:bodyPr>
          <a:lstStyle/>
          <a:p>
            <a:r>
              <a:rPr lang="en-US" sz="18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rPr>
              <a:t>Selectors</a:t>
            </a: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212" name="Google Shape;212;p20"/>
          <p:cNvSpPr txBox="1"/>
          <p:nvPr/>
        </p:nvSpPr>
        <p:spPr>
          <a:xfrm>
            <a:off x="3175322" y="3887473"/>
            <a:ext cx="1313180" cy="369332"/>
          </a:xfrm>
          <a:prstGeom prst="rect">
            <a:avLst/>
          </a:prstGeom>
          <a:noFill/>
          <a:ln>
            <a:noFill/>
          </a:ln>
        </p:spPr>
        <p:txBody>
          <a:bodyPr spcFirstLastPara="1" wrap="square" lIns="91425" tIns="45700" rIns="91425" bIns="45700" anchor="t" anchorCtr="0">
            <a:noAutofit/>
          </a:bodyPr>
          <a:lstStyle/>
          <a:p>
            <a:r>
              <a:rPr lang="en-US" sz="18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rPr>
              <a:t>Operations</a:t>
            </a: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213" name="Google Shape;213;p20"/>
          <p:cNvSpPr txBox="1"/>
          <p:nvPr/>
        </p:nvSpPr>
        <p:spPr>
          <a:xfrm>
            <a:off x="2470642" y="1779346"/>
            <a:ext cx="1537600" cy="400110"/>
          </a:xfrm>
          <a:prstGeom prst="rect">
            <a:avLst/>
          </a:prstGeom>
          <a:noFill/>
          <a:ln>
            <a:noFill/>
          </a:ln>
        </p:spPr>
        <p:txBody>
          <a:bodyPr spcFirstLastPara="1" wrap="square" lIns="91425" tIns="45700" rIns="91425" bIns="45700" anchor="t" anchorCtr="0">
            <a:noAutofit/>
          </a:bodyPr>
          <a:lstStyle/>
          <a:p>
            <a:r>
              <a:rPr lang="en-US" sz="20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rPr>
              <a:t>Operations</a:t>
            </a: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214" name="Google Shape;214;p20"/>
          <p:cNvSpPr txBox="1"/>
          <p:nvPr/>
        </p:nvSpPr>
        <p:spPr>
          <a:xfrm>
            <a:off x="4488503" y="1775977"/>
            <a:ext cx="981359" cy="400110"/>
          </a:xfrm>
          <a:prstGeom prst="rect">
            <a:avLst/>
          </a:prstGeom>
          <a:noFill/>
          <a:ln>
            <a:noFill/>
          </a:ln>
        </p:spPr>
        <p:txBody>
          <a:bodyPr spcFirstLastPara="1" wrap="square" lIns="91425" tIns="45700" rIns="91425" bIns="45700" anchor="t" anchorCtr="0">
            <a:noAutofit/>
          </a:bodyPr>
          <a:lstStyle/>
          <a:p>
            <a:r>
              <a:rPr lang="en-US" sz="20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rPr>
              <a:t>Object</a:t>
            </a: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215" name="Google Shape;215;p20"/>
          <p:cNvSpPr txBox="1"/>
          <p:nvPr/>
        </p:nvSpPr>
        <p:spPr>
          <a:xfrm>
            <a:off x="5715000" y="3891687"/>
            <a:ext cx="2557110" cy="646331"/>
          </a:xfrm>
          <a:prstGeom prst="rect">
            <a:avLst/>
          </a:prstGeom>
          <a:solidFill>
            <a:schemeClr val="lt1"/>
          </a:solidFill>
          <a:ln>
            <a:noFill/>
          </a:ln>
        </p:spPr>
        <p:txBody>
          <a:bodyPr spcFirstLastPara="1" wrap="square" lIns="91425" tIns="45700" rIns="91425" bIns="45700" anchor="t" anchorCtr="0">
            <a:noAutofit/>
          </a:bodyPr>
          <a:lstStyle/>
          <a:p>
            <a:r>
              <a:rPr lang="en-US" sz="18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rPr>
              <a:t>Implementation on that</a:t>
            </a:r>
            <a:endParaRPr dirty="0">
              <a:latin typeface="Open Sans Light" panose="020B0606030504020204" pitchFamily="34" charset="0"/>
              <a:ea typeface="Open Sans Light" panose="020B0606030504020204" pitchFamily="34" charset="0"/>
              <a:cs typeface="Open Sans Light" panose="020B0606030504020204" pitchFamily="34" charset="0"/>
            </a:endParaRPr>
          </a:p>
          <a:p>
            <a:r>
              <a:rPr lang="en-US" sz="18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rPr>
              <a:t>Internal representation </a:t>
            </a: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216" name="Google Shape;216;p20"/>
          <p:cNvSpPr/>
          <p:nvPr/>
        </p:nvSpPr>
        <p:spPr>
          <a:xfrm>
            <a:off x="4419600" y="2545724"/>
            <a:ext cx="304800" cy="555445"/>
          </a:xfrm>
          <a:prstGeom prst="rect">
            <a:avLst/>
          </a:prstGeom>
          <a:solidFill>
            <a:srgbClr val="EFE683">
              <a:alpha val="80000"/>
            </a:srgbClr>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chemeClr val="dk1"/>
              </a:buClr>
              <a:buSzPts val="1800"/>
            </a:pPr>
            <a:endParaRPr sz="18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217" name="Google Shape;217;p20"/>
          <p:cNvSpPr/>
          <p:nvPr/>
        </p:nvSpPr>
        <p:spPr>
          <a:xfrm>
            <a:off x="4419600" y="3178356"/>
            <a:ext cx="304800" cy="555445"/>
          </a:xfrm>
          <a:prstGeom prst="rect">
            <a:avLst/>
          </a:prstGeom>
          <a:solidFill>
            <a:srgbClr val="EFE683">
              <a:alpha val="80000"/>
            </a:srgbClr>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chemeClr val="dk1"/>
              </a:buClr>
              <a:buSzPts val="1800"/>
            </a:pPr>
            <a:endParaRPr sz="18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218" name="Google Shape;218;p20"/>
          <p:cNvSpPr/>
          <p:nvPr/>
        </p:nvSpPr>
        <p:spPr>
          <a:xfrm>
            <a:off x="4419600" y="3810001"/>
            <a:ext cx="304800" cy="555445"/>
          </a:xfrm>
          <a:prstGeom prst="rect">
            <a:avLst/>
          </a:prstGeom>
          <a:solidFill>
            <a:srgbClr val="EFE683">
              <a:alpha val="80000"/>
            </a:srgbClr>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chemeClr val="dk1"/>
              </a:buClr>
              <a:buSzPts val="1800"/>
            </a:pPr>
            <a:endParaRPr sz="18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219" name="Google Shape;219;p20"/>
          <p:cNvSpPr/>
          <p:nvPr/>
        </p:nvSpPr>
        <p:spPr>
          <a:xfrm>
            <a:off x="4419600" y="4442633"/>
            <a:ext cx="304800" cy="555445"/>
          </a:xfrm>
          <a:prstGeom prst="rect">
            <a:avLst/>
          </a:prstGeom>
          <a:solidFill>
            <a:srgbClr val="EFE683">
              <a:alpha val="80000"/>
            </a:srgbClr>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chemeClr val="dk1"/>
              </a:buClr>
              <a:buSzPts val="1800"/>
            </a:pPr>
            <a:endParaRPr sz="18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220" name="Google Shape;220;p20"/>
          <p:cNvSpPr txBox="1"/>
          <p:nvPr/>
        </p:nvSpPr>
        <p:spPr>
          <a:xfrm>
            <a:off x="3563000" y="5186442"/>
            <a:ext cx="2659702" cy="369332"/>
          </a:xfrm>
          <a:prstGeom prst="rect">
            <a:avLst/>
          </a:prstGeom>
          <a:noFill/>
          <a:ln>
            <a:noFill/>
          </a:ln>
        </p:spPr>
        <p:txBody>
          <a:bodyPr spcFirstLastPara="1" wrap="square" lIns="91425" tIns="45700" rIns="91425" bIns="45700" anchor="t" anchorCtr="0">
            <a:noAutofit/>
          </a:bodyPr>
          <a:lstStyle/>
          <a:p>
            <a:pPr algn="ctr"/>
            <a:r>
              <a:rPr lang="en-US" sz="18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rPr>
              <a:t>Interface</a:t>
            </a:r>
          </a:p>
          <a:p>
            <a:pPr algn="ctr"/>
            <a:r>
              <a:rPr lang="en-US" sz="18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rPr>
              <a:t>Abstraction Barrier!</a:t>
            </a: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2" name="Footer Placeholder 3">
            <a:extLst>
              <a:ext uri="{FF2B5EF4-FFF2-40B4-BE49-F238E27FC236}">
                <a16:creationId xmlns:a16="http://schemas.microsoft.com/office/drawing/2014/main" id="{72A11FD8-750B-0D12-A655-DD107C390F33}"/>
              </a:ext>
            </a:extLst>
          </p:cNvPr>
          <p:cNvSpPr>
            <a:spLocks noGrp="1"/>
          </p:cNvSpPr>
          <p:nvPr>
            <p:ph type="ftr" sz="quarter" idx="10"/>
          </p:nvPr>
        </p:nvSpPr>
        <p:spPr>
          <a:xfrm>
            <a:off x="4038599" y="6356350"/>
            <a:ext cx="4593771" cy="365125"/>
          </a:xfrm>
        </p:spPr>
        <p:txBody>
          <a:bodyPr/>
          <a:lstStyle/>
          <a:p>
            <a:r>
              <a:rPr lang="en-US" dirty="0"/>
              <a:t>Michael Ball | UC Berkeley | https://c88c.org | © CC BY-NC-SA</a:t>
            </a:r>
          </a:p>
        </p:txBody>
      </p:sp>
    </p:spTree>
    <p:extLst>
      <p:ext uri="{BB962C8B-B14F-4D97-AF65-F5344CB8AC3E}">
        <p14:creationId xmlns:p14="http://schemas.microsoft.com/office/powerpoint/2010/main" val="3936494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6"/>
          <p:cNvSpPr txBox="1">
            <a:spLocks noGrp="1"/>
          </p:cNvSpPr>
          <p:nvPr>
            <p:ph type="title"/>
          </p:nvPr>
        </p:nvSpPr>
        <p:spPr>
          <a:solidFill>
            <a:schemeClr val="tx2"/>
          </a:solidFill>
          <a:ln>
            <a:noFill/>
          </a:ln>
        </p:spPr>
        <p:txBody>
          <a:bodyPr spcFirstLastPara="1" vert="horz" wrap="square" lIns="92075" tIns="46025" rIns="92075" bIns="46025" numCol="1" anchor="ctr" anchorCtr="0" compatLnSpc="1">
            <a:prstTxWarp prst="textNoShape">
              <a:avLst/>
            </a:prstTxWarp>
            <a:noAutofit/>
          </a:bodyPr>
          <a:lstStyle/>
          <a:p>
            <a:r>
              <a:rPr lang="en-US" dirty="0">
                <a:sym typeface="Arial"/>
              </a:rPr>
              <a:t>C.O.R.E concepts</a:t>
            </a:r>
            <a:endParaRPr lang="en-US" dirty="0"/>
          </a:p>
        </p:txBody>
      </p:sp>
      <p:sp>
        <p:nvSpPr>
          <p:cNvPr id="369" name="Google Shape;369;p36"/>
          <p:cNvSpPr txBox="1"/>
          <p:nvPr/>
        </p:nvSpPr>
        <p:spPr>
          <a:xfrm>
            <a:off x="3124201" y="1524000"/>
            <a:ext cx="1849785" cy="584776"/>
          </a:xfrm>
          <a:prstGeom prst="rect">
            <a:avLst/>
          </a:prstGeom>
          <a:noFill/>
          <a:ln>
            <a:noFill/>
          </a:ln>
        </p:spPr>
        <p:txBody>
          <a:bodyPr spcFirstLastPara="1" wrap="square" lIns="91425" tIns="45700" rIns="91425" bIns="45700" anchor="t" anchorCtr="0">
            <a:noAutofit/>
          </a:bodyPr>
          <a:lstStyle/>
          <a:p>
            <a:r>
              <a:rPr lang="en-US" sz="3200" dirty="0">
                <a:solidFill>
                  <a:srgbClr val="0000FF"/>
                </a:solidFill>
                <a:latin typeface="Open Sans Light" panose="020B0606030504020204" pitchFamily="34" charset="0"/>
                <a:ea typeface="Open Sans Light" panose="020B0606030504020204" pitchFamily="34" charset="0"/>
                <a:cs typeface="Open Sans Light" panose="020B0606030504020204" pitchFamily="34" charset="0"/>
              </a:rPr>
              <a:t>C</a:t>
            </a:r>
            <a:r>
              <a:rPr lang="en-US" sz="32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rPr>
              <a:t>ompute</a:t>
            </a: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370" name="Google Shape;370;p36"/>
          <p:cNvSpPr txBox="1"/>
          <p:nvPr/>
        </p:nvSpPr>
        <p:spPr>
          <a:xfrm>
            <a:off x="3124200" y="2514600"/>
            <a:ext cx="2192026" cy="584776"/>
          </a:xfrm>
          <a:prstGeom prst="rect">
            <a:avLst/>
          </a:prstGeom>
          <a:noFill/>
          <a:ln>
            <a:noFill/>
          </a:ln>
        </p:spPr>
        <p:txBody>
          <a:bodyPr spcFirstLastPara="1" wrap="square" lIns="91425" tIns="45700" rIns="91425" bIns="45700" anchor="t" anchorCtr="0">
            <a:noAutofit/>
          </a:bodyPr>
          <a:lstStyle/>
          <a:p>
            <a:r>
              <a:rPr lang="en-US" sz="3200" dirty="0">
                <a:solidFill>
                  <a:srgbClr val="0000FF"/>
                </a:solidFill>
                <a:latin typeface="Open Sans Light" panose="020B0606030504020204" pitchFamily="34" charset="0"/>
                <a:ea typeface="Open Sans Light" panose="020B0606030504020204" pitchFamily="34" charset="0"/>
                <a:cs typeface="Open Sans Light" panose="020B0606030504020204" pitchFamily="34" charset="0"/>
              </a:rPr>
              <a:t>O</a:t>
            </a:r>
            <a:r>
              <a:rPr lang="en-US" sz="32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rPr>
              <a:t>perations</a:t>
            </a: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371" name="Google Shape;371;p36"/>
          <p:cNvSpPr txBox="1"/>
          <p:nvPr/>
        </p:nvSpPr>
        <p:spPr>
          <a:xfrm>
            <a:off x="3124200" y="3682424"/>
            <a:ext cx="2967880" cy="584776"/>
          </a:xfrm>
          <a:prstGeom prst="rect">
            <a:avLst/>
          </a:prstGeom>
          <a:noFill/>
          <a:ln>
            <a:noFill/>
          </a:ln>
        </p:spPr>
        <p:txBody>
          <a:bodyPr spcFirstLastPara="1" wrap="square" lIns="91425" tIns="45700" rIns="91425" bIns="45700" anchor="t" anchorCtr="0">
            <a:noAutofit/>
          </a:bodyPr>
          <a:lstStyle/>
          <a:p>
            <a:r>
              <a:rPr lang="en-US" sz="3200" dirty="0">
                <a:solidFill>
                  <a:srgbClr val="0000FF"/>
                </a:solidFill>
                <a:latin typeface="Open Sans Light" panose="020B0606030504020204" pitchFamily="34" charset="0"/>
                <a:ea typeface="Open Sans Light" panose="020B0606030504020204" pitchFamily="34" charset="0"/>
                <a:cs typeface="Open Sans Light" panose="020B0606030504020204" pitchFamily="34" charset="0"/>
              </a:rPr>
              <a:t>R</a:t>
            </a:r>
            <a:r>
              <a:rPr lang="en-US" sz="32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rPr>
              <a:t>epresentation</a:t>
            </a: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372" name="Google Shape;372;p36"/>
          <p:cNvSpPr txBox="1"/>
          <p:nvPr/>
        </p:nvSpPr>
        <p:spPr>
          <a:xfrm>
            <a:off x="3124200" y="4825424"/>
            <a:ext cx="2101056" cy="584776"/>
          </a:xfrm>
          <a:prstGeom prst="rect">
            <a:avLst/>
          </a:prstGeom>
          <a:noFill/>
          <a:ln>
            <a:noFill/>
          </a:ln>
        </p:spPr>
        <p:txBody>
          <a:bodyPr spcFirstLastPara="1" wrap="square" lIns="91425" tIns="45700" rIns="91425" bIns="45700" anchor="t" anchorCtr="0">
            <a:noAutofit/>
          </a:bodyPr>
          <a:lstStyle/>
          <a:p>
            <a:r>
              <a:rPr lang="en-US" sz="3200" dirty="0">
                <a:solidFill>
                  <a:srgbClr val="0000FF"/>
                </a:solidFill>
                <a:latin typeface="Open Sans Light" panose="020B0606030504020204" pitchFamily="34" charset="0"/>
                <a:ea typeface="Open Sans Light" panose="020B0606030504020204" pitchFamily="34" charset="0"/>
                <a:cs typeface="Open Sans Light" panose="020B0606030504020204" pitchFamily="34" charset="0"/>
              </a:rPr>
              <a:t>E</a:t>
            </a:r>
            <a:r>
              <a:rPr lang="en-US" sz="32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rPr>
              <a:t>valuation</a:t>
            </a: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373" name="Google Shape;373;p36"/>
          <p:cNvSpPr txBox="1"/>
          <p:nvPr/>
        </p:nvSpPr>
        <p:spPr>
          <a:xfrm>
            <a:off x="6477000" y="1161872"/>
            <a:ext cx="3657600" cy="1200329"/>
          </a:xfrm>
          <a:prstGeom prst="rect">
            <a:avLst/>
          </a:prstGeom>
          <a:noFill/>
          <a:ln>
            <a:noFill/>
          </a:ln>
        </p:spPr>
        <p:txBody>
          <a:bodyPr spcFirstLastPara="1" wrap="square" lIns="91425" tIns="45700" rIns="91425" bIns="45700" anchor="t" anchorCtr="0">
            <a:noAutofit/>
          </a:bodyPr>
          <a:lstStyle/>
          <a:p>
            <a:r>
              <a:rPr lang="en-US" sz="18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rPr>
              <a:t>Perform useful computations treating objects abstractly as whole values and operating on them.</a:t>
            </a: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374" name="Google Shape;374;p36"/>
          <p:cNvSpPr txBox="1"/>
          <p:nvPr/>
        </p:nvSpPr>
        <p:spPr>
          <a:xfrm>
            <a:off x="6477000" y="2457272"/>
            <a:ext cx="3505200" cy="1200329"/>
          </a:xfrm>
          <a:prstGeom prst="rect">
            <a:avLst/>
          </a:prstGeom>
          <a:noFill/>
          <a:ln>
            <a:noFill/>
          </a:ln>
        </p:spPr>
        <p:txBody>
          <a:bodyPr spcFirstLastPara="1" wrap="square" lIns="91425" tIns="45700" rIns="91425" bIns="45700" anchor="t" anchorCtr="0">
            <a:noAutofit/>
          </a:bodyPr>
          <a:lstStyle/>
          <a:p>
            <a:r>
              <a:rPr lang="en-US" sz="18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rPr>
              <a:t>Provide operations on the abstract components that allow ease of use – independent of concrete representation.</a:t>
            </a: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375" name="Google Shape;375;p36"/>
          <p:cNvSpPr txBox="1"/>
          <p:nvPr/>
        </p:nvSpPr>
        <p:spPr>
          <a:xfrm>
            <a:off x="6477000" y="3724870"/>
            <a:ext cx="3505200" cy="923330"/>
          </a:xfrm>
          <a:prstGeom prst="rect">
            <a:avLst/>
          </a:prstGeom>
          <a:noFill/>
          <a:ln>
            <a:noFill/>
          </a:ln>
        </p:spPr>
        <p:txBody>
          <a:bodyPr spcFirstLastPara="1" wrap="square" lIns="91425" tIns="45700" rIns="91425" bIns="45700" anchor="t" anchorCtr="0">
            <a:noAutofit/>
          </a:bodyPr>
          <a:lstStyle/>
          <a:p>
            <a:r>
              <a:rPr lang="en-US" sz="18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rPr>
              <a:t>Constructors and selectors that provide an abstract interface to a concrete representation</a:t>
            </a: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376" name="Google Shape;376;p36"/>
          <p:cNvSpPr txBox="1"/>
          <p:nvPr/>
        </p:nvSpPr>
        <p:spPr>
          <a:xfrm>
            <a:off x="6477000" y="4763870"/>
            <a:ext cx="3505200" cy="646331"/>
          </a:xfrm>
          <a:prstGeom prst="rect">
            <a:avLst/>
          </a:prstGeom>
          <a:noFill/>
          <a:ln>
            <a:noFill/>
          </a:ln>
        </p:spPr>
        <p:txBody>
          <a:bodyPr spcFirstLastPara="1" wrap="square" lIns="91425" tIns="45700" rIns="91425" bIns="45700" anchor="t" anchorCtr="0">
            <a:noAutofit/>
          </a:bodyPr>
          <a:lstStyle/>
          <a:p>
            <a:r>
              <a:rPr lang="en-US" sz="18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rPr>
              <a:t>Execution on a computing machine</a:t>
            </a: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cxnSp>
        <p:nvCxnSpPr>
          <p:cNvPr id="377" name="Google Shape;377;p36"/>
          <p:cNvCxnSpPr/>
          <p:nvPr/>
        </p:nvCxnSpPr>
        <p:spPr>
          <a:xfrm>
            <a:off x="3200400" y="2438400"/>
            <a:ext cx="6553200" cy="0"/>
          </a:xfrm>
          <a:prstGeom prst="straightConnector1">
            <a:avLst/>
          </a:prstGeom>
          <a:solidFill>
            <a:schemeClr val="accent1"/>
          </a:solidFill>
          <a:ln w="28575" cap="flat" cmpd="sng">
            <a:solidFill>
              <a:srgbClr val="618FFD"/>
            </a:solidFill>
            <a:prstDash val="solid"/>
            <a:round/>
            <a:headEnd type="none" w="sm" len="sm"/>
            <a:tailEnd type="none" w="sm" len="sm"/>
          </a:ln>
        </p:spPr>
      </p:cxnSp>
      <p:cxnSp>
        <p:nvCxnSpPr>
          <p:cNvPr id="378" name="Google Shape;378;p36"/>
          <p:cNvCxnSpPr/>
          <p:nvPr/>
        </p:nvCxnSpPr>
        <p:spPr>
          <a:xfrm>
            <a:off x="3276600" y="3682424"/>
            <a:ext cx="6553200" cy="0"/>
          </a:xfrm>
          <a:prstGeom prst="straightConnector1">
            <a:avLst/>
          </a:prstGeom>
          <a:solidFill>
            <a:schemeClr val="accent1"/>
          </a:solidFill>
          <a:ln w="28575" cap="flat" cmpd="sng">
            <a:solidFill>
              <a:srgbClr val="618FFD"/>
            </a:solidFill>
            <a:prstDash val="dash"/>
            <a:round/>
            <a:headEnd type="none" w="sm" len="sm"/>
            <a:tailEnd type="none" w="sm" len="sm"/>
          </a:ln>
        </p:spPr>
      </p:cxnSp>
      <p:cxnSp>
        <p:nvCxnSpPr>
          <p:cNvPr id="379" name="Google Shape;379;p36"/>
          <p:cNvCxnSpPr/>
          <p:nvPr/>
        </p:nvCxnSpPr>
        <p:spPr>
          <a:xfrm>
            <a:off x="3276600" y="4749224"/>
            <a:ext cx="6553200" cy="0"/>
          </a:xfrm>
          <a:prstGeom prst="straightConnector1">
            <a:avLst/>
          </a:prstGeom>
          <a:solidFill>
            <a:schemeClr val="accent1"/>
          </a:solidFill>
          <a:ln w="38100" cap="flat" cmpd="sng">
            <a:solidFill>
              <a:srgbClr val="000000"/>
            </a:solidFill>
            <a:prstDash val="solid"/>
            <a:round/>
            <a:headEnd type="none" w="sm" len="sm"/>
            <a:tailEnd type="none" w="sm" len="sm"/>
          </a:ln>
        </p:spPr>
      </p:cxnSp>
      <p:sp>
        <p:nvSpPr>
          <p:cNvPr id="380" name="Google Shape;380;p36"/>
          <p:cNvSpPr/>
          <p:nvPr/>
        </p:nvSpPr>
        <p:spPr>
          <a:xfrm>
            <a:off x="2590800" y="2438400"/>
            <a:ext cx="533400" cy="2286000"/>
          </a:xfrm>
          <a:prstGeom prst="leftBrace">
            <a:avLst>
              <a:gd name="adj1" fmla="val 8333"/>
              <a:gd name="adj2" fmla="val 50000"/>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buClr>
                <a:schemeClr val="dk1"/>
              </a:buClr>
              <a:buSzPts val="1800"/>
            </a:pPr>
            <a:endParaRPr sz="1800" dirty="0">
              <a:solidFill>
                <a:schemeClr val="dk1"/>
              </a:solidFill>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381" name="Google Shape;381;p36"/>
          <p:cNvSpPr txBox="1"/>
          <p:nvPr/>
        </p:nvSpPr>
        <p:spPr>
          <a:xfrm rot="-5400000">
            <a:off x="807417" y="3383585"/>
            <a:ext cx="2809233" cy="461665"/>
          </a:xfrm>
          <a:prstGeom prst="rect">
            <a:avLst/>
          </a:prstGeom>
          <a:noFill/>
          <a:ln>
            <a:noFill/>
          </a:ln>
        </p:spPr>
        <p:txBody>
          <a:bodyPr spcFirstLastPara="1" wrap="square" lIns="91425" tIns="45700" rIns="91425" bIns="45700" anchor="t" anchorCtr="0">
            <a:noAutofit/>
          </a:bodyPr>
          <a:lstStyle/>
          <a:p>
            <a:r>
              <a:rPr lang="en-US" sz="2400" dirty="0">
                <a:solidFill>
                  <a:srgbClr val="0000FF"/>
                </a:solidFill>
                <a:latin typeface="Open Sans Light" panose="020B0606030504020204" pitchFamily="34" charset="0"/>
                <a:ea typeface="Open Sans Light" panose="020B0606030504020204" pitchFamily="34" charset="0"/>
                <a:cs typeface="Open Sans Light" panose="020B0606030504020204" pitchFamily="34" charset="0"/>
              </a:rPr>
              <a:t>Abstract Data Type</a:t>
            </a: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382" name="Google Shape;382;p36"/>
          <p:cNvSpPr txBox="1"/>
          <p:nvPr/>
        </p:nvSpPr>
        <p:spPr>
          <a:xfrm>
            <a:off x="6658401" y="5735627"/>
            <a:ext cx="2749471" cy="461665"/>
          </a:xfrm>
          <a:prstGeom prst="rect">
            <a:avLst/>
          </a:prstGeom>
          <a:noFill/>
          <a:ln>
            <a:noFill/>
          </a:ln>
        </p:spPr>
        <p:txBody>
          <a:bodyPr spcFirstLastPara="1" wrap="square" lIns="91425" tIns="45700" rIns="91425" bIns="45700" anchor="t" anchorCtr="0">
            <a:noAutofit/>
          </a:bodyPr>
          <a:lstStyle/>
          <a:p>
            <a:r>
              <a:rPr lang="en-US" sz="2400" dirty="0">
                <a:solidFill>
                  <a:srgbClr val="0000FF"/>
                </a:solidFill>
                <a:latin typeface="Open Sans Light" panose="020B0606030504020204" pitchFamily="34" charset="0"/>
                <a:ea typeface="Open Sans Light" panose="020B0606030504020204" pitchFamily="34" charset="0"/>
                <a:cs typeface="Open Sans Light" panose="020B0606030504020204" pitchFamily="34" charset="0"/>
              </a:rPr>
              <a:t>Abstraction Barrier</a:t>
            </a:r>
            <a:endParaRPr dirty="0">
              <a:latin typeface="Open Sans Light" panose="020B0606030504020204" pitchFamily="34" charset="0"/>
              <a:ea typeface="Open Sans Light" panose="020B0606030504020204" pitchFamily="34" charset="0"/>
              <a:cs typeface="Open Sans Light" panose="020B0606030504020204" pitchFamily="34" charset="0"/>
            </a:endParaRPr>
          </a:p>
        </p:txBody>
      </p:sp>
      <p:cxnSp>
        <p:nvCxnSpPr>
          <p:cNvPr id="383" name="Google Shape;383;p36"/>
          <p:cNvCxnSpPr>
            <a:cxnSpLocks/>
          </p:cNvCxnSpPr>
          <p:nvPr/>
        </p:nvCxnSpPr>
        <p:spPr>
          <a:xfrm>
            <a:off x="5906592" y="3657600"/>
            <a:ext cx="718889" cy="2288232"/>
          </a:xfrm>
          <a:prstGeom prst="straightConnector1">
            <a:avLst/>
          </a:prstGeom>
          <a:solidFill>
            <a:schemeClr val="accent1"/>
          </a:solidFill>
          <a:ln w="12700" cap="flat" cmpd="sng">
            <a:solidFill>
              <a:schemeClr val="dk1"/>
            </a:solidFill>
            <a:prstDash val="solid"/>
            <a:round/>
            <a:headEnd type="none" w="sm" len="sm"/>
            <a:tailEnd type="none" w="sm" len="sm"/>
          </a:ln>
        </p:spPr>
      </p:cxnSp>
      <p:sp>
        <p:nvSpPr>
          <p:cNvPr id="2" name="Footer Placeholder 3">
            <a:extLst>
              <a:ext uri="{FF2B5EF4-FFF2-40B4-BE49-F238E27FC236}">
                <a16:creationId xmlns:a16="http://schemas.microsoft.com/office/drawing/2014/main" id="{10CC9EB8-F0B4-D3AC-665D-C51DEB8A8771}"/>
              </a:ext>
            </a:extLst>
          </p:cNvPr>
          <p:cNvSpPr>
            <a:spLocks noGrp="1"/>
          </p:cNvSpPr>
          <p:nvPr>
            <p:ph type="ftr" sz="quarter" idx="10"/>
          </p:nvPr>
        </p:nvSpPr>
        <p:spPr>
          <a:xfrm>
            <a:off x="4038599" y="6356350"/>
            <a:ext cx="4593771" cy="365125"/>
          </a:xfrm>
        </p:spPr>
        <p:txBody>
          <a:bodyPr/>
          <a:lstStyle/>
          <a:p>
            <a:r>
              <a:rPr lang="en-US" dirty="0"/>
              <a:t>Michael Ball | UC Berkeley | https://c88c.org | © CC BY-NC-SA</a:t>
            </a:r>
          </a:p>
        </p:txBody>
      </p:sp>
    </p:spTree>
    <p:extLst>
      <p:ext uri="{BB962C8B-B14F-4D97-AF65-F5344CB8AC3E}">
        <p14:creationId xmlns:p14="http://schemas.microsoft.com/office/powerpoint/2010/main" val="3325679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1"/>
          <p:cNvSpPr txBox="1">
            <a:spLocks noGrp="1"/>
          </p:cNvSpPr>
          <p:nvPr>
            <p:ph type="title"/>
          </p:nvPr>
        </p:nvSpPr>
        <p:spPr>
          <a:solidFill>
            <a:schemeClr val="tx2"/>
          </a:solidFill>
          <a:ln>
            <a:noFill/>
          </a:ln>
        </p:spPr>
        <p:txBody>
          <a:bodyPr spcFirstLastPara="1" vert="horz" wrap="square" lIns="92075" tIns="46025" rIns="92075" bIns="46025" numCol="1" anchor="ctr" anchorCtr="0" compatLnSpc="1">
            <a:prstTxWarp prst="textNoShape">
              <a:avLst/>
            </a:prstTxWarp>
            <a:noAutofit/>
          </a:bodyPr>
          <a:lstStyle/>
          <a:p>
            <a:r>
              <a:rPr lang="en-US" dirty="0">
                <a:sym typeface="Arial"/>
              </a:rPr>
              <a:t>Reminder: Lists</a:t>
            </a:r>
            <a:endParaRPr lang="en-US" dirty="0"/>
          </a:p>
        </p:txBody>
      </p:sp>
      <p:sp>
        <p:nvSpPr>
          <p:cNvPr id="226" name="Google Shape;226;p21"/>
          <p:cNvSpPr txBox="1">
            <a:spLocks noGrp="1"/>
          </p:cNvSpPr>
          <p:nvPr>
            <p:ph idx="1"/>
          </p:nvPr>
        </p:nvSpPr>
        <p:spPr>
          <a:noFill/>
          <a:ln>
            <a:noFill/>
          </a:ln>
        </p:spPr>
        <p:txBody>
          <a:bodyPr spcFirstLastPara="1" vert="horz" wrap="square" lIns="92075" tIns="46025" rIns="92075" bIns="46025" numCol="1" anchor="t" anchorCtr="0" compatLnSpc="1">
            <a:prstTxWarp prst="textNoShape">
              <a:avLst/>
            </a:prstTxWarp>
            <a:noAutofit/>
          </a:bodyPr>
          <a:lstStyle/>
          <a:p>
            <a:r>
              <a:rPr lang="en-US" dirty="0">
                <a:sym typeface="Arial"/>
              </a:rPr>
              <a:t>Lists</a:t>
            </a:r>
            <a:endParaRPr lang="en-US" dirty="0"/>
          </a:p>
          <a:p>
            <a:pPr lvl="1"/>
            <a:r>
              <a:rPr lang="en-US" dirty="0">
                <a:sym typeface="Arial"/>
              </a:rPr>
              <a:t>Constructors</a:t>
            </a:r>
            <a:r>
              <a:rPr lang="en-US" dirty="0">
                <a:sym typeface="Courier"/>
              </a:rPr>
              <a:t>: </a:t>
            </a:r>
            <a:endParaRPr lang="en-US" dirty="0"/>
          </a:p>
          <a:p>
            <a:pPr lvl="2"/>
            <a:r>
              <a:rPr lang="en-US" dirty="0">
                <a:sym typeface="Courier"/>
              </a:rPr>
              <a:t>list( … )</a:t>
            </a:r>
            <a:endParaRPr lang="en-US" dirty="0"/>
          </a:p>
          <a:p>
            <a:pPr lvl="2"/>
            <a:r>
              <a:rPr lang="en-US" dirty="0">
                <a:sym typeface="Courier"/>
              </a:rPr>
              <a:t>[ &lt;</a:t>
            </a:r>
            <a:r>
              <a:rPr lang="en-US" dirty="0" err="1">
                <a:sym typeface="Courier"/>
              </a:rPr>
              <a:t>exps</a:t>
            </a:r>
            <a:r>
              <a:rPr lang="en-US" dirty="0">
                <a:sym typeface="Courier"/>
              </a:rPr>
              <a:t>&gt;,…  ] </a:t>
            </a:r>
            <a:endParaRPr lang="en-US" dirty="0"/>
          </a:p>
          <a:p>
            <a:pPr lvl="2"/>
            <a:r>
              <a:rPr lang="en-US" dirty="0">
                <a:sym typeface="Courier"/>
              </a:rPr>
              <a:t>[&lt;exp&gt; for &lt;var&gt; in &lt;list&gt; [ if &lt;exp&gt; ] ]</a:t>
            </a:r>
            <a:endParaRPr lang="en-US" dirty="0"/>
          </a:p>
          <a:p>
            <a:pPr lvl="1"/>
            <a:r>
              <a:rPr lang="en-US" dirty="0">
                <a:sym typeface="Arial"/>
              </a:rPr>
              <a:t>Selectors</a:t>
            </a:r>
            <a:r>
              <a:rPr lang="en-US" dirty="0">
                <a:sym typeface="Courier"/>
              </a:rPr>
              <a:t>: &lt;list&gt; [ &lt;index or slice&gt; ]</a:t>
            </a:r>
            <a:endParaRPr lang="en-US" dirty="0"/>
          </a:p>
          <a:p>
            <a:pPr lvl="1"/>
            <a:r>
              <a:rPr lang="en-US" dirty="0">
                <a:sym typeface="Arial"/>
              </a:rPr>
              <a:t>Operations</a:t>
            </a:r>
            <a:r>
              <a:rPr lang="en-US" dirty="0">
                <a:sym typeface="Courier"/>
              </a:rPr>
              <a:t>: in, not in, +, *, </a:t>
            </a:r>
            <a:r>
              <a:rPr lang="en-US" dirty="0" err="1">
                <a:sym typeface="Courier"/>
              </a:rPr>
              <a:t>len</a:t>
            </a:r>
            <a:r>
              <a:rPr lang="en-US" dirty="0">
                <a:sym typeface="Courier"/>
              </a:rPr>
              <a:t>, min, max</a:t>
            </a:r>
            <a:endParaRPr lang="en-US" dirty="0"/>
          </a:p>
          <a:p>
            <a:pPr lvl="2"/>
            <a:r>
              <a:rPr lang="en-US" dirty="0">
                <a:sym typeface="Arial"/>
              </a:rPr>
              <a:t>Mutable ones too (but not yet</a:t>
            </a:r>
            <a:endParaRPr lang="en-US" dirty="0"/>
          </a:p>
          <a:p>
            <a:r>
              <a:rPr lang="en-US" dirty="0"/>
              <a:t> Tuples</a:t>
            </a:r>
          </a:p>
          <a:p>
            <a:pPr lvl="1"/>
            <a:r>
              <a:rPr lang="en-US" dirty="0"/>
              <a:t>A lot like lists, but you cannot edit them. We'll revisit on Monday.</a:t>
            </a:r>
          </a:p>
        </p:txBody>
      </p:sp>
      <p:sp>
        <p:nvSpPr>
          <p:cNvPr id="2" name="Footer Placeholder 3">
            <a:extLst>
              <a:ext uri="{FF2B5EF4-FFF2-40B4-BE49-F238E27FC236}">
                <a16:creationId xmlns:a16="http://schemas.microsoft.com/office/drawing/2014/main" id="{2971D74D-71BC-4D93-B6EC-3653C5F94078}"/>
              </a:ext>
            </a:extLst>
          </p:cNvPr>
          <p:cNvSpPr>
            <a:spLocks noGrp="1"/>
          </p:cNvSpPr>
          <p:nvPr>
            <p:ph type="ftr" sz="quarter" idx="10"/>
          </p:nvPr>
        </p:nvSpPr>
        <p:spPr>
          <a:xfrm>
            <a:off x="4038599" y="6356350"/>
            <a:ext cx="4593771" cy="365125"/>
          </a:xfrm>
        </p:spPr>
        <p:txBody>
          <a:bodyPr/>
          <a:lstStyle/>
          <a:p>
            <a:r>
              <a:rPr lang="en-US" dirty="0"/>
              <a:t>Michael Ball | UC Berkeley | https://c88c.org | © CC BY-NC-SA</a:t>
            </a:r>
          </a:p>
        </p:txBody>
      </p:sp>
    </p:spTree>
    <p:extLst>
      <p:ext uri="{BB962C8B-B14F-4D97-AF65-F5344CB8AC3E}">
        <p14:creationId xmlns:p14="http://schemas.microsoft.com/office/powerpoint/2010/main" val="161519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381D-6DD1-4A45-9E72-DF099B5C7D05}"/>
              </a:ext>
            </a:extLst>
          </p:cNvPr>
          <p:cNvSpPr>
            <a:spLocks noGrp="1"/>
          </p:cNvSpPr>
          <p:nvPr>
            <p:ph type="title"/>
          </p:nvPr>
        </p:nvSpPr>
        <p:spPr/>
        <p:txBody>
          <a:bodyPr/>
          <a:lstStyle/>
          <a:p>
            <a:r>
              <a:rPr lang="en-US" dirty="0"/>
              <a:t>A Small ADT</a:t>
            </a:r>
          </a:p>
        </p:txBody>
      </p:sp>
      <p:sp>
        <p:nvSpPr>
          <p:cNvPr id="5" name="TextBox 4">
            <a:extLst>
              <a:ext uri="{FF2B5EF4-FFF2-40B4-BE49-F238E27FC236}">
                <a16:creationId xmlns:a16="http://schemas.microsoft.com/office/drawing/2014/main" id="{62B2C8B6-DA92-764A-A377-DC59659607D9}"/>
              </a:ext>
            </a:extLst>
          </p:cNvPr>
          <p:cNvSpPr txBox="1"/>
          <p:nvPr/>
        </p:nvSpPr>
        <p:spPr>
          <a:xfrm>
            <a:off x="1715387" y="1084175"/>
            <a:ext cx="8761227" cy="4832092"/>
          </a:xfrm>
          <a:prstGeom prst="rect">
            <a:avLst/>
          </a:prstGeom>
          <a:noFill/>
        </p:spPr>
        <p:txBody>
          <a:bodyPr wrap="square" rtlCol="0">
            <a:spAutoFit/>
          </a:bodyPr>
          <a:lstStyle/>
          <a:p>
            <a:r>
              <a:rPr lang="en-US" sz="2200" dirty="0">
                <a:latin typeface="Source Code Pro" panose="020B0509030403020204" pitchFamily="49" charset="77"/>
                <a:ea typeface="Open Sans Light" panose="020B0606030504020204" pitchFamily="34" charset="0"/>
                <a:cs typeface="Open Sans Light" panose="020B0606030504020204" pitchFamily="34" charset="0"/>
              </a:rPr>
              <a:t>def point(x, y): # constructor</a:t>
            </a:r>
          </a:p>
          <a:p>
            <a:r>
              <a:rPr lang="en-US" sz="2200" dirty="0">
                <a:latin typeface="Source Code Pro" panose="020B0509030403020204" pitchFamily="49" charset="77"/>
                <a:ea typeface="Open Sans Light" panose="020B0606030504020204" pitchFamily="34" charset="0"/>
                <a:cs typeface="Open Sans Light" panose="020B0606030504020204" pitchFamily="34" charset="0"/>
              </a:rPr>
              <a:t>	return [x, y]</a:t>
            </a:r>
            <a:br>
              <a:rPr lang="en-US" sz="2200" dirty="0">
                <a:latin typeface="Source Code Pro" panose="020B0509030403020204" pitchFamily="49" charset="77"/>
                <a:ea typeface="Open Sans Light" panose="020B0606030504020204" pitchFamily="34" charset="0"/>
                <a:cs typeface="Open Sans Light" panose="020B0606030504020204" pitchFamily="34" charset="0"/>
              </a:rPr>
            </a:br>
            <a:br>
              <a:rPr lang="en-US" sz="2200" dirty="0">
                <a:latin typeface="Source Code Pro" panose="020B0509030403020204" pitchFamily="49" charset="77"/>
                <a:ea typeface="Open Sans Light" panose="020B0606030504020204" pitchFamily="34" charset="0"/>
                <a:cs typeface="Open Sans Light" panose="020B0606030504020204" pitchFamily="34" charset="0"/>
              </a:rPr>
            </a:br>
            <a:r>
              <a:rPr lang="en-US" sz="2200" dirty="0">
                <a:latin typeface="Source Code Pro" panose="020B0509030403020204" pitchFamily="49" charset="77"/>
                <a:ea typeface="Open Sans Light" panose="020B0606030504020204" pitchFamily="34" charset="0"/>
                <a:cs typeface="Open Sans Light" panose="020B0606030504020204" pitchFamily="34" charset="0"/>
              </a:rPr>
              <a:t>x = lambda point: point[0] # selector</a:t>
            </a:r>
          </a:p>
          <a:p>
            <a:r>
              <a:rPr lang="en-US" sz="2200" dirty="0">
                <a:latin typeface="Source Code Pro" panose="020B0509030403020204" pitchFamily="49" charset="77"/>
                <a:ea typeface="Open Sans Light" panose="020B0606030504020204" pitchFamily="34" charset="0"/>
                <a:cs typeface="Open Sans Light" panose="020B0606030504020204" pitchFamily="34" charset="0"/>
              </a:rPr>
              <a:t>y = lambda point: point[1]</a:t>
            </a:r>
          </a:p>
          <a:p>
            <a:r>
              <a:rPr lang="en-US" sz="2200" dirty="0">
                <a:latin typeface="Source Code Pro" panose="020B0509030403020204" pitchFamily="49" charset="77"/>
                <a:ea typeface="Open Sans Light" panose="020B0606030504020204" pitchFamily="34" charset="0"/>
                <a:cs typeface="Open Sans Light" panose="020B0606030504020204" pitchFamily="34" charset="0"/>
              </a:rPr>
              <a:t> </a:t>
            </a:r>
          </a:p>
          <a:p>
            <a:r>
              <a:rPr lang="en-US" sz="2200" dirty="0">
                <a:latin typeface="Source Code Pro" panose="020B0509030403020204" pitchFamily="49" charset="77"/>
                <a:ea typeface="Open Sans Light" panose="020B0606030504020204" pitchFamily="34" charset="0"/>
                <a:cs typeface="Open Sans Light" panose="020B0606030504020204" pitchFamily="34" charset="0"/>
              </a:rPr>
              <a:t>def distance(p1, p2): # Operator</a:t>
            </a:r>
          </a:p>
          <a:p>
            <a:r>
              <a:rPr lang="en-US" sz="2200" dirty="0">
                <a:latin typeface="Source Code Pro" panose="020B0509030403020204" pitchFamily="49" charset="77"/>
                <a:ea typeface="Open Sans Light" panose="020B0606030504020204" pitchFamily="34" charset="0"/>
                <a:cs typeface="Open Sans Light" panose="020B0606030504020204" pitchFamily="34" charset="0"/>
              </a:rPr>
              <a:t>	return ((x(p2) - x(p1)**2 + (y(p2) - y(p1))**2) ** 0.5</a:t>
            </a:r>
          </a:p>
          <a:p>
            <a:endParaRPr lang="en-US" sz="2200" dirty="0">
              <a:latin typeface="Source Code Pro" panose="020B0509030403020204" pitchFamily="49" charset="77"/>
              <a:ea typeface="Open Sans Light" panose="020B0606030504020204" pitchFamily="34" charset="0"/>
              <a:cs typeface="Open Sans Light" panose="020B0606030504020204" pitchFamily="34" charset="0"/>
            </a:endParaRPr>
          </a:p>
          <a:p>
            <a:r>
              <a:rPr lang="en-US" sz="2200" dirty="0">
                <a:latin typeface="Source Code Pro" panose="020B0509030403020204" pitchFamily="49" charset="77"/>
                <a:ea typeface="Open Sans Light" panose="020B0606030504020204" pitchFamily="34" charset="0"/>
                <a:cs typeface="Open Sans Light" panose="020B0606030504020204" pitchFamily="34" charset="0"/>
              </a:rPr>
              <a:t>origin = point(0, 0)</a:t>
            </a:r>
          </a:p>
          <a:p>
            <a:r>
              <a:rPr lang="en-US" sz="2200" dirty="0" err="1">
                <a:latin typeface="Source Code Pro" panose="020B0509030403020204" pitchFamily="49" charset="77"/>
                <a:ea typeface="Open Sans Light" panose="020B0606030504020204" pitchFamily="34" charset="0"/>
                <a:cs typeface="Open Sans Light" panose="020B0606030504020204" pitchFamily="34" charset="0"/>
              </a:rPr>
              <a:t>my_house</a:t>
            </a:r>
            <a:r>
              <a:rPr lang="en-US" sz="2200" dirty="0">
                <a:latin typeface="Source Code Pro" panose="020B0509030403020204" pitchFamily="49" charset="77"/>
                <a:ea typeface="Open Sans Light" panose="020B0606030504020204" pitchFamily="34" charset="0"/>
                <a:cs typeface="Open Sans Light" panose="020B0606030504020204" pitchFamily="34" charset="0"/>
              </a:rPr>
              <a:t> = point(5, 5)</a:t>
            </a:r>
          </a:p>
          <a:p>
            <a:r>
              <a:rPr lang="en-US" sz="2200" dirty="0">
                <a:latin typeface="Source Code Pro" panose="020B0509030403020204" pitchFamily="49" charset="77"/>
                <a:ea typeface="Open Sans Light" panose="020B0606030504020204" pitchFamily="34" charset="0"/>
                <a:cs typeface="Open Sans Light" panose="020B0606030504020204" pitchFamily="34" charset="0"/>
              </a:rPr>
              <a:t>campus = point(25, 25)</a:t>
            </a:r>
          </a:p>
          <a:p>
            <a:r>
              <a:rPr lang="en-US" sz="2200" dirty="0" err="1">
                <a:latin typeface="Source Code Pro" panose="020B0509030403020204" pitchFamily="49" charset="77"/>
                <a:ea typeface="Open Sans Light" panose="020B0606030504020204" pitchFamily="34" charset="0"/>
                <a:cs typeface="Open Sans Light" panose="020B0606030504020204" pitchFamily="34" charset="0"/>
              </a:rPr>
              <a:t>distance_to_campus</a:t>
            </a:r>
            <a:r>
              <a:rPr lang="en-US" sz="2200" dirty="0">
                <a:latin typeface="Source Code Pro" panose="020B0509030403020204" pitchFamily="49" charset="77"/>
                <a:ea typeface="Open Sans Light" panose="020B0606030504020204" pitchFamily="34" charset="0"/>
                <a:cs typeface="Open Sans Light" panose="020B0606030504020204" pitchFamily="34" charset="0"/>
              </a:rPr>
              <a:t> = distance(</a:t>
            </a:r>
            <a:r>
              <a:rPr lang="en-US" sz="2200" dirty="0" err="1">
                <a:latin typeface="Source Code Pro" panose="020B0509030403020204" pitchFamily="49" charset="77"/>
                <a:ea typeface="Open Sans Light" panose="020B0606030504020204" pitchFamily="34" charset="0"/>
                <a:cs typeface="Open Sans Light" panose="020B0606030504020204" pitchFamily="34" charset="0"/>
              </a:rPr>
              <a:t>my_house</a:t>
            </a:r>
            <a:r>
              <a:rPr lang="en-US" sz="2200" dirty="0">
                <a:latin typeface="Source Code Pro" panose="020B0509030403020204" pitchFamily="49" charset="77"/>
                <a:ea typeface="Open Sans Light" panose="020B0606030504020204" pitchFamily="34" charset="0"/>
                <a:cs typeface="Open Sans Light" panose="020B0606030504020204" pitchFamily="34" charset="0"/>
              </a:rPr>
              <a:t>, campus)</a:t>
            </a:r>
          </a:p>
        </p:txBody>
      </p:sp>
      <p:sp>
        <p:nvSpPr>
          <p:cNvPr id="3" name="Footer Placeholder 3">
            <a:extLst>
              <a:ext uri="{FF2B5EF4-FFF2-40B4-BE49-F238E27FC236}">
                <a16:creationId xmlns:a16="http://schemas.microsoft.com/office/drawing/2014/main" id="{808C50D7-E7CB-179B-5FC4-A8CB8E82C2D3}"/>
              </a:ext>
            </a:extLst>
          </p:cNvPr>
          <p:cNvSpPr>
            <a:spLocks noGrp="1"/>
          </p:cNvSpPr>
          <p:nvPr>
            <p:ph type="ftr" sz="quarter" idx="10"/>
          </p:nvPr>
        </p:nvSpPr>
        <p:spPr>
          <a:xfrm>
            <a:off x="4038599" y="6356350"/>
            <a:ext cx="4593771" cy="365125"/>
          </a:xfrm>
        </p:spPr>
        <p:txBody>
          <a:bodyPr/>
          <a:lstStyle/>
          <a:p>
            <a:r>
              <a:rPr lang="en-US" dirty="0"/>
              <a:t>Michael Ball | UC Berkeley | https://c88c.org | © CC BY-NC-SA</a:t>
            </a:r>
          </a:p>
        </p:txBody>
      </p:sp>
    </p:spTree>
    <p:extLst>
      <p:ext uri="{BB962C8B-B14F-4D97-AF65-F5344CB8AC3E}">
        <p14:creationId xmlns:p14="http://schemas.microsoft.com/office/powerpoint/2010/main" val="285134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9" name="Google Shape;389;p37"/>
          <p:cNvSpPr txBox="1">
            <a:spLocks noGrp="1"/>
          </p:cNvSpPr>
          <p:nvPr>
            <p:ph idx="1"/>
          </p:nvPr>
        </p:nvSpPr>
        <p:spPr>
          <a:xfrm>
            <a:off x="533400" y="1066800"/>
            <a:ext cx="11218333" cy="5257800"/>
          </a:xfrm>
          <a:noFill/>
          <a:ln>
            <a:noFill/>
          </a:ln>
        </p:spPr>
        <p:txBody>
          <a:bodyPr spcFirstLastPara="1" vert="horz" wrap="square" lIns="92075" tIns="46025" rIns="92075" bIns="46025" numCol="1" anchor="t" anchorCtr="0" compatLnSpc="1">
            <a:prstTxWarp prst="textNoShape">
              <a:avLst/>
            </a:prstTxWarp>
            <a:noAutofit/>
          </a:bodyPr>
          <a:lstStyle/>
          <a:p>
            <a:r>
              <a:rPr lang="en-US" dirty="0">
                <a:sym typeface="Arial"/>
              </a:rPr>
              <a:t>Constructors &amp; Selectors</a:t>
            </a:r>
            <a:endParaRPr lang="en-US" dirty="0"/>
          </a:p>
          <a:p>
            <a:r>
              <a:rPr lang="en-US" dirty="0">
                <a:sym typeface="Arial"/>
              </a:rPr>
              <a:t>Operations</a:t>
            </a:r>
            <a:endParaRPr lang="en-US" dirty="0"/>
          </a:p>
          <a:p>
            <a:pPr lvl="1"/>
            <a:r>
              <a:rPr lang="en-US" dirty="0">
                <a:sym typeface="Arial"/>
              </a:rPr>
              <a:t>Express the behavior of objects, invariants, </a:t>
            </a:r>
            <a:r>
              <a:rPr lang="en-US" dirty="0" err="1">
                <a:sym typeface="Arial"/>
              </a:rPr>
              <a:t>etc</a:t>
            </a:r>
            <a:endParaRPr lang="en-US" dirty="0">
              <a:sym typeface="Arial"/>
            </a:endParaRPr>
          </a:p>
          <a:p>
            <a:pPr lvl="1"/>
            <a:r>
              <a:rPr lang="en-US" dirty="0">
                <a:sym typeface="Arial"/>
              </a:rPr>
              <a:t>Implemented (abstractly) in terms of Constructors and Selectors for the object</a:t>
            </a:r>
            <a:endParaRPr lang="en-US" dirty="0"/>
          </a:p>
          <a:p>
            <a:r>
              <a:rPr lang="en-US" dirty="0">
                <a:sym typeface="Arial"/>
              </a:rPr>
              <a:t>Representation</a:t>
            </a:r>
            <a:endParaRPr lang="en-US" dirty="0"/>
          </a:p>
          <a:p>
            <a:pPr lvl="1"/>
            <a:r>
              <a:rPr lang="en-US" dirty="0">
                <a:sym typeface="Arial"/>
              </a:rPr>
              <a:t>Implement the structure of the object </a:t>
            </a:r>
          </a:p>
        </p:txBody>
      </p:sp>
      <p:sp>
        <p:nvSpPr>
          <p:cNvPr id="2" name="Footer Placeholder 3">
            <a:extLst>
              <a:ext uri="{FF2B5EF4-FFF2-40B4-BE49-F238E27FC236}">
                <a16:creationId xmlns:a16="http://schemas.microsoft.com/office/drawing/2014/main" id="{E880950F-AA14-B033-C714-573BD283807B}"/>
              </a:ext>
            </a:extLst>
          </p:cNvPr>
          <p:cNvSpPr>
            <a:spLocks noGrp="1"/>
          </p:cNvSpPr>
          <p:nvPr>
            <p:ph type="ftr" sz="quarter" idx="10"/>
          </p:nvPr>
        </p:nvSpPr>
        <p:spPr>
          <a:xfrm>
            <a:off x="4038600" y="6434666"/>
            <a:ext cx="4572000" cy="303743"/>
          </a:xfrm>
        </p:spPr>
        <p:txBody>
          <a:bodyPr/>
          <a:lstStyle/>
          <a:p>
            <a:r>
              <a:rPr lang="en-US" dirty="0"/>
              <a:t>Michael Ball | UC Berkeley | https://c88c.org | © CC BY-NC-SA</a:t>
            </a:r>
          </a:p>
        </p:txBody>
      </p:sp>
      <p:sp>
        <p:nvSpPr>
          <p:cNvPr id="13" name="Title 12">
            <a:extLst>
              <a:ext uri="{FF2B5EF4-FFF2-40B4-BE49-F238E27FC236}">
                <a16:creationId xmlns:a16="http://schemas.microsoft.com/office/drawing/2014/main" id="{FD9FAD91-5157-1CB3-892A-5931812F327A}"/>
              </a:ext>
            </a:extLst>
          </p:cNvPr>
          <p:cNvSpPr>
            <a:spLocks noGrp="1"/>
          </p:cNvSpPr>
          <p:nvPr>
            <p:ph type="title"/>
          </p:nvPr>
        </p:nvSpPr>
        <p:spPr/>
        <p:txBody>
          <a:bodyPr/>
          <a:lstStyle/>
          <a:p>
            <a:r>
              <a:rPr lang="en-US" dirty="0">
                <a:sym typeface="Arial"/>
              </a:rPr>
              <a:t>Creating an Abstract Data Type</a:t>
            </a:r>
            <a:endParaRPr lang="en-US" dirty="0"/>
          </a:p>
        </p:txBody>
      </p:sp>
    </p:spTree>
    <p:extLst>
      <p:ext uri="{BB962C8B-B14F-4D97-AF65-F5344CB8AC3E}">
        <p14:creationId xmlns:p14="http://schemas.microsoft.com/office/powerpoint/2010/main" val="2295817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B721-06B1-DCE8-9DE2-9CB3A1FF6C61}"/>
              </a:ext>
            </a:extLst>
          </p:cNvPr>
          <p:cNvSpPr>
            <a:spLocks noGrp="1"/>
          </p:cNvSpPr>
          <p:nvPr>
            <p:ph type="title"/>
          </p:nvPr>
        </p:nvSpPr>
        <p:spPr/>
        <p:txBody>
          <a:bodyPr/>
          <a:lstStyle/>
          <a:p>
            <a:r>
              <a:rPr lang="en-US" dirty="0"/>
              <a:t>Defining The Abstraction Barrier</a:t>
            </a:r>
          </a:p>
        </p:txBody>
      </p:sp>
      <p:sp>
        <p:nvSpPr>
          <p:cNvPr id="3" name="Content Placeholder 2">
            <a:extLst>
              <a:ext uri="{FF2B5EF4-FFF2-40B4-BE49-F238E27FC236}">
                <a16:creationId xmlns:a16="http://schemas.microsoft.com/office/drawing/2014/main" id="{74841CF8-3E2D-92AB-4A47-FED5A3F2E3EC}"/>
              </a:ext>
            </a:extLst>
          </p:cNvPr>
          <p:cNvSpPr>
            <a:spLocks noGrp="1"/>
          </p:cNvSpPr>
          <p:nvPr>
            <p:ph idx="1"/>
          </p:nvPr>
        </p:nvSpPr>
        <p:spPr/>
        <p:txBody>
          <a:bodyPr/>
          <a:lstStyle/>
          <a:p>
            <a:r>
              <a:rPr lang="en-US" dirty="0">
                <a:sym typeface="Arial"/>
              </a:rPr>
              <a:t>An abstraction barrier violation occurs when a part of the program that can use the "higher level" functions uses "lower level" ones instead</a:t>
            </a:r>
            <a:endParaRPr lang="en-US" dirty="0"/>
          </a:p>
          <a:p>
            <a:pPr lvl="1"/>
            <a:r>
              <a:rPr lang="en-US" dirty="0">
                <a:sym typeface="Arial"/>
              </a:rPr>
              <a:t> At either layer of abstraction</a:t>
            </a:r>
          </a:p>
          <a:p>
            <a:pPr lvl="1"/>
            <a:r>
              <a:rPr lang="en-US" dirty="0"/>
              <a:t> e.g. Should your function be aware of the implementation?</a:t>
            </a:r>
          </a:p>
          <a:p>
            <a:pPr lvl="2"/>
            <a:r>
              <a:rPr lang="en-US" dirty="0"/>
              <a:t> Be consistent!</a:t>
            </a:r>
          </a:p>
          <a:p>
            <a:r>
              <a:rPr lang="en-US" dirty="0">
                <a:sym typeface="Arial"/>
              </a:rPr>
              <a:t>Abstraction barriers make programs easier to get right, maintain, and modify</a:t>
            </a:r>
            <a:endParaRPr lang="en-US" dirty="0"/>
          </a:p>
          <a:p>
            <a:pPr lvl="1"/>
            <a:r>
              <a:rPr lang="en-US" dirty="0">
                <a:sym typeface="Arial"/>
              </a:rPr>
              <a:t>Fewer changes when representation changes</a:t>
            </a:r>
            <a:endParaRPr lang="en-US" dirty="0"/>
          </a:p>
        </p:txBody>
      </p:sp>
      <p:sp>
        <p:nvSpPr>
          <p:cNvPr id="4" name="Footer Placeholder 3">
            <a:extLst>
              <a:ext uri="{FF2B5EF4-FFF2-40B4-BE49-F238E27FC236}">
                <a16:creationId xmlns:a16="http://schemas.microsoft.com/office/drawing/2014/main" id="{1A88907B-E344-9351-20D9-14492370D559}"/>
              </a:ext>
            </a:extLst>
          </p:cNvPr>
          <p:cNvSpPr>
            <a:spLocks noGrp="1"/>
          </p:cNvSpPr>
          <p:nvPr>
            <p:ph type="ftr" sz="quarter" idx="10"/>
          </p:nvPr>
        </p:nvSpPr>
        <p:spPr/>
        <p:txBody>
          <a:bodyPr/>
          <a:lstStyle/>
          <a:p>
            <a:r>
              <a:rPr lang="en-US"/>
              <a:t>Michael Ball | UC Berkeley | https://c88c.org | © CC BY-NC-SA</a:t>
            </a:r>
            <a:endParaRPr lang="en-US" dirty="0"/>
          </a:p>
        </p:txBody>
      </p:sp>
    </p:spTree>
    <p:extLst>
      <p:ext uri="{BB962C8B-B14F-4D97-AF65-F5344CB8AC3E}">
        <p14:creationId xmlns:p14="http://schemas.microsoft.com/office/powerpoint/2010/main" val="422657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3567-CACD-6D40-99A9-5715927FF0D2}"/>
              </a:ext>
            </a:extLst>
          </p:cNvPr>
          <p:cNvSpPr>
            <a:spLocks noGrp="1"/>
          </p:cNvSpPr>
          <p:nvPr>
            <p:ph type="title"/>
          </p:nvPr>
        </p:nvSpPr>
        <p:spPr/>
        <p:txBody>
          <a:bodyPr>
            <a:normAutofit fontScale="90000"/>
          </a:bodyPr>
          <a:lstStyle/>
          <a:p>
            <a:r>
              <a:rPr lang="en-US" dirty="0"/>
              <a:t>Question: Changing Representations? http://go.c88c.org/10</a:t>
            </a:r>
          </a:p>
        </p:txBody>
      </p:sp>
      <p:sp>
        <p:nvSpPr>
          <p:cNvPr id="3" name="Text Placeholder 2">
            <a:extLst>
              <a:ext uri="{FF2B5EF4-FFF2-40B4-BE49-F238E27FC236}">
                <a16:creationId xmlns:a16="http://schemas.microsoft.com/office/drawing/2014/main" id="{08549D87-93D4-AF42-A483-337D73057EBA}"/>
              </a:ext>
            </a:extLst>
          </p:cNvPr>
          <p:cNvSpPr>
            <a:spLocks noGrp="1"/>
          </p:cNvSpPr>
          <p:nvPr>
            <p:ph idx="1"/>
          </p:nvPr>
        </p:nvSpPr>
        <p:spPr/>
        <p:txBody>
          <a:bodyPr/>
          <a:lstStyle/>
          <a:p>
            <a:r>
              <a:rPr lang="en-US" dirty="0"/>
              <a:t>Question 1.1 </a:t>
            </a:r>
          </a:p>
          <a:p>
            <a:r>
              <a:rPr lang="en-US" dirty="0"/>
              <a:t>Assuming we update our selectors, what are valid representations for our point(x, y) ADT?</a:t>
            </a:r>
          </a:p>
          <a:p>
            <a:endParaRPr lang="en-US" dirty="0"/>
          </a:p>
          <a:p>
            <a:r>
              <a:rPr lang="en-US" dirty="0"/>
              <a:t>Currently point(1, 2) is represented as [1, 2]</a:t>
            </a:r>
          </a:p>
          <a:p>
            <a:pPr marL="0" indent="0">
              <a:buNone/>
            </a:pPr>
            <a:endParaRPr lang="en-US" dirty="0"/>
          </a:p>
          <a:p>
            <a:r>
              <a:rPr lang="en-US" dirty="0"/>
              <a:t>A) [y, x] # [2, 1]</a:t>
            </a:r>
          </a:p>
          <a:p>
            <a:r>
              <a:rPr lang="en-US" dirty="0"/>
              <a:t>B) “X: ” + str(x) + “ Y: ” + str(y)</a:t>
            </a:r>
            <a:br>
              <a:rPr lang="en-US" dirty="0"/>
            </a:br>
            <a:r>
              <a:rPr lang="en-US" dirty="0"/>
              <a:t>	# “X: 1 Y: 2”</a:t>
            </a:r>
          </a:p>
          <a:p>
            <a:r>
              <a:rPr lang="en-US" dirty="0"/>
              <a:t>C) str(x) + ' ' + str(y) # '1 2'</a:t>
            </a:r>
          </a:p>
          <a:p>
            <a:r>
              <a:rPr lang="en-US" dirty="0"/>
              <a:t>D) All of the above</a:t>
            </a:r>
          </a:p>
          <a:p>
            <a:r>
              <a:rPr lang="en-US" dirty="0"/>
              <a:t>E) None of the above</a:t>
            </a:r>
          </a:p>
        </p:txBody>
      </p:sp>
      <p:sp>
        <p:nvSpPr>
          <p:cNvPr id="4" name="Slide Number Placeholder 3">
            <a:extLst>
              <a:ext uri="{FF2B5EF4-FFF2-40B4-BE49-F238E27FC236}">
                <a16:creationId xmlns:a16="http://schemas.microsoft.com/office/drawing/2014/main" id="{D32232CD-E8E5-2F47-9299-6A0F39C52913}"/>
              </a:ext>
            </a:extLst>
          </p:cNvPr>
          <p:cNvSpPr>
            <a:spLocks noGrp="1"/>
          </p:cNvSpPr>
          <p:nvPr>
            <p:ph type="sldNum" idx="4294967295"/>
          </p:nvPr>
        </p:nvSpPr>
        <p:spPr>
          <a:xfrm>
            <a:off x="11658600" y="6553200"/>
            <a:ext cx="533400" cy="304800"/>
          </a:xfrm>
          <a:prstGeom prst="rect">
            <a:avLst/>
          </a:prstGeom>
        </p:spPr>
        <p:txBody>
          <a:bodyPr/>
          <a:lstStyle/>
          <a:p>
            <a:pPr algn="r"/>
            <a:fld id="{00000000-1234-1234-1234-123412341234}" type="slidenum">
              <a:rPr lang="en-US" smtClean="0">
                <a:latin typeface="Open Sans Light" panose="020B0606030504020204" pitchFamily="34" charset="0"/>
                <a:ea typeface="Open Sans Light" panose="020B0606030504020204" pitchFamily="34" charset="0"/>
                <a:cs typeface="Open Sans Light" panose="020B0606030504020204" pitchFamily="34" charset="0"/>
              </a:rPr>
              <a:pPr algn="r"/>
              <a:t>19</a:t>
            </a:fld>
            <a:endParaRPr lang="en-US"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5" name="TextBox 4">
            <a:extLst>
              <a:ext uri="{FF2B5EF4-FFF2-40B4-BE49-F238E27FC236}">
                <a16:creationId xmlns:a16="http://schemas.microsoft.com/office/drawing/2014/main" id="{1C0E4C72-4A55-0F1E-337E-28B81D27A1B6}"/>
              </a:ext>
            </a:extLst>
          </p:cNvPr>
          <p:cNvSpPr txBox="1"/>
          <p:nvPr/>
        </p:nvSpPr>
        <p:spPr>
          <a:xfrm>
            <a:off x="5421086" y="555171"/>
            <a:ext cx="184731" cy="307777"/>
          </a:xfrm>
          <a:prstGeom prst="rect">
            <a:avLst/>
          </a:prstGeom>
          <a:noFill/>
        </p:spPr>
        <p:txBody>
          <a:bodyPr wrap="none" rtlCol="0">
            <a:spAutoFit/>
          </a:bodyPr>
          <a:lstStyle/>
          <a:p>
            <a:endParaRPr lang="en-US"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6" name="Footer Placeholder 3">
            <a:extLst>
              <a:ext uri="{FF2B5EF4-FFF2-40B4-BE49-F238E27FC236}">
                <a16:creationId xmlns:a16="http://schemas.microsoft.com/office/drawing/2014/main" id="{C0443D81-8290-4ABA-FDB1-1DCCB59FA999}"/>
              </a:ext>
            </a:extLst>
          </p:cNvPr>
          <p:cNvSpPr>
            <a:spLocks noGrp="1"/>
          </p:cNvSpPr>
          <p:nvPr>
            <p:ph type="ftr" sz="quarter" idx="10"/>
          </p:nvPr>
        </p:nvSpPr>
        <p:spPr>
          <a:xfrm>
            <a:off x="4038599" y="6356350"/>
            <a:ext cx="4593771" cy="365125"/>
          </a:xfrm>
        </p:spPr>
        <p:txBody>
          <a:bodyPr/>
          <a:lstStyle/>
          <a:p>
            <a:r>
              <a:rPr lang="en-US" dirty="0"/>
              <a:t>Michael Ball | UC Berkeley | https://c88c.org | © CC BY-NC-SA</a:t>
            </a:r>
          </a:p>
        </p:txBody>
      </p:sp>
    </p:spTree>
    <p:extLst>
      <p:ext uri="{BB962C8B-B14F-4D97-AF65-F5344CB8AC3E}">
        <p14:creationId xmlns:p14="http://schemas.microsoft.com/office/powerpoint/2010/main" val="3623810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25434B-A85C-C3F8-83E3-F45234939944}"/>
              </a:ext>
            </a:extLst>
          </p:cNvPr>
          <p:cNvSpPr>
            <a:spLocks noGrp="1"/>
          </p:cNvSpPr>
          <p:nvPr>
            <p:ph type="title"/>
          </p:nvPr>
        </p:nvSpPr>
        <p:spPr>
          <a:xfrm>
            <a:off x="0" y="0"/>
            <a:ext cx="12192000" cy="914400"/>
          </a:xfrm>
        </p:spPr>
        <p:txBody>
          <a:bodyPr wrap="square" anchor="ctr">
            <a:normAutofit/>
          </a:bodyPr>
          <a:lstStyle/>
          <a:p>
            <a:r>
              <a:rPr lang="en-US"/>
              <a:t>Human Diversity Survey Yields Undiscovered Genetic Variants</a:t>
            </a:r>
            <a:endParaRPr lang="en-US" dirty="0"/>
          </a:p>
        </p:txBody>
      </p:sp>
      <p:sp>
        <p:nvSpPr>
          <p:cNvPr id="6" name="Text Placeholder 5">
            <a:extLst>
              <a:ext uri="{FF2B5EF4-FFF2-40B4-BE49-F238E27FC236}">
                <a16:creationId xmlns:a16="http://schemas.microsoft.com/office/drawing/2014/main" id="{0ED42DBF-6156-E2FD-A29C-C8FF530BE51C}"/>
              </a:ext>
            </a:extLst>
          </p:cNvPr>
          <p:cNvSpPr>
            <a:spLocks noGrp="1"/>
          </p:cNvSpPr>
          <p:nvPr>
            <p:ph sz="half" idx="1"/>
          </p:nvPr>
        </p:nvSpPr>
        <p:spPr>
          <a:xfrm>
            <a:off x="371475" y="1066800"/>
            <a:ext cx="5495925" cy="5257800"/>
          </a:xfrm>
        </p:spPr>
        <p:txBody>
          <a:bodyPr wrap="square" anchor="t">
            <a:noAutofit/>
          </a:bodyPr>
          <a:lstStyle/>
          <a:p>
            <a:pPr marL="0" indent="0">
              <a:lnSpc>
                <a:spcPct val="90000"/>
              </a:lnSpc>
              <a:buNone/>
            </a:pPr>
            <a:r>
              <a:rPr lang="en-US" dirty="0">
                <a:hlinkClick r:id="rId2"/>
              </a:rPr>
              <a:t>Nature; Max Kozlov (February 19, 2024)</a:t>
            </a:r>
            <a:endParaRPr lang="en-US" dirty="0"/>
          </a:p>
          <a:p>
            <a:pPr marL="0" indent="0">
              <a:lnSpc>
                <a:spcPct val="90000"/>
              </a:lnSpc>
              <a:buNone/>
            </a:pPr>
            <a:endParaRPr lang="en-US" dirty="0"/>
          </a:p>
          <a:p>
            <a:pPr marL="0" indent="0">
              <a:lnSpc>
                <a:spcPct val="90000"/>
              </a:lnSpc>
              <a:buNone/>
            </a:pPr>
            <a:r>
              <a:rPr lang="en-US" dirty="0"/>
              <a:t>Analyses of up to 245,000 genomes from diverse populations in the U.S gathered by the U.S. National Institutes of Health’s All of Us program uncovered more than 275 million new genetic markers. The data will help produce more accurate "polygenic risk scores," which rate a person’s risk of developing a disease as a result of their genetics. To calculate such a score, researchers develop an algorithm trained on the genomic data of people who either do or do not have a particular disease; an individual’s score can then be calculated by feeding their genetic data into the algorithm.</a:t>
            </a:r>
          </a:p>
        </p:txBody>
      </p:sp>
      <p:pic>
        <p:nvPicPr>
          <p:cNvPr id="1026" name="Picture 2" descr="Distribution of pathogenic, and likely pathogenic ClinVar variants">
            <a:extLst>
              <a:ext uri="{FF2B5EF4-FFF2-40B4-BE49-F238E27FC236}">
                <a16:creationId xmlns:a16="http://schemas.microsoft.com/office/drawing/2014/main" id="{8F2B51D5-8C11-6BEA-3796-1118450479D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079672" y="2095499"/>
            <a:ext cx="5578928" cy="334735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2B3E555-2CC6-790B-4AD4-4D5416FD8B6E}"/>
              </a:ext>
            </a:extLst>
          </p:cNvPr>
          <p:cNvSpPr>
            <a:spLocks noGrp="1"/>
          </p:cNvSpPr>
          <p:nvPr>
            <p:ph type="ftr" sz="quarter" idx="10"/>
          </p:nvPr>
        </p:nvSpPr>
        <p:spPr>
          <a:xfrm>
            <a:off x="4038601" y="6457951"/>
            <a:ext cx="4348655" cy="256116"/>
          </a:xfrm>
        </p:spPr>
        <p:txBody>
          <a:bodyPr anchor="ctr">
            <a:normAutofit lnSpcReduction="10000"/>
          </a:bodyPr>
          <a:lstStyle/>
          <a:p>
            <a:pPr>
              <a:lnSpc>
                <a:spcPct val="90000"/>
              </a:lnSpc>
              <a:spcAft>
                <a:spcPts val="600"/>
              </a:spcAft>
            </a:pPr>
            <a:r>
              <a:rPr lang="en-US"/>
              <a:t>Michael Ball | UC Berkeley | https://c88c.org | © CC BY-NC-SA</a:t>
            </a:r>
          </a:p>
        </p:txBody>
      </p:sp>
    </p:spTree>
    <p:extLst>
      <p:ext uri="{BB962C8B-B14F-4D97-AF65-F5344CB8AC3E}">
        <p14:creationId xmlns:p14="http://schemas.microsoft.com/office/powerpoint/2010/main" val="2673191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5" name="Title 4">
            <a:extLst>
              <a:ext uri="{FF2B5EF4-FFF2-40B4-BE49-F238E27FC236}">
                <a16:creationId xmlns:a16="http://schemas.microsoft.com/office/drawing/2014/main" id="{32BA3C90-1DEE-76C6-ED11-3D620381F05F}"/>
              </a:ext>
            </a:extLst>
          </p:cNvPr>
          <p:cNvSpPr>
            <a:spLocks noGrp="1"/>
          </p:cNvSpPr>
          <p:nvPr>
            <p:ph type="title"/>
          </p:nvPr>
        </p:nvSpPr>
        <p:spPr/>
        <p:txBody>
          <a:bodyPr/>
          <a:lstStyle/>
          <a:p>
            <a:r>
              <a:rPr lang="en-US" dirty="0">
                <a:sym typeface="Arial"/>
              </a:rPr>
              <a:t>A Layered Design Process – Button Up</a:t>
            </a:r>
            <a:endParaRPr lang="en-US" dirty="0"/>
          </a:p>
        </p:txBody>
      </p:sp>
      <p:sp>
        <p:nvSpPr>
          <p:cNvPr id="272" name="Google Shape;272;p26"/>
          <p:cNvSpPr txBox="1">
            <a:spLocks noGrp="1"/>
          </p:cNvSpPr>
          <p:nvPr>
            <p:ph idx="1"/>
          </p:nvPr>
        </p:nvSpPr>
        <p:spPr>
          <a:xfrm>
            <a:off x="533400" y="1066800"/>
            <a:ext cx="11218333" cy="5257800"/>
          </a:xfrm>
          <a:noFill/>
          <a:ln>
            <a:noFill/>
          </a:ln>
        </p:spPr>
        <p:txBody>
          <a:bodyPr spcFirstLastPara="1" vert="horz" wrap="square" lIns="92075" tIns="46025" rIns="92075" bIns="46025" numCol="1" anchor="t" anchorCtr="0" compatLnSpc="1">
            <a:prstTxWarp prst="textNoShape">
              <a:avLst/>
            </a:prstTxWarp>
            <a:noAutofit/>
          </a:bodyPr>
          <a:lstStyle/>
          <a:p>
            <a:r>
              <a:rPr lang="en-US" dirty="0">
                <a:sym typeface="Arial"/>
              </a:rPr>
              <a:t>Start with "What do you want to do?"</a:t>
            </a:r>
          </a:p>
          <a:p>
            <a:r>
              <a:rPr lang="en-US" dirty="0">
                <a:sym typeface="Arial"/>
              </a:rPr>
              <a:t>Build the application based entirely on the ADT interface</a:t>
            </a:r>
            <a:endParaRPr lang="en-US" dirty="0"/>
          </a:p>
          <a:p>
            <a:pPr lvl="1"/>
            <a:r>
              <a:rPr lang="en-US" dirty="0">
                <a:sym typeface="Arial"/>
              </a:rPr>
              <a:t>Focus first on Operations, then Constructors and Selectors</a:t>
            </a:r>
          </a:p>
          <a:p>
            <a:pPr lvl="1"/>
            <a:r>
              <a:rPr lang="en-US" dirty="0">
                <a:sym typeface="Arial"/>
              </a:rPr>
              <a:t>Do not implement them! Your program won't work.</a:t>
            </a:r>
          </a:p>
          <a:p>
            <a:pPr lvl="1"/>
            <a:r>
              <a:rPr lang="en-US" dirty="0">
                <a:sym typeface="Arial"/>
              </a:rPr>
              <a:t>You want to capture the "user's" point of view</a:t>
            </a:r>
            <a:endParaRPr lang="en-US" dirty="0"/>
          </a:p>
          <a:p>
            <a:r>
              <a:rPr lang="en-US" dirty="0">
                <a:sym typeface="Arial"/>
              </a:rPr>
              <a:t>Build the operations in ADT on Constructors and Selectors</a:t>
            </a:r>
            <a:endParaRPr lang="en-US" dirty="0"/>
          </a:p>
          <a:p>
            <a:pPr lvl="1"/>
            <a:r>
              <a:rPr lang="en-US" dirty="0">
                <a:sym typeface="Arial"/>
              </a:rPr>
              <a:t>Not the implementation representation</a:t>
            </a:r>
          </a:p>
          <a:p>
            <a:pPr lvl="1"/>
            <a:r>
              <a:rPr lang="en-US" dirty="0"/>
              <a:t>This is the end of the abstraction barrier.</a:t>
            </a:r>
          </a:p>
          <a:p>
            <a:r>
              <a:rPr lang="en-US" dirty="0">
                <a:sym typeface="Arial"/>
              </a:rPr>
              <a:t>Build the constructors and selectors on some concrete representation</a:t>
            </a:r>
            <a:endParaRPr lang="en-US" dirty="0"/>
          </a:p>
        </p:txBody>
      </p:sp>
      <p:sp>
        <p:nvSpPr>
          <p:cNvPr id="2" name="Footer Placeholder 3">
            <a:extLst>
              <a:ext uri="{FF2B5EF4-FFF2-40B4-BE49-F238E27FC236}">
                <a16:creationId xmlns:a16="http://schemas.microsoft.com/office/drawing/2014/main" id="{44308FD6-E7AC-35C3-97EE-51B95361F07D}"/>
              </a:ext>
            </a:extLst>
          </p:cNvPr>
          <p:cNvSpPr>
            <a:spLocks noGrp="1"/>
          </p:cNvSpPr>
          <p:nvPr>
            <p:ph type="ftr" sz="quarter" idx="10"/>
          </p:nvPr>
        </p:nvSpPr>
        <p:spPr>
          <a:xfrm>
            <a:off x="4038600" y="6434666"/>
            <a:ext cx="4572000" cy="303743"/>
          </a:xfrm>
        </p:spPr>
        <p:txBody>
          <a:bodyPr/>
          <a:lstStyle/>
          <a:p>
            <a:r>
              <a:rPr lang="en-US" dirty="0"/>
              <a:t>Michael Ball | UC Berkeley | https://c88c.org | © CC BY-NC-SA</a:t>
            </a:r>
          </a:p>
        </p:txBody>
      </p:sp>
    </p:spTree>
    <p:extLst>
      <p:ext uri="{BB962C8B-B14F-4D97-AF65-F5344CB8AC3E}">
        <p14:creationId xmlns:p14="http://schemas.microsoft.com/office/powerpoint/2010/main" val="2381109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txBox="1">
            <a:spLocks noGrp="1"/>
          </p:cNvSpPr>
          <p:nvPr>
            <p:ph type="title"/>
          </p:nvPr>
        </p:nvSpPr>
        <p:spPr>
          <a:xfrm>
            <a:off x="0" y="0"/>
            <a:ext cx="12192000" cy="914400"/>
          </a:xfrm>
          <a:solidFill>
            <a:schemeClr val="tx2"/>
          </a:solidFill>
          <a:ln>
            <a:noFill/>
          </a:ln>
        </p:spPr>
        <p:txBody>
          <a:bodyPr spcFirstLastPara="1" vert="horz" wrap="square" lIns="92075" tIns="46025" rIns="92075" bIns="46025" numCol="1" anchor="ctr" anchorCtr="0" compatLnSpc="1">
            <a:prstTxWarp prst="textNoShape">
              <a:avLst/>
            </a:prstTxWarp>
            <a:noAutofit/>
          </a:bodyPr>
          <a:lstStyle/>
          <a:p>
            <a:r>
              <a:rPr lang="en-US" dirty="0">
                <a:sym typeface="Arial"/>
              </a:rPr>
              <a:t>Example: Tic Tac Toe and Phone Book</a:t>
            </a:r>
            <a:endParaRPr lang="en-US" dirty="0"/>
          </a:p>
        </p:txBody>
      </p:sp>
      <p:sp>
        <p:nvSpPr>
          <p:cNvPr id="281" name="Google Shape;281;p27"/>
          <p:cNvSpPr txBox="1">
            <a:spLocks noGrp="1"/>
          </p:cNvSpPr>
          <p:nvPr>
            <p:ph idx="1"/>
          </p:nvPr>
        </p:nvSpPr>
        <p:spPr>
          <a:noFill/>
          <a:ln>
            <a:noFill/>
          </a:ln>
        </p:spPr>
        <p:txBody>
          <a:bodyPr spcFirstLastPara="1" vert="horz" wrap="square" lIns="92075" tIns="46025" rIns="92075" bIns="46025" numCol="1" anchor="t" anchorCtr="0" compatLnSpc="1">
            <a:prstTxWarp prst="textNoShape">
              <a:avLst/>
            </a:prstTxWarp>
            <a:noAutofit/>
          </a:bodyPr>
          <a:lstStyle/>
          <a:p>
            <a:r>
              <a:rPr lang="en-US" dirty="0"/>
              <a:t>See the companion notebook.</a:t>
            </a:r>
          </a:p>
          <a:p>
            <a:r>
              <a:rPr lang="en-US" dirty="0"/>
              <a:t>Download the file "</a:t>
            </a:r>
            <a:r>
              <a:rPr lang="en-US" dirty="0" err="1"/>
              <a:t>ipynb</a:t>
            </a:r>
            <a:r>
              <a:rPr lang="en-US" dirty="0"/>
              <a:t>"</a:t>
            </a:r>
          </a:p>
          <a:p>
            <a:pPr lvl="1"/>
            <a:r>
              <a:rPr lang="en-US" dirty="0"/>
              <a:t>Go to </a:t>
            </a:r>
            <a:r>
              <a:rPr lang="en-US" dirty="0" err="1"/>
              <a:t>datahub.berkeley.edu</a:t>
            </a:r>
            <a:endParaRPr lang="en-US" dirty="0"/>
          </a:p>
          <a:p>
            <a:pPr lvl="1"/>
            <a:r>
              <a:rPr lang="en-US" dirty="0"/>
              <a:t>Log in, then select "Upload"</a:t>
            </a:r>
          </a:p>
        </p:txBody>
      </p:sp>
      <p:sp>
        <p:nvSpPr>
          <p:cNvPr id="2" name="Footer Placeholder 3">
            <a:extLst>
              <a:ext uri="{FF2B5EF4-FFF2-40B4-BE49-F238E27FC236}">
                <a16:creationId xmlns:a16="http://schemas.microsoft.com/office/drawing/2014/main" id="{AE424B84-6801-00E3-97E8-0090F71B7BB6}"/>
              </a:ext>
            </a:extLst>
          </p:cNvPr>
          <p:cNvSpPr>
            <a:spLocks noGrp="1"/>
          </p:cNvSpPr>
          <p:nvPr>
            <p:ph type="ftr" sz="quarter" idx="10"/>
          </p:nvPr>
        </p:nvSpPr>
        <p:spPr>
          <a:xfrm>
            <a:off x="4038599" y="6356350"/>
            <a:ext cx="4593771" cy="365125"/>
          </a:xfrm>
        </p:spPr>
        <p:txBody>
          <a:bodyPr/>
          <a:lstStyle/>
          <a:p>
            <a:r>
              <a:rPr lang="en-US" dirty="0"/>
              <a:t>Michael Ball | UC Berkeley | https://c88c.org | © CC BY-NC-SA</a:t>
            </a:r>
          </a:p>
        </p:txBody>
      </p:sp>
    </p:spTree>
    <p:extLst>
      <p:ext uri="{BB962C8B-B14F-4D97-AF65-F5344CB8AC3E}">
        <p14:creationId xmlns:p14="http://schemas.microsoft.com/office/powerpoint/2010/main" val="436779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3567-CACD-6D40-99A9-5715927FF0D2}"/>
              </a:ext>
            </a:extLst>
          </p:cNvPr>
          <p:cNvSpPr>
            <a:spLocks noGrp="1"/>
          </p:cNvSpPr>
          <p:nvPr>
            <p:ph type="title"/>
          </p:nvPr>
        </p:nvSpPr>
        <p:spPr/>
        <p:txBody>
          <a:bodyPr/>
          <a:lstStyle/>
          <a:p>
            <a:r>
              <a:rPr lang="en-US" dirty="0"/>
              <a:t>Question: The Abstraction Barrier</a:t>
            </a:r>
          </a:p>
        </p:txBody>
      </p:sp>
      <p:sp>
        <p:nvSpPr>
          <p:cNvPr id="3" name="Text Placeholder 2">
            <a:extLst>
              <a:ext uri="{FF2B5EF4-FFF2-40B4-BE49-F238E27FC236}">
                <a16:creationId xmlns:a16="http://schemas.microsoft.com/office/drawing/2014/main" id="{08549D87-93D4-AF42-A483-337D73057EBA}"/>
              </a:ext>
            </a:extLst>
          </p:cNvPr>
          <p:cNvSpPr>
            <a:spLocks noGrp="1"/>
          </p:cNvSpPr>
          <p:nvPr>
            <p:ph idx="1"/>
          </p:nvPr>
        </p:nvSpPr>
        <p:spPr>
          <a:xfrm>
            <a:off x="2209800" y="1066800"/>
            <a:ext cx="8244840" cy="5257800"/>
          </a:xfrm>
        </p:spPr>
        <p:txBody>
          <a:bodyPr/>
          <a:lstStyle/>
          <a:p>
            <a:pPr marL="76200" indent="0">
              <a:buNone/>
            </a:pPr>
            <a:r>
              <a:rPr lang="en-US" dirty="0"/>
              <a:t>Which of these </a:t>
            </a:r>
            <a:r>
              <a:rPr lang="en-US" i="1" dirty="0"/>
              <a:t>violates</a:t>
            </a:r>
            <a:r>
              <a:rPr lang="en-US" dirty="0"/>
              <a:t> a board ADT? </a:t>
            </a:r>
            <a:endParaRPr lang="en-US" dirty="0">
              <a:latin typeface="Source Code Pro" panose="020B0509030403020204" pitchFamily="49" charset="77"/>
            </a:endParaRPr>
          </a:p>
          <a:p>
            <a:pPr marL="76200" indent="0">
              <a:buNone/>
            </a:pPr>
            <a:endParaRPr lang="en-US" dirty="0"/>
          </a:p>
          <a:p>
            <a:endParaRPr lang="en-US" dirty="0"/>
          </a:p>
          <a:p>
            <a:r>
              <a:rPr lang="en-US" dirty="0">
                <a:latin typeface="Source Code Pro" panose="020B0509030403020204" pitchFamily="49" charset="77"/>
              </a:rPr>
              <a:t>A) </a:t>
            </a:r>
            <a:r>
              <a:rPr lang="en-US" dirty="0" err="1">
                <a:latin typeface="Source Code Pro" panose="020B0509030403020204" pitchFamily="49" charset="77"/>
              </a:rPr>
              <a:t>diag_left</a:t>
            </a:r>
            <a:r>
              <a:rPr lang="en-US" dirty="0">
                <a:latin typeface="Source Code Pro" panose="020B0509030403020204" pitchFamily="49" charset="77"/>
              </a:rPr>
              <a:t> = diagonal(board, 0)</a:t>
            </a:r>
          </a:p>
          <a:p>
            <a:r>
              <a:rPr lang="en-US" dirty="0">
                <a:latin typeface="Source Code Pro" panose="020B0509030403020204" pitchFamily="49" charset="77"/>
              </a:rPr>
              <a:t>B) board[0][2] = 'x'</a:t>
            </a:r>
          </a:p>
          <a:p>
            <a:r>
              <a:rPr lang="en-US" dirty="0">
                <a:latin typeface="Source Code Pro" panose="020B0509030403020204" pitchFamily="49" charset="77"/>
              </a:rPr>
              <a:t>C) </a:t>
            </a:r>
            <a:r>
              <a:rPr lang="en-US" dirty="0" err="1">
                <a:latin typeface="Source Code Pro" panose="020B0509030403020204" pitchFamily="49" charset="77"/>
              </a:rPr>
              <a:t>all_rows</a:t>
            </a:r>
            <a:r>
              <a:rPr lang="en-US" dirty="0">
                <a:latin typeface="Source Code Pro" panose="020B0509030403020204" pitchFamily="49" charset="77"/>
              </a:rPr>
              <a:t> = rows(board)</a:t>
            </a:r>
          </a:p>
          <a:p>
            <a:r>
              <a:rPr lang="en-US" dirty="0">
                <a:latin typeface="Source Code Pro" panose="020B0509030403020204" pitchFamily="49" charset="77"/>
              </a:rPr>
              <a:t>D) board = </a:t>
            </a:r>
            <a:r>
              <a:rPr lang="en-US" dirty="0" err="1">
                <a:latin typeface="Source Code Pro" panose="020B0509030403020204" pitchFamily="49" charset="77"/>
              </a:rPr>
              <a:t>empty_board</a:t>
            </a:r>
            <a:r>
              <a:rPr lang="en-US" dirty="0">
                <a:latin typeface="Source Code Pro" panose="020B0509030403020204" pitchFamily="49" charset="77"/>
              </a:rPr>
              <a:t>()</a:t>
            </a:r>
          </a:p>
          <a:p>
            <a:r>
              <a:rPr lang="en-US" dirty="0">
                <a:latin typeface="Source Code Pro" panose="020B0509030403020204" pitchFamily="49" charset="77"/>
              </a:rPr>
              <a:t>E) None of the above</a:t>
            </a:r>
          </a:p>
        </p:txBody>
      </p:sp>
      <p:sp>
        <p:nvSpPr>
          <p:cNvPr id="4" name="Footer Placeholder 3">
            <a:extLst>
              <a:ext uri="{FF2B5EF4-FFF2-40B4-BE49-F238E27FC236}">
                <a16:creationId xmlns:a16="http://schemas.microsoft.com/office/drawing/2014/main" id="{ACDBC5BD-80BD-A24B-2612-0141A2220151}"/>
              </a:ext>
            </a:extLst>
          </p:cNvPr>
          <p:cNvSpPr>
            <a:spLocks noGrp="1"/>
          </p:cNvSpPr>
          <p:nvPr>
            <p:ph type="ftr" sz="quarter" idx="10"/>
          </p:nvPr>
        </p:nvSpPr>
        <p:spPr>
          <a:xfrm>
            <a:off x="4038599" y="6356350"/>
            <a:ext cx="4593771" cy="365125"/>
          </a:xfrm>
        </p:spPr>
        <p:txBody>
          <a:bodyPr/>
          <a:lstStyle/>
          <a:p>
            <a:r>
              <a:rPr lang="en-US" dirty="0"/>
              <a:t>Michael Ball | UC Berkeley | https://c88c.org | © CC BY-NC-SA</a:t>
            </a:r>
          </a:p>
        </p:txBody>
      </p:sp>
    </p:spTree>
    <p:extLst>
      <p:ext uri="{BB962C8B-B14F-4D97-AF65-F5344CB8AC3E}">
        <p14:creationId xmlns:p14="http://schemas.microsoft.com/office/powerpoint/2010/main" val="400289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187EE84-7023-8A4E-8268-919ABBCBE6E7}"/>
              </a:ext>
            </a:extLst>
          </p:cNvPr>
          <p:cNvSpPr>
            <a:spLocks noGrp="1"/>
          </p:cNvSpPr>
          <p:nvPr>
            <p:ph type="ctrTitle"/>
          </p:nvPr>
        </p:nvSpPr>
        <p:spPr/>
        <p:txBody>
          <a:bodyPr/>
          <a:lstStyle/>
          <a:p>
            <a:r>
              <a:rPr lang="en-US" dirty="0"/>
              <a:t>Mutable Functions</a:t>
            </a:r>
          </a:p>
        </p:txBody>
      </p:sp>
    </p:spTree>
    <p:extLst>
      <p:ext uri="{BB962C8B-B14F-4D97-AF65-F5344CB8AC3E}">
        <p14:creationId xmlns:p14="http://schemas.microsoft.com/office/powerpoint/2010/main" val="3072244520"/>
      </p:ext>
    </p:extLst>
  </p:cSld>
  <p:clrMapOvr>
    <a:masterClrMapping/>
  </p:clrMapOvr>
  <mc:AlternateContent xmlns:mc="http://schemas.openxmlformats.org/markup-compatibility/2006" xmlns:p14="http://schemas.microsoft.com/office/powerpoint/2010/main">
    <mc:Choice Requires="p14">
      <p:transition spd="slow" p14:dur="2000" advTm="109658"/>
    </mc:Choice>
    <mc:Fallback xmlns="">
      <p:transition spd="slow" advTm="10965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3046-645C-9643-8339-A786218BB4F5}"/>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B2D9456D-4CEC-CF41-8620-FC5EDDA27F80}"/>
              </a:ext>
            </a:extLst>
          </p:cNvPr>
          <p:cNvSpPr>
            <a:spLocks noGrp="1"/>
          </p:cNvSpPr>
          <p:nvPr>
            <p:ph idx="1"/>
          </p:nvPr>
        </p:nvSpPr>
        <p:spPr/>
        <p:txBody>
          <a:bodyPr/>
          <a:lstStyle/>
          <a:p>
            <a:r>
              <a:rPr lang="en-US" dirty="0"/>
              <a:t> Remember: Each function gets its own new frame</a:t>
            </a:r>
          </a:p>
          <a:p>
            <a:r>
              <a:rPr lang="en-US" dirty="0"/>
              <a:t> Inner functions can access data in the parent environment</a:t>
            </a:r>
          </a:p>
          <a:p>
            <a:r>
              <a:rPr lang="en-US" dirty="0"/>
              <a:t> Use an inner function along with a mutable data type to capture changes</a:t>
            </a:r>
          </a:p>
          <a:p>
            <a:endParaRPr lang="en-US" dirty="0"/>
          </a:p>
        </p:txBody>
      </p:sp>
      <p:sp>
        <p:nvSpPr>
          <p:cNvPr id="4" name="Footer Placeholder 3">
            <a:extLst>
              <a:ext uri="{FF2B5EF4-FFF2-40B4-BE49-F238E27FC236}">
                <a16:creationId xmlns:a16="http://schemas.microsoft.com/office/drawing/2014/main" id="{D187F8E2-3471-52E7-427C-273C7DF57DB7}"/>
              </a:ext>
            </a:extLst>
          </p:cNvPr>
          <p:cNvSpPr>
            <a:spLocks noGrp="1"/>
          </p:cNvSpPr>
          <p:nvPr>
            <p:ph type="ftr" sz="quarter" idx="10"/>
          </p:nvPr>
        </p:nvSpPr>
        <p:spPr>
          <a:xfrm>
            <a:off x="4038599" y="6356350"/>
            <a:ext cx="4593771" cy="365125"/>
          </a:xfrm>
        </p:spPr>
        <p:txBody>
          <a:bodyPr/>
          <a:lstStyle/>
          <a:p>
            <a:r>
              <a:rPr lang="en-US" dirty="0"/>
              <a:t>Michael Ball | UC Berkeley | https://c88c.org | © CC BY-NC-SA</a:t>
            </a:r>
          </a:p>
        </p:txBody>
      </p:sp>
    </p:spTree>
    <p:extLst>
      <p:ext uri="{BB962C8B-B14F-4D97-AF65-F5344CB8AC3E}">
        <p14:creationId xmlns:p14="http://schemas.microsoft.com/office/powerpoint/2010/main" val="1496581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E9BC-1886-6016-1556-58D9445ADEDD}"/>
              </a:ext>
            </a:extLst>
          </p:cNvPr>
          <p:cNvSpPr>
            <a:spLocks noGrp="1"/>
          </p:cNvSpPr>
          <p:nvPr>
            <p:ph type="title"/>
          </p:nvPr>
        </p:nvSpPr>
        <p:spPr/>
        <p:txBody>
          <a:bodyPr/>
          <a:lstStyle/>
          <a:p>
            <a:r>
              <a:rPr lang="en-US" dirty="0"/>
              <a:t>Making Functions that Capture and change state</a:t>
            </a:r>
          </a:p>
        </p:txBody>
      </p:sp>
      <p:sp>
        <p:nvSpPr>
          <p:cNvPr id="3" name="Content Placeholder 2">
            <a:extLst>
              <a:ext uri="{FF2B5EF4-FFF2-40B4-BE49-F238E27FC236}">
                <a16:creationId xmlns:a16="http://schemas.microsoft.com/office/drawing/2014/main" id="{7655869A-DED7-8B52-1677-036CDC20DB2F}"/>
              </a:ext>
            </a:extLst>
          </p:cNvPr>
          <p:cNvSpPr>
            <a:spLocks noGrp="1"/>
          </p:cNvSpPr>
          <p:nvPr>
            <p:ph idx="1"/>
          </p:nvPr>
        </p:nvSpPr>
        <p:spPr/>
        <p:txBody>
          <a:bodyPr/>
          <a:lstStyle/>
          <a:p>
            <a:r>
              <a:rPr lang="en-US" sz="2000" dirty="0"/>
              <a:t> We want to make a function, which returns a function that can change the state.</a:t>
            </a:r>
          </a:p>
          <a:p>
            <a:r>
              <a:rPr lang="en-US" sz="2000" dirty="0"/>
              <a:t> </a:t>
            </a:r>
            <a:r>
              <a:rPr lang="en-US" sz="2000" dirty="0">
                <a:hlinkClick r:id="rId2"/>
              </a:rPr>
              <a:t>Python Tutor Link</a:t>
            </a:r>
            <a:endParaRPr lang="en-US" sz="2000" dirty="0"/>
          </a:p>
          <a:p>
            <a:pPr marL="0" indent="0">
              <a:buNone/>
            </a:pPr>
            <a:r>
              <a:rPr lang="en-US" sz="2000" dirty="0">
                <a:latin typeface="Source Code Pro" panose="020B0509030403020204" pitchFamily="49" charset="77"/>
              </a:rPr>
              <a:t>def </a:t>
            </a:r>
            <a:r>
              <a:rPr lang="en-US" sz="2000" dirty="0" err="1">
                <a:latin typeface="Source Code Pro" panose="020B0509030403020204" pitchFamily="49" charset="77"/>
              </a:rPr>
              <a:t>make_counter</a:t>
            </a:r>
            <a:r>
              <a:rPr lang="en-US" sz="2000" dirty="0">
                <a:latin typeface="Source Code Pro" panose="020B0509030403020204" pitchFamily="49" charset="77"/>
              </a:rPr>
              <a:t>():</a:t>
            </a:r>
          </a:p>
          <a:p>
            <a:pPr marL="0" indent="0">
              <a:buNone/>
            </a:pPr>
            <a:r>
              <a:rPr lang="en-US" sz="2000" dirty="0">
                <a:latin typeface="Source Code Pro" panose="020B0509030403020204" pitchFamily="49" charset="77"/>
              </a:rPr>
              <a:t>    counter = [0]</a:t>
            </a:r>
          </a:p>
          <a:p>
            <a:pPr marL="0" indent="0">
              <a:buNone/>
            </a:pPr>
            <a:r>
              <a:rPr lang="en-US" sz="2000" dirty="0">
                <a:latin typeface="Source Code Pro" panose="020B0509030403020204" pitchFamily="49" charset="77"/>
              </a:rPr>
              <a:t>    def </a:t>
            </a:r>
            <a:r>
              <a:rPr lang="en-US" sz="2000" dirty="0" err="1">
                <a:latin typeface="Source Code Pro" panose="020B0509030403020204" pitchFamily="49" charset="77"/>
              </a:rPr>
              <a:t>count_up</a:t>
            </a:r>
            <a:r>
              <a:rPr lang="en-US" sz="2000" dirty="0">
                <a:latin typeface="Source Code Pro" panose="020B0509030403020204" pitchFamily="49" charset="77"/>
              </a:rPr>
              <a:t>():</a:t>
            </a:r>
          </a:p>
          <a:p>
            <a:pPr marL="0" indent="0">
              <a:buNone/>
            </a:pPr>
            <a:r>
              <a:rPr lang="en-US" sz="2000" dirty="0">
                <a:latin typeface="Source Code Pro" panose="020B0509030403020204" pitchFamily="49" charset="77"/>
              </a:rPr>
              <a:t>            counter[0] += 1</a:t>
            </a:r>
          </a:p>
          <a:p>
            <a:pPr marL="0" indent="0">
              <a:buNone/>
            </a:pPr>
            <a:r>
              <a:rPr lang="en-US" sz="2000" dirty="0">
                <a:latin typeface="Source Code Pro" panose="020B0509030403020204" pitchFamily="49" charset="77"/>
              </a:rPr>
              <a:t>            return counter</a:t>
            </a:r>
          </a:p>
          <a:p>
            <a:pPr marL="0" indent="0">
              <a:buNone/>
            </a:pPr>
            <a:r>
              <a:rPr lang="en-US" sz="2000" dirty="0">
                <a:latin typeface="Source Code Pro" panose="020B0509030403020204" pitchFamily="49" charset="77"/>
              </a:rPr>
              <a:t>    return </a:t>
            </a:r>
            <a:r>
              <a:rPr lang="en-US" sz="2000" dirty="0" err="1">
                <a:latin typeface="Source Code Pro" panose="020B0509030403020204" pitchFamily="49" charset="77"/>
              </a:rPr>
              <a:t>count_up</a:t>
            </a:r>
            <a:endParaRPr lang="en-US" sz="2000" dirty="0">
              <a:latin typeface="Source Code Pro" panose="020B0509030403020204" pitchFamily="49" charset="77"/>
            </a:endParaRPr>
          </a:p>
          <a:p>
            <a:pPr marL="0" indent="0">
              <a:buNone/>
            </a:pPr>
            <a:r>
              <a:rPr lang="en-US" sz="2000" dirty="0">
                <a:latin typeface="Source Code Pro" panose="020B0509030403020204" pitchFamily="49" charset="77"/>
              </a:rPr>
              <a:t>    </a:t>
            </a:r>
          </a:p>
          <a:p>
            <a:pPr marL="0" indent="0">
              <a:buNone/>
            </a:pPr>
            <a:r>
              <a:rPr lang="en-US" sz="2000" dirty="0">
                <a:latin typeface="Source Code Pro" panose="020B0509030403020204" pitchFamily="49" charset="77"/>
              </a:rPr>
              <a:t>c = </a:t>
            </a:r>
            <a:r>
              <a:rPr lang="en-US" sz="2000" dirty="0" err="1">
                <a:latin typeface="Source Code Pro" panose="020B0509030403020204" pitchFamily="49" charset="77"/>
              </a:rPr>
              <a:t>make_counter</a:t>
            </a:r>
            <a:r>
              <a:rPr lang="en-US" sz="2000" dirty="0">
                <a:latin typeface="Source Code Pro" panose="020B0509030403020204" pitchFamily="49" charset="77"/>
              </a:rPr>
              <a:t>()</a:t>
            </a:r>
          </a:p>
          <a:p>
            <a:pPr marL="0" indent="0">
              <a:buNone/>
            </a:pPr>
            <a:r>
              <a:rPr lang="en-US" sz="2000" dirty="0">
                <a:latin typeface="Source Code Pro" panose="020B0509030403020204" pitchFamily="49" charset="77"/>
              </a:rPr>
              <a:t>print(c)</a:t>
            </a:r>
          </a:p>
          <a:p>
            <a:pPr marL="0" indent="0">
              <a:buNone/>
            </a:pPr>
            <a:r>
              <a:rPr lang="en-US" sz="2000" dirty="0">
                <a:latin typeface="Source Code Pro" panose="020B0509030403020204" pitchFamily="49" charset="77"/>
              </a:rPr>
              <a:t>c()</a:t>
            </a:r>
          </a:p>
          <a:p>
            <a:pPr marL="0" indent="0">
              <a:buNone/>
            </a:pPr>
            <a:r>
              <a:rPr lang="en-US" sz="2000" dirty="0">
                <a:latin typeface="Source Code Pro" panose="020B0509030403020204" pitchFamily="49" charset="77"/>
              </a:rPr>
              <a:t>c()</a:t>
            </a:r>
          </a:p>
          <a:p>
            <a:pPr marL="0" indent="0">
              <a:buNone/>
            </a:pPr>
            <a:r>
              <a:rPr lang="en-US" sz="2000" dirty="0">
                <a:latin typeface="Source Code Pro" panose="020B0509030403020204" pitchFamily="49" charset="77"/>
              </a:rPr>
              <a:t>c()</a:t>
            </a:r>
          </a:p>
        </p:txBody>
      </p:sp>
      <p:sp>
        <p:nvSpPr>
          <p:cNvPr id="4" name="TextBox 3">
            <a:extLst>
              <a:ext uri="{FF2B5EF4-FFF2-40B4-BE49-F238E27FC236}">
                <a16:creationId xmlns:a16="http://schemas.microsoft.com/office/drawing/2014/main" id="{D1D47EE3-530B-8E1F-C571-B403E3722935}"/>
              </a:ext>
            </a:extLst>
          </p:cNvPr>
          <p:cNvSpPr txBox="1"/>
          <p:nvPr/>
        </p:nvSpPr>
        <p:spPr>
          <a:xfrm>
            <a:off x="10373710" y="1198179"/>
            <a:ext cx="184731" cy="307777"/>
          </a:xfrm>
          <a:prstGeom prst="rect">
            <a:avLst/>
          </a:prstGeom>
          <a:noFill/>
        </p:spPr>
        <p:txBody>
          <a:bodyPr wrap="none" rtlCol="0">
            <a:spAutoFit/>
          </a:bodyPr>
          <a:lstStyle/>
          <a:p>
            <a:endParaRPr lang="en-US" dirty="0"/>
          </a:p>
        </p:txBody>
      </p:sp>
      <p:sp>
        <p:nvSpPr>
          <p:cNvPr id="5" name="Footer Placeholder 3">
            <a:extLst>
              <a:ext uri="{FF2B5EF4-FFF2-40B4-BE49-F238E27FC236}">
                <a16:creationId xmlns:a16="http://schemas.microsoft.com/office/drawing/2014/main" id="{B34F8B42-DE0C-1241-1182-3FEED3391761}"/>
              </a:ext>
            </a:extLst>
          </p:cNvPr>
          <p:cNvSpPr>
            <a:spLocks noGrp="1"/>
          </p:cNvSpPr>
          <p:nvPr>
            <p:ph type="ftr" sz="quarter" idx="10"/>
          </p:nvPr>
        </p:nvSpPr>
        <p:spPr>
          <a:xfrm>
            <a:off x="4038599" y="6367236"/>
            <a:ext cx="4593771" cy="365125"/>
          </a:xfrm>
        </p:spPr>
        <p:txBody>
          <a:bodyPr/>
          <a:lstStyle/>
          <a:p>
            <a:r>
              <a:rPr lang="en-US" dirty="0"/>
              <a:t>Michael Ball | UC Berkeley | https://c88c.org | © CC BY-NC-SA</a:t>
            </a:r>
          </a:p>
        </p:txBody>
      </p:sp>
    </p:spTree>
    <p:extLst>
      <p:ext uri="{BB962C8B-B14F-4D97-AF65-F5344CB8AC3E}">
        <p14:creationId xmlns:p14="http://schemas.microsoft.com/office/powerpoint/2010/main" val="3879304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B959-BFDB-244F-80C9-A56387CB2844}"/>
              </a:ext>
            </a:extLst>
          </p:cNvPr>
          <p:cNvSpPr>
            <a:spLocks noGrp="1"/>
          </p:cNvSpPr>
          <p:nvPr>
            <p:ph type="title"/>
          </p:nvPr>
        </p:nvSpPr>
        <p:spPr/>
        <p:txBody>
          <a:bodyPr/>
          <a:lstStyle/>
          <a:p>
            <a:r>
              <a:rPr lang="en-US" dirty="0"/>
              <a:t>Functions with Changing State</a:t>
            </a:r>
          </a:p>
        </p:txBody>
      </p:sp>
      <p:sp>
        <p:nvSpPr>
          <p:cNvPr id="3" name="Content Placeholder 2">
            <a:extLst>
              <a:ext uri="{FF2B5EF4-FFF2-40B4-BE49-F238E27FC236}">
                <a16:creationId xmlns:a16="http://schemas.microsoft.com/office/drawing/2014/main" id="{4C3651E1-AEAB-9447-8CCE-1AE9F84E6BFD}"/>
              </a:ext>
            </a:extLst>
          </p:cNvPr>
          <p:cNvSpPr>
            <a:spLocks noGrp="1"/>
          </p:cNvSpPr>
          <p:nvPr>
            <p:ph idx="1"/>
          </p:nvPr>
        </p:nvSpPr>
        <p:spPr/>
        <p:txBody>
          <a:bodyPr/>
          <a:lstStyle/>
          <a:p>
            <a:r>
              <a:rPr lang="en-US" dirty="0"/>
              <a:t>Goal: Use a function to repeatedly withdraw from a bank account that starts with $100.</a:t>
            </a:r>
          </a:p>
          <a:p>
            <a:r>
              <a:rPr lang="en-US" dirty="0"/>
              <a:t> Build our account: </a:t>
            </a:r>
            <a:r>
              <a:rPr lang="en-US" dirty="0">
                <a:latin typeface="Source Code Pro" panose="020B0509030403020204" pitchFamily="49" charset="77"/>
              </a:rPr>
              <a:t>withdraw = </a:t>
            </a:r>
            <a:r>
              <a:rPr lang="en-US" dirty="0" err="1">
                <a:latin typeface="Source Code Pro" panose="020B0509030403020204" pitchFamily="49" charset="77"/>
              </a:rPr>
              <a:t>make_withdraw_account</a:t>
            </a:r>
            <a:r>
              <a:rPr lang="en-US" dirty="0">
                <a:latin typeface="Source Code Pro" panose="020B0509030403020204" pitchFamily="49" charset="77"/>
              </a:rPr>
              <a:t>(100)</a:t>
            </a:r>
          </a:p>
          <a:p>
            <a:r>
              <a:rPr lang="en-US" dirty="0"/>
              <a:t>First call to the function:</a:t>
            </a:r>
          </a:p>
          <a:p>
            <a:pPr marL="168771" lvl="1" indent="0">
              <a:buNone/>
            </a:pPr>
            <a:r>
              <a:rPr lang="en-US" dirty="0">
                <a:latin typeface="Source Code Pro" panose="020B0509030403020204" pitchFamily="49" charset="77"/>
              </a:rPr>
              <a:t>withdraw(25)      # 75</a:t>
            </a:r>
          </a:p>
          <a:p>
            <a:r>
              <a:rPr lang="en-US" dirty="0"/>
              <a:t>Second call to the function:</a:t>
            </a:r>
          </a:p>
          <a:p>
            <a:pPr marL="168771" lvl="1" indent="0">
              <a:buNone/>
            </a:pPr>
            <a:r>
              <a:rPr lang="en-US" dirty="0">
                <a:latin typeface="Source Code Pro" panose="020B0509030403020204" pitchFamily="49" charset="77"/>
              </a:rPr>
              <a:t>withdraw(25)      # 50</a:t>
            </a:r>
          </a:p>
          <a:p>
            <a:r>
              <a:rPr lang="en-US" dirty="0"/>
              <a:t>Third call to the function:</a:t>
            </a:r>
          </a:p>
          <a:p>
            <a:pPr marL="168771" lvl="1" indent="0">
              <a:buNone/>
            </a:pPr>
            <a:r>
              <a:rPr lang="en-US" dirty="0">
                <a:latin typeface="Source Code Pro" panose="020B0509030403020204" pitchFamily="49" charset="77"/>
              </a:rPr>
              <a:t>withdraw(60)      # 'Insufficient funds'</a:t>
            </a:r>
          </a:p>
          <a:p>
            <a:pPr marL="0" indent="0">
              <a:buNone/>
            </a:pPr>
            <a:endParaRPr lang="en-US" dirty="0"/>
          </a:p>
        </p:txBody>
      </p:sp>
      <p:sp>
        <p:nvSpPr>
          <p:cNvPr id="4" name="Footer Placeholder 3">
            <a:extLst>
              <a:ext uri="{FF2B5EF4-FFF2-40B4-BE49-F238E27FC236}">
                <a16:creationId xmlns:a16="http://schemas.microsoft.com/office/drawing/2014/main" id="{2D3C90E9-3933-5CC8-DC29-3FD56A6F0D19}"/>
              </a:ext>
            </a:extLst>
          </p:cNvPr>
          <p:cNvSpPr>
            <a:spLocks noGrp="1"/>
          </p:cNvSpPr>
          <p:nvPr>
            <p:ph type="ftr" sz="quarter" idx="10"/>
          </p:nvPr>
        </p:nvSpPr>
        <p:spPr>
          <a:xfrm>
            <a:off x="4038599" y="6356350"/>
            <a:ext cx="4593771" cy="365125"/>
          </a:xfrm>
        </p:spPr>
        <p:txBody>
          <a:bodyPr/>
          <a:lstStyle/>
          <a:p>
            <a:r>
              <a:rPr lang="en-US" dirty="0"/>
              <a:t>Michael Ball | UC Berkeley | https://c88c.org | © CC BY-NC-SA</a:t>
            </a:r>
          </a:p>
        </p:txBody>
      </p:sp>
    </p:spTree>
    <p:extLst>
      <p:ext uri="{BB962C8B-B14F-4D97-AF65-F5344CB8AC3E}">
        <p14:creationId xmlns:p14="http://schemas.microsoft.com/office/powerpoint/2010/main" val="369132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C865-ABEB-0245-B07E-52474CBAF24B}"/>
              </a:ext>
            </a:extLst>
          </p:cNvPr>
          <p:cNvSpPr>
            <a:spLocks noGrp="1"/>
          </p:cNvSpPr>
          <p:nvPr>
            <p:ph type="title"/>
          </p:nvPr>
        </p:nvSpPr>
        <p:spPr/>
        <p:txBody>
          <a:bodyPr/>
          <a:lstStyle/>
          <a:p>
            <a:r>
              <a:rPr lang="en-US" dirty="0"/>
              <a:t>How Do We Implement Bank Accounts?</a:t>
            </a:r>
          </a:p>
        </p:txBody>
      </p:sp>
      <p:sp>
        <p:nvSpPr>
          <p:cNvPr id="3" name="Content Placeholder 2">
            <a:extLst>
              <a:ext uri="{FF2B5EF4-FFF2-40B4-BE49-F238E27FC236}">
                <a16:creationId xmlns:a16="http://schemas.microsoft.com/office/drawing/2014/main" id="{D972FE22-B372-9D41-BBB7-19FBD6E7676B}"/>
              </a:ext>
            </a:extLst>
          </p:cNvPr>
          <p:cNvSpPr>
            <a:spLocks noGrp="1"/>
          </p:cNvSpPr>
          <p:nvPr>
            <p:ph idx="1"/>
          </p:nvPr>
        </p:nvSpPr>
        <p:spPr/>
        <p:txBody>
          <a:bodyPr/>
          <a:lstStyle/>
          <a:p>
            <a:r>
              <a:rPr lang="en-US" sz="2400" dirty="0"/>
              <a:t>A mutable value in the parent frame can maintain the local state for a function.</a:t>
            </a:r>
          </a:p>
          <a:p>
            <a:r>
              <a:rPr lang="en-US" sz="2400" dirty="0"/>
              <a:t> </a:t>
            </a:r>
            <a:r>
              <a:rPr lang="en-US" sz="2400" dirty="0">
                <a:latin typeface="Source Code Pro" panose="020B0509030403020204" pitchFamily="49" charset="77"/>
                <a:hlinkClick r:id="rId3"/>
              </a:rPr>
              <a:t>View in PythonTutor</a:t>
            </a:r>
            <a:endParaRPr lang="en-US" sz="2400" dirty="0"/>
          </a:p>
          <a:p>
            <a:pPr marL="168771" lvl="1" indent="0">
              <a:buNone/>
            </a:pPr>
            <a:r>
              <a:rPr lang="en-US" sz="2400" dirty="0">
                <a:latin typeface="Source Code Pro" panose="020B0509030403020204" pitchFamily="49" charset="77"/>
              </a:rPr>
              <a:t>def </a:t>
            </a:r>
            <a:r>
              <a:rPr lang="en-US" sz="2400" dirty="0" err="1">
                <a:latin typeface="Source Code Pro" panose="020B0509030403020204" pitchFamily="49" charset="77"/>
              </a:rPr>
              <a:t>make_withdraw_account</a:t>
            </a:r>
            <a:r>
              <a:rPr lang="en-US" sz="2400" dirty="0">
                <a:latin typeface="Source Code Pro" panose="020B0509030403020204" pitchFamily="49" charset="77"/>
              </a:rPr>
              <a:t>(initial):</a:t>
            </a:r>
          </a:p>
          <a:p>
            <a:pPr marL="168771" lvl="1" indent="0">
              <a:buNone/>
            </a:pPr>
            <a:r>
              <a:rPr lang="en-US" sz="2400" dirty="0">
                <a:latin typeface="Source Code Pro" panose="020B0509030403020204" pitchFamily="49" charset="77"/>
              </a:rPr>
              <a:t>    balance = [initial]</a:t>
            </a:r>
          </a:p>
          <a:p>
            <a:pPr marL="168771" lvl="1" indent="0">
              <a:buNone/>
            </a:pPr>
            <a:endParaRPr lang="en-US" sz="2400" dirty="0">
              <a:latin typeface="Source Code Pro" panose="020B0509030403020204" pitchFamily="49" charset="77"/>
            </a:endParaRPr>
          </a:p>
          <a:p>
            <a:pPr marL="168771" lvl="1" indent="0">
              <a:buNone/>
            </a:pPr>
            <a:r>
              <a:rPr lang="en-US" sz="2400" dirty="0">
                <a:latin typeface="Source Code Pro" panose="020B0509030403020204" pitchFamily="49" charset="77"/>
              </a:rPr>
              <a:t>    def withdraw(amount):</a:t>
            </a:r>
          </a:p>
          <a:p>
            <a:pPr marL="168771" lvl="1" indent="0">
              <a:buNone/>
            </a:pPr>
            <a:r>
              <a:rPr lang="en-US" sz="2400" dirty="0">
                <a:latin typeface="Source Code Pro" panose="020B0509030403020204" pitchFamily="49" charset="77"/>
              </a:rPr>
              <a:t>        if balance[0] - amount &lt; 0:</a:t>
            </a:r>
          </a:p>
          <a:p>
            <a:pPr marL="168771" lvl="1" indent="0">
              <a:buNone/>
            </a:pPr>
            <a:r>
              <a:rPr lang="en-US" sz="2400" dirty="0">
                <a:latin typeface="Source Code Pro" panose="020B0509030403020204" pitchFamily="49" charset="77"/>
              </a:rPr>
              <a:t>            return 'Insufficient funds'</a:t>
            </a:r>
          </a:p>
          <a:p>
            <a:pPr marL="168771" lvl="1" indent="0">
              <a:buNone/>
            </a:pPr>
            <a:r>
              <a:rPr lang="en-US" sz="2400" dirty="0">
                <a:latin typeface="Source Code Pro" panose="020B0509030403020204" pitchFamily="49" charset="77"/>
              </a:rPr>
              <a:t>        balance[0] -= amount</a:t>
            </a:r>
          </a:p>
          <a:p>
            <a:pPr marL="168771" lvl="1" indent="0">
              <a:buNone/>
            </a:pPr>
            <a:r>
              <a:rPr lang="en-US" sz="2400" dirty="0">
                <a:latin typeface="Source Code Pro" panose="020B0509030403020204" pitchFamily="49" charset="77"/>
              </a:rPr>
              <a:t>        return balance[0]</a:t>
            </a:r>
          </a:p>
          <a:p>
            <a:pPr marL="168771" lvl="1" indent="0">
              <a:buNone/>
            </a:pPr>
            <a:r>
              <a:rPr lang="en-US" sz="2400" dirty="0">
                <a:latin typeface="Source Code Pro" panose="020B0509030403020204" pitchFamily="49" charset="77"/>
              </a:rPr>
              <a:t>    return withdraw</a:t>
            </a:r>
          </a:p>
          <a:p>
            <a:endParaRPr lang="en-US" sz="2400" dirty="0"/>
          </a:p>
        </p:txBody>
      </p:sp>
      <p:sp>
        <p:nvSpPr>
          <p:cNvPr id="4" name="Footer Placeholder 3">
            <a:extLst>
              <a:ext uri="{FF2B5EF4-FFF2-40B4-BE49-F238E27FC236}">
                <a16:creationId xmlns:a16="http://schemas.microsoft.com/office/drawing/2014/main" id="{295617FE-4ABE-6B43-1D13-6B9A50633069}"/>
              </a:ext>
            </a:extLst>
          </p:cNvPr>
          <p:cNvSpPr>
            <a:spLocks noGrp="1"/>
          </p:cNvSpPr>
          <p:nvPr>
            <p:ph type="ftr" sz="quarter" idx="10"/>
          </p:nvPr>
        </p:nvSpPr>
        <p:spPr>
          <a:xfrm>
            <a:off x="4038599" y="6356350"/>
            <a:ext cx="4593771" cy="365125"/>
          </a:xfrm>
        </p:spPr>
        <p:txBody>
          <a:bodyPr/>
          <a:lstStyle/>
          <a:p>
            <a:r>
              <a:rPr lang="en-US" dirty="0"/>
              <a:t>Michael Ball | UC Berkeley | https://c88c.org | © CC BY-NC-SA</a:t>
            </a:r>
          </a:p>
        </p:txBody>
      </p:sp>
    </p:spTree>
    <p:extLst>
      <p:ext uri="{BB962C8B-B14F-4D97-AF65-F5344CB8AC3E}">
        <p14:creationId xmlns:p14="http://schemas.microsoft.com/office/powerpoint/2010/main" val="3312934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C865-ABEB-0245-B07E-52474CBAF24B}"/>
              </a:ext>
            </a:extLst>
          </p:cNvPr>
          <p:cNvSpPr>
            <a:spLocks noGrp="1"/>
          </p:cNvSpPr>
          <p:nvPr>
            <p:ph type="title"/>
          </p:nvPr>
        </p:nvSpPr>
        <p:spPr/>
        <p:txBody>
          <a:bodyPr/>
          <a:lstStyle/>
          <a:p>
            <a:r>
              <a:rPr lang="en-US" dirty="0"/>
              <a:t>Implementing Bank Accounts</a:t>
            </a:r>
          </a:p>
        </p:txBody>
      </p:sp>
      <p:sp>
        <p:nvSpPr>
          <p:cNvPr id="3" name="Content Placeholder 2">
            <a:extLst>
              <a:ext uri="{FF2B5EF4-FFF2-40B4-BE49-F238E27FC236}">
                <a16:creationId xmlns:a16="http://schemas.microsoft.com/office/drawing/2014/main" id="{D972FE22-B372-9D41-BBB7-19FBD6E7676B}"/>
              </a:ext>
            </a:extLst>
          </p:cNvPr>
          <p:cNvSpPr>
            <a:spLocks noGrp="1"/>
          </p:cNvSpPr>
          <p:nvPr>
            <p:ph idx="1"/>
          </p:nvPr>
        </p:nvSpPr>
        <p:spPr/>
        <p:txBody>
          <a:bodyPr/>
          <a:lstStyle/>
          <a:p>
            <a:r>
              <a:rPr lang="en-US" sz="2400" dirty="0"/>
              <a:t>A mutable value in the parent frame can maintain the local state for a function.</a:t>
            </a:r>
          </a:p>
          <a:p>
            <a:pPr marL="168771" lvl="1" indent="0">
              <a:buNone/>
            </a:pPr>
            <a:r>
              <a:rPr lang="en-US" sz="2400" dirty="0">
                <a:latin typeface="Source Code Pro" panose="020B0509030403020204" pitchFamily="49" charset="77"/>
              </a:rPr>
              <a:t>def </a:t>
            </a:r>
            <a:r>
              <a:rPr lang="en-US" sz="2400" dirty="0" err="1">
                <a:latin typeface="Source Code Pro" panose="020B0509030403020204" pitchFamily="49" charset="77"/>
              </a:rPr>
              <a:t>make_withdraw_account</a:t>
            </a:r>
            <a:r>
              <a:rPr lang="en-US" sz="2400" dirty="0">
                <a:latin typeface="Source Code Pro" panose="020B0509030403020204" pitchFamily="49" charset="77"/>
              </a:rPr>
              <a:t>(initial):</a:t>
            </a:r>
          </a:p>
          <a:p>
            <a:pPr marL="168771" lvl="1" indent="0">
              <a:buNone/>
            </a:pPr>
            <a:r>
              <a:rPr lang="en-US" sz="2400" dirty="0">
                <a:latin typeface="Source Code Pro" panose="020B0509030403020204" pitchFamily="49" charset="77"/>
              </a:rPr>
              <a:t>    balance = [initial]</a:t>
            </a:r>
          </a:p>
          <a:p>
            <a:pPr marL="168771" lvl="1" indent="0">
              <a:buNone/>
            </a:pPr>
            <a:endParaRPr lang="en-US" sz="2400" dirty="0">
              <a:latin typeface="Source Code Pro" panose="020B0509030403020204" pitchFamily="49" charset="77"/>
            </a:endParaRPr>
          </a:p>
          <a:p>
            <a:pPr marL="168771" lvl="1" indent="0">
              <a:buNone/>
            </a:pPr>
            <a:r>
              <a:rPr lang="en-US" sz="2400" dirty="0">
                <a:latin typeface="Source Code Pro" panose="020B0509030403020204" pitchFamily="49" charset="77"/>
              </a:rPr>
              <a:t>    def withdraw(amount):</a:t>
            </a:r>
          </a:p>
          <a:p>
            <a:pPr marL="168771" lvl="1" indent="0">
              <a:buNone/>
            </a:pPr>
            <a:r>
              <a:rPr lang="en-US" sz="2400" dirty="0">
                <a:latin typeface="Source Code Pro" panose="020B0509030403020204" pitchFamily="49" charset="77"/>
              </a:rPr>
              <a:t>        if balance[0] - amount &lt; 0:</a:t>
            </a:r>
          </a:p>
          <a:p>
            <a:pPr marL="168771" lvl="1" indent="0">
              <a:buNone/>
            </a:pPr>
            <a:r>
              <a:rPr lang="en-US" sz="2400" dirty="0">
                <a:latin typeface="Source Code Pro" panose="020B0509030403020204" pitchFamily="49" charset="77"/>
              </a:rPr>
              <a:t>            return 'Insufficient funds'</a:t>
            </a:r>
          </a:p>
          <a:p>
            <a:pPr marL="168771" lvl="1" indent="0">
              <a:buNone/>
            </a:pPr>
            <a:r>
              <a:rPr lang="en-US" sz="2400" dirty="0">
                <a:latin typeface="Source Code Pro" panose="020B0509030403020204" pitchFamily="49" charset="77"/>
              </a:rPr>
              <a:t>        balance[0] -= amount</a:t>
            </a:r>
          </a:p>
          <a:p>
            <a:pPr marL="168771" lvl="1" indent="0">
              <a:buNone/>
            </a:pPr>
            <a:r>
              <a:rPr lang="en-US" sz="2400" dirty="0">
                <a:latin typeface="Source Code Pro" panose="020B0509030403020204" pitchFamily="49" charset="77"/>
              </a:rPr>
              <a:t>        return balance[0]</a:t>
            </a:r>
          </a:p>
          <a:p>
            <a:pPr marL="168771" lvl="1" indent="0">
              <a:buNone/>
            </a:pPr>
            <a:r>
              <a:rPr lang="en-US" sz="2400" dirty="0">
                <a:latin typeface="Source Code Pro" panose="020B0509030403020204" pitchFamily="49" charset="77"/>
              </a:rPr>
              <a:t>    return withdraw</a:t>
            </a:r>
          </a:p>
          <a:p>
            <a:pPr marL="168771" lvl="1" indent="0">
              <a:buNone/>
            </a:pPr>
            <a:r>
              <a:rPr lang="en-US" sz="2400" dirty="0">
                <a:latin typeface="Source Code Pro" panose="020B0509030403020204" pitchFamily="49" charset="77"/>
                <a:hlinkClick r:id="rId3"/>
              </a:rPr>
              <a:t>View in PythonTutor</a:t>
            </a:r>
            <a:endParaRPr lang="en-US" sz="2400" dirty="0">
              <a:latin typeface="Source Code Pro" panose="020B0509030403020204" pitchFamily="49" charset="77"/>
            </a:endParaRPr>
          </a:p>
        </p:txBody>
      </p:sp>
      <p:sp>
        <p:nvSpPr>
          <p:cNvPr id="4" name="Footer Placeholder 3">
            <a:extLst>
              <a:ext uri="{FF2B5EF4-FFF2-40B4-BE49-F238E27FC236}">
                <a16:creationId xmlns:a16="http://schemas.microsoft.com/office/drawing/2014/main" id="{A3F6F1CC-84FF-6F1B-7F11-C159D4F5A6D6}"/>
              </a:ext>
            </a:extLst>
          </p:cNvPr>
          <p:cNvSpPr>
            <a:spLocks noGrp="1"/>
          </p:cNvSpPr>
          <p:nvPr>
            <p:ph type="ftr" sz="quarter" idx="10"/>
          </p:nvPr>
        </p:nvSpPr>
        <p:spPr>
          <a:xfrm>
            <a:off x="4038599" y="6356350"/>
            <a:ext cx="4593771" cy="365125"/>
          </a:xfrm>
        </p:spPr>
        <p:txBody>
          <a:bodyPr/>
          <a:lstStyle/>
          <a:p>
            <a:r>
              <a:rPr lang="en-US" dirty="0"/>
              <a:t>Michael Ball | UC Berkeley | https://c88c.org | © CC BY-NC-SA</a:t>
            </a:r>
          </a:p>
        </p:txBody>
      </p:sp>
    </p:spTree>
    <p:extLst>
      <p:ext uri="{BB962C8B-B14F-4D97-AF65-F5344CB8AC3E}">
        <p14:creationId xmlns:p14="http://schemas.microsoft.com/office/powerpoint/2010/main" val="1467670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ctrTitle"/>
          </p:nvPr>
        </p:nvSpPr>
        <p:spPr/>
        <p:txBody>
          <a:bodyPr/>
          <a:lstStyle/>
          <a:p>
            <a:r>
              <a:rPr lang="en-US" dirty="0"/>
              <a:t>Abstract Data Types</a:t>
            </a:r>
          </a:p>
        </p:txBody>
      </p:sp>
      <p:sp>
        <p:nvSpPr>
          <p:cNvPr id="3" name="Subtitle 2">
            <a:extLst>
              <a:ext uri="{FF2B5EF4-FFF2-40B4-BE49-F238E27FC236}">
                <a16:creationId xmlns:a16="http://schemas.microsoft.com/office/drawing/2014/main" id="{816F6A8D-A9BC-9984-0E54-1A55E5D0EE0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5697439"/>
      </p:ext>
    </p:extLst>
  </p:cSld>
  <p:clrMapOvr>
    <a:masterClrMapping/>
  </p:clrMapOvr>
  <mc:AlternateContent xmlns:mc="http://schemas.openxmlformats.org/markup-compatibility/2006" xmlns:p14="http://schemas.microsoft.com/office/powerpoint/2010/main">
    <mc:Choice Requires="p14">
      <p:transition spd="slow" p14:dur="2000" advTm="109658"/>
    </mc:Choice>
    <mc:Fallback xmlns="">
      <p:transition xmlns:p14="http://schemas.microsoft.com/office/powerpoint/2010/main" spd="slow" advTm="109658"/>
    </mc:Fallback>
  </mc:AlternateContent>
</p:sld>
</file>

<file path=ppt/theme/theme1.xml><?xml version="1.0" encoding="utf-8"?>
<a:theme xmlns:a="http://schemas.openxmlformats.org/drawingml/2006/main" name="3_Main C88C">
  <a:themeElements>
    <a:clrScheme name="UC Berkeley C88C">
      <a:dk1>
        <a:srgbClr val="000000"/>
      </a:dk1>
      <a:lt1>
        <a:srgbClr val="FFFFFF"/>
      </a:lt1>
      <a:dk2>
        <a:srgbClr val="003265"/>
      </a:dk2>
      <a:lt2>
        <a:srgbClr val="DDD5C7"/>
      </a:lt2>
      <a:accent1>
        <a:srgbClr val="FCB515"/>
      </a:accent1>
      <a:accent2>
        <a:srgbClr val="00B0DA"/>
      </a:accent2>
      <a:accent3>
        <a:srgbClr val="46535E"/>
      </a:accent3>
      <a:accent4>
        <a:srgbClr val="00A498"/>
      </a:accent4>
      <a:accent5>
        <a:srgbClr val="B9D3B6"/>
      </a:accent5>
      <a:accent6>
        <a:srgbClr val="EC4D33"/>
      </a:accent6>
      <a:hlink>
        <a:srgbClr val="3A7EA0"/>
      </a:hlink>
      <a:folHlink>
        <a:srgbClr val="3A7EA0"/>
      </a:folHlink>
    </a:clrScheme>
    <a:fontScheme name="sample-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defRPr>
        </a:defPPr>
      </a:lstStyle>
    </a:lnDef>
  </a:objectDefaults>
  <a:extraClrSchemeLst>
    <a:extraClrScheme>
      <a:clrScheme name="sample-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le-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ample-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le-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le-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le-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ample-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88C.potx" id="{60C739C7-D456-6A4F-BBEC-3282AC96DFC2}" vid="{649004B0-456A-9B40-8F2C-9815F0B16FE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8660</TotalTime>
  <Words>1788</Words>
  <Application>Microsoft Macintosh PowerPoint</Application>
  <PresentationFormat>Widescreen</PresentationFormat>
  <Paragraphs>214</Paragraphs>
  <Slides>22</Slides>
  <Notes>10</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Open Sans</vt:lpstr>
      <vt:lpstr>Times New Roman</vt:lpstr>
      <vt:lpstr>FreightMicro Pro Medium</vt:lpstr>
      <vt:lpstr>Open Sans Light</vt:lpstr>
      <vt:lpstr>Courier</vt:lpstr>
      <vt:lpstr>Source Code Pro</vt:lpstr>
      <vt:lpstr>FreightSans Pro Medium</vt:lpstr>
      <vt:lpstr>Source Code Pro Medium</vt:lpstr>
      <vt:lpstr>FreightMicro Pro Light</vt:lpstr>
      <vt:lpstr>Arial</vt:lpstr>
      <vt:lpstr>FreightMicro Pro Book</vt:lpstr>
      <vt:lpstr>3_Main C88C</vt:lpstr>
      <vt:lpstr>Announcements</vt:lpstr>
      <vt:lpstr>Human Diversity Survey Yields Undiscovered Genetic Variants</vt:lpstr>
      <vt:lpstr>Mutable Functions</vt:lpstr>
      <vt:lpstr>Learning Objectives</vt:lpstr>
      <vt:lpstr>Making Functions that Capture and change state</vt:lpstr>
      <vt:lpstr>Functions with Changing State</vt:lpstr>
      <vt:lpstr>How Do We Implement Bank Accounts?</vt:lpstr>
      <vt:lpstr>Implementing Bank Accounts</vt:lpstr>
      <vt:lpstr>Abstract Data Types</vt:lpstr>
      <vt:lpstr>Abstract Data Type</vt:lpstr>
      <vt:lpstr>Creating Abstractions</vt:lpstr>
      <vt:lpstr>Why Abstract Data Types?</vt:lpstr>
      <vt:lpstr>Abstract Data Type</vt:lpstr>
      <vt:lpstr>C.O.R.E concepts</vt:lpstr>
      <vt:lpstr>Reminder: Lists</vt:lpstr>
      <vt:lpstr>A Small ADT</vt:lpstr>
      <vt:lpstr>Creating an Abstract Data Type</vt:lpstr>
      <vt:lpstr>Defining The Abstraction Barrier</vt:lpstr>
      <vt:lpstr>Question: Changing Representations? http://go.c88c.org/10</vt:lpstr>
      <vt:lpstr>A Layered Design Process – Button Up</vt:lpstr>
      <vt:lpstr>Example: Tic Tac Toe and Phone Book</vt:lpstr>
      <vt:lpstr>Question: The Abstraction Barrier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Computational Structures in Data Science</dc:title>
  <cp:lastModifiedBy>Michael Ball</cp:lastModifiedBy>
  <cp:revision>97</cp:revision>
  <cp:lastPrinted>2022-09-22T19:48:48Z</cp:lastPrinted>
  <dcterms:modified xsi:type="dcterms:W3CDTF">2024-02-22T00:12:27Z</dcterms:modified>
</cp:coreProperties>
</file>