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14" r:id="rId1"/>
  </p:sldMasterIdLst>
  <p:notesMasterIdLst>
    <p:notesMasterId r:id="rId27"/>
  </p:notesMasterIdLst>
  <p:handoutMasterIdLst>
    <p:handoutMasterId r:id="rId28"/>
  </p:handoutMasterIdLst>
  <p:sldIdLst>
    <p:sldId id="360" r:id="rId2"/>
    <p:sldId id="419" r:id="rId3"/>
    <p:sldId id="364" r:id="rId4"/>
    <p:sldId id="363" r:id="rId5"/>
    <p:sldId id="355" r:id="rId6"/>
    <p:sldId id="338" r:id="rId7"/>
    <p:sldId id="357" r:id="rId8"/>
    <p:sldId id="323" r:id="rId9"/>
    <p:sldId id="337" r:id="rId10"/>
    <p:sldId id="417" r:id="rId11"/>
    <p:sldId id="418" r:id="rId12"/>
    <p:sldId id="339" r:id="rId13"/>
    <p:sldId id="353" r:id="rId14"/>
    <p:sldId id="342" r:id="rId15"/>
    <p:sldId id="341" r:id="rId16"/>
    <p:sldId id="343" r:id="rId17"/>
    <p:sldId id="346" r:id="rId18"/>
    <p:sldId id="347" r:id="rId19"/>
    <p:sldId id="351" r:id="rId20"/>
    <p:sldId id="358" r:id="rId21"/>
    <p:sldId id="359" r:id="rId22"/>
    <p:sldId id="336" r:id="rId23"/>
    <p:sldId id="349" r:id="rId24"/>
    <p:sldId id="350" r:id="rId25"/>
    <p:sldId id="352" r:id="rId26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/>
    <p:restoredTop sz="91713" autoAdjust="0"/>
  </p:normalViewPr>
  <p:slideViewPr>
    <p:cSldViewPr>
      <p:cViewPr>
        <p:scale>
          <a:sx n="127" d="100"/>
          <a:sy n="127" d="100"/>
        </p:scale>
        <p:origin x="144" y="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FreightSans Pro Book" panose="02000606030000020004" pitchFamily="2" charset="0"/>
              </a:rPr>
              <a:pPr>
                <a:defRPr/>
              </a:pPr>
              <a:t>‹#›</a:t>
            </a:fld>
            <a:endParaRPr lang="en-US" i="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52465" y="8761413"/>
            <a:ext cx="692770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FreightSans Pro Book" panose="02000606030000020004" pitchFamily="2" charset="0"/>
              </a:rPr>
              <a:t>Page </a:t>
            </a:r>
            <a:fld id="{C7046C59-8902-C545-AA0A-0F8828FEF2D6}" type="slidenum">
              <a:rPr lang="en-US" sz="1200" b="0" i="0">
                <a:latin typeface="FreightSans Pro Book" panose="02000606030000020004" pitchFamily="2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FreightSans Pro Book" panose="02000606030000020004" pitchFamily="2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FreightSans Pro Book" panose="02000606030000020004" pitchFamily="2" charset="0"/>
        <a:ea typeface="ＭＳ Ｐゴシック" charset="-128"/>
        <a:cs typeface="ＭＳ Ｐゴシック" charset="-128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3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3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9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hyperlink" Target="https://creativecommons.org/licenses/by-nc/4.0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creativecommons.org/licenses/by-nc-sa/4.0/" TargetMode="External"/><Relationship Id="rId9" Type="http://schemas.microsoft.com/office/2007/relationships/hdphoto" Target="../media/hdphoto3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5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600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0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0"/>
            <a:ext cx="2006600" cy="800100"/>
          </a:xfrm>
          <a:prstGeom prst="rect">
            <a:avLst/>
          </a:prstGeom>
        </p:spPr>
      </p:pic>
      <p:pic>
        <p:nvPicPr>
          <p:cNvPr id="1026" name="Picture 2" descr="Document licensed as Creative Commons BY-NC">
            <a:hlinkClick r:id="rId4"/>
            <a:extLst>
              <a:ext uri="{FF2B5EF4-FFF2-40B4-BE49-F238E27FC236}">
                <a16:creationId xmlns:a16="http://schemas.microsoft.com/office/drawing/2014/main" id="{C33F6642-DC28-2DA0-2930-B272BA404C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7"/>
            <a:extLst>
              <a:ext uri="{FF2B5EF4-FFF2-40B4-BE49-F238E27FC236}">
                <a16:creationId xmlns:a16="http://schemas.microsoft.com/office/drawing/2014/main" id="{4B0CCE8B-F12A-40BA-A37C-B755DFCA1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0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7"/>
            <a:extLst>
              <a:ext uri="{FF2B5EF4-FFF2-40B4-BE49-F238E27FC236}">
                <a16:creationId xmlns:a16="http://schemas.microsoft.com/office/drawing/2014/main" id="{5D9BDE65-7D61-ADD9-91B9-BE29BD6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1" y="64112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51A3D-0B4C-316F-211A-4002D988F0A5}"/>
              </a:ext>
            </a:extLst>
          </p:cNvPr>
          <p:cNvSpPr txBox="1"/>
          <p:nvPr userDrawn="1"/>
        </p:nvSpPr>
        <p:spPr>
          <a:xfrm>
            <a:off x="3927554" y="6408598"/>
            <a:ext cx="4336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i="0" dirty="0">
                <a:solidFill>
                  <a:schemeClr val="bg2"/>
                </a:solidFill>
                <a:latin typeface="FreightMicro Pro Medium" panose="0200060302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AFBC01-0C05-1A0E-B271-D039AECF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3479" y="6408597"/>
            <a:ext cx="274321" cy="27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9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6038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8033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6357C-791E-99DF-9831-F206D55006C7}"/>
              </a:ext>
            </a:extLst>
          </p:cNvPr>
          <p:cNvSpPr txBox="1"/>
          <p:nvPr userDrawn="1"/>
        </p:nvSpPr>
        <p:spPr>
          <a:xfrm rot="5400000">
            <a:off x="-2090098" y="3557201"/>
            <a:ext cx="460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01254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4885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6745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  <a:noFill/>
        </p:spPr>
        <p:txBody>
          <a:bodyPr>
            <a:normAutofit/>
          </a:bodyPr>
          <a:lstStyle>
            <a:lvl1pPr algn="ctr">
              <a:defRPr sz="3600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819195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0206" y="5198997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1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2" y="64112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6788B-27CD-F966-75A5-1BD69A7AE343}"/>
              </a:ext>
            </a:extLst>
          </p:cNvPr>
          <p:cNvSpPr txBox="1"/>
          <p:nvPr userDrawn="1"/>
        </p:nvSpPr>
        <p:spPr>
          <a:xfrm>
            <a:off x="5144926" y="6395221"/>
            <a:ext cx="437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</a:t>
            </a:r>
          </a:p>
        </p:txBody>
      </p:sp>
    </p:spTree>
    <p:extLst>
      <p:ext uri="{BB962C8B-B14F-4D97-AF65-F5344CB8AC3E}">
        <p14:creationId xmlns:p14="http://schemas.microsoft.com/office/powerpoint/2010/main" val="51318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9145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81" indent="0" algn="just">
              <a:buNone/>
              <a:defRPr/>
            </a:lvl2pPr>
            <a:lvl3pPr marL="385763" indent="0" algn="just">
              <a:buNone/>
              <a:defRPr/>
            </a:lvl3pPr>
            <a:lvl4pPr marL="578644" indent="0" algn="just">
              <a:buNone/>
              <a:defRPr/>
            </a:lvl4pPr>
            <a:lvl5pPr marL="771525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017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8908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1603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4411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027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43C895-3A78-DB8C-39DD-188070E30E5A}"/>
              </a:ext>
            </a:extLst>
          </p:cNvPr>
          <p:cNvSpPr txBox="1"/>
          <p:nvPr userDrawn="1"/>
        </p:nvSpPr>
        <p:spPr>
          <a:xfrm>
            <a:off x="3907420" y="6408598"/>
            <a:ext cx="437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</a:t>
            </a:r>
          </a:p>
        </p:txBody>
      </p:sp>
    </p:spTree>
    <p:extLst>
      <p:ext uri="{BB962C8B-B14F-4D97-AF65-F5344CB8AC3E}">
        <p14:creationId xmlns:p14="http://schemas.microsoft.com/office/powerpoint/2010/main" val="154223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EBFCD-8C39-2FFD-D254-461F6155FA51}"/>
              </a:ext>
            </a:extLst>
          </p:cNvPr>
          <p:cNvSpPr txBox="1"/>
          <p:nvPr userDrawn="1"/>
        </p:nvSpPr>
        <p:spPr>
          <a:xfrm rot="5400000">
            <a:off x="-2013898" y="3138100"/>
            <a:ext cx="460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0420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763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06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22" indent="-9644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204" indent="-9644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75" indent="-7233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56" indent="-7233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9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bader.org/blog/meaning-of-underscores-in-pyth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06BA-D2CD-33D1-2FC2-5A500651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From ADTs to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6F19-479B-D517-8A37-39BA8560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744200" cy="5257800"/>
          </a:xfrm>
        </p:spPr>
        <p:txBody>
          <a:bodyPr/>
          <a:lstStyle/>
          <a:p>
            <a:r>
              <a:rPr lang="en-US" sz="2600" dirty="0"/>
              <a:t> An ADT is an </a:t>
            </a:r>
            <a:r>
              <a:rPr lang="en-US" sz="2600" i="1" dirty="0"/>
              <a:t>abstract</a:t>
            </a:r>
            <a:r>
              <a:rPr lang="en-US" sz="2600" dirty="0"/>
              <a:t> representation of a </a:t>
            </a:r>
            <a:r>
              <a:rPr lang="en-US" sz="2600" i="1" dirty="0"/>
              <a:t>type </a:t>
            </a:r>
            <a:r>
              <a:rPr lang="en-US" sz="2600" dirty="0"/>
              <a:t>of Data.</a:t>
            </a: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def points(x, y) # our point ADT</a:t>
            </a: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	return { 'x': x, 'y': y}</a:t>
            </a:r>
          </a:p>
          <a:p>
            <a:pPr marL="0" indent="0">
              <a:buNone/>
            </a:pPr>
            <a:endParaRPr lang="en-US" sz="26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class Point:</a:t>
            </a: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    def __</a:t>
            </a:r>
            <a:r>
              <a:rPr lang="en-US" sz="2600" dirty="0" err="1">
                <a:latin typeface="Source Code Pro" panose="020B0509030403020204" pitchFamily="49" charset="77"/>
              </a:rPr>
              <a:t>init</a:t>
            </a:r>
            <a:r>
              <a:rPr lang="en-US" sz="2600" dirty="0">
                <a:latin typeface="Source Code Pro" panose="020B0509030403020204" pitchFamily="49" charset="77"/>
              </a:rPr>
              <a:t>__(self, x, y):</a:t>
            </a: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        </a:t>
            </a:r>
            <a:r>
              <a:rPr lang="en-US" sz="2600" dirty="0" err="1">
                <a:latin typeface="Source Code Pro" panose="020B0509030403020204" pitchFamily="49" charset="77"/>
              </a:rPr>
              <a:t>self.x</a:t>
            </a:r>
            <a:r>
              <a:rPr lang="en-US" sz="2600" dirty="0">
                <a:latin typeface="Source Code Pro" panose="020B0509030403020204" pitchFamily="49" charset="77"/>
              </a:rPr>
              <a:t> = x</a:t>
            </a: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        </a:t>
            </a:r>
            <a:r>
              <a:rPr lang="en-US" sz="2600" dirty="0" err="1">
                <a:latin typeface="Source Code Pro" panose="020B0509030403020204" pitchFamily="49" charset="77"/>
              </a:rPr>
              <a:t>self.y</a:t>
            </a:r>
            <a:r>
              <a:rPr lang="en-US" sz="2600" dirty="0">
                <a:latin typeface="Source Code Pro" panose="020B0509030403020204" pitchFamily="49" charset="77"/>
              </a:rPr>
              <a:t> = y</a:t>
            </a: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    def subtract(self, other):</a:t>
            </a: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        return Point(</a:t>
            </a:r>
            <a:r>
              <a:rPr lang="en-US" sz="2600" dirty="0" err="1">
                <a:latin typeface="Source Code Pro" panose="020B0509030403020204" pitchFamily="49" charset="77"/>
              </a:rPr>
              <a:t>self.x</a:t>
            </a:r>
            <a:r>
              <a:rPr lang="en-US" sz="2600" dirty="0">
                <a:latin typeface="Source Code Pro" panose="020B0509030403020204" pitchFamily="49" charset="77"/>
              </a:rPr>
              <a:t> - </a:t>
            </a:r>
            <a:r>
              <a:rPr lang="en-US" sz="2600" dirty="0" err="1">
                <a:latin typeface="Source Code Pro" panose="020B0509030403020204" pitchFamily="49" charset="77"/>
              </a:rPr>
              <a:t>other.x</a:t>
            </a:r>
            <a:r>
              <a:rPr lang="en-US" sz="2600" dirty="0">
                <a:latin typeface="Source Code Pro" panose="020B0509030403020204" pitchFamily="49" charset="77"/>
              </a:rPr>
              <a:t>, </a:t>
            </a:r>
            <a:r>
              <a:rPr lang="en-US" sz="2600" dirty="0" err="1">
                <a:latin typeface="Source Code Pro" panose="020B0509030403020204" pitchFamily="49" charset="77"/>
              </a:rPr>
              <a:t>self.y</a:t>
            </a:r>
            <a:r>
              <a:rPr lang="en-US" sz="2600" dirty="0">
                <a:latin typeface="Source Code Pro" panose="020B0509030403020204" pitchFamily="49" charset="77"/>
              </a:rPr>
              <a:t> - </a:t>
            </a:r>
            <a:r>
              <a:rPr lang="en-US" sz="2600" dirty="0" err="1">
                <a:latin typeface="Source Code Pro" panose="020B0509030403020204" pitchFamily="49" charset="77"/>
              </a:rPr>
              <a:t>other.y</a:t>
            </a:r>
            <a:r>
              <a:rPr lang="en-US" sz="2600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8897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EFF1-7683-EC9D-B6C9-C4D79B92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ADTs to Classes (Usage)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A860-952F-EAF8-21A7-AE8FB2DC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&gt;&gt;&gt; origin = point(0, 0)   # Using the ADT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&gt;&gt;&gt; type(origin)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&lt;class '</a:t>
            </a:r>
            <a:r>
              <a:rPr lang="en-US" dirty="0" err="1">
                <a:effectLst/>
                <a:latin typeface="Source Code Pro" panose="020B0309030403020204" pitchFamily="34" charset="0"/>
              </a:rPr>
              <a:t>dict</a:t>
            </a:r>
            <a:r>
              <a:rPr lang="en-US" dirty="0">
                <a:effectLst/>
                <a:latin typeface="Source Code Pro" panose="020B0309030403020204" pitchFamily="34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&gt;&gt;&gt; origin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{'x': 0, 'y': 0}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&gt;&gt;&gt; </a:t>
            </a:r>
            <a:r>
              <a:rPr lang="en-US" dirty="0" err="1">
                <a:effectLst/>
                <a:latin typeface="Source Code Pro" panose="020B0309030403020204" pitchFamily="34" charset="0"/>
              </a:rPr>
              <a:t>my_house</a:t>
            </a:r>
            <a:r>
              <a:rPr lang="en-US" dirty="0">
                <a:effectLst/>
                <a:latin typeface="Source Code Pro" panose="020B0309030403020204" pitchFamily="34" charset="0"/>
              </a:rPr>
              <a:t> = Point(5, 5)  # Using the class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&gt;&gt;&gt; </a:t>
            </a:r>
            <a:r>
              <a:rPr lang="en-US" dirty="0" err="1">
                <a:effectLst/>
                <a:latin typeface="Source Code Pro" panose="020B0309030403020204" pitchFamily="34" charset="0"/>
              </a:rPr>
              <a:t>my_house.x</a:t>
            </a:r>
            <a:endParaRPr lang="en-US" dirty="0">
              <a:effectLst/>
              <a:latin typeface="Source Code Pro" panose="020B030903040302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&gt;&gt;&gt; type(</a:t>
            </a:r>
            <a:r>
              <a:rPr lang="en-US" dirty="0" err="1">
                <a:effectLst/>
                <a:latin typeface="Source Code Pro" panose="020B0309030403020204" pitchFamily="34" charset="0"/>
              </a:rPr>
              <a:t>my_house</a:t>
            </a:r>
            <a:r>
              <a:rPr lang="en-US" dirty="0">
                <a:effectLst/>
                <a:latin typeface="Source Code Pro" panose="020B0309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&lt;class '__</a:t>
            </a:r>
            <a:r>
              <a:rPr lang="en-US" dirty="0" err="1">
                <a:effectLst/>
                <a:latin typeface="Source Code Pro" panose="020B0309030403020204" pitchFamily="34" charset="0"/>
              </a:rPr>
              <a:t>main__.Point</a:t>
            </a:r>
            <a:r>
              <a:rPr lang="en-US" dirty="0">
                <a:effectLst/>
                <a:latin typeface="Source Code Pro" panose="020B0309030403020204" pitchFamily="34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&gt;&gt;&gt; </a:t>
            </a:r>
            <a:r>
              <a:rPr lang="en-US" dirty="0" err="1">
                <a:effectLst/>
                <a:latin typeface="Source Code Pro" panose="020B0309030403020204" pitchFamily="34" charset="0"/>
              </a:rPr>
              <a:t>my_house</a:t>
            </a:r>
            <a:endParaRPr lang="en-US" dirty="0">
              <a:effectLst/>
              <a:latin typeface="Source Code Pro" panose="020B030903040302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&lt;__</a:t>
            </a:r>
            <a:r>
              <a:rPr lang="en-US" dirty="0" err="1">
                <a:effectLst/>
                <a:latin typeface="Source Code Pro" panose="020B0309030403020204" pitchFamily="34" charset="0"/>
              </a:rPr>
              <a:t>main__.Point</a:t>
            </a:r>
            <a:r>
              <a:rPr lang="en-US" dirty="0">
                <a:effectLst/>
                <a:latin typeface="Source Code Pro" panose="020B0309030403020204" pitchFamily="34" charset="0"/>
              </a:rPr>
              <a:t> object at 0x104fdc710&gt;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CA45F-4CD3-0176-7E05-A3657874CE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6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600201"/>
            <a:ext cx="762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8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90801" y="2286000"/>
            <a:ext cx="914399" cy="2743200"/>
            <a:chOff x="1066801" y="2286000"/>
            <a:chExt cx="914399" cy="2743200"/>
          </a:xfrm>
        </p:grpSpPr>
        <p:sp>
          <p:nvSpPr>
            <p:cNvPr id="8" name="Left Brace 7"/>
            <p:cNvSpPr/>
            <p:nvPr/>
          </p:nvSpPr>
          <p:spPr bwMode="auto">
            <a:xfrm>
              <a:off x="1600200" y="2286000"/>
              <a:ext cx="381000" cy="2743200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FreightSans Pro Book" panose="02000606030000020004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01939" y="3415154"/>
              <a:ext cx="1699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new namespace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57800" y="5345668"/>
            <a:ext cx="2595985" cy="978932"/>
            <a:chOff x="3733800" y="5181600"/>
            <a:chExt cx="2595985" cy="978932"/>
          </a:xfrm>
        </p:grpSpPr>
        <p:sp>
          <p:nvSpPr>
            <p:cNvPr id="10" name="TextBox 9"/>
            <p:cNvSpPr txBox="1"/>
            <p:nvPr/>
          </p:nvSpPr>
          <p:spPr>
            <a:xfrm>
              <a:off x="5334000" y="5791200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methods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733800" y="51816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5410201" y="2667000"/>
            <a:ext cx="2674981" cy="978932"/>
            <a:chOff x="3886200" y="2667000"/>
            <a:chExt cx="2674981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074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attributes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6400801" y="3581400"/>
            <a:ext cx="2767507" cy="978932"/>
            <a:chOff x="4876800" y="3581400"/>
            <a:chExt cx="2767507" cy="978932"/>
          </a:xfrm>
        </p:grpSpPr>
        <p:sp>
          <p:nvSpPr>
            <p:cNvPr id="15" name="TextBox 14"/>
            <p:cNvSpPr txBox="1"/>
            <p:nvPr/>
          </p:nvSpPr>
          <p:spPr>
            <a:xfrm>
              <a:off x="6477000" y="4191000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The object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5791201" y="3962400"/>
            <a:ext cx="2100658" cy="978932"/>
            <a:chOff x="4876800" y="3581400"/>
            <a:chExt cx="2100658" cy="978932"/>
          </a:xfrm>
        </p:grpSpPr>
        <p:sp>
          <p:nvSpPr>
            <p:cNvPr id="23" name="TextBox 22"/>
            <p:cNvSpPr txBox="1"/>
            <p:nvPr/>
          </p:nvSpPr>
          <p:spPr>
            <a:xfrm>
              <a:off x="6477000" y="419100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dot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78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object, invoking a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685871"/>
            <a:ext cx="70054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Source Code Pro" panose="020B0509030403020204" pitchFamily="49" charset="0"/>
                <a:cs typeface="Courier"/>
              </a:rPr>
              <a:t>my_acct</a:t>
            </a:r>
            <a:r>
              <a:rPr lang="en-US" sz="2400" dirty="0">
                <a:latin typeface="Source Code Pro" panose="020B0509030403020204" pitchFamily="49" charset="0"/>
                <a:cs typeface="Courier"/>
              </a:rPr>
              <a:t> = </a:t>
            </a:r>
            <a:r>
              <a:rPr lang="en-US" sz="2400" dirty="0" err="1">
                <a:latin typeface="Source Code Pro" panose="020B0509030403020204" pitchFamily="49" charset="0"/>
                <a:cs typeface="Courier"/>
              </a:rPr>
              <a:t>BaseAccount</a:t>
            </a:r>
            <a:r>
              <a:rPr lang="en-US" sz="2400" dirty="0">
                <a:latin typeface="Source Code Pro" panose="020B0509030403020204" pitchFamily="49" charset="0"/>
                <a:cs typeface="Courier"/>
              </a:rPr>
              <a:t>("John Doe", 93)</a:t>
            </a:r>
          </a:p>
          <a:p>
            <a:r>
              <a:rPr lang="en-US" sz="2400" dirty="0" err="1">
                <a:latin typeface="Source Code Pro" panose="020B0509030403020204" pitchFamily="49" charset="0"/>
                <a:cs typeface="Courier"/>
              </a:rPr>
              <a:t>my_acct.withdraw</a:t>
            </a:r>
            <a:r>
              <a:rPr lang="en-US" sz="2400" dirty="0">
                <a:latin typeface="Source Code Pro" panose="020B0509030403020204" pitchFamily="49" charset="0"/>
                <a:cs typeface="Courier"/>
              </a:rPr>
              <a:t>(42)</a:t>
            </a:r>
          </a:p>
          <a:p>
            <a:endParaRPr lang="en-US" sz="2400" dirty="0">
              <a:latin typeface="Source Code Pro" panose="020B0509030403020204" pitchFamily="49" charset="0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14800" y="3505200"/>
            <a:ext cx="2100658" cy="978932"/>
            <a:chOff x="4876800" y="3581400"/>
            <a:chExt cx="2100658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6477000" y="419100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dot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5943600" y="1676400"/>
            <a:ext cx="3823629" cy="914400"/>
            <a:chOff x="4876800" y="4191000"/>
            <a:chExt cx="3823629" cy="914400"/>
          </a:xfrm>
        </p:grpSpPr>
        <p:sp>
          <p:nvSpPr>
            <p:cNvPr id="12" name="TextBox 11"/>
            <p:cNvSpPr txBox="1"/>
            <p:nvPr/>
          </p:nvSpPr>
          <p:spPr>
            <a:xfrm>
              <a:off x="6477000" y="4191000"/>
              <a:ext cx="2223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The Class Constructor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4876800" y="4419600"/>
              <a:ext cx="167640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28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6002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8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72201" y="3124200"/>
            <a:ext cx="2915881" cy="978932"/>
            <a:chOff x="3886200" y="2667000"/>
            <a:chExt cx="2915881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315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return None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8153400" cy="5257800"/>
          </a:xfrm>
        </p:spPr>
        <p:txBody>
          <a:bodyPr/>
          <a:lstStyle/>
          <a:p>
            <a:r>
              <a:rPr lang="en-US" dirty="0"/>
              <a:t>Attributes of an object accessible with ‘dot’ notation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obj.attr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distinguish between ”public” and “private” data.</a:t>
            </a:r>
          </a:p>
          <a:p>
            <a:pPr lvl="1"/>
            <a:r>
              <a:rPr lang="en-US" dirty="0"/>
              <a:t>Used to clarify to programmers how you class should be used.</a:t>
            </a:r>
          </a:p>
          <a:p>
            <a:pPr lvl="1"/>
            <a:r>
              <a:rPr lang="en-US" dirty="0"/>
              <a:t>In Python an </a:t>
            </a:r>
            <a:r>
              <a:rPr lang="en-US" b="0" dirty="0">
                <a:latin typeface="Source Code Pro" panose="020B0509030403020204" pitchFamily="49" charset="77"/>
              </a:rPr>
              <a:t>_</a:t>
            </a:r>
            <a:r>
              <a:rPr lang="en-US" dirty="0"/>
              <a:t> prefix means “this thing is private”</a:t>
            </a:r>
          </a:p>
          <a:p>
            <a:pPr lvl="1"/>
            <a:r>
              <a:rPr lang="en-US" b="0" dirty="0">
                <a:latin typeface="Source Code Pro" panose="020B0509030403020204" pitchFamily="49" charset="77"/>
              </a:rPr>
              <a:t>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and </a:t>
            </a:r>
            <a:r>
              <a:rPr lang="en-US" b="0" dirty="0">
                <a:latin typeface="Source Code Pro" panose="020B0509030403020204" pitchFamily="49" charset="77"/>
              </a:rPr>
              <a:t>__foo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do different things inside a class.</a:t>
            </a:r>
          </a:p>
          <a:p>
            <a:pPr lvl="1"/>
            <a:r>
              <a:rPr lang="en-US" dirty="0">
                <a:hlinkClick r:id="rId2"/>
              </a:rPr>
              <a:t>More for the curious.</a:t>
            </a:r>
            <a:endParaRPr lang="en-US" dirty="0"/>
          </a:p>
          <a:p>
            <a:r>
              <a:rPr lang="en-US" dirty="0"/>
              <a:t>Class variables </a:t>
            </a:r>
            <a:r>
              <a:rPr lang="en-US" dirty="0" err="1"/>
              <a:t>vs</a:t>
            </a:r>
            <a:r>
              <a:rPr lang="en-US" dirty="0"/>
              <a:t> Instance variables:</a:t>
            </a:r>
          </a:p>
          <a:p>
            <a:pPr lvl="1"/>
            <a:r>
              <a:rPr lang="en-US" dirty="0"/>
              <a:t>Class variable set for all instances at once</a:t>
            </a:r>
          </a:p>
          <a:p>
            <a:pPr lvl="1"/>
            <a:r>
              <a:rPr lang="en-US" dirty="0"/>
              <a:t>Instance variables per instance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0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8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Suggested “private”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66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1"/>
            <a:ext cx="8077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1066800"/>
            <a:ext cx="807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BaseAccount.accounts.append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(self)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...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print(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account.account_no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account.balance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40FD-8156-5792-5ED6-3C3B1BE4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790D-B235-187E-F75A-6D73D232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Midterm Scores out Soon</a:t>
            </a:r>
          </a:p>
          <a:p>
            <a:pPr lvl="1"/>
            <a:r>
              <a:rPr lang="en-US" dirty="0"/>
              <a:t> Finishing grading</a:t>
            </a:r>
          </a:p>
          <a:p>
            <a:pPr lvl="1"/>
            <a:r>
              <a:rPr lang="en-US" dirty="0"/>
              <a:t> Will open regrade requests ~48 hours after grades are released</a:t>
            </a:r>
          </a:p>
          <a:p>
            <a:pPr lvl="1"/>
            <a:r>
              <a:rPr lang="en-US" dirty="0"/>
              <a:t> Regrade Requests will be accepted for 1 week</a:t>
            </a:r>
          </a:p>
          <a:p>
            <a:r>
              <a:rPr lang="en-US" dirty="0"/>
              <a:t> Midterm Clobber Policy:</a:t>
            </a:r>
          </a:p>
          <a:p>
            <a:pPr lvl="1"/>
            <a:r>
              <a:rPr lang="en-US" dirty="0"/>
              <a:t> If your final score improves your midterm score improves</a:t>
            </a:r>
          </a:p>
          <a:p>
            <a:pPr lvl="1"/>
            <a:r>
              <a:rPr lang="en-US" dirty="0"/>
              <a:t> e.g. 60% on MT, and 70% on Final, becomes a 70% MT score automatically</a:t>
            </a:r>
          </a:p>
          <a:p>
            <a:r>
              <a:rPr lang="en-US" dirty="0"/>
              <a:t>Reminder: Lab 6 / HW 6 due this week</a:t>
            </a:r>
          </a:p>
          <a:p>
            <a:r>
              <a:rPr lang="en-US" dirty="0"/>
              <a:t>Lab 7 and HW 7 released this week, due next week. </a:t>
            </a:r>
          </a:p>
        </p:txBody>
      </p:sp>
    </p:spTree>
    <p:extLst>
      <p:ext uri="{BB962C8B-B14F-4D97-AF65-F5344CB8AC3E}">
        <p14:creationId xmlns:p14="http://schemas.microsoft.com/office/powerpoint/2010/main" val="261501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7010400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001000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Bank account using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967799"/>
            <a:ext cx="7467600" cy="5509201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account_number_seed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= 1000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account(name,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initial_deposit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cs typeface="Courier"/>
              </a:rPr>
              <a:t>global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cs typeface="Courier"/>
              </a:rPr>
              <a:t>account_number_seed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cs typeface="Courier"/>
              </a:rPr>
              <a:t>account_number_seed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cs typeface="Courier"/>
              </a:rPr>
              <a:t> += 1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{'Name' : name, 'Number':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account_number_seed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,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        'Balance' :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initial_deposit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}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account_name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Source Code Pro" panose="020B0509030403020204" pitchFamily="49" charset="0"/>
                <a:cs typeface="Courier"/>
              </a:rPr>
              <a:t>acct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acct['Name']</a:t>
            </a:r>
          </a:p>
          <a:p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account_balance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Source Code Pro" panose="020B0509030403020204" pitchFamily="49" charset="0"/>
                <a:cs typeface="Courier"/>
              </a:rPr>
              <a:t>acct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account_number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Source Code Pro" panose="020B0509030403020204" pitchFamily="49" charset="0"/>
                <a:cs typeface="Courier"/>
              </a:rPr>
              <a:t>acct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acct['Number']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deposit(</a:t>
            </a:r>
            <a:r>
              <a:rPr lang="en-US" sz="1600" dirty="0">
                <a:solidFill>
                  <a:srgbClr val="0000FF"/>
                </a:solidFill>
                <a:latin typeface="Source Code Pro" panose="020B0509030403020204" pitchFamily="49" charset="0"/>
                <a:cs typeface="Courier"/>
              </a:rPr>
              <a:t>acct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, amount):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acct['Balance'] += amount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withdraw(</a:t>
            </a:r>
            <a:r>
              <a:rPr lang="en-US" sz="1600" dirty="0">
                <a:solidFill>
                  <a:srgbClr val="0000FF"/>
                </a:solidFill>
                <a:latin typeface="Source Code Pro" panose="020B0509030403020204" pitchFamily="49" charset="0"/>
                <a:cs typeface="Courier"/>
              </a:rPr>
              <a:t>acct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, amount):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acct['Balance'] -= amount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acct['Balance']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733801"/>
            <a:ext cx="4876800" cy="224676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&gt;&gt;&gt; 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my_acct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 = account('David Culler', 100)</a:t>
            </a:r>
          </a:p>
          <a:p>
            <a:r>
              <a:rPr lang="sv-SE" sz="1400" dirty="0">
                <a:latin typeface="Source Code Pro" panose="020B0509030403020204" pitchFamily="49" charset="0"/>
                <a:cs typeface="Courier"/>
              </a:rPr>
              <a:t>&gt;&gt;&gt; </a:t>
            </a:r>
            <a:r>
              <a:rPr lang="sv-SE" sz="1400" dirty="0" err="1">
                <a:latin typeface="Source Code Pro" panose="020B0509030403020204" pitchFamily="49" charset="0"/>
                <a:cs typeface="Courier"/>
              </a:rPr>
              <a:t>my_acct</a:t>
            </a:r>
            <a:endParaRPr lang="sv-SE" sz="14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{'Name': ’John Doe', 'Balance': 100, 'Number': 1001}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&gt;&gt;&gt; 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account_number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(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my_acct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)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1001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&gt;&gt;&gt; 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your_acct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 = account("Fred Jones", 475)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&gt;&gt;&gt; 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account_number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(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your_acct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)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1002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2912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137160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Account(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deposit(self,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447800"/>
            <a:ext cx="8305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Account(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deposit(self,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repr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'&lt;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 &gt;'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'Account: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print(account)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43401" y="3124200"/>
            <a:ext cx="3530537" cy="978932"/>
            <a:chOff x="3886200" y="2667000"/>
            <a:chExt cx="3530537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5486400" y="3276600"/>
              <a:ext cx="1930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Goal: unambiguous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4114800" y="4267200"/>
            <a:ext cx="3080990" cy="978932"/>
            <a:chOff x="3886200" y="2667000"/>
            <a:chExt cx="3080990" cy="978932"/>
          </a:xfrm>
        </p:grpSpPr>
        <p:sp>
          <p:nvSpPr>
            <p:cNvPr id="12" name="TextBox 11"/>
            <p:cNvSpPr txBox="1"/>
            <p:nvPr/>
          </p:nvSpPr>
          <p:spPr>
            <a:xfrm>
              <a:off x="5486400" y="3276600"/>
              <a:ext cx="1480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Goal: readable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using classes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1524001"/>
            <a:ext cx="8839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Bank: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add_account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,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assert 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== 'savings') or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== 'checking'), "Bad Account type"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assert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&gt; 0, "Bad deposit"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new_account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Account(name,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,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       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Bank.accounts.append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new_account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       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Bank.accounts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print(account)</a:t>
            </a:r>
          </a:p>
        </p:txBody>
      </p:sp>
    </p:spTree>
    <p:extLst>
      <p:ext uri="{BB962C8B-B14F-4D97-AF65-F5344CB8AC3E}">
        <p14:creationId xmlns:p14="http://schemas.microsoft.com/office/powerpoint/2010/main" val="7062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7325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Learn how to make a class in Python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</a:rPr>
              <a:t>class</a:t>
            </a:r>
            <a:r>
              <a:rPr lang="en-US" sz="2400" dirty="0"/>
              <a:t> keyword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</a:rPr>
              <a:t>__</a:t>
            </a:r>
            <a:r>
              <a:rPr lang="en-US" sz="2400" dirty="0" err="1">
                <a:latin typeface="Source Code Pro" panose="020B0509030403020204" pitchFamily="49" charset="77"/>
              </a:rPr>
              <a:t>init</a:t>
            </a:r>
            <a:r>
              <a:rPr lang="en-US" sz="2400" dirty="0">
                <a:latin typeface="Source Code Pro" panose="020B0509030403020204" pitchFamily="49" charset="77"/>
              </a:rPr>
              <a:t>__ </a:t>
            </a:r>
            <a:r>
              <a:rPr lang="en-US" sz="2400" dirty="0"/>
              <a:t>method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92397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Programming (OOP)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46927" y="1066800"/>
            <a:ext cx="6165056" cy="5305864"/>
          </a:xfrm>
        </p:spPr>
        <p:txBody>
          <a:bodyPr/>
          <a:lstStyle/>
          <a:p>
            <a:r>
              <a:rPr lang="en-US" sz="2400" b="1" u="sng" dirty="0">
                <a:latin typeface="FreightSans Pro Medium" panose="02000606030000020004" pitchFamily="2" charset="0"/>
              </a:rPr>
              <a:t>Objects</a:t>
            </a:r>
            <a:r>
              <a:rPr lang="en-US" sz="2400" dirty="0">
                <a:latin typeface="FreightSans Pro Medium" panose="02000606030000020004" pitchFamily="2" charset="0"/>
              </a:rPr>
              <a:t> as data structures  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With </a:t>
            </a:r>
            <a:r>
              <a:rPr lang="en-US" sz="2000" u="sng" dirty="0">
                <a:latin typeface="FreightSans Pro Medium" panose="02000606030000020004" pitchFamily="2" charset="0"/>
              </a:rPr>
              <a:t>methods</a:t>
            </a:r>
            <a:r>
              <a:rPr lang="en-US" sz="2000" dirty="0">
                <a:latin typeface="FreightSans Pro Medium" panose="02000606030000020004" pitchFamily="2" charset="0"/>
              </a:rPr>
              <a:t> you ask of them</a:t>
            </a:r>
          </a:p>
          <a:p>
            <a:pPr lvl="2"/>
            <a:r>
              <a:rPr lang="en-US" sz="1600" dirty="0">
                <a:latin typeface="FreightSans Pro Medium" panose="02000606030000020004" pitchFamily="2" charset="0"/>
              </a:rPr>
              <a:t>These are the behaviors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With </a:t>
            </a:r>
            <a:r>
              <a:rPr lang="en-US" sz="2000" u="sng" dirty="0">
                <a:latin typeface="FreightSans Pro Medium" panose="02000606030000020004" pitchFamily="2" charset="0"/>
              </a:rPr>
              <a:t>local state</a:t>
            </a:r>
            <a:r>
              <a:rPr lang="en-US" sz="2000" dirty="0">
                <a:latin typeface="FreightSans Pro Medium" panose="02000606030000020004" pitchFamily="2" charset="0"/>
              </a:rPr>
              <a:t>, to remember</a:t>
            </a:r>
          </a:p>
          <a:p>
            <a:pPr lvl="2"/>
            <a:r>
              <a:rPr lang="en-US" sz="1600" dirty="0">
                <a:latin typeface="FreightSans Pro Medium" panose="02000606030000020004" pitchFamily="2" charset="0"/>
              </a:rPr>
              <a:t>These are the attributes</a:t>
            </a:r>
          </a:p>
          <a:p>
            <a:r>
              <a:rPr lang="en-US" sz="2400" b="1" u="sng" dirty="0">
                <a:latin typeface="FreightSans Pro Medium" panose="02000606030000020004" pitchFamily="2" charset="0"/>
              </a:rPr>
              <a:t>Classes</a:t>
            </a:r>
            <a:r>
              <a:rPr lang="en-US" sz="2400" dirty="0">
                <a:latin typeface="FreightSans Pro Medium" panose="02000606030000020004" pitchFamily="2" charset="0"/>
              </a:rPr>
              <a:t> &amp; </a:t>
            </a:r>
            <a:r>
              <a:rPr lang="en-US" sz="2400" b="1" u="sng" dirty="0">
                <a:latin typeface="FreightSans Pro Medium" panose="02000606030000020004" pitchFamily="2" charset="0"/>
              </a:rPr>
              <a:t>Instances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Instance an example of class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E.g., Fluffy is instance of Dog</a:t>
            </a:r>
          </a:p>
          <a:p>
            <a:r>
              <a:rPr lang="en-US" sz="2400" b="1" u="sng" dirty="0">
                <a:latin typeface="FreightSans Pro Medium" panose="02000606030000020004" pitchFamily="2" charset="0"/>
              </a:rPr>
              <a:t>Inheritance</a:t>
            </a:r>
            <a:r>
              <a:rPr lang="en-US" sz="2400" dirty="0">
                <a:latin typeface="FreightSans Pro Medium" panose="02000606030000020004" pitchFamily="2" charset="0"/>
              </a:rPr>
              <a:t> saves code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Hierarchical classes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e.g., a Tesla is a special case of an Electric Vehicle, which is a special cade of a car</a:t>
            </a:r>
          </a:p>
          <a:p>
            <a:r>
              <a:rPr lang="en-US" sz="2400" dirty="0">
                <a:latin typeface="FreightSans Pro Medium" panose="02000606030000020004" pitchFamily="2" charset="0"/>
              </a:rPr>
              <a:t> Other Examples (though not pure)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Java (CS61B), C++</a:t>
            </a:r>
          </a:p>
        </p:txBody>
      </p:sp>
      <p:pic>
        <p:nvPicPr>
          <p:cNvPr id="11" name="Content Placeholder 10" descr="OOP-Objects.gif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232423"/>
              </a:clrFrom>
              <a:clrTo>
                <a:srgbClr val="232423">
                  <a:alpha val="0"/>
                </a:srgbClr>
              </a:clrTo>
            </a:clrChange>
          </a:blip>
          <a:srcRect t="-51710" b="-51710"/>
          <a:stretch>
            <a:fillRect/>
          </a:stretch>
        </p:blipFill>
        <p:spPr>
          <a:xfrm>
            <a:off x="6629400" y="-152400"/>
            <a:ext cx="3733800" cy="5257800"/>
          </a:xfrm>
        </p:spPr>
      </p:pic>
      <p:sp>
        <p:nvSpPr>
          <p:cNvPr id="12" name="Rectangle 11"/>
          <p:cNvSpPr/>
          <p:nvPr/>
        </p:nvSpPr>
        <p:spPr>
          <a:xfrm>
            <a:off x="6324600" y="381000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www3.ntu.edu.sg/home/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ehchua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/programming/java/images/OOP-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Objects.gif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ource Code Pro" panose="020B0509030403020204" pitchFamily="49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11102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1066800"/>
            <a:ext cx="10058400" cy="5257800"/>
          </a:xfrm>
        </p:spPr>
        <p:txBody>
          <a:bodyPr/>
          <a:lstStyle/>
          <a:p>
            <a:r>
              <a:rPr lang="en-US" sz="2800" dirty="0"/>
              <a:t> Consist of data and behavior, bundled together to create abstractions</a:t>
            </a:r>
          </a:p>
          <a:p>
            <a:pPr lvl="1"/>
            <a:r>
              <a:rPr lang="en-US" sz="2800" dirty="0"/>
              <a:t> Abstract Data Types use functions to create abstractions</a:t>
            </a:r>
          </a:p>
          <a:p>
            <a:pPr lvl="1"/>
            <a:r>
              <a:rPr lang="en-US" sz="2800" dirty="0"/>
              <a:t> Classes define a new </a:t>
            </a:r>
            <a:r>
              <a:rPr lang="en-US" sz="2800" b="1" dirty="0"/>
              <a:t>type</a:t>
            </a:r>
            <a:r>
              <a:rPr lang="en-US" sz="2800" dirty="0"/>
              <a:t> in a programming language</a:t>
            </a:r>
          </a:p>
          <a:p>
            <a:pPr lvl="2"/>
            <a:r>
              <a:rPr lang="en-US" sz="2800" dirty="0"/>
              <a:t> They make the "abstract" data type concrete.</a:t>
            </a:r>
          </a:p>
          <a:p>
            <a:r>
              <a:rPr lang="en-US" sz="2800" dirty="0"/>
              <a:t>A class has </a:t>
            </a:r>
          </a:p>
          <a:p>
            <a:pPr lvl="1"/>
            <a:r>
              <a:rPr lang="en-US" sz="2800" dirty="0"/>
              <a:t>attributes (variables)</a:t>
            </a:r>
          </a:p>
          <a:p>
            <a:pPr lvl="1"/>
            <a:r>
              <a:rPr lang="en-US" sz="2800" dirty="0"/>
              <a:t>methods (functions)</a:t>
            </a:r>
          </a:p>
          <a:p>
            <a:pPr marL="0" indent="0">
              <a:buNone/>
            </a:pPr>
            <a:r>
              <a:rPr lang="en-US" sz="2800" dirty="0"/>
              <a:t>   that define its behavior.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3695700"/>
            <a:ext cx="2862943" cy="22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1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the instance of a class.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905001"/>
            <a:ext cx="6172200" cy="433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066800"/>
            <a:ext cx="10668000" cy="5257800"/>
          </a:xfrm>
        </p:spPr>
        <p:txBody>
          <a:bodyPr/>
          <a:lstStyle/>
          <a:p>
            <a:r>
              <a:rPr lang="en-US" sz="3200" dirty="0"/>
              <a:t>Objects are concrete instances of classes in memory.</a:t>
            </a:r>
          </a:p>
          <a:p>
            <a:r>
              <a:rPr lang="en-US" sz="3200" dirty="0"/>
              <a:t>They have </a:t>
            </a:r>
            <a:r>
              <a:rPr lang="en-US" sz="3200" i="1" dirty="0"/>
              <a:t>state</a:t>
            </a:r>
          </a:p>
          <a:p>
            <a:pPr lvl="1"/>
            <a:r>
              <a:rPr lang="en-US" sz="3200" dirty="0"/>
              <a:t> mutable vs immutable (lists vs tuples)</a:t>
            </a:r>
            <a:endParaRPr lang="en-US" sz="3200" dirty="0">
              <a:solidFill>
                <a:srgbClr val="0000FF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Methods are functions that belong to an object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Objects do a collection of </a:t>
            </a:r>
            <a:r>
              <a:rPr lang="en-US" sz="3200" b="1" dirty="0">
                <a:solidFill>
                  <a:schemeClr val="tx2"/>
                </a:solidFill>
              </a:rPr>
              <a:t>related</a:t>
            </a:r>
            <a:r>
              <a:rPr lang="en-US" sz="3200" dirty="0">
                <a:solidFill>
                  <a:schemeClr val="tx2"/>
                </a:solidFill>
              </a:rPr>
              <a:t> things</a:t>
            </a:r>
          </a:p>
          <a:p>
            <a:r>
              <a:rPr lang="en-US" sz="3200" dirty="0"/>
              <a:t>In Python, </a:t>
            </a:r>
            <a:r>
              <a:rPr lang="en-US" sz="3200" i="1" dirty="0"/>
              <a:t>everything</a:t>
            </a:r>
            <a:r>
              <a:rPr lang="en-US" sz="3200" dirty="0"/>
              <a:t> is an object</a:t>
            </a:r>
          </a:p>
          <a:p>
            <a:pPr lvl="1"/>
            <a:r>
              <a:rPr lang="en-US" sz="3200" dirty="0"/>
              <a:t> All </a:t>
            </a:r>
            <a:r>
              <a:rPr lang="en-US" sz="3200" dirty="0">
                <a:solidFill>
                  <a:srgbClr val="0000FF"/>
                </a:solidFill>
              </a:rPr>
              <a:t>objects</a:t>
            </a:r>
            <a:r>
              <a:rPr lang="en-US" sz="3200" dirty="0"/>
              <a:t> have </a:t>
            </a:r>
            <a:r>
              <a:rPr lang="en-US" sz="3200" dirty="0">
                <a:solidFill>
                  <a:srgbClr val="0000FF"/>
                </a:solidFill>
              </a:rPr>
              <a:t>attributes</a:t>
            </a:r>
          </a:p>
          <a:p>
            <a:pPr lvl="1"/>
            <a:r>
              <a:rPr lang="en-US" sz="3200" dirty="0"/>
              <a:t> Manipulation happens through </a:t>
            </a:r>
            <a:r>
              <a:rPr lang="en-US" sz="3200" dirty="0">
                <a:solidFill>
                  <a:srgbClr val="0000FF"/>
                </a:solidFill>
              </a:rPr>
              <a:t>methods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685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: 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__(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 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initialization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steps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886200"/>
            <a:ext cx="5486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# Coming Next Week:</a:t>
            </a:r>
          </a:p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(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inherits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theme/theme1.xml><?xml version="1.0" encoding="utf-8"?>
<a:theme xmlns:a="http://schemas.openxmlformats.org/drawingml/2006/main" name="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26497</TotalTime>
  <Pages>12</Pages>
  <Words>1778</Words>
  <Application>Microsoft Macintosh PowerPoint</Application>
  <PresentationFormat>Widescreen</PresentationFormat>
  <Paragraphs>302</Paragraphs>
  <Slides>25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FreightMicro Pro Book</vt:lpstr>
      <vt:lpstr>FreightMicro Pro Medium</vt:lpstr>
      <vt:lpstr>FreightSans Pro Book</vt:lpstr>
      <vt:lpstr>FreightSans Pro Medium</vt:lpstr>
      <vt:lpstr>Open Sans</vt:lpstr>
      <vt:lpstr>Source Code Pro</vt:lpstr>
      <vt:lpstr>Source Code Pro Medium</vt:lpstr>
      <vt:lpstr>Main C88C</vt:lpstr>
      <vt:lpstr>Object-Oriented Programming</vt:lpstr>
      <vt:lpstr>Announcements</vt:lpstr>
      <vt:lpstr>Object-Oriented Programming</vt:lpstr>
      <vt:lpstr>Learning Objectives</vt:lpstr>
      <vt:lpstr>Object-Oriented Programming (OOP)</vt:lpstr>
      <vt:lpstr>Classes</vt:lpstr>
      <vt:lpstr>Objects</vt:lpstr>
      <vt:lpstr>Objects</vt:lpstr>
      <vt:lpstr>Python class statement</vt:lpstr>
      <vt:lpstr>From ADTs to Classes</vt:lpstr>
      <vt:lpstr>From ADTs to Classes (Usage)</vt:lpstr>
      <vt:lpstr>Example: Account</vt:lpstr>
      <vt:lpstr>Creating an object, invoking a method</vt:lpstr>
      <vt:lpstr>Special Initialization Method</vt:lpstr>
      <vt:lpstr>More on Attributes</vt:lpstr>
      <vt:lpstr>Example</vt:lpstr>
      <vt:lpstr>Example: Suggested “private” attributes</vt:lpstr>
      <vt:lpstr>Example: class attribute</vt:lpstr>
      <vt:lpstr>More class attributes</vt:lpstr>
      <vt:lpstr>Class Inheritance</vt:lpstr>
      <vt:lpstr>Inheritance</vt:lpstr>
      <vt:lpstr>Review: Bank account using dictionary</vt:lpstr>
      <vt:lpstr>Example</vt:lpstr>
      <vt:lpstr>More special methods</vt:lpstr>
      <vt:lpstr>Classes using classes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Michael Ball</cp:lastModifiedBy>
  <cp:revision>729</cp:revision>
  <cp:lastPrinted>2023-03-08T21:54:45Z</cp:lastPrinted>
  <dcterms:created xsi:type="dcterms:W3CDTF">2009-09-09T21:17:00Z</dcterms:created>
  <dcterms:modified xsi:type="dcterms:W3CDTF">2023-10-16T22:53:14Z</dcterms:modified>
</cp:coreProperties>
</file>