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14" r:id="rId1"/>
  </p:sldMasterIdLst>
  <p:notesMasterIdLst>
    <p:notesMasterId r:id="rId26"/>
  </p:notesMasterIdLst>
  <p:handoutMasterIdLst>
    <p:handoutMasterId r:id="rId27"/>
  </p:handoutMasterIdLst>
  <p:sldIdLst>
    <p:sldId id="360" r:id="rId2"/>
    <p:sldId id="371" r:id="rId3"/>
    <p:sldId id="421" r:id="rId4"/>
    <p:sldId id="418" r:id="rId5"/>
    <p:sldId id="372" r:id="rId6"/>
    <p:sldId id="347" r:id="rId7"/>
    <p:sldId id="351" r:id="rId8"/>
    <p:sldId id="419" r:id="rId9"/>
    <p:sldId id="364" r:id="rId10"/>
    <p:sldId id="363" r:id="rId11"/>
    <p:sldId id="342" r:id="rId12"/>
    <p:sldId id="350" r:id="rId13"/>
    <p:sldId id="368" r:id="rId14"/>
    <p:sldId id="369" r:id="rId15"/>
    <p:sldId id="365" r:id="rId16"/>
    <p:sldId id="366" r:id="rId17"/>
    <p:sldId id="359" r:id="rId18"/>
    <p:sldId id="358" r:id="rId19"/>
    <p:sldId id="337" r:id="rId20"/>
    <p:sldId id="349" r:id="rId21"/>
    <p:sldId id="370" r:id="rId22"/>
    <p:sldId id="373" r:id="rId23"/>
    <p:sldId id="374" r:id="rId24"/>
    <p:sldId id="375" r:id="rId25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1"/>
    <p:restoredTop sz="91698" autoAdjust="0"/>
  </p:normalViewPr>
  <p:slideViewPr>
    <p:cSldViewPr>
      <p:cViewPr varScale="1">
        <p:scale>
          <a:sx n="160" d="100"/>
          <a:sy n="160" d="100"/>
        </p:scale>
        <p:origin x="208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FreightSans Pro Book" panose="02000606030000020004" pitchFamily="2" charset="0"/>
              </a:rPr>
              <a:pPr>
                <a:defRPr/>
              </a:pPr>
              <a:t>‹#›</a:t>
            </a:fld>
            <a:endParaRPr lang="en-US" i="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52465" y="8761413"/>
            <a:ext cx="692770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FreightSans Pro Book" panose="02000606030000020004" pitchFamily="2" charset="0"/>
              </a:rPr>
              <a:t>Page </a:t>
            </a:r>
            <a:fld id="{C7046C59-8902-C545-AA0A-0F8828FEF2D6}" type="slidenum">
              <a:rPr lang="en-US" sz="1200" b="0" i="0">
                <a:latin typeface="FreightSans Pro Book" panose="02000606030000020004" pitchFamily="2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FreightSans Pro Book" panose="02000606030000020004" pitchFamily="2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FreightSans Pro Book" panose="02000606030000020004" pitchFamily="2" charset="0"/>
        <a:ea typeface="ＭＳ Ｐゴシック" charset="-128"/>
        <a:cs typeface="ＭＳ Ｐゴシック" charset="-128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3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8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9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5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15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0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22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5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hyperlink" Target="https://creativecommons.org/licenses/by-nc/4.0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creativecommons.org/licenses/by-nc-sa/4.0/" TargetMode="External"/><Relationship Id="rId9" Type="http://schemas.microsoft.com/office/2007/relationships/hdphoto" Target="../media/hdphoto3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5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600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000" b="0" i="0" kern="0" baseline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0"/>
            <a:ext cx="2006600" cy="800100"/>
          </a:xfrm>
          <a:prstGeom prst="rect">
            <a:avLst/>
          </a:prstGeom>
        </p:spPr>
      </p:pic>
      <p:pic>
        <p:nvPicPr>
          <p:cNvPr id="1026" name="Picture 2" descr="Document licensed as Creative Commons BY-NC">
            <a:hlinkClick r:id="rId4"/>
            <a:extLst>
              <a:ext uri="{FF2B5EF4-FFF2-40B4-BE49-F238E27FC236}">
                <a16:creationId xmlns:a16="http://schemas.microsoft.com/office/drawing/2014/main" id="{C33F6642-DC28-2DA0-2930-B272BA404C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7"/>
            <a:extLst>
              <a:ext uri="{FF2B5EF4-FFF2-40B4-BE49-F238E27FC236}">
                <a16:creationId xmlns:a16="http://schemas.microsoft.com/office/drawing/2014/main" id="{4B0CCE8B-F12A-40BA-A37C-B755DFCA1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0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7"/>
            <a:extLst>
              <a:ext uri="{FF2B5EF4-FFF2-40B4-BE49-F238E27FC236}">
                <a16:creationId xmlns:a16="http://schemas.microsoft.com/office/drawing/2014/main" id="{5D9BDE65-7D61-ADD9-91B9-BE29BD6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1" y="641127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51A3D-0B4C-316F-211A-4002D988F0A5}"/>
              </a:ext>
            </a:extLst>
          </p:cNvPr>
          <p:cNvSpPr txBox="1"/>
          <p:nvPr userDrawn="1"/>
        </p:nvSpPr>
        <p:spPr>
          <a:xfrm>
            <a:off x="3927554" y="6408598"/>
            <a:ext cx="4336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i="0">
                <a:solidFill>
                  <a:schemeClr val="bg2"/>
                </a:solidFill>
                <a:latin typeface="FreightMicro Pro Medium" panose="0200060302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AFBC01-0C05-1A0E-B271-D039AECF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3479" y="6408597"/>
            <a:ext cx="274321" cy="27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1926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178676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6357C-791E-99DF-9831-F206D55006C7}"/>
              </a:ext>
            </a:extLst>
          </p:cNvPr>
          <p:cNvSpPr txBox="1"/>
          <p:nvPr userDrawn="1"/>
        </p:nvSpPr>
        <p:spPr>
          <a:xfrm rot="5400000">
            <a:off x="-2090098" y="3557201"/>
            <a:ext cx="4609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72815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73808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79335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  <a:noFill/>
        </p:spPr>
        <p:txBody>
          <a:bodyPr>
            <a:normAutofit/>
          </a:bodyPr>
          <a:lstStyle>
            <a:lvl1pPr algn="ctr">
              <a:defRPr sz="3600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819195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400" b="0" i="0" baseline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baseline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0206" y="5198997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1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2" y="641127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6788B-27CD-F966-75A5-1BD69A7AE343}"/>
              </a:ext>
            </a:extLst>
          </p:cNvPr>
          <p:cNvSpPr txBox="1"/>
          <p:nvPr userDrawn="1"/>
        </p:nvSpPr>
        <p:spPr>
          <a:xfrm>
            <a:off x="5144926" y="6395221"/>
            <a:ext cx="4377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</a:t>
            </a:r>
          </a:p>
        </p:txBody>
      </p:sp>
    </p:spTree>
    <p:extLst>
      <p:ext uri="{BB962C8B-B14F-4D97-AF65-F5344CB8AC3E}">
        <p14:creationId xmlns:p14="http://schemas.microsoft.com/office/powerpoint/2010/main" val="2696887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81" indent="0" algn="just">
              <a:buNone/>
              <a:defRPr/>
            </a:lvl2pPr>
            <a:lvl3pPr marL="385763" indent="0" algn="just">
              <a:buNone/>
              <a:defRPr/>
            </a:lvl3pPr>
            <a:lvl4pPr marL="578644" indent="0" algn="just">
              <a:buNone/>
              <a:defRPr/>
            </a:lvl4pPr>
            <a:lvl5pPr marL="771525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0281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3933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56686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1230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3776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81" indent="0" algn="just">
              <a:buNone/>
              <a:defRPr/>
            </a:lvl2pPr>
            <a:lvl3pPr marL="385763" indent="0" algn="just">
              <a:buNone/>
              <a:defRPr/>
            </a:lvl3pPr>
            <a:lvl4pPr marL="578644" indent="0" algn="just">
              <a:buNone/>
              <a:defRPr/>
            </a:lvl4pPr>
            <a:lvl5pPr marL="771525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3037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9517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8163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8181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420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43C895-3A78-DB8C-39DD-188070E30E5A}"/>
              </a:ext>
            </a:extLst>
          </p:cNvPr>
          <p:cNvSpPr txBox="1"/>
          <p:nvPr userDrawn="1"/>
        </p:nvSpPr>
        <p:spPr>
          <a:xfrm>
            <a:off x="3907420" y="6408598"/>
            <a:ext cx="4377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</a:t>
            </a:r>
          </a:p>
        </p:txBody>
      </p:sp>
    </p:spTree>
    <p:extLst>
      <p:ext uri="{BB962C8B-B14F-4D97-AF65-F5344CB8AC3E}">
        <p14:creationId xmlns:p14="http://schemas.microsoft.com/office/powerpoint/2010/main" val="258008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EBFCD-8C39-2FFD-D254-461F6155FA51}"/>
              </a:ext>
            </a:extLst>
          </p:cNvPr>
          <p:cNvSpPr txBox="1"/>
          <p:nvPr userDrawn="1"/>
        </p:nvSpPr>
        <p:spPr>
          <a:xfrm rot="5400000">
            <a:off x="-2013898" y="3138100"/>
            <a:ext cx="4609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3159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763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7004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  <p:sldLayoutId id="2147484032" r:id="rId18"/>
    <p:sldLayoutId id="2147484033" r:id="rId19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22" indent="-9644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204" indent="-9644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75" indent="-7233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56" indent="-7233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9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#sup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?highlight=classmethod#classmetho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6900" y="2170185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Part 2,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69A59-C790-47E2-60CA-A64225FC6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Python's Special Methods define built-in properties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when making a new instance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__sub__ # Maps to the - operator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__str__ # Called when we call print()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in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92397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2075794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8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72201" y="3124200"/>
            <a:ext cx="2915881" cy="978932"/>
            <a:chOff x="3886200" y="2667000"/>
            <a:chExt cx="2915881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315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return None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B4C1E0-9C01-B045-AF3C-02F66B39766A}"/>
              </a:ext>
            </a:extLst>
          </p:cNvPr>
          <p:cNvSpPr txBox="1"/>
          <p:nvPr/>
        </p:nvSpPr>
        <p:spPr>
          <a:xfrm>
            <a:off x="762000" y="109803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/>
              <a:t> is called automatically when we write: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my_account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BaseAccount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('me', 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4478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	… 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etc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removed)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deposit(self,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repr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'&lt;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 &gt;'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'Account: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print(account)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114800"/>
            <a:ext cx="14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readable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D71D0-07DE-EA4E-8BA5-E43BC0CA776F}"/>
              </a:ext>
            </a:extLst>
          </p:cNvPr>
          <p:cNvSpPr txBox="1"/>
          <p:nvPr/>
        </p:nvSpPr>
        <p:spPr>
          <a:xfrm>
            <a:off x="6908863" y="297180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unambiguous</a:t>
            </a:r>
          </a:p>
        </p:txBody>
      </p: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4221-AB87-1742-B0F3-04597FF2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Magic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8C81-1ED4-5C45-B2D8-D738DB13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will </a:t>
            </a:r>
            <a:r>
              <a:rPr lang="en-US" sz="2800" b="1" dirty="0"/>
              <a:t>not</a:t>
            </a:r>
            <a:r>
              <a:rPr lang="en-US" sz="2800" dirty="0"/>
              <a:t> go through an exhaustive list!</a:t>
            </a:r>
          </a:p>
          <a:p>
            <a:r>
              <a:rPr lang="en-US" sz="2800" dirty="0"/>
              <a:t> Magic Methods start and end with "double underscores"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</a:p>
          <a:p>
            <a:r>
              <a:rPr lang="en-US" sz="2800" dirty="0"/>
              <a:t>They map to built-in functionality in Python. Many are logical names: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77"/>
              </a:rPr>
              <a:t>__</a:t>
            </a:r>
            <a:r>
              <a:rPr lang="en-US" sz="2800" dirty="0" err="1">
                <a:latin typeface="Source Code Pro" panose="020B0509030403020204" pitchFamily="49" charset="77"/>
              </a:rPr>
              <a:t>init</a:t>
            </a:r>
            <a:r>
              <a:rPr lang="en-US" sz="2800" dirty="0">
                <a:latin typeface="Source Code Pro" panose="020B0509030403020204" pitchFamily="49" charset="77"/>
              </a:rPr>
              <a:t>__ → </a:t>
            </a:r>
            <a:r>
              <a:rPr lang="en-US" sz="2800" dirty="0"/>
              <a:t>Class Constructor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__add__ →</a:t>
            </a:r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__sub__ →</a:t>
            </a:r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getitem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→</a:t>
            </a:r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77"/>
              </a:rPr>
              <a:t>__</a:t>
            </a:r>
            <a:r>
              <a:rPr lang="en-US" sz="2800" dirty="0" err="1">
                <a:latin typeface="Source Code Pro" panose="020B0509030403020204" pitchFamily="49" charset="77"/>
              </a:rPr>
              <a:t>repr</a:t>
            </a:r>
            <a:r>
              <a:rPr lang="en-US" sz="2800" dirty="0">
                <a:latin typeface="Source Code Pro" panose="020B0509030403020204" pitchFamily="49" charset="77"/>
              </a:rPr>
              <a:t>__ and __str__  → </a:t>
            </a:r>
            <a:r>
              <a:rPr lang="en-US" sz="2800" dirty="0"/>
              <a:t> control output</a:t>
            </a:r>
          </a:p>
          <a:p>
            <a:r>
              <a:rPr lang="en-US" sz="2800" dirty="0"/>
              <a:t> A longer list for the curious: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https://docs.python.org/3/reference/datamodel.html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3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5057-AAA5-5A48-9B81-EB6F661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5D33-F578-0540-94A6-AE539CC2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8541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Inheritance allows classes to reuse methods and attributes from a parent class.</a:t>
            </a:r>
          </a:p>
          <a:p>
            <a:r>
              <a:rPr lang="en-US" sz="2400" dirty="0"/>
              <a:t> super() is a new method in Python</a:t>
            </a:r>
          </a:p>
          <a:p>
            <a:r>
              <a:rPr lang="en-US" sz="2400" dirty="0"/>
              <a:t> Subclasses or child classes are distinct from on another, but share properties of the parent.</a:t>
            </a:r>
          </a:p>
        </p:txBody>
      </p:sp>
    </p:spTree>
    <p:extLst>
      <p:ext uri="{BB962C8B-B14F-4D97-AF65-F5344CB8AC3E}">
        <p14:creationId xmlns:p14="http://schemas.microsoft.com/office/powerpoint/2010/main" val="205828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620000" cy="5029200"/>
          </a:xfrm>
        </p:spPr>
        <p:txBody>
          <a:bodyPr/>
          <a:lstStyle/>
          <a:p>
            <a:r>
              <a:rPr lang="en-US" dirty="0"/>
              <a:t>Define a class as a specialization of an existing class</a:t>
            </a:r>
          </a:p>
          <a:p>
            <a:r>
              <a:rPr lang="en-US" dirty="0"/>
              <a:t>Inherent its attributes, methods (behaviors)</a:t>
            </a:r>
          </a:p>
          <a:p>
            <a:r>
              <a:rPr lang="en-US" dirty="0"/>
              <a:t>Add additional ones</a:t>
            </a:r>
          </a:p>
          <a:p>
            <a:r>
              <a:rPr lang="en-US" dirty="0"/>
              <a:t>Redefine (specialize) existing ones</a:t>
            </a:r>
          </a:p>
          <a:p>
            <a:pPr lvl="1"/>
            <a:r>
              <a:rPr lang="en-US" dirty="0"/>
              <a:t>Ones in superclass still accessible in its namespace</a:t>
            </a:r>
          </a:p>
        </p:txBody>
      </p:sp>
    </p:spTree>
    <p:extLst>
      <p:ext uri="{BB962C8B-B14F-4D97-AF65-F5344CB8AC3E}">
        <p14:creationId xmlns:p14="http://schemas.microsoft.com/office/powerpoint/2010/main" val="1518462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09800" y="1066800"/>
            <a:ext cx="8229600" cy="5257800"/>
          </a:xfrm>
        </p:spPr>
        <p:txBody>
          <a:bodyPr/>
          <a:lstStyle/>
          <a:p>
            <a:r>
              <a:rPr lang="en-US" dirty="0"/>
              <a:t>Classes can inherit methods and attributes from parent classes but extend into their own class.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7010400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219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8862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(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inherits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/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parent-class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CEB3-45D7-8549-B23B-5B495BC3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39D8-DC98-8B4F-A095-5AF2686D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9601200" cy="5257800"/>
          </a:xfrm>
        </p:spPr>
        <p:txBody>
          <a:bodyPr/>
          <a:lstStyle/>
          <a:p>
            <a:r>
              <a:rPr lang="en-US" dirty="0"/>
              <a:t> Midterm Feedback:</a:t>
            </a:r>
          </a:p>
          <a:p>
            <a:pPr lvl="1"/>
            <a:r>
              <a:rPr lang="en-US" dirty="0"/>
              <a:t> Sorry it was more difficult than intended.</a:t>
            </a:r>
          </a:p>
          <a:p>
            <a:pPr lvl="1"/>
            <a:r>
              <a:rPr lang="en-US" dirty="0"/>
              <a:t> We "dropped" the most difficult parts of Q4, G&amp;H</a:t>
            </a:r>
          </a:p>
          <a:p>
            <a:pPr lvl="1"/>
            <a:r>
              <a:rPr lang="en-US" dirty="0"/>
              <a:t> Mean/Median were about 60%, just a bit lower than typical.</a:t>
            </a:r>
          </a:p>
          <a:p>
            <a:r>
              <a:rPr lang="en-US" dirty="0"/>
              <a:t> Midterm Regrades:</a:t>
            </a:r>
          </a:p>
          <a:p>
            <a:pPr lvl="1"/>
            <a:r>
              <a:rPr lang="en-US" dirty="0"/>
              <a:t> Open tomorrow, for 1 week.</a:t>
            </a:r>
          </a:p>
          <a:p>
            <a:pPr lvl="1"/>
            <a:r>
              <a:rPr lang="en-US" dirty="0"/>
              <a:t> Please don't argue over the </a:t>
            </a:r>
            <a:r>
              <a:rPr lang="en-US" b="1" dirty="0"/>
              <a:t>weighting</a:t>
            </a:r>
            <a:r>
              <a:rPr lang="en-US" dirty="0"/>
              <a:t> of the rubric.</a:t>
            </a:r>
          </a:p>
          <a:p>
            <a:pPr lvl="1"/>
            <a:r>
              <a:rPr lang="en-US" dirty="0"/>
              <a:t> If your answer falls outside the rubric, but you think deserves credit, please demonstrate </a:t>
            </a:r>
            <a:r>
              <a:rPr lang="en-US" i="1" dirty="0"/>
              <a:t>why</a:t>
            </a:r>
            <a:r>
              <a:rPr lang="en-US" dirty="0"/>
              <a:t> your solution is correct or close to correct.</a:t>
            </a:r>
          </a:p>
          <a:p>
            <a:pPr lvl="1"/>
            <a:r>
              <a:rPr lang="en-US" dirty="0"/>
              <a:t> "</a:t>
            </a:r>
            <a:r>
              <a:rPr lang="en-US" dirty="0" err="1"/>
              <a:t>Moar</a:t>
            </a:r>
            <a:r>
              <a:rPr lang="en-US" dirty="0"/>
              <a:t> points </a:t>
            </a:r>
            <a:r>
              <a:rPr lang="en-US" dirty="0" err="1"/>
              <a:t>plz</a:t>
            </a:r>
            <a:r>
              <a:rPr lang="en-US" dirty="0"/>
              <a:t>" simply doesn't work.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10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1371601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Initialize the instance attributes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CheckingAccount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  <a:br>
              <a:rPr lang="en-US" dirty="0">
                <a:latin typeface="Source Code Pro" panose="020B0509030403020204" pitchFamily="49" charset="0"/>
                <a:cs typeface="Courier New"/>
              </a:rPr>
            </a:br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Use superclass initializer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Alternatively: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# super().__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Additional initialization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"Checking"</a:t>
            </a:r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AB13-BC57-644D-9D09-AAE5F38B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Parent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9854-9455-9742-B79E-D5E79FFA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134600" cy="5257800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super()</a:t>
            </a:r>
            <a:r>
              <a:rPr lang="en-US" sz="2800" dirty="0"/>
              <a:t> </a:t>
            </a:r>
            <a:r>
              <a:rPr lang="en-US" sz="2800" i="1" dirty="0"/>
              <a:t>binds </a:t>
            </a:r>
            <a:r>
              <a:rPr lang="en-US" sz="2800" dirty="0"/>
              <a:t>methods in the parent or "superclass" to the current instance</a:t>
            </a:r>
          </a:p>
          <a:p>
            <a:pPr lvl="1"/>
            <a:r>
              <a:rPr lang="en-US" sz="2800" dirty="0"/>
              <a:t> Can be called anywhere in our class</a:t>
            </a:r>
          </a:p>
          <a:p>
            <a:pPr lvl="1"/>
            <a:r>
              <a:rPr lang="en-US" sz="2800" dirty="0"/>
              <a:t> Handles passing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en-US" sz="2800" dirty="0"/>
              <a:t> to the method</a:t>
            </a:r>
          </a:p>
          <a:p>
            <a:pPr lvl="1"/>
            <a:r>
              <a:rPr lang="en-US" sz="2800" dirty="0"/>
              <a:t> Handles looking up an attribute on a parent class, too.</a:t>
            </a:r>
          </a:p>
          <a:p>
            <a:r>
              <a:rPr lang="en-US" sz="2800" dirty="0"/>
              <a:t> We can directly call 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ParentClass.method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(self, …)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800" dirty="0">
                <a:latin typeface="FreightSans Pro Book" panose="02000606030000020004" pitchFamily="2" charset="0"/>
                <a:ea typeface="Source Code Pro" panose="020B0509030403020204" pitchFamily="49" charset="0"/>
              </a:rPr>
              <a:t>This is not quite as flexible if our class structure changes.</a:t>
            </a:r>
            <a:endParaRPr lang="en-US" sz="2800" dirty="0"/>
          </a:p>
          <a:p>
            <a:r>
              <a:rPr lang="en-US" sz="2800" dirty="0">
                <a:latin typeface="FreightSans Pro Medium" panose="02000606030000020004" pitchFamily="2" charset="0"/>
              </a:rPr>
              <a:t> In general, prefer using </a:t>
            </a:r>
            <a:r>
              <a:rPr lang="en-US" sz="2800" b="1" dirty="0">
                <a:latin typeface="FreightSans Pro Medium" panose="02000606030000020004" pitchFamily="2" charset="0"/>
              </a:rPr>
              <a:t>super()</a:t>
            </a:r>
            <a:r>
              <a:rPr lang="en-US" sz="2800" dirty="0">
                <a:latin typeface="FreightSans Pro Medium" panose="02000606030000020004" pitchFamily="2" charset="0"/>
              </a:rPr>
              <a:t>!</a:t>
            </a:r>
          </a:p>
          <a:p>
            <a:r>
              <a:rPr lang="en-US" sz="2800" dirty="0">
                <a:latin typeface="FreightSans Pro Medium" panose="02000606030000020004" pitchFamily="2" charset="0"/>
              </a:rPr>
              <a:t> Outside of C88C, things can get complex…</a:t>
            </a:r>
          </a:p>
          <a:p>
            <a:pPr lvl="1"/>
            <a:r>
              <a:rPr lang="en-US" sz="2800" dirty="0">
                <a:latin typeface="FreightSans Pro Medium" panose="02000606030000020004" pitchFamily="2" charset="0"/>
              </a:rPr>
              <a:t> </a:t>
            </a:r>
            <a:r>
              <a:rPr lang="en-US" sz="2800" dirty="0">
                <a:latin typeface="FreightSans Pro Medium" panose="02000606030000020004" pitchFamily="2" charset="0"/>
                <a:hlinkClick r:id="rId2"/>
              </a:rPr>
              <a:t>https://docs.python.org/3/library/functions.html#super</a:t>
            </a:r>
            <a:r>
              <a:rPr lang="en-US" sz="2800" dirty="0">
                <a:latin typeface="FreightSans Pro Medium" panose="020006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72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Evolving The Bank Model</a:t>
            </a:r>
          </a:p>
        </p:txBody>
      </p:sp>
    </p:spTree>
    <p:extLst>
      <p:ext uri="{BB962C8B-B14F-4D97-AF65-F5344CB8AC3E}">
        <p14:creationId xmlns:p14="http://schemas.microsoft.com/office/powerpoint/2010/main" val="13055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Classes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9372600" cy="5029200"/>
          </a:xfrm>
        </p:spPr>
        <p:txBody>
          <a:bodyPr/>
          <a:lstStyle/>
          <a:p>
            <a:r>
              <a:rPr lang="en-US" dirty="0"/>
              <a:t> Currently, our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BaseAccount</a:t>
            </a:r>
            <a:r>
              <a:rPr lang="en-US" dirty="0"/>
              <a:t> stores a lot of data in class attributes…</a:t>
            </a:r>
          </a:p>
          <a:p>
            <a:r>
              <a:rPr lang="en-US" dirty="0"/>
              <a:t> This suggests we are trying to accomplish an entirely new kind of class, or object</a:t>
            </a:r>
          </a:p>
          <a:p>
            <a:pPr lvl="1"/>
            <a:r>
              <a:rPr lang="en-US" dirty="0"/>
              <a:t> A Bank!</a:t>
            </a:r>
          </a:p>
          <a:p>
            <a:r>
              <a:rPr lang="en-US" dirty="0"/>
              <a:t> We should extract that these functions into their own class</a:t>
            </a:r>
          </a:p>
          <a:p>
            <a:r>
              <a:rPr lang="en-US" dirty="0"/>
              <a:t> A bank can now manage:</a:t>
            </a:r>
          </a:p>
          <a:p>
            <a:pPr lvl="1"/>
            <a:r>
              <a:rPr lang="en-US" dirty="0"/>
              <a:t> making accounts</a:t>
            </a:r>
          </a:p>
          <a:p>
            <a:pPr lvl="1"/>
            <a:r>
              <a:rPr lang="en-US" dirty="0"/>
              <a:t> keeping track of account numbers</a:t>
            </a:r>
          </a:p>
          <a:p>
            <a:pPr lvl="1"/>
            <a:r>
              <a:rPr lang="en-US" dirty="0"/>
              <a:t> showing and listing accounts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85B66-6C8E-EDC4-1143-301F5A673B31}"/>
              </a:ext>
            </a:extLst>
          </p:cNvPr>
          <p:cNvSpPr txBox="1"/>
          <p:nvPr/>
        </p:nvSpPr>
        <p:spPr>
          <a:xfrm>
            <a:off x="2945423" y="606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19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1432-EECF-CD25-D610-2946E5E7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B9DA-1FD3-4EA3-AAA1-69B514FD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6900" y="2170185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Part 2,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69A59-C790-47E2-60CA-A64225FC6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38DA-B9BC-FC43-55AA-F71F5415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Attributes: Keeping Track of Our Instances?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BADD-9A4A-C00B-9D13-6BE06755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</a:t>
            </a:r>
          </a:p>
          <a:p>
            <a:pPr lvl="1"/>
            <a:r>
              <a:rPr lang="en-US" dirty="0"/>
              <a:t> We can make many accounts… they all live in memory. </a:t>
            </a:r>
          </a:p>
          <a:p>
            <a:pPr lvl="1"/>
            <a:r>
              <a:rPr lang="en-US" dirty="0"/>
              <a:t> But how do we know what all of our accounts are?</a:t>
            </a:r>
          </a:p>
          <a:p>
            <a:pPr lvl="1"/>
            <a:r>
              <a:rPr lang="en-US" dirty="0"/>
              <a:t> How could we create an account number which is always increasing? </a:t>
            </a:r>
          </a:p>
          <a:p>
            <a:r>
              <a:rPr lang="en-US" dirty="0"/>
              <a:t> Solution:</a:t>
            </a:r>
          </a:p>
          <a:p>
            <a:pPr lvl="1"/>
            <a:r>
              <a:rPr lang="en-US" dirty="0"/>
              <a:t> A </a:t>
            </a:r>
            <a:r>
              <a:rPr lang="en-US" i="1" dirty="0"/>
              <a:t>class</a:t>
            </a:r>
            <a:r>
              <a:rPr lang="en-US" dirty="0"/>
              <a:t> in Python can manage data shared across all instances</a:t>
            </a:r>
          </a:p>
          <a:p>
            <a:pPr lvl="1"/>
            <a:r>
              <a:rPr lang="en-US" dirty="0"/>
              <a:t> We call these </a:t>
            </a:r>
            <a:r>
              <a:rPr lang="en-US" i="1" dirty="0"/>
              <a:t>class attributes</a:t>
            </a:r>
            <a:r>
              <a:rPr lang="en-US" dirty="0"/>
              <a:t> which are distinguished from i</a:t>
            </a:r>
            <a:r>
              <a:rPr lang="en-US" i="1" dirty="0"/>
              <a:t>nstance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7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C829-EA96-51C8-72A3-6226C2B8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Can Have Attributes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A4D9-F3EA-1352-C7E7-4D6B6137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Class attributes (as opposed to </a:t>
            </a:r>
            <a:r>
              <a:rPr lang="en-US" i="1" dirty="0"/>
              <a:t>instance</a:t>
            </a:r>
            <a:r>
              <a:rPr lang="en-US" dirty="0"/>
              <a:t> attributes) belong to the class itself, instead of each object</a:t>
            </a:r>
          </a:p>
          <a:p>
            <a:pPr lvl="1"/>
            <a:r>
              <a:rPr lang="en-US" dirty="0"/>
              <a:t> This means there is one value which is shared for all of the class's objects</a:t>
            </a:r>
          </a:p>
          <a:p>
            <a:r>
              <a:rPr lang="en-US" dirty="0"/>
              <a:t> Be Careful!</a:t>
            </a:r>
          </a:p>
          <a:p>
            <a:pPr lvl="1"/>
            <a:r>
              <a:rPr lang="en-US" dirty="0"/>
              <a:t> It's easy to overdo class attributes</a:t>
            </a:r>
          </a:p>
          <a:p>
            <a:pPr lvl="1"/>
            <a:endParaRPr lang="en-US" dirty="0"/>
          </a:p>
          <a:p>
            <a:r>
              <a:rPr lang="en-US" dirty="0"/>
              <a:t> Methods that rely only on class attributes are called </a:t>
            </a:r>
            <a:r>
              <a:rPr lang="en-US" i="1" dirty="0"/>
              <a:t>class methods</a:t>
            </a:r>
            <a:endParaRPr lang="en-US" dirty="0"/>
          </a:p>
          <a:p>
            <a:pPr lvl="1"/>
            <a:r>
              <a:rPr lang="en-US" dirty="0"/>
              <a:t> Python has some special features we won't use, but are useful:</a:t>
            </a:r>
          </a:p>
          <a:p>
            <a:pPr lvl="2"/>
            <a:r>
              <a:rPr lang="en-US" dirty="0">
                <a:hlinkClick r:id="rId2"/>
              </a:rPr>
              <a:t> https://docs.python.org/3/library/functions.html?highlight=classmethod#classmethod</a:t>
            </a:r>
            <a:endParaRPr lang="en-US" dirty="0"/>
          </a:p>
          <a:p>
            <a:pPr marL="38576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1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1"/>
            <a:ext cx="8077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0"/>
            <a:ext cx="8077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accounts = []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BaseAccount.accounts.append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(self)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...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print(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account.account_no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account.balance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68F9-4530-9035-64A3-B0A782B4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Better Approaches?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697B-4369-11CD-DEE1-719A4FEE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BEWARE! Class attributes are useful but can get confusing. </a:t>
            </a:r>
          </a:p>
          <a:p>
            <a:r>
              <a:rPr lang="en-US" b="1" dirty="0"/>
              <a:t> Perhaps what want is a </a:t>
            </a:r>
            <a:r>
              <a:rPr lang="en-US" b="1" dirty="0">
                <a:latin typeface="Source Code Pro" panose="020B0509030403020204" pitchFamily="49" charset="77"/>
              </a:rPr>
              <a:t>Bank()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bank would have a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create_account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method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Each Bank() would have its own accounts list, as a set of instance variables. 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class Bank():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 def __</a:t>
            </a:r>
            <a:r>
              <a:rPr lang="en-US" sz="2000" dirty="0" err="1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init</a:t>
            </a: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___(self):</a:t>
            </a:r>
            <a:b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self.account_no_seed</a:t>
            </a: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= 1000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self.accounts</a:t>
            </a: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= []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def </a:t>
            </a:r>
            <a:r>
              <a:rPr lang="en-US" sz="2000" dirty="0" err="1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create_account</a:t>
            </a: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(self, name, balance):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    acct = </a:t>
            </a:r>
            <a:r>
              <a:rPr lang="en-US" sz="2000" dirty="0" err="1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BaseAccount</a:t>
            </a: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(name, balance, </a:t>
            </a:r>
            <a:r>
              <a:rPr lang="en-US" sz="2000" dirty="0" err="1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self.account_no_seed</a:t>
            </a: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self.accounts.append</a:t>
            </a: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(acct)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self.account_no_seed</a:t>
            </a:r>
            <a:r>
              <a:rPr lang="en-US" sz="20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6222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"Magic" Methods</a:t>
            </a:r>
          </a:p>
        </p:txBody>
      </p:sp>
    </p:spTree>
    <p:extLst>
      <p:ext uri="{BB962C8B-B14F-4D97-AF65-F5344CB8AC3E}">
        <p14:creationId xmlns:p14="http://schemas.microsoft.com/office/powerpoint/2010/main" val="117371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spd="slow" advTm="109658"/>
    </mc:Fallback>
  </mc:AlternateContent>
</p:sld>
</file>

<file path=ppt/theme/theme1.xml><?xml version="1.0" encoding="utf-8"?>
<a:theme xmlns:a="http://schemas.openxmlformats.org/drawingml/2006/main" name="1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1507</Words>
  <Application>Microsoft Macintosh PowerPoint</Application>
  <PresentationFormat>Widescreen</PresentationFormat>
  <Paragraphs>203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FreightMicro Pro Book</vt:lpstr>
      <vt:lpstr>FreightMicro Pro Light</vt:lpstr>
      <vt:lpstr>FreightMicro Pro Medium</vt:lpstr>
      <vt:lpstr>FreightSans Pro Book</vt:lpstr>
      <vt:lpstr>FreightSans Pro Medium</vt:lpstr>
      <vt:lpstr>Open Sans</vt:lpstr>
      <vt:lpstr>Source Code Pro</vt:lpstr>
      <vt:lpstr>Source Code Pro Medium</vt:lpstr>
      <vt:lpstr>1_Main C88C</vt:lpstr>
      <vt:lpstr>Object-Oriented Programming: Part 2, Inheritance</vt:lpstr>
      <vt:lpstr>Announcements</vt:lpstr>
      <vt:lpstr>Object-Oriented Programming: Part 2, Inheritance</vt:lpstr>
      <vt:lpstr>Class Attributes: Keeping Track of Our Instances?</vt:lpstr>
      <vt:lpstr>Classes Can Have Attributes Too!</vt:lpstr>
      <vt:lpstr>Example: class attribute</vt:lpstr>
      <vt:lpstr>More class attributes</vt:lpstr>
      <vt:lpstr>Are There Better Approaches? </vt:lpstr>
      <vt:lpstr>Object-Oriented Programming: "Magic" Methods</vt:lpstr>
      <vt:lpstr>Learning Objectives</vt:lpstr>
      <vt:lpstr>Special Initialization Method</vt:lpstr>
      <vt:lpstr>More special methods</vt:lpstr>
      <vt:lpstr>More Magic Methods</vt:lpstr>
      <vt:lpstr>Live Demo</vt:lpstr>
      <vt:lpstr>Object-Oriented Programming: Inheritance</vt:lpstr>
      <vt:lpstr>Learning Objectives</vt:lpstr>
      <vt:lpstr>Inheritance</vt:lpstr>
      <vt:lpstr>Class Inheritance</vt:lpstr>
      <vt:lpstr>Python class statement</vt:lpstr>
      <vt:lpstr>Example</vt:lpstr>
      <vt:lpstr>Accessing the Parent Class</vt:lpstr>
      <vt:lpstr>Object-Oriented Programming: Evolving The Bank Model</vt:lpstr>
      <vt:lpstr>Composing Classes Together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Michael Ball</dc:creator>
  <cp:lastModifiedBy>Michael Ball</cp:lastModifiedBy>
  <cp:revision>19</cp:revision>
  <cp:lastPrinted>2022-10-11T19:57:31Z</cp:lastPrinted>
  <dcterms:created xsi:type="dcterms:W3CDTF">2020-10-26T21:12:30Z</dcterms:created>
  <dcterms:modified xsi:type="dcterms:W3CDTF">2023-10-18T20:54:25Z</dcterms:modified>
</cp:coreProperties>
</file>