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2"/>
  </p:notesMasterIdLst>
  <p:sldIdLst>
    <p:sldId id="360" r:id="rId2"/>
    <p:sldId id="364" r:id="rId3"/>
    <p:sldId id="361" r:id="rId4"/>
    <p:sldId id="275" r:id="rId5"/>
    <p:sldId id="276" r:id="rId6"/>
    <p:sldId id="363" r:id="rId7"/>
    <p:sldId id="277" r:id="rId8"/>
    <p:sldId id="278" r:id="rId9"/>
    <p:sldId id="362" r:id="rId10"/>
    <p:sldId id="279" r:id="rId11"/>
    <p:sldId id="280" r:id="rId12"/>
    <p:sldId id="282" r:id="rId13"/>
    <p:sldId id="283" r:id="rId14"/>
    <p:sldId id="281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635C-0B65-1A42-B548-ED7B2C0E798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DE8E3-4395-024D-9A86-068A3C33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1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" panose="020B06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2" name="Google Shape;3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2" name="Google Shape;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1" name="Google Shape;4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2" name="Google Shape;3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1" name="Google Shape;3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hyperlink" Target="https://creativecommons.org/licenses/by-nc/4.0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nc-sa/4.0/" TargetMode="External"/><Relationship Id="rId9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600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000" b="0" i="0" kern="0" baseline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0"/>
            <a:ext cx="2006600" cy="800100"/>
          </a:xfrm>
          <a:prstGeom prst="rect">
            <a:avLst/>
          </a:prstGeom>
        </p:spPr>
      </p:pic>
      <p:pic>
        <p:nvPicPr>
          <p:cNvPr id="1026" name="Picture 2" descr="Document licensed as Creative Commons BY-NC">
            <a:hlinkClick r:id="rId4"/>
            <a:extLst>
              <a:ext uri="{FF2B5EF4-FFF2-40B4-BE49-F238E27FC236}">
                <a16:creationId xmlns:a16="http://schemas.microsoft.com/office/drawing/2014/main" id="{C33F6642-DC28-2DA0-2930-B272BA404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7"/>
            <a:extLst>
              <a:ext uri="{FF2B5EF4-FFF2-40B4-BE49-F238E27FC236}">
                <a16:creationId xmlns:a16="http://schemas.microsoft.com/office/drawing/2014/main" id="{4B0CCE8B-F12A-40BA-A37C-B755DFCA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7"/>
            <a:extLst>
              <a:ext uri="{FF2B5EF4-FFF2-40B4-BE49-F238E27FC236}">
                <a16:creationId xmlns:a16="http://schemas.microsoft.com/office/drawing/2014/main" id="{5D9BDE65-7D61-ADD9-91B9-BE29BD6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1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51A3D-0B4C-316F-211A-4002D988F0A5}"/>
              </a:ext>
            </a:extLst>
          </p:cNvPr>
          <p:cNvSpPr txBox="1"/>
          <p:nvPr userDrawn="1"/>
        </p:nvSpPr>
        <p:spPr>
          <a:xfrm>
            <a:off x="3927554" y="6408598"/>
            <a:ext cx="433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i="0">
                <a:solidFill>
                  <a:schemeClr val="bg2"/>
                </a:solidFill>
                <a:latin typeface="FreightMicro Pro Medium" panose="0200060302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AFBC01-0C05-1A0E-B271-D039AECF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79" y="6408597"/>
            <a:ext cx="274321" cy="27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7224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8369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6357C-791E-99DF-9831-F206D55006C7}"/>
              </a:ext>
            </a:extLst>
          </p:cNvPr>
          <p:cNvSpPr txBox="1"/>
          <p:nvPr userDrawn="1"/>
        </p:nvSpPr>
        <p:spPr>
          <a:xfrm rot="5400000">
            <a:off x="-2090098" y="3557201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106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5260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62376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  <a:noFill/>
        </p:spPr>
        <p:txBody>
          <a:bodyPr>
            <a:normAutofit/>
          </a:bodyPr>
          <a:lstStyle>
            <a:lvl1pPr algn="ctr">
              <a:defRPr sz="3600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819195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0206" y="5198997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1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2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6788B-27CD-F966-75A5-1BD69A7AE343}"/>
              </a:ext>
            </a:extLst>
          </p:cNvPr>
          <p:cNvSpPr txBox="1"/>
          <p:nvPr userDrawn="1"/>
        </p:nvSpPr>
        <p:spPr>
          <a:xfrm>
            <a:off x="5144926" y="6395221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3781579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8559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9295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85000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8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4477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6890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340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4839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8482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56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3C895-3A78-DB8C-39DD-188070E30E5A}"/>
              </a:ext>
            </a:extLst>
          </p:cNvPr>
          <p:cNvSpPr txBox="1"/>
          <p:nvPr userDrawn="1"/>
        </p:nvSpPr>
        <p:spPr>
          <a:xfrm>
            <a:off x="3907420" y="6408598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381607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EBFCD-8C39-2FFD-D254-461F6155FA51}"/>
              </a:ext>
            </a:extLst>
          </p:cNvPr>
          <p:cNvSpPr txBox="1"/>
          <p:nvPr userDrawn="1"/>
        </p:nvSpPr>
        <p:spPr>
          <a:xfrm rot="5400000">
            <a:off x="-2013898" y="3138100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942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763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7174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204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75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56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9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tracebac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7D11D7-F283-1447-8D29-459FC2222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Lecture:</a:t>
            </a:r>
            <a:br>
              <a:rPr lang="en-US" sz="4000" dirty="0"/>
            </a:br>
            <a:r>
              <a:rPr lang="en-US" sz="4000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5235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4A90A7-4A82-B0D6-BB00-42E9D622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out of multiple calls deep</a:t>
            </a:r>
          </a:p>
        </p:txBody>
      </p:sp>
      <p:sp>
        <p:nvSpPr>
          <p:cNvPr id="345" name="Google Shape;345;p35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87630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Stack “unwinds” until exception is handled or we reach the start of </a:t>
            </a:r>
            <a:r>
              <a:rPr lang="en-US"/>
              <a:t>the program</a:t>
            </a:r>
            <a:endParaRPr lang="en-US" dirty="0"/>
          </a:p>
        </p:txBody>
      </p:sp>
      <p:pic>
        <p:nvPicPr>
          <p:cNvPr id="349" name="Google Shape;349;p35" descr="Screen Shot 2016-04-17 at 3.36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009" y="2036704"/>
            <a:ext cx="5791200" cy="444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 descr="Screen Shot 2016-04-17 at 3.38.03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5450" y="3562865"/>
            <a:ext cx="6322541" cy="276173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C1E41D-4347-BB1C-213E-32E3BB38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z="3200" dirty="0"/>
              <a:t>exceptions</a:t>
            </a:r>
            <a:endParaRPr lang="en-US" dirty="0"/>
          </a:p>
        </p:txBody>
      </p:sp>
      <p:sp>
        <p:nvSpPr>
          <p:cNvPr id="356" name="Google Shape;356;p36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74896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Courier"/>
              </a:rPr>
              <a:t> Exceptions are just classes in Python, with common types for ease of use / clarity.</a:t>
            </a:r>
          </a:p>
          <a:p>
            <a:pPr lvl="1"/>
            <a:r>
              <a:rPr lang="en-US" dirty="0">
                <a:sym typeface="Courier"/>
              </a:rPr>
              <a:t> All inherit from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BaseException</a:t>
            </a: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  <a:sym typeface="Courier"/>
            </a:endParaRPr>
          </a:p>
          <a:p>
            <a:r>
              <a:rPr lang="en-US" dirty="0">
                <a:sym typeface="Courier"/>
              </a:rPr>
              <a:t>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AssertionError</a:t>
            </a:r>
            <a:r>
              <a:rPr lang="en-US" dirty="0">
                <a:sym typeface="Courier"/>
              </a:rPr>
              <a:t> – The of exception raised by a failing assert statement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TypeError</a:t>
            </a:r>
            <a:r>
              <a:rPr lang="en-US" dirty="0"/>
              <a:t> -- A function was passed the wrong number/type of argument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NameError</a:t>
            </a:r>
            <a:r>
              <a:rPr lang="en-US" dirty="0"/>
              <a:t> -- A name wasn't found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KeyError</a:t>
            </a:r>
            <a:r>
              <a:rPr lang="en-US" dirty="0"/>
              <a:t> -- A key wasn't found in a dictionary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RuntimeError</a:t>
            </a:r>
            <a:r>
              <a:rPr lang="en-US" dirty="0"/>
              <a:t> -- Catch-all for troubles during interpretation</a:t>
            </a:r>
          </a:p>
          <a:p>
            <a:r>
              <a:rPr lang="en-US" dirty="0"/>
              <a:t>Your own exceptions!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B4472-679A-2549-9CB6-56E61DDDEEF3}"/>
              </a:ext>
            </a:extLst>
          </p:cNvPr>
          <p:cNvSpPr txBox="1"/>
          <p:nvPr/>
        </p:nvSpPr>
        <p:spPr>
          <a:xfrm>
            <a:off x="1198605" y="72039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19196-8B73-40C4-A133-E358FF98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stops at the exception</a:t>
            </a:r>
          </a:p>
        </p:txBody>
      </p:sp>
      <p:sp>
        <p:nvSpPr>
          <p:cNvPr id="374" name="Google Shape;374;p38"/>
          <p:cNvSpPr txBox="1">
            <a:spLocks noGrp="1"/>
          </p:cNvSpPr>
          <p:nvPr>
            <p:ph idx="1"/>
          </p:nvPr>
        </p:nvSpPr>
        <p:spPr>
          <a:xfrm>
            <a:off x="533399" y="1066800"/>
            <a:ext cx="9584635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And is ‘thrown back’ to wherever it is caught, by default no where.</a:t>
            </a:r>
          </a:p>
        </p:txBody>
      </p:sp>
      <p:pic>
        <p:nvPicPr>
          <p:cNvPr id="378" name="Google Shape;378;p38" descr="Screen Shot 2016-04-17 at 3.43.5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4002" y="1550772"/>
            <a:ext cx="676910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ABC486-0A43-6CA6-F5D9-54F5A2FB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Statements</a:t>
            </a:r>
          </a:p>
        </p:txBody>
      </p:sp>
      <p:sp>
        <p:nvSpPr>
          <p:cNvPr id="384" name="Google Shape;384;p39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87630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Allow you to make assertions about assumptions that your code relies on</a:t>
            </a:r>
          </a:p>
          <a:p>
            <a:pPr lvl="1"/>
            <a:r>
              <a:rPr lang="en-US" dirty="0"/>
              <a:t>Use them liberally!</a:t>
            </a:r>
          </a:p>
          <a:p>
            <a:pPr lvl="1"/>
            <a:r>
              <a:rPr lang="en-US" dirty="0"/>
              <a:t>Incoming data is "dirty" and unsafe till you’ve "cleaned" it</a:t>
            </a:r>
          </a:p>
          <a:p>
            <a:endParaRPr lang="en-US" dirty="0">
              <a:sym typeface="Courier"/>
            </a:endParaRPr>
          </a:p>
          <a:p>
            <a:r>
              <a:rPr lang="en-US" dirty="0">
                <a:sym typeface="Courier"/>
              </a:rPr>
              <a:t>They "do nothing" if the statement is true.</a:t>
            </a:r>
          </a:p>
          <a:p>
            <a:r>
              <a:rPr lang="en-US" dirty="0"/>
              <a:t>Raise an exception of type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AssertionError</a:t>
            </a: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  <a:sym typeface="Courier"/>
            </a:endParaRPr>
          </a:p>
          <a:p>
            <a:r>
              <a:rPr lang="en-US" dirty="0"/>
              <a:t>You can turn them off: </a:t>
            </a:r>
          </a:p>
          <a:p>
            <a:pPr lvl="1"/>
            <a:r>
              <a:rPr lang="en-US" dirty="0"/>
              <a:t> Ignored in optimize flag: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python3 –O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 Governed by bool </a:t>
            </a:r>
            <a:r>
              <a:rPr lang="en-US" dirty="0">
                <a:sym typeface="Courier"/>
              </a:rPr>
              <a:t>__debug__</a:t>
            </a:r>
            <a:endParaRPr lang="en-US" dirty="0"/>
          </a:p>
          <a:p>
            <a:endParaRPr lang="en-US" dirty="0"/>
          </a:p>
        </p:txBody>
      </p:sp>
      <p:sp>
        <p:nvSpPr>
          <p:cNvPr id="388" name="Google Shape;388;p39"/>
          <p:cNvSpPr/>
          <p:nvPr/>
        </p:nvSpPr>
        <p:spPr>
          <a:xfrm>
            <a:off x="2209800" y="26670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assert &lt;assertion expression&gt;, &lt;string for failed&gt;</a:t>
            </a:r>
            <a:endParaRPr sz="16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6567616" y="3308863"/>
            <a:ext cx="5090984" cy="132766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def divides(x, y):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assert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x != 0, ”Denominator must be non-zero”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return y % x == 0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15F643-79F2-5933-7EAA-C33CC357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Demo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9367-F7E9-9431-204A-62AF0FA2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See an exception get raised</a:t>
            </a:r>
          </a:p>
          <a:p>
            <a:r>
              <a:rPr lang="en-US" dirty="0"/>
              <a:t> Use an assert statement to validate input</a:t>
            </a:r>
          </a:p>
          <a:p>
            <a:r>
              <a:rPr lang="en-US" dirty="0"/>
              <a:t> Use try/catch to recover from an exception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7D6D63-E67A-361E-889D-A647C853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Handling Errors – </a:t>
            </a:r>
            <a:r>
              <a:rPr lang="en-US" sz="32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</a:t>
            </a:r>
            <a:r>
              <a:rPr lang="en-US" sz="3200" dirty="0"/>
              <a:t> / </a:t>
            </a:r>
            <a:r>
              <a:rPr lang="en-US" sz="32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</a:t>
            </a:r>
            <a:endParaRPr lang="en-US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87630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Wrap your code in </a:t>
            </a:r>
            <a:r>
              <a:rPr lang="en-US" dirty="0">
                <a:sym typeface="Courier"/>
              </a:rPr>
              <a:t>try – except </a:t>
            </a:r>
            <a:r>
              <a:rPr lang="en-US" dirty="0"/>
              <a:t>statements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rule</a:t>
            </a:r>
          </a:p>
          <a:p>
            <a:pPr lvl="1"/>
            <a:r>
              <a:rPr lang="en-US" dirty="0"/>
              <a:t>&lt;try suite&gt; is executed first</a:t>
            </a:r>
          </a:p>
          <a:p>
            <a:pPr lvl="1"/>
            <a:r>
              <a:rPr lang="en-US" dirty="0"/>
              <a:t>If during this an exception is raised and not handled otherwise</a:t>
            </a:r>
          </a:p>
          <a:p>
            <a:pPr lvl="1"/>
            <a:r>
              <a:rPr lang="en-US" dirty="0"/>
              <a:t>And if the exception inherits from &lt;exception class&gt;</a:t>
            </a:r>
          </a:p>
          <a:p>
            <a:pPr lvl="1"/>
            <a:r>
              <a:rPr lang="en-US" dirty="0"/>
              <a:t>Then &lt;except suite&gt; is executed with &lt;name&gt; bound to the exception</a:t>
            </a:r>
          </a:p>
          <a:p>
            <a:r>
              <a:rPr lang="en-US" dirty="0"/>
              <a:t>Control jumps to the except suite of the most recent </a:t>
            </a:r>
            <a:r>
              <a:rPr lang="en-US" dirty="0">
                <a:sym typeface="Courier"/>
              </a:rPr>
              <a:t>try</a:t>
            </a:r>
            <a:r>
              <a:rPr lang="en-US" dirty="0"/>
              <a:t> that handles the exception</a:t>
            </a:r>
          </a:p>
        </p:txBody>
      </p:sp>
      <p:sp>
        <p:nvSpPr>
          <p:cNvPr id="399" name="Google Shape;399;p40"/>
          <p:cNvSpPr/>
          <p:nvPr/>
        </p:nvSpPr>
        <p:spPr>
          <a:xfrm>
            <a:off x="852618" y="1559011"/>
            <a:ext cx="9947188" cy="165992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try: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&lt;try suite&gt;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 &lt;exception class&gt; as &lt;name&gt;: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&lt;except suite&gt;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2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0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758F7B-AE0B-9302-1AA3-E7B3FC04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EE74B-306C-7A35-6D74-8BFF8B91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C02476-11D1-6852-FDA9-C9437E8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 statement</a:t>
            </a:r>
          </a:p>
        </p:txBody>
      </p:sp>
      <p:sp>
        <p:nvSpPr>
          <p:cNvPr id="415" name="Google Shape;415;p42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87630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Exception are raised with a </a:t>
            </a:r>
            <a:r>
              <a:rPr lang="en-US" dirty="0">
                <a:sym typeface="Courier"/>
              </a:rPr>
              <a:t>raise</a:t>
            </a:r>
            <a:r>
              <a:rPr lang="en-US" dirty="0"/>
              <a:t> statement</a:t>
            </a:r>
          </a:p>
          <a:p>
            <a:pPr lvl="1"/>
            <a:r>
              <a:rPr lang="en-US" dirty="0">
                <a:sym typeface="Courier"/>
              </a:rPr>
              <a:t>       raise &lt;exception&gt;, e.g.:</a:t>
            </a:r>
          </a:p>
          <a:p>
            <a:pPr lvl="1"/>
            <a:r>
              <a:rPr lang="en-US" dirty="0">
                <a:sym typeface="Courier"/>
              </a:rPr>
              <a:t>  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raise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NameError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(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f"The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 property {name} does not exist")</a:t>
            </a:r>
          </a:p>
          <a:p>
            <a:pPr lvl="1"/>
            <a:endParaRPr lang="en-US" dirty="0">
              <a:sym typeface="Courier"/>
            </a:endParaRPr>
          </a:p>
          <a:p>
            <a:r>
              <a:rPr lang="en-US" dirty="0"/>
              <a:t>&lt;expression&gt; must evaluate to a subclass of </a:t>
            </a:r>
            <a:r>
              <a:rPr lang="en-US" dirty="0" err="1"/>
              <a:t>BaseException</a:t>
            </a:r>
            <a:r>
              <a:rPr lang="en-US" dirty="0"/>
              <a:t> or an instance of one</a:t>
            </a:r>
          </a:p>
          <a:p>
            <a:r>
              <a:rPr lang="en-US" dirty="0"/>
              <a:t>Exceptions are constructed like any other object</a:t>
            </a:r>
          </a:p>
          <a:p>
            <a:pPr lvl="1"/>
            <a:r>
              <a:rPr lang="en-US" dirty="0">
                <a:sym typeface="Courier"/>
              </a:rPr>
              <a:t>        </a:t>
            </a:r>
            <a:r>
              <a:rPr lang="en-US" dirty="0" err="1">
                <a:sym typeface="Courier"/>
              </a:rPr>
              <a:t>TypeError</a:t>
            </a:r>
            <a:r>
              <a:rPr lang="en-US" dirty="0">
                <a:sym typeface="Courier"/>
              </a:rPr>
              <a:t>(‘Bad argument’)</a:t>
            </a:r>
          </a:p>
          <a:p>
            <a:r>
              <a:rPr lang="en-US" dirty="0">
                <a:sym typeface="Courier"/>
              </a:rPr>
              <a:t> </a:t>
            </a:r>
            <a:r>
              <a:rPr lang="en-US" b="1" dirty="0">
                <a:sym typeface="Courier"/>
              </a:rPr>
              <a:t>Raise Exceptions for unrecoverable errors!</a:t>
            </a:r>
          </a:p>
          <a:p>
            <a:pPr lvl="1"/>
            <a:r>
              <a:rPr lang="en-US" dirty="0">
                <a:sym typeface="Courier"/>
              </a:rPr>
              <a:t> Something bad has gone on and you cannot continue.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/>
          <p:nvPr/>
        </p:nvSpPr>
        <p:spPr>
          <a:xfrm>
            <a:off x="2514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NoiseyException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(Exception):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def __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__(self, stuff):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print("Bad stuff happened", stuff)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2438400" y="3581401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return fun(x)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raise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NoiseyException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((fun, x))</a:t>
            </a:r>
            <a:endParaRPr sz="18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</p:txBody>
      </p:sp>
      <p:sp>
        <p:nvSpPr>
          <p:cNvPr id="10" name="Google Shape;427;p43">
            <a:extLst>
              <a:ext uri="{FF2B5EF4-FFF2-40B4-BE49-F238E27FC236}">
                <a16:creationId xmlns:a16="http://schemas.microsoft.com/office/drawing/2014/main" id="{432EE999-9DC2-774C-9362-7E6AE4B54BF4}"/>
              </a:ext>
            </a:extLst>
          </p:cNvPr>
          <p:cNvSpPr/>
          <p:nvPr/>
        </p:nvSpPr>
        <p:spPr>
          <a:xfrm>
            <a:off x="2438400" y="250567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class CS88Error(Exception):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pass # The one time you can skip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init.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;)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0B7C-4EDA-E5C4-3A4A-074C6E4D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are Classes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A20447-AFF8-FD12-2AA8-985ADDC3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60BC3-8B67-90A3-2F25-DE6EF158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9EA-EC3A-7D28-4755-BFA4A0D6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B6D6-1C68-3269-929F-72E3D176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A82C2-9AE7-9ADA-FB12-600602B7B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9163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4CE1C4-F3D9-E1F9-B2E7-B1731C04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  <a:endParaRPr lang="en-US" dirty="0"/>
          </a:p>
        </p:txBody>
      </p:sp>
      <p:sp>
        <p:nvSpPr>
          <p:cNvPr id="443" name="Google Shape;443;p45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87630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Approach use of exceptions as a design problem</a:t>
            </a:r>
          </a:p>
          <a:p>
            <a:pPr lvl="1"/>
            <a:r>
              <a:rPr lang="en-US" dirty="0"/>
              <a:t>Meaningful behavior =&gt; methods [&amp; attributes]</a:t>
            </a:r>
          </a:p>
          <a:p>
            <a:pPr lvl="1"/>
            <a:r>
              <a:rPr lang="en-US" dirty="0"/>
              <a:t>ADT methodology: What should a function do?</a:t>
            </a:r>
          </a:p>
          <a:p>
            <a:pPr lvl="1"/>
            <a:r>
              <a:rPr lang="en-US" dirty="0"/>
              <a:t>What’s private and hidden? vs What’s public?</a:t>
            </a:r>
          </a:p>
          <a:p>
            <a:r>
              <a:rPr lang="en-US" dirty="0"/>
              <a:t>Use it to streamline development</a:t>
            </a:r>
          </a:p>
          <a:p>
            <a:endParaRPr lang="en-US" dirty="0"/>
          </a:p>
          <a:p>
            <a:r>
              <a:rPr lang="en-US" dirty="0"/>
              <a:t>Anticipate exceptional cases and unforeseen problems</a:t>
            </a:r>
          </a:p>
          <a:p>
            <a:pPr lvl="1"/>
            <a:r>
              <a:rPr lang="en-US" dirty="0"/>
              <a:t>try … except</a:t>
            </a:r>
          </a:p>
          <a:p>
            <a:pPr lvl="1"/>
            <a:r>
              <a:rPr lang="en-US" dirty="0"/>
              <a:t>raise / assert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3DAA-00C5-2442-84AC-95C0BE27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4F2E-51E4-F344-A616-8100BDB9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Exceptions give us a formal way to address error conditions</a:t>
            </a:r>
          </a:p>
          <a:p>
            <a:r>
              <a:rPr lang="en-US" sz="2800" dirty="0"/>
              <a:t> "Catch" exceptions in a Python Program</a:t>
            </a:r>
          </a:p>
          <a:p>
            <a:r>
              <a:rPr lang="en-US" sz="2800" dirty="0"/>
              <a:t> Define and Raise our own exceptions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15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797C3-58AF-1B4F-B596-13B6992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Can Occur Just About Anywhere!</a:t>
            </a:r>
          </a:p>
        </p:txBody>
      </p:sp>
      <p:sp>
        <p:nvSpPr>
          <p:cNvPr id="304" name="Google Shape;304;p31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87630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Function receives arguments of improper type?</a:t>
            </a:r>
          </a:p>
          <a:p>
            <a:r>
              <a:rPr lang="en-US" dirty="0"/>
              <a:t>Resources (e.g. files or some data) are not available</a:t>
            </a:r>
          </a:p>
          <a:p>
            <a:r>
              <a:rPr lang="en-US" dirty="0"/>
              <a:t>Network connection is lost or times out?</a:t>
            </a:r>
          </a:p>
        </p:txBody>
      </p:sp>
      <p:pic>
        <p:nvPicPr>
          <p:cNvPr id="308" name="Google Shape;308;p31" descr="Screen Shot 2016-04-17 at 3.17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653861"/>
            <a:ext cx="9144000" cy="34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1BE24-5D5B-EDDA-8EDC-7837B5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exceptions (</a:t>
            </a:r>
            <a:r>
              <a:rPr lang="en-US" sz="3200" dirty="0">
                <a:hlinkClick r:id="rId3"/>
              </a:rPr>
              <a:t>Docs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14" name="Google Shape;314;p32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87630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Unhandled, "thrown" back to the top level interpreter</a:t>
            </a:r>
          </a:p>
          <a:p>
            <a:r>
              <a:rPr lang="en-US" b="1" dirty="0"/>
              <a:t>Or halt the program</a:t>
            </a:r>
          </a:p>
        </p:txBody>
      </p:sp>
      <p:sp>
        <p:nvSpPr>
          <p:cNvPr id="318" name="Google Shape;318;p32"/>
          <p:cNvSpPr/>
          <p:nvPr/>
        </p:nvSpPr>
        <p:spPr>
          <a:xfrm>
            <a:off x="952500" y="2506682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3/0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ZeroDivisionError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division by zero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str.lower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(1)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TypeError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descriptor 'lower' requires a 'str' object but received a 'int'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""[2]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IndexError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string index out of range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8285-3EBD-FEB1-3453-72B3C83E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77D6-A754-1097-580F-3C7E99CC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304373" cy="525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Exceptions mean something bad has happened!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26E5-AB5F-44B7-DFF3-B1B955DF1A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8269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8CB61-9536-BBC2-CFF3-B78E3290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Functions</a:t>
            </a:r>
            <a:endParaRPr lang="en-US" dirty="0"/>
          </a:p>
        </p:txBody>
      </p:sp>
      <p:sp>
        <p:nvSpPr>
          <p:cNvPr id="325" name="Google Shape;325;p33"/>
          <p:cNvSpPr txBox="1">
            <a:spLocks noGrp="1"/>
          </p:cNvSpPr>
          <p:nvPr>
            <p:ph idx="1"/>
          </p:nvPr>
        </p:nvSpPr>
        <p:spPr>
          <a:xfrm>
            <a:off x="533399" y="1066800"/>
            <a:ext cx="10439399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Q: What is a function supposed to do?</a:t>
            </a:r>
          </a:p>
          <a:p>
            <a:r>
              <a:rPr lang="en-US" dirty="0"/>
              <a:t>A: One thing well</a:t>
            </a:r>
          </a:p>
          <a:p>
            <a:r>
              <a:rPr lang="en-US" dirty="0"/>
              <a:t>Q: What should it do when it is passed arguments that don’t make sense?</a:t>
            </a:r>
          </a:p>
          <a:p>
            <a:endParaRPr lang="en-US" dirty="0"/>
          </a:p>
        </p:txBody>
      </p:sp>
      <p:sp>
        <p:nvSpPr>
          <p:cNvPr id="329" name="Google Shape;329;p33"/>
          <p:cNvSpPr/>
          <p:nvPr/>
        </p:nvSpPr>
        <p:spPr>
          <a:xfrm>
            <a:off x="817180" y="2488325"/>
            <a:ext cx="1015561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divides(x, y):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y%x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== 0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divides(0, 5)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???</a:t>
            </a:r>
            <a:endParaRPr sz="24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get(data, selector):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data[selector]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get({'a': 34, 'cat':'9 lives'}, 'dog’) </a:t>
            </a:r>
            <a:endParaRPr sz="24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????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3D5CBE-BAF5-8149-F9B3-FB44D024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Exceptional exit from functions</a:t>
            </a:r>
            <a:endParaRPr lang="en-US"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87630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Function doesn’t “return” but instead execution is thrown out of the function</a:t>
            </a:r>
          </a:p>
        </p:txBody>
      </p:sp>
      <p:sp>
        <p:nvSpPr>
          <p:cNvPr id="339" name="Google Shape;339;p34"/>
          <p:cNvSpPr/>
          <p:nvPr/>
        </p:nvSpPr>
        <p:spPr>
          <a:xfrm>
            <a:off x="533400" y="1919354"/>
            <a:ext cx="11065476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divides(x, y):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y % x == 0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divides(0, 5)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2, in divides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ZeroDivisionError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integer division or modulo by zero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get(data, selector):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data[selector]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get({'a': 34, 'cat':'9 lives'}, 'dog')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2, in get</a:t>
            </a:r>
            <a:endParaRPr sz="18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KeyError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'dog'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A5B8-D572-092B-C87A-7D09D317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"Stack Trace" or "Traceback"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189D-1379-AEF7-D8C9-D0C8FA6D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 All errors in Python </a:t>
            </a:r>
            <a:r>
              <a:rPr lang="en-US" sz="2800" i="1" dirty="0"/>
              <a:t>should </a:t>
            </a:r>
            <a:r>
              <a:rPr lang="en-US" sz="2800" dirty="0"/>
              <a:t>return some structured feedback.</a:t>
            </a:r>
          </a:p>
          <a:p>
            <a:r>
              <a:rPr lang="en-US" sz="2800" dirty="0"/>
              <a:t> Errors may be dense but contain some really helpful information!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👉 python3 -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i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 18-Exceptions.py 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What is your age? 5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Catching CS88Error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Source Code Pro Light" panose="020B0409030403020204" pitchFamily="49" charset="77"/>
              </a:rPr>
              <a:t>Traceback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 (most recent call last):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Exceptions.py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", line 24, in &lt;module&gt;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"…", line 20, in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raise e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"…", line 14, in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raise CS88Error('Yo</a:t>
            </a:r>
            <a:r>
              <a:rPr lang="en-US" sz="2000" dirty="0">
                <a:latin typeface="Source Code Pro Light" panose="020B0409030403020204" pitchFamily="49" charset="77"/>
              </a:rPr>
              <a:t>u seem young!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__main__.CS88Error: Yo</a:t>
            </a:r>
            <a:r>
              <a:rPr lang="en-US" sz="2000" dirty="0">
                <a:latin typeface="Source Code Pro Light" panose="020B0409030403020204" pitchFamily="49" charset="77"/>
              </a:rPr>
              <a:t>u seem young!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6688478"/>
      </p:ext>
    </p:extLst>
  </p:cSld>
  <p:clrMapOvr>
    <a:masterClrMapping/>
  </p:clrMapOvr>
</p:sld>
</file>

<file path=ppt/theme/theme1.xml><?xml version="1.0" encoding="utf-8"?>
<a:theme xmlns:a="http://schemas.openxmlformats.org/drawingml/2006/main" name="1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1141</Words>
  <Application>Microsoft Macintosh PowerPoint</Application>
  <PresentationFormat>Widescreen</PresentationFormat>
  <Paragraphs>157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FreightMicro Pro Book</vt:lpstr>
      <vt:lpstr>FreightMicro Pro Light</vt:lpstr>
      <vt:lpstr>FreightMicro Pro Medium</vt:lpstr>
      <vt:lpstr>Open Sans</vt:lpstr>
      <vt:lpstr>Source Code Pro</vt:lpstr>
      <vt:lpstr>Source Code Pro Light</vt:lpstr>
      <vt:lpstr>Source Code Pro Medium</vt:lpstr>
      <vt:lpstr>1_Main C88C</vt:lpstr>
      <vt:lpstr>Lecture: Exceptions</vt:lpstr>
      <vt:lpstr>Survey Comments</vt:lpstr>
      <vt:lpstr>Learning Objectives</vt:lpstr>
      <vt:lpstr>Errors Can Occur Just About Anywhere!</vt:lpstr>
      <vt:lpstr>Example exceptions (Docs)</vt:lpstr>
      <vt:lpstr>PowerPoint Presentation</vt:lpstr>
      <vt:lpstr>Functions</vt:lpstr>
      <vt:lpstr>Exceptional exit from functions</vt:lpstr>
      <vt:lpstr>Reading A "Stack Trace" or "Traceback" (Docs)</vt:lpstr>
      <vt:lpstr>Continue out of multiple calls deep</vt:lpstr>
      <vt:lpstr>Types of exceptions</vt:lpstr>
      <vt:lpstr>Flow of control stops at the exception</vt:lpstr>
      <vt:lpstr>Assert Statements</vt:lpstr>
      <vt:lpstr>Demo</vt:lpstr>
      <vt:lpstr>Handling Errors – try / except</vt:lpstr>
      <vt:lpstr>Demo</vt:lpstr>
      <vt:lpstr>Raise statement</vt:lpstr>
      <vt:lpstr>Exceptions are Classes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 Exceptions</dc:title>
  <dc:creator>Microsoft Office User</dc:creator>
  <cp:lastModifiedBy>Michael Ball</cp:lastModifiedBy>
  <cp:revision>8</cp:revision>
  <dcterms:created xsi:type="dcterms:W3CDTF">2022-04-11T09:27:35Z</dcterms:created>
  <dcterms:modified xsi:type="dcterms:W3CDTF">2023-10-30T23:14:04Z</dcterms:modified>
</cp:coreProperties>
</file>