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14" r:id="rId1"/>
  </p:sldMasterIdLst>
  <p:notesMasterIdLst>
    <p:notesMasterId r:id="rId21"/>
  </p:notesMasterIdLst>
  <p:handoutMasterIdLst>
    <p:handoutMasterId r:id="rId22"/>
  </p:handoutMasterIdLst>
  <p:sldIdLst>
    <p:sldId id="360" r:id="rId2"/>
    <p:sldId id="1089" r:id="rId3"/>
    <p:sldId id="1074" r:id="rId4"/>
    <p:sldId id="403" r:id="rId5"/>
    <p:sldId id="1066" r:id="rId6"/>
    <p:sldId id="1073" r:id="rId7"/>
    <p:sldId id="1072" r:id="rId8"/>
    <p:sldId id="1077" r:id="rId9"/>
    <p:sldId id="1087" r:id="rId10"/>
    <p:sldId id="1081" r:id="rId11"/>
    <p:sldId id="1084" r:id="rId12"/>
    <p:sldId id="1078" r:id="rId13"/>
    <p:sldId id="1082" r:id="rId14"/>
    <p:sldId id="1083" r:id="rId15"/>
    <p:sldId id="1085" r:id="rId16"/>
    <p:sldId id="1076" r:id="rId17"/>
    <p:sldId id="1068" r:id="rId18"/>
    <p:sldId id="1069" r:id="rId19"/>
    <p:sldId id="1070" r:id="rId20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1"/>
    <p:restoredTop sz="91744" autoAdjust="0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8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12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15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16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/4.0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hyperlink" Target="https://creativecommons.org/licenses/by-nc-sa/4.0/" TargetMode="External"/><Relationship Id="rId9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953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1685259"/>
            <a:ext cx="8458200" cy="1470025"/>
          </a:xfrm>
          <a:noFill/>
        </p:spPr>
        <p:txBody>
          <a:bodyPr>
            <a:normAutofit/>
          </a:bodyPr>
          <a:lstStyle>
            <a:lvl1pPr algn="ctr">
              <a:defRPr sz="4000" b="0" i="0" baseline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652761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69833" y="228600"/>
            <a:ext cx="887906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600" b="0" i="0" kern="0" baseline="0" dirty="0">
                <a:solidFill>
                  <a:schemeClr val="accent1"/>
                </a:solidFill>
                <a:latin typeface="FreightMicro Pro Medium" panose="02000603020000020004" pitchFamily="2" charset="0"/>
                <a:ea typeface="Source Code Pro" panose="020B0309030403020204" pitchFamily="34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2700" y="5140838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640080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0080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640080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6788B-27CD-F966-75A5-1BD69A7AE343}"/>
              </a:ext>
            </a:extLst>
          </p:cNvPr>
          <p:cNvSpPr txBox="1"/>
          <p:nvPr userDrawn="1"/>
        </p:nvSpPr>
        <p:spPr>
          <a:xfrm>
            <a:off x="4042168" y="6438415"/>
            <a:ext cx="410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latin typeface="FreightMicro Pro Medium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AEA3ED9-9814-3FE2-0E16-CD2EB84D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5513" y="640080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EBFCD-8C39-2FFD-D254-461F6155FA51}"/>
              </a:ext>
            </a:extLst>
          </p:cNvPr>
          <p:cNvSpPr txBox="1"/>
          <p:nvPr userDrawn="1"/>
        </p:nvSpPr>
        <p:spPr>
          <a:xfrm rot="5400000">
            <a:off x="-2013898" y="3138100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3222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448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6971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6357C-791E-99DF-9831-F206D55006C7}"/>
              </a:ext>
            </a:extLst>
          </p:cNvPr>
          <p:cNvSpPr txBox="1"/>
          <p:nvPr userDrawn="1"/>
        </p:nvSpPr>
        <p:spPr>
          <a:xfrm rot="5400000">
            <a:off x="-2090098" y="3557201"/>
            <a:ext cx="460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3885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5543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099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515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7527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3754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438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600" b="0" i="0" baseline="0">
                <a:solidFill>
                  <a:schemeClr val="bg2"/>
                </a:solidFill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Medium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000" b="0" i="0" kern="0" baseline="0" dirty="0">
                <a:solidFill>
                  <a:schemeClr val="bg2"/>
                </a:solidFill>
                <a:latin typeface="FreightMicro Pro Medium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0"/>
            <a:ext cx="2006600" cy="800100"/>
          </a:xfrm>
          <a:prstGeom prst="rect">
            <a:avLst/>
          </a:prstGeom>
        </p:spPr>
      </p:pic>
      <p:pic>
        <p:nvPicPr>
          <p:cNvPr id="1026" name="Picture 2" descr="Document licensed as Creative Commons BY-NC">
            <a:hlinkClick r:id="rId4"/>
            <a:extLst>
              <a:ext uri="{FF2B5EF4-FFF2-40B4-BE49-F238E27FC236}">
                <a16:creationId xmlns:a16="http://schemas.microsoft.com/office/drawing/2014/main" id="{C33F6642-DC28-2DA0-2930-B272BA404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7"/>
            <a:extLst>
              <a:ext uri="{FF2B5EF4-FFF2-40B4-BE49-F238E27FC236}">
                <a16:creationId xmlns:a16="http://schemas.microsoft.com/office/drawing/2014/main" id="{4B0CCE8B-F12A-40BA-A37C-B755DFCA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0" y="641604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7"/>
            <a:extLst>
              <a:ext uri="{FF2B5EF4-FFF2-40B4-BE49-F238E27FC236}">
                <a16:creationId xmlns:a16="http://schemas.microsoft.com/office/drawing/2014/main" id="{5D9BDE65-7D61-ADD9-91B9-BE29BD6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1" y="64112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51A3D-0B4C-316F-211A-4002D988F0A5}"/>
              </a:ext>
            </a:extLst>
          </p:cNvPr>
          <p:cNvSpPr txBox="1"/>
          <p:nvPr userDrawn="1"/>
        </p:nvSpPr>
        <p:spPr>
          <a:xfrm>
            <a:off x="3927554" y="6408598"/>
            <a:ext cx="4336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>
                <a:solidFill>
                  <a:schemeClr val="bg2"/>
                </a:solidFill>
                <a:latin typeface="FreightMicro Pro Medium" panose="0200060302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BY-NC-SA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1AFBC01-0C05-1A0E-B271-D039AECF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79" y="6408597"/>
            <a:ext cx="274321" cy="27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3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3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3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2214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200"/>
            </a:lvl1pPr>
            <a:lvl2pPr marL="192881" indent="0" algn="just">
              <a:buNone/>
              <a:defRPr/>
            </a:lvl2pPr>
            <a:lvl3pPr marL="385763" indent="0" algn="just">
              <a:buNone/>
              <a:defRPr/>
            </a:lvl3pPr>
            <a:lvl4pPr marL="578644" indent="0" algn="just">
              <a:buNone/>
              <a:defRPr/>
            </a:lvl4pPr>
            <a:lvl5pPr marL="771525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1670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439400" cy="2514600"/>
          </a:xfrm>
        </p:spPr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4394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367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4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4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794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592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2177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3C895-3A78-DB8C-39DD-188070E30E5A}"/>
              </a:ext>
            </a:extLst>
          </p:cNvPr>
          <p:cNvSpPr txBox="1"/>
          <p:nvPr userDrawn="1"/>
        </p:nvSpPr>
        <p:spPr>
          <a:xfrm>
            <a:off x="3907420" y="6408598"/>
            <a:ext cx="437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Ball | UC Berkeley | https://c88c.org | © CC BY-NC</a:t>
            </a:r>
          </a:p>
        </p:txBody>
      </p:sp>
    </p:spTree>
    <p:extLst>
      <p:ext uri="{BB962C8B-B14F-4D97-AF65-F5344CB8AC3E}">
        <p14:creationId xmlns:p14="http://schemas.microsoft.com/office/powerpoint/2010/main" val="24093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099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Medium" panose="02000603020000020004" pitchFamily="2" charset="0"/>
          <a:ea typeface="ＭＳ Ｐゴシック" charset="-128"/>
          <a:cs typeface="FreightMicro Pro Medium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3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3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204" indent="-9644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3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75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32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56" indent="-72331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Trees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18-19A8-1E3C-4D28-FFA5DC3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Tree Class: A couple new methods!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B3C-10C8-0090-49D6-E5035049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430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class Tree: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init</a:t>
            </a:r>
            <a:r>
              <a:rPr lang="en-US" sz="1600" dirty="0">
                <a:latin typeface="Source Code Pro" panose="020B0509030403020204" pitchFamily="49" charset="77"/>
              </a:rPr>
              <a:t>__(self, value, branches=()):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for branch in branches: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(branch, Tree)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= list(branches)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	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if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', ' + 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(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</a:t>
            </a:r>
            <a:r>
              <a:rPr lang="en-US" sz="1600" dirty="0" err="1">
                <a:latin typeface="Source Code Pro" panose="020B0509030403020204" pitchFamily="49" charset="77"/>
              </a:rPr>
              <a:t>f'Tree</a:t>
            </a:r>
            <a:r>
              <a:rPr lang="en-US" sz="1600" dirty="0">
                <a:latin typeface="Source Code Pro" panose="020B0509030403020204" pitchFamily="49" charset="77"/>
              </a:rPr>
              <a:t>({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}{</a:t>
            </a:r>
            <a:r>
              <a:rPr lang="en-US" sz="1600" dirty="0" err="1">
                <a:latin typeface="Source Code Pro" panose="020B0509030403020204" pitchFamily="49" charset="77"/>
              </a:rPr>
              <a:t>braches_str</a:t>
            </a:r>
            <a:r>
              <a:rPr lang="en-US" sz="1600" dirty="0">
                <a:latin typeface="Source Code Pro" panose="020B0509030403020204" pitchFamily="49" charset="77"/>
              </a:rPr>
              <a:t>})'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is_leaf</a:t>
            </a:r>
            <a:r>
              <a:rPr lang="en-US" sz="1600" dirty="0">
                <a:latin typeface="Source Code Pro" panose="020B0509030403020204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not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add_branch</a:t>
            </a:r>
            <a:r>
              <a:rPr lang="en-US" sz="1600" dirty="0">
                <a:latin typeface="Source Code Pro" panose="020B0509030403020204" pitchFamily="49" charset="77"/>
              </a:rPr>
              <a:t>(self, tree):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(tree, Tree), "Each branch of a Tree must be an instance of a Tree"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self.branches.append</a:t>
            </a:r>
            <a:r>
              <a:rPr lang="en-US" sz="1600" dirty="0">
                <a:latin typeface="Source Code Pro" panose="020B0509030403020204" pitchFamily="49" charset="77"/>
              </a:rPr>
              <a:t>(tree)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10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traverse_recursive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Counting Each Node</a:t>
            </a:r>
          </a:p>
        </p:txBody>
      </p:sp>
    </p:spTree>
    <p:extLst>
      <p:ext uri="{BB962C8B-B14F-4D97-AF65-F5344CB8AC3E}">
        <p14:creationId xmlns:p14="http://schemas.microsoft.com/office/powerpoint/2010/main" val="424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77F-C11A-8DB0-017E-8B20A01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1D8-6DBA-A18A-6D92-1C7A072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"root" or top of the tree is one node.</a:t>
            </a:r>
          </a:p>
          <a:p>
            <a:pPr lvl="1"/>
            <a:r>
              <a:rPr lang="en-US" dirty="0"/>
              <a:t> (We assume we can't have a tree of 0 nodes!)</a:t>
            </a:r>
          </a:p>
          <a:p>
            <a:r>
              <a:rPr lang="en-US" dirty="0"/>
              <a:t> For each subtree we… Count the nodes!</a:t>
            </a:r>
          </a:p>
          <a:p>
            <a:pPr lvl="1"/>
            <a:r>
              <a:rPr lang="en-US" dirty="0"/>
              <a:t> Doesn't this sound like recursion?</a:t>
            </a:r>
          </a:p>
          <a:p>
            <a:r>
              <a:rPr lang="en-US" dirty="0"/>
              <a:t> Hard Part: How do we group the results of recursion?</a:t>
            </a:r>
          </a:p>
          <a:p>
            <a:r>
              <a:rPr lang="en-US" dirty="0"/>
              <a:t> Remember our recursive algorithm:</a:t>
            </a:r>
          </a:p>
          <a:p>
            <a:pPr lvl="1"/>
            <a:r>
              <a:rPr lang="en-US" dirty="0"/>
              <a:t> Base case</a:t>
            </a:r>
          </a:p>
          <a:p>
            <a:pPr lvl="1"/>
            <a:r>
              <a:rPr lang="en-US" dirty="0"/>
              <a:t> Recursive Case:</a:t>
            </a:r>
          </a:p>
          <a:p>
            <a:pPr lvl="2"/>
            <a:r>
              <a:rPr lang="en-US" dirty="0"/>
              <a:t> Divide</a:t>
            </a:r>
          </a:p>
          <a:p>
            <a:pPr lvl="2"/>
            <a:r>
              <a:rPr lang="en-US" dirty="0"/>
              <a:t> Invoke</a:t>
            </a:r>
          </a:p>
          <a:p>
            <a:pPr lvl="2"/>
            <a:r>
              <a:rPr lang="en-US" dirty="0"/>
              <a:t> Combine</a:t>
            </a:r>
          </a:p>
        </p:txBody>
      </p:sp>
    </p:spTree>
    <p:extLst>
      <p:ext uri="{BB962C8B-B14F-4D97-AF65-F5344CB8AC3E}">
        <p14:creationId xmlns:p14="http://schemas.microsoft.com/office/powerpoint/2010/main" val="247307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087C-0522-D941-E3A8-BA8452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E0E1-7203-2648-0FFA-20463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(t):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"""The number of leaves in tree.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&gt;&gt;&gt;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fib_tree</a:t>
            </a:r>
            <a:r>
              <a:rPr lang="en-US" dirty="0">
                <a:latin typeface="Source Code Pro" panose="020B0509030403020204" pitchFamily="49" charset="77"/>
              </a:rPr>
              <a:t>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</a:t>
            </a:r>
            <a:r>
              <a:rPr lang="en-US" dirty="0" err="1">
                <a:latin typeface="Source Code Pro" panose="020B0509030403020204" pitchFamily="49" charset="77"/>
              </a:rPr>
              <a:t>t.is_leaf</a:t>
            </a:r>
            <a:r>
              <a:rPr lang="en-US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 + sum(map(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t.branches</a:t>
            </a:r>
            <a:r>
              <a:rPr lang="en-US" dirty="0">
                <a:latin typeface="Source Code Pro" panose="020B0509030403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73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print_tree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71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93987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Advanced Topics: Searching</a:t>
            </a:r>
            <a:br>
              <a:rPr lang="en-US" dirty="0"/>
            </a:br>
            <a:r>
              <a:rPr lang="en-US" dirty="0"/>
              <a:t>Optional!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 First: we deal with our current item, then we get to the branches.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recursing until there are no more branches</a:t>
            </a:r>
          </a:p>
          <a:p>
            <a:pPr lvl="1"/>
            <a:r>
              <a:rPr lang="en-US" dirty="0"/>
              <a:t>Then the function executes, and we go back “up” a level and check out the next branch.</a:t>
            </a:r>
          </a:p>
          <a:p>
            <a:pPr lvl="1"/>
            <a:r>
              <a:rPr lang="en-US" dirty="0"/>
              <a:t>We sometimes say: “popping up the stack”.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CS61B.</a:t>
            </a:r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362200"/>
            <a:ext cx="3797300" cy="33397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2122072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286DC-0DBC-9878-1A68-4272436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486D2-CE53-B9A0-5D39-DBFA229E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5257800"/>
          </a:xfrm>
        </p:spPr>
        <p:txBody>
          <a:bodyPr/>
          <a:lstStyle/>
          <a:p>
            <a:r>
              <a:rPr lang="en-US" dirty="0"/>
              <a:t> Ants Project out next week</a:t>
            </a:r>
          </a:p>
          <a:p>
            <a:pPr lvl="1"/>
            <a:r>
              <a:rPr lang="en-US" dirty="0"/>
              <a:t> ~ 4 weeks long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Partners recommended, but work </a:t>
            </a:r>
            <a:r>
              <a:rPr lang="en-US" sz="3200" b="1" i="1" dirty="0"/>
              <a:t>together!</a:t>
            </a:r>
            <a:endParaRPr lang="en-US" sz="3200" b="1" dirty="0"/>
          </a:p>
          <a:p>
            <a:pPr lvl="1"/>
            <a:r>
              <a:rPr lang="en-US" sz="3200" b="1" dirty="0"/>
              <a:t> Do not “trade off”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4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1F3-A152-F14F-B38D-4E18F4F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B91B-C3C1-6E48-9B59-0583745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Trees can be seen as a general version of linked lists</a:t>
            </a:r>
          </a:p>
          <a:p>
            <a:r>
              <a:rPr lang="en-US" dirty="0"/>
              <a:t> Trees have a value, and are connected to "sub-trees" called branches</a:t>
            </a:r>
          </a:p>
          <a:p>
            <a:r>
              <a:rPr lang="en-US" dirty="0"/>
              <a:t> We can often use recursion to process all items in a tree</a:t>
            </a:r>
          </a:p>
          <a:p>
            <a:pPr lvl="1"/>
            <a:r>
              <a:rPr lang="en-US" dirty="0"/>
              <a:t> We typically have recursion inside a loop over all the tree's branches</a:t>
            </a:r>
          </a:p>
          <a:p>
            <a:pPr lvl="1"/>
            <a:r>
              <a:rPr lang="en-US" dirty="0"/>
              <a:t> This is called "Depth First Search"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148860-772D-09E8-3E47-0E25A0AFFB48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25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represent lots of natural structures</a:t>
            </a:r>
          </a:p>
          <a:p>
            <a:pPr lvl="1"/>
            <a:r>
              <a:rPr lang="en-US" dirty="0"/>
              <a:t> A boss who has employees report to them</a:t>
            </a:r>
          </a:p>
          <a:p>
            <a:pPr lvl="1"/>
            <a:r>
              <a:rPr lang="en-US" dirty="0"/>
              <a:t> Courses which belong to departments, and departments which colleges in a University</a:t>
            </a:r>
          </a:p>
          <a:p>
            <a:pPr lvl="1"/>
            <a:r>
              <a:rPr lang="en-US" dirty="0"/>
              <a:t> Anything with a hierarchy, really.</a:t>
            </a:r>
          </a:p>
          <a:p>
            <a:pPr lvl="2"/>
            <a:r>
              <a:rPr lang="en-US" dirty="0"/>
              <a:t> A family tree</a:t>
            </a:r>
          </a:p>
          <a:p>
            <a:pPr lvl="2"/>
            <a:r>
              <a:rPr lang="en-US" dirty="0"/>
              <a:t> Biological taxonomies (Kingdom, Phylum….)</a:t>
            </a:r>
          </a:p>
          <a:p>
            <a:pPr lvl="2"/>
            <a:r>
              <a:rPr lang="en-US" dirty="0"/>
              <a:t> Files and Folders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F01DCF-CA42-BB63-7237-90A1FEAC678B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marL="192881" lvl="1" indent="0">
              <a:buNone/>
            </a:pPr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08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CA2-0432-2B42-8DDE-59D2B6B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46-8D23-E246-B53C-9515DDE3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data structure</a:t>
            </a:r>
          </a:p>
          <a:p>
            <a:pPr lvl="1"/>
            <a:r>
              <a:rPr lang="en-US" dirty="0"/>
              <a:t> Almost like a linked list!</a:t>
            </a:r>
          </a:p>
          <a:p>
            <a:r>
              <a:rPr lang="en-US" dirty="0"/>
              <a:t>What if a linked list could have multiple "rest" elements?</a:t>
            </a:r>
          </a:p>
          <a:p>
            <a:r>
              <a:rPr lang="en-US" dirty="0"/>
              <a:t>We call these "branches". </a:t>
            </a:r>
          </a:p>
          <a:p>
            <a:r>
              <a:rPr lang="en-US" b="1" dirty="0"/>
              <a:t>Each branch is also its own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7D3BD-38F4-984E-BC34-6D7865F5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83623"/>
            <a:ext cx="3962400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3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05B-A9C4-1547-A3E7-8BA31C5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common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9B5-7730-0C4E-9A37-27DC341F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77600" cy="5257800"/>
          </a:xfrm>
        </p:spPr>
        <p:txBody>
          <a:bodyPr/>
          <a:lstStyle/>
          <a:p>
            <a:r>
              <a:rPr lang="en-US" sz="2400" dirty="0"/>
              <a:t>Trees give us awesome approaches for “divide and conquer”</a:t>
            </a:r>
          </a:p>
          <a:p>
            <a:pPr lvl="1"/>
            <a:r>
              <a:rPr lang="en-US" sz="2400" dirty="0"/>
              <a:t> Used in every computer to speed up searching for files (Binary search!)</a:t>
            </a:r>
          </a:p>
          <a:p>
            <a:pPr lvl="1"/>
            <a:r>
              <a:rPr lang="en-US" sz="2400" dirty="0"/>
              <a:t> Used for modeling decision systems in AI programs</a:t>
            </a:r>
          </a:p>
          <a:p>
            <a:pPr lvl="1"/>
            <a:r>
              <a:rPr lang="en-US" sz="2400" dirty="0"/>
              <a:t> Used for modelling the potential moves in a game.</a:t>
            </a:r>
          </a:p>
          <a:p>
            <a:r>
              <a:rPr lang="en-US" sz="2400" dirty="0"/>
              <a:t>Another recursive data structure!</a:t>
            </a:r>
          </a:p>
          <a:p>
            <a:pPr lvl="1"/>
            <a:r>
              <a:rPr lang="en-US" sz="2400" dirty="0"/>
              <a:t>We can keep practicing recursion and working with classes</a:t>
            </a:r>
          </a:p>
          <a:p>
            <a:pPr lvl="1"/>
            <a:r>
              <a:rPr lang="en-US" sz="2400" dirty="0"/>
              <a:t> Computer science really likes recursion.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  <a:p>
            <a:r>
              <a:rPr lang="en-US" sz="2400" dirty="0"/>
              <a:t>Trees are a simplified form of a </a:t>
            </a:r>
            <a:r>
              <a:rPr lang="en-US" sz="2400" i="1" dirty="0"/>
              <a:t>graph</a:t>
            </a:r>
            <a:r>
              <a:rPr lang="en-US" sz="2400" dirty="0"/>
              <a:t>, a tool which can help us model just about anything.</a:t>
            </a:r>
          </a:p>
          <a:p>
            <a:pPr lvl="1"/>
            <a:r>
              <a:rPr lang="en-US" sz="2400" dirty="0"/>
              <a:t> Graphs are a (relatively) important topic in CS61B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D526360-D894-785D-D43D-E79533EC7DD1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0479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/>
          <a:lstStyle/>
          <a:p>
            <a:r>
              <a:rPr lang="en-US" dirty="0"/>
              <a:t>Trees: Code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A7933-30CA-8B0F-4A73-54087C9DE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(Go Inspect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3F1-4F26-868A-EE1B-49F7E97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 (C88C-style)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C3B6-E169-82EE-9C93-B8DA22A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tree is a list of trees!</a:t>
            </a:r>
          </a:p>
          <a:p>
            <a:r>
              <a:rPr lang="en-US" dirty="0"/>
              <a:t> Each tree has a node, with a value.</a:t>
            </a:r>
          </a:p>
          <a:p>
            <a:r>
              <a:rPr lang="en-US" dirty="0"/>
              <a:t> Each node has `branches` which are itself, trees.</a:t>
            </a:r>
          </a:p>
          <a:p>
            <a:pPr lvl="1"/>
            <a:r>
              <a:rPr lang="en-US" dirty="0"/>
              <a:t> There can be zero or many branches</a:t>
            </a:r>
          </a:p>
          <a:p>
            <a:r>
              <a:rPr lang="en-US" dirty="0"/>
              <a:t> There is always 1 ”root” node</a:t>
            </a:r>
          </a:p>
        </p:txBody>
      </p:sp>
    </p:spTree>
    <p:extLst>
      <p:ext uri="{BB962C8B-B14F-4D97-AF65-F5344CB8AC3E}">
        <p14:creationId xmlns:p14="http://schemas.microsoft.com/office/powerpoint/2010/main" val="2322269061"/>
      </p:ext>
    </p:extLst>
  </p:cSld>
  <p:clrMapOvr>
    <a:masterClrMapping/>
  </p:clrMapOvr>
</p:sld>
</file>

<file path=ppt/theme/theme1.xml><?xml version="1.0" encoding="utf-8"?>
<a:theme xmlns:a="http://schemas.openxmlformats.org/drawingml/2006/main" name="1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27701</TotalTime>
  <Pages>12</Pages>
  <Words>1068</Words>
  <Application>Microsoft Macintosh PowerPoint</Application>
  <PresentationFormat>Widescreen</PresentationFormat>
  <Paragraphs>120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FreightMicro Pro Medium</vt:lpstr>
      <vt:lpstr>Open Sans</vt:lpstr>
      <vt:lpstr>Source Code Pro</vt:lpstr>
      <vt:lpstr>Source Code Pro Medium</vt:lpstr>
      <vt:lpstr>Times New Roman</vt:lpstr>
      <vt:lpstr>1_Main C88C</vt:lpstr>
      <vt:lpstr> Data Structures: Trees </vt:lpstr>
      <vt:lpstr>Announcements</vt:lpstr>
      <vt:lpstr>Learning Objectives</vt:lpstr>
      <vt:lpstr>Why Use Trees?</vt:lpstr>
      <vt:lpstr>Review: Linked Lists</vt:lpstr>
      <vt:lpstr>What is a tree?</vt:lpstr>
      <vt:lpstr>Trees are common in Computer Science</vt:lpstr>
      <vt:lpstr>Trees: Code Overview</vt:lpstr>
      <vt:lpstr>What’s a tree? (C88C-style)</vt:lpstr>
      <vt:lpstr>Our Simple Tree Class: A couple new methods!</vt:lpstr>
      <vt:lpstr>Trees: Practice With Recursion: traverse_recursive</vt:lpstr>
      <vt:lpstr>Trees: Counting Each Node</vt:lpstr>
      <vt:lpstr>How do we count nodes?</vt:lpstr>
      <vt:lpstr>PowerPoint Presentation</vt:lpstr>
      <vt:lpstr>Trees: Practice With Recursion: print_tree</vt:lpstr>
      <vt:lpstr> Trees: Advanced Topics: Searching Optional! </vt:lpstr>
      <vt:lpstr>Searching Trees: Two Strategies</vt:lpstr>
      <vt:lpstr>Searching a Tree by level: Breadth First Search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761</cp:revision>
  <cp:lastPrinted>2023-04-10T20:19:15Z</cp:lastPrinted>
  <dcterms:created xsi:type="dcterms:W3CDTF">2009-09-09T21:17:00Z</dcterms:created>
  <dcterms:modified xsi:type="dcterms:W3CDTF">2023-11-01T20:54:06Z</dcterms:modified>
</cp:coreProperties>
</file>