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24"/>
  </p:notesMasterIdLst>
  <p:sldIdLst>
    <p:sldId id="256" r:id="rId2"/>
    <p:sldId id="277" r:id="rId3"/>
    <p:sldId id="391" r:id="rId4"/>
    <p:sldId id="392" r:id="rId5"/>
    <p:sldId id="396" r:id="rId6"/>
    <p:sldId id="397" r:id="rId7"/>
    <p:sldId id="398" r:id="rId8"/>
    <p:sldId id="399" r:id="rId9"/>
    <p:sldId id="286" r:id="rId10"/>
    <p:sldId id="291" r:id="rId11"/>
    <p:sldId id="285" r:id="rId12"/>
    <p:sldId id="268" r:id="rId13"/>
    <p:sldId id="287" r:id="rId14"/>
    <p:sldId id="401" r:id="rId15"/>
    <p:sldId id="289" r:id="rId16"/>
    <p:sldId id="265" r:id="rId17"/>
    <p:sldId id="390" r:id="rId18"/>
    <p:sldId id="389" r:id="rId19"/>
    <p:sldId id="387" r:id="rId20"/>
    <p:sldId id="388" r:id="rId21"/>
    <p:sldId id="288" r:id="rId22"/>
    <p:sldId id="400" r:id="rId23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/>
    <p:restoredTop sz="90476"/>
  </p:normalViewPr>
  <p:slideViewPr>
    <p:cSldViewPr snapToGrid="0" snapToObjects="1">
      <p:cViewPr>
        <p:scale>
          <a:sx n="109" d="100"/>
          <a:sy n="109" d="100"/>
        </p:scale>
        <p:origin x="6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33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9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264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7911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715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6512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5363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569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869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4739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23521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11962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917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2822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27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3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948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690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900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964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555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270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684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500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omposingprograms.html#code=a%20%3D%20%22chipotle%22%0Ac%20%3D%208.65%0Ab%20%3D%205%20%3E%203%0A%0Adef%20f1%28c%29%3A%0A%20%20%20%20return%20c%20-%205%0A%0Adef%20f2%28a%29%3A%0A%20%20%20%20a%20%3D%20%22taco%20bell%22%0A%0Aresult1%20%3D%20f1%28c%29%0Aresult2%20%3D%20f2%28a%29%0Aprint%28a%29%0A%20%20%20%20%0A%0A%20&amp;cumulative=true&amp;curInstr=0&amp;mode=display&amp;origin=composingprograms.js&amp;py=3&amp;rawInputLstJSON=%5B%5D" TargetMode="External"/><Relationship Id="rId2" Type="http://schemas.openxmlformats.org/officeDocument/2006/relationships/hyperlink" Target="https://pythontutor.com/composingprograms.html#code=def%20make_adder%28n%29%3A%0A%20%20%20%20def%20adder%28k%29%3A%0A%20%20%20%20%20%20%20%20return%20k%20%2B%20n%0A%20%20%20%20return%20adder%0A%0An%20%3D%2010%20%20%20%20%0Aadd_2%20%3D%20make_adder%282%29%0Ax%20%3D%20add_2%285%29%0A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ythontutor.com/composingprograms.html#code=add_2%20%3D%20make_adder%282%29%0Aadd_3%20%3D%20make_adder%283%29%0A%0Ax%20%3D%20add_2%282%29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4" Type="http://schemas.openxmlformats.org/officeDocument/2006/relationships/hyperlink" Target="https://pythontutor.com/composingprograms.html#code=a%20%3D%20%22chipotle%22%0Ab%20%3D%205%20%3E%203%0Ac%20%3D%208%0A%0Adef%20foo%28c%29%3A%0A%20%20%20%20return%20c%20-%205%0A%0Adef%20bar%28%29%3A%0A%20%20%20%20if%20b%3A%0A%20%20%20%20%20%20%20%20a%20%3D%20%22taco%20bell%22%0A%0Aresult1%20%3D%20foo%2810%29%0Aresult2%20%3D%20bar%28%29%0A&amp;cumulative=true&amp;curInstr=0&amp;mode=display&amp;origin=composingprograms.js&amp;py=3&amp;rawInputLstJSON=%5B%5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&amp; Environment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dirty="0"/>
              <a:t>Functions can accept a function as an argument</a:t>
            </a:r>
          </a:p>
          <a:p>
            <a:r>
              <a:rPr lang="en-US" b="1" dirty="0"/>
              <a:t>Functions can return a new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AB8D426-819A-7542-8C8B-D59D3E6254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9323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 function that returns a function as a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487A-C35D-E2A3-F22A-6E875D1C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273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leq_maker.&lt;locals&gt;.leq at 0x1019d8c80&gt;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62C7169-4F32-E2F4-CFBB-2BA2C760A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40DCF-4331-48A3-3874-D3B106D5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3796-1957-FB86-9D64-1BBA2892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ACD8-B1BE-8190-72A0-61213131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</a:t>
            </a:r>
            <a:r>
              <a:rPr lang="en-US" i="1" dirty="0"/>
              <a:t>actually</a:t>
            </a:r>
            <a:r>
              <a:rPr lang="en-US" dirty="0"/>
              <a:t>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F9A26-A407-31B5-EBE3-5A4DB01DA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6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D98C-068A-3D3F-8D1C-626DBB86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def adder(k):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return k + n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adder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 = 10    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add_2 =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make_adder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add_2(5)</a:t>
            </a:r>
            <a:endParaRPr lang="en-US" sz="2200" dirty="0">
              <a:solidFill>
                <a:schemeClr val="bg1">
                  <a:lumMod val="5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77B590B-530D-43F7-EACB-A4315211A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3526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"chipotle"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5 &gt; 3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 = 8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foo(c):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c - 5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bar():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b: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a = "taco bell"</a:t>
            </a:r>
          </a:p>
          <a:p>
            <a:pPr marL="0" indent="0">
              <a:buNone/>
            </a:pP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result1 = foo(10)</a:t>
            </a:r>
          </a:p>
          <a:p>
            <a:pPr marL="0" indent="0">
              <a:buNone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result2 = bar()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63CC9AD-AB85-ED1A-8BBF-11586ADBA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9658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Tutor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add_2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add_3 = </a:t>
            </a:r>
            <a:r>
              <a:rPr lang="en-US" dirty="0" err="1">
                <a:latin typeface="Source Code Pro" panose="020B0509030403020204" pitchFamily="49" charset="77"/>
              </a:rPr>
              <a:t>make_adder</a:t>
            </a:r>
            <a:r>
              <a:rPr lang="en-US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96BFF-6AF9-AFF8-E585-7AA716282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188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Reminder: Please only request extensions if &gt;= 3 days or joining late</a:t>
            </a:r>
          </a:p>
          <a:p>
            <a:r>
              <a:rPr lang="en-US" dirty="0"/>
              <a:t> </a:t>
            </a:r>
            <a:r>
              <a:rPr lang="en-US" dirty="0" err="1"/>
              <a:t>Gradescope</a:t>
            </a:r>
            <a:r>
              <a:rPr lang="en-US" dirty="0"/>
              <a:t> / Grading:</a:t>
            </a:r>
          </a:p>
          <a:p>
            <a:pPr lvl="1"/>
            <a:r>
              <a:rPr lang="en-US" dirty="0"/>
              <a:t> If you run into issues, please resubmit</a:t>
            </a:r>
          </a:p>
          <a:p>
            <a:pPr lvl="1"/>
            <a:r>
              <a:rPr lang="en-US" dirty="0"/>
              <a:t> When you post on Ed, </a:t>
            </a:r>
            <a:r>
              <a:rPr lang="en-US" b="1" dirty="0"/>
              <a:t>please include a link to the submission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Remember to run </a:t>
            </a:r>
            <a:r>
              <a:rPr lang="en-US" b="1" dirty="0" err="1"/>
              <a:t>okpy</a:t>
            </a:r>
            <a:r>
              <a:rPr lang="en-US" b="1" dirty="0"/>
              <a:t> on your computer!</a:t>
            </a:r>
          </a:p>
          <a:p>
            <a:pPr lvl="2"/>
            <a:r>
              <a:rPr lang="en-US" dirty="0"/>
              <a:t> 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python3 ok --all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--all –interactive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–local</a:t>
            </a:r>
          </a:p>
          <a:p>
            <a:pPr lvl="2"/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python3 ok –help</a:t>
            </a:r>
          </a:p>
          <a:p>
            <a:r>
              <a:rPr lang="en-US" dirty="0">
                <a:latin typeface="Open Sans Light" panose="020B0606030504020204"/>
                <a:ea typeface="Source Code Pro" panose="020B0309030403020204" pitchFamily="34" charset="0"/>
              </a:rPr>
              <a:t> Maps project out soon!</a:t>
            </a:r>
          </a:p>
          <a:p>
            <a:pPr lvl="1"/>
            <a:r>
              <a:rPr lang="en-US" dirty="0">
                <a:latin typeface="Open Sans Light" panose="020B0606030504020204"/>
                <a:ea typeface="Source Code Pro" panose="020B0309030403020204" pitchFamily="34" charset="0"/>
              </a:rPr>
              <a:t> </a:t>
            </a:r>
            <a:r>
              <a:rPr lang="en-US" b="1" dirty="0">
                <a:latin typeface="Open Sans ExtraBold" panose="020B0606030504020204"/>
                <a:ea typeface="Source Code Pro" panose="020B0309030403020204" pitchFamily="34" charset="0"/>
              </a:rPr>
              <a:t>Recommended: Find a Partner!</a:t>
            </a:r>
            <a:endParaRPr lang="en-US" dirty="0">
              <a:latin typeface="Open Sans Light" panose="020B06060305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DA3F-5262-644A-8A04-EDF80650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9A36-1B36-EA49-B322-395902AC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1225011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 1:</a:t>
            </a:r>
          </a:p>
          <a:p>
            <a:r>
              <a:rPr lang="en-US" sz="2400" dirty="0">
                <a:hlinkClick r:id="rId2"/>
              </a:rPr>
              <a:t>make_adder Higher Order Function: Environment Diagram Python Tutor Link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/>
              <a:t>Example 2:</a:t>
            </a:r>
            <a:endParaRPr lang="en-US" sz="2400" dirty="0">
              <a:hlinkClick r:id="rId3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Primitives and Functions: Environment Diagram Python Tutor</a:t>
            </a:r>
            <a:r>
              <a:rPr lang="en-US" sz="2400" dirty="0">
                <a:hlinkClick r:id="rId4"/>
              </a:rPr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 3:</a:t>
            </a:r>
          </a:p>
          <a:p>
            <a:r>
              <a:rPr lang="en-US" sz="2400" dirty="0">
                <a:hlinkClick r:id="rId5"/>
              </a:rPr>
              <a:t>Compose Python Tutor Link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321EF-8CA7-4B88-C14F-0290A39B3B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7612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ADEA-2ADD-1701-519B-40CA3AA63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79CD-F02A-7EE2-C762-780E3DC9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environments?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AB7B-1A79-069F-EBEA-5866C2F44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Environments are a simplification of why Python actually does</a:t>
            </a:r>
          </a:p>
          <a:p>
            <a:r>
              <a:rPr lang="en-US" dirty="0"/>
              <a:t> Focus on building intuition for what will happen when you run code</a:t>
            </a:r>
          </a:p>
          <a:p>
            <a:r>
              <a:rPr lang="en-US" dirty="0"/>
              <a:t> Sometimes tedious, but the practice helps you solve hard questions</a:t>
            </a:r>
          </a:p>
          <a:p>
            <a:pPr lvl="1"/>
            <a:r>
              <a:rPr lang="en-US" dirty="0"/>
              <a:t> In 88C (or 61A), even our hard questions are pretty short</a:t>
            </a:r>
          </a:p>
          <a:p>
            <a:pPr lvl="1"/>
            <a:r>
              <a:rPr lang="en-US" dirty="0"/>
              <a:t> Outside of class, things can get complex quickly.</a:t>
            </a:r>
          </a:p>
          <a:p>
            <a:r>
              <a:rPr lang="en-US" dirty="0"/>
              <a:t> Every programming language is a bit different, but these rules are quite common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B053-2832-EFDF-B451-48DB1DF69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9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HOFs and Sequences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5FF14-EFE4-2541-8B46-FFB8E631C9CA}"/>
              </a:ext>
            </a:extLst>
          </p:cNvPr>
          <p:cNvSpPr txBox="1"/>
          <p:nvPr/>
        </p:nvSpPr>
        <p:spPr>
          <a:xfrm>
            <a:off x="1226634" y="2598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E7AC7-A36B-8143-80E8-F81F81D7D188}"/>
              </a:ext>
            </a:extLst>
          </p:cNvPr>
          <p:cNvSpPr txBox="1"/>
          <p:nvPr/>
        </p:nvSpPr>
        <p:spPr>
          <a:xfrm>
            <a:off x="6550702" y="25932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8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list(filter(add_2, range(10)))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[0, 1, 2, 3, 4, 5, 6, 7, 8, 9]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if 0: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true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else: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    print("0 is a false value")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... 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0 is a false value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Why is 0 in the output of 0ur filter?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205E4-156F-9826-3B08-E3851DD84C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97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and Non-Boolean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Source Code Pro Light" panose="020B0409030403020204" pitchFamily="49" charset="77"/>
              </a:rPr>
              <a:t>&gt;&gt;&gt; [ x </a:t>
            </a:r>
            <a:r>
              <a:rPr lang="en-US" sz="2800" dirty="0">
                <a:latin typeface="Source Code Pro Light" panose="020B0409030403020204" pitchFamily="49" charset="77"/>
              </a:rPr>
              <a:t>for x in range(10) if add_2(x) ]</a:t>
            </a:r>
          </a:p>
          <a:p>
            <a:pPr marL="0" indent="0">
              <a:buNone/>
            </a:pPr>
            <a:endParaRPr lang="en-US" sz="2800" b="1" dirty="0"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r>
              <a:rPr lang="en-US" sz="2800" b="1" dirty="0"/>
              <a:t>Why is 0 in the output of 0ur filter?</a:t>
            </a:r>
          </a:p>
          <a:p>
            <a:pPr marL="0" indent="0">
              <a:buNone/>
            </a:pPr>
            <a:r>
              <a:rPr lang="en-US" sz="2800" dirty="0"/>
              <a:t>Filter calls our function, but always returns the original value!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657C-610B-C2D1-137A-F85F525A5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147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EC67-149D-7747-87F3-D940F8EF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Task: Acronym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45EF9C5-F59D-F53F-E807-CF0E2DF60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01054-B4B8-BC41-8667-60CEB7A01846}"/>
              </a:ext>
            </a:extLst>
          </p:cNvPr>
          <p:cNvSpPr/>
          <p:nvPr/>
        </p:nvSpPr>
        <p:spPr>
          <a:xfrm>
            <a:off x="533400" y="1081668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 (Some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doctests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"""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words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sentence.split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    return reduce(add, map(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first_letter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filter(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long_word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, words)))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7" name="TextShape 11">
            <a:extLst>
              <a:ext uri="{FF2B5EF4-FFF2-40B4-BE49-F238E27FC236}">
                <a16:creationId xmlns:a16="http://schemas.microsoft.com/office/drawing/2014/main" id="{55609106-671F-E84E-8744-3B2453668F27}"/>
              </a:ext>
            </a:extLst>
          </p:cNvPr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41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1A7B-517B-1F28-7683-AA06AF06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With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5618-B947-D60E-CA5F-2F85BE52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we want to control the filtering method?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keep_words</a:t>
            </a:r>
            <a:r>
              <a:rPr lang="en-US" dirty="0">
                <a:latin typeface="Source Code Pro" panose="020B0509030403020204" pitchFamily="49" charset="77"/>
              </a:rPr>
              <a:t>(word):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specials = ['Los']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word in specials or </a:t>
            </a:r>
            <a:r>
              <a:rPr lang="en-US" dirty="0" err="1">
                <a:latin typeface="Source Code Pro" panose="020B0509030403020204" pitchFamily="49" charset="77"/>
              </a:rPr>
              <a:t>long_word</a:t>
            </a:r>
            <a:r>
              <a:rPr lang="en-US" dirty="0">
                <a:latin typeface="Source Code Pro" panose="020B0509030403020204" pitchFamily="49" charset="77"/>
              </a:rPr>
              <a:t>(word)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acronym_hof</a:t>
            </a:r>
            <a:r>
              <a:rPr lang="en-US" dirty="0">
                <a:latin typeface="Source Code Pro" panose="020B0509030403020204" pitchFamily="49" charset="77"/>
              </a:rPr>
              <a:t>(sentence, </a:t>
            </a:r>
            <a:r>
              <a:rPr lang="en-US" b="1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words = </a:t>
            </a:r>
            <a:r>
              <a:rPr lang="en-US" dirty="0" err="1">
                <a:latin typeface="Source Code Pro" panose="020B0509030403020204" pitchFamily="49" charset="77"/>
              </a:rPr>
              <a:t>sentence.split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return reduce(add, map(</a:t>
            </a:r>
            <a:r>
              <a:rPr lang="en-US" dirty="0" err="1">
                <a:latin typeface="Source Code Pro" panose="020B0509030403020204" pitchFamily="49" charset="77"/>
              </a:rPr>
              <a:t>first_letter</a:t>
            </a:r>
            <a:r>
              <a:rPr lang="en-US" dirty="0">
                <a:latin typeface="Source Code Pro" panose="020B0509030403020204" pitchFamily="49" charset="77"/>
              </a:rPr>
              <a:t>, filter(</a:t>
            </a:r>
            <a:r>
              <a:rPr lang="en-US" b="1" dirty="0" err="1">
                <a:latin typeface="Source Code Pro" panose="020B0509030403020204" pitchFamily="49" charset="77"/>
              </a:rPr>
              <a:t>filter_fn</a:t>
            </a:r>
            <a:r>
              <a:rPr lang="en-US" dirty="0">
                <a:latin typeface="Source Code Pro" panose="020B0509030403020204" pitchFamily="49" charset="77"/>
              </a:rPr>
              <a:t>, words)))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acronym_hof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(copycats,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keep_words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173E-420E-9A58-E65B-E03B8A83BE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877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7493-490E-6541-9973-A295DBF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Sequence (List)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CB3-3528-3B4E-9961-861C7DBB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Transform a</a:t>
            </a:r>
            <a:r>
              <a:rPr lang="en-US" i="1" dirty="0"/>
              <a:t> sequence</a:t>
            </a:r>
            <a:r>
              <a:rPr lang="en-US" dirty="0"/>
              <a:t>, and return a new result</a:t>
            </a:r>
          </a:p>
          <a:p>
            <a:r>
              <a:rPr lang="en-US" dirty="0"/>
              <a:t>We'll use 3 functions that are hallmarks of functional programming</a:t>
            </a:r>
          </a:p>
          <a:p>
            <a:r>
              <a:rPr lang="en-US" dirty="0"/>
              <a:t>Each of these takes in a function and a sequence as arguments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4FEE-E72B-B65D-1AD5-8C1189F1F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EBD1E5-B78E-72B6-6282-D80B13046B4F}"/>
              </a:ext>
            </a:extLst>
          </p:cNvPr>
          <p:cNvGraphicFramePr>
            <a:graphicFrameLocks noGrp="1"/>
          </p:cNvGraphicFramePr>
          <p:nvPr/>
        </p:nvGraphicFramePr>
        <p:xfrm>
          <a:off x="420415" y="2792760"/>
          <a:ext cx="10594426" cy="342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64">
                  <a:extLst>
                    <a:ext uri="{9D8B030D-6E8A-4147-A177-3AD203B41FA5}">
                      <a16:colId xmlns:a16="http://schemas.microsoft.com/office/drawing/2014/main" val="2059777158"/>
                    </a:ext>
                  </a:extLst>
                </a:gridCol>
                <a:gridCol w="2333297">
                  <a:extLst>
                    <a:ext uri="{9D8B030D-6E8A-4147-A177-3AD203B41FA5}">
                      <a16:colId xmlns:a16="http://schemas.microsoft.com/office/drawing/2014/main" val="2894650286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3290081916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2002986398"/>
                    </a:ext>
                  </a:extLst>
                </a:gridCol>
                <a:gridCol w="2280744">
                  <a:extLst>
                    <a:ext uri="{9D8B030D-6E8A-4147-A177-3AD203B41FA5}">
                      <a16:colId xmlns:a16="http://schemas.microsoft.com/office/drawing/2014/main" val="756374945"/>
                    </a:ext>
                  </a:extLst>
                </a:gridCol>
              </a:tblGrid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FreightSans Pro Book" panose="02000606030000020004" pitchFamily="2" charset="0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arguments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Input Fn.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FreightSans Pro Book" panose="02000606030000020004" pitchFamily="2" charset="0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45906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Transform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"Anything", a new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: same length, but possibly new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251051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Return a list with fewer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1 (each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Open Sans ExtraBold" panose="020B0606030504020204" pitchFamily="34" charset="0"/>
                          <a:ea typeface="Open Sans ExtraBold" panose="020B0606030504020204" pitchFamily="34" charset="0"/>
                          <a:cs typeface="Open Sans ExtraBold" panose="020B0606030504020204" pitchFamily="34" charset="0"/>
                        </a:rPr>
                        <a:t>List: </a:t>
                      </a:r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possibly fewer items, values are the same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89719"/>
                  </a:ext>
                </a:extLst>
              </a:tr>
              <a:tr h="6787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Source Code Pro" panose="020B0509030403020204" pitchFamily="49" charset="77"/>
                        </a:rPr>
                        <a:t>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"Combine" items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2 (current item, and the previous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Type should match the type each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Open Sans Light" panose="020B0606030504020204" pitchFamily="34" charset="0"/>
                          <a:ea typeface="Open Sans Light" panose="020B0606030504020204" pitchFamily="34" charset="0"/>
                          <a:cs typeface="Open Sans Light" panose="020B0606030504020204" pitchFamily="34" charset="0"/>
                        </a:rPr>
                        <a:t>A "single"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54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29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10564</TotalTime>
  <Words>1606</Words>
  <Application>Microsoft Macintosh PowerPoint</Application>
  <PresentationFormat>Widescreen</PresentationFormat>
  <Paragraphs>202</Paragraphs>
  <Slides>22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FreightMicro Pro Book</vt:lpstr>
      <vt:lpstr>FreightSans Pro Book</vt:lpstr>
      <vt:lpstr>Arial</vt:lpstr>
      <vt:lpstr>Courier New</vt:lpstr>
      <vt:lpstr>FreightMicro Pro Light</vt:lpstr>
      <vt:lpstr>FreightMicro Pro Medium</vt:lpstr>
      <vt:lpstr>Open Sans ExtraBold</vt:lpstr>
      <vt:lpstr>Open Sans Light</vt:lpstr>
      <vt:lpstr>Source Code Pro</vt:lpstr>
      <vt:lpstr>Source Code Pro Light</vt:lpstr>
      <vt:lpstr>Source Code Pro Medium</vt:lpstr>
      <vt:lpstr>Times New Roman</vt:lpstr>
      <vt:lpstr>3_Main C88C</vt:lpstr>
      <vt:lpstr>HOFs &amp; Environment Diagrams</vt:lpstr>
      <vt:lpstr>Announcements</vt:lpstr>
      <vt:lpstr>HOFs and Sequences</vt:lpstr>
      <vt:lpstr>Filter and Non-Boolean Functions</vt:lpstr>
      <vt:lpstr>Filter and Non-Boolean Functions</vt:lpstr>
      <vt:lpstr>Today’s Task: Acronym</vt:lpstr>
      <vt:lpstr>Acronym With HOFs</vt:lpstr>
      <vt:lpstr>Functional Sequence (List) Operations</vt:lpstr>
      <vt:lpstr>Functions That Return Functions</vt:lpstr>
      <vt:lpstr>Learning Objectives</vt:lpstr>
      <vt:lpstr>Review: What is a Higher Order Function?</vt:lpstr>
      <vt:lpstr>Higher Order Functions</vt:lpstr>
      <vt:lpstr>Environment Diagrams</vt:lpstr>
      <vt:lpstr>Why focus on environments?</vt:lpstr>
      <vt:lpstr>Environment Diagrams</vt:lpstr>
      <vt:lpstr>Environment Diagrams Rules</vt:lpstr>
      <vt:lpstr>Python Tutor Example #1</vt:lpstr>
      <vt:lpstr>Python Tutor Example #2</vt:lpstr>
      <vt:lpstr>Python Tutor Example #3</vt:lpstr>
      <vt:lpstr>Demo</vt:lpstr>
      <vt:lpstr>Environment Diagram Tips / Links</vt:lpstr>
      <vt:lpstr>Why focus on environments?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Michael Ball</cp:lastModifiedBy>
  <cp:revision>90</cp:revision>
  <cp:lastPrinted>2023-02-08T21:51:52Z</cp:lastPrinted>
  <dcterms:modified xsi:type="dcterms:W3CDTF">2024-02-07T21:15:05Z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