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7" r:id="rId1"/>
  </p:sldMasterIdLst>
  <p:notesMasterIdLst>
    <p:notesMasterId r:id="rId27"/>
  </p:notesMasterIdLst>
  <p:handoutMasterIdLst>
    <p:handoutMasterId r:id="rId28"/>
  </p:handoutMasterIdLst>
  <p:sldIdLst>
    <p:sldId id="360" r:id="rId2"/>
    <p:sldId id="1090" r:id="rId3"/>
    <p:sldId id="1089" r:id="rId4"/>
    <p:sldId id="1074" r:id="rId5"/>
    <p:sldId id="403" r:id="rId6"/>
    <p:sldId id="390" r:id="rId7"/>
    <p:sldId id="1066" r:id="rId8"/>
    <p:sldId id="1073" r:id="rId9"/>
    <p:sldId id="1091" r:id="rId10"/>
    <p:sldId id="1092" r:id="rId11"/>
    <p:sldId id="1093" r:id="rId12"/>
    <p:sldId id="1094" r:id="rId13"/>
    <p:sldId id="1072" r:id="rId14"/>
    <p:sldId id="1077" r:id="rId15"/>
    <p:sldId id="1087" r:id="rId16"/>
    <p:sldId id="1081" r:id="rId17"/>
    <p:sldId id="1084" r:id="rId18"/>
    <p:sldId id="1078" r:id="rId19"/>
    <p:sldId id="1082" r:id="rId20"/>
    <p:sldId id="1083" r:id="rId21"/>
    <p:sldId id="1085" r:id="rId22"/>
    <p:sldId id="1076" r:id="rId23"/>
    <p:sldId id="1068" r:id="rId24"/>
    <p:sldId id="1069" r:id="rId25"/>
    <p:sldId id="1070" r:id="rId26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/>
    <p:restoredTop sz="91744" autoAdjust="0"/>
  </p:normalViewPr>
  <p:slideViewPr>
    <p:cSldViewPr>
      <p:cViewPr varScale="1">
        <p:scale>
          <a:sx n="110" d="100"/>
          <a:sy n="110" d="100"/>
        </p:scale>
        <p:origin x="19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18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813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0650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29474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6033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3207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0097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7594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618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8622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312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23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64698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8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2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247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315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7675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75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780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0035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227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3323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BwaUe7VMQz6VzkYFvf4KYwNSTve9iJlBSQyAmsXoSE0LnWw/viewform" TargetMode="External"/><Relationship Id="rId2" Type="http://schemas.openxmlformats.org/officeDocument/2006/relationships/hyperlink" Target="https://eecs.link/climat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Trees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a rhetorical question…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3" y="1676400"/>
            <a:ext cx="3425952" cy="38931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D525F9-5CC2-641D-EBE8-C91B0CCEE21E}"/>
              </a:ext>
            </a:extLst>
          </p:cNvPr>
          <p:cNvSpPr/>
          <p:nvPr/>
        </p:nvSpPr>
        <p:spPr bwMode="auto">
          <a:xfrm>
            <a:off x="3810000" y="1589482"/>
            <a:ext cx="3962400" cy="420171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CD664-411C-9633-A27B-0CED5F61A463}"/>
              </a:ext>
            </a:extLst>
          </p:cNvPr>
          <p:cNvSpPr/>
          <p:nvPr/>
        </p:nvSpPr>
        <p:spPr bwMode="auto">
          <a:xfrm>
            <a:off x="3919305" y="2774045"/>
            <a:ext cx="2633895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67A5E-524E-3607-7687-45F083C256B2}"/>
              </a:ext>
            </a:extLst>
          </p:cNvPr>
          <p:cNvSpPr/>
          <p:nvPr/>
        </p:nvSpPr>
        <p:spPr bwMode="auto">
          <a:xfrm>
            <a:off x="6576832" y="2774045"/>
            <a:ext cx="949142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a rhetorical question…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63" y="1676400"/>
            <a:ext cx="3425952" cy="38931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D525F9-5CC2-641D-EBE8-C91B0CCEE21E}"/>
              </a:ext>
            </a:extLst>
          </p:cNvPr>
          <p:cNvSpPr/>
          <p:nvPr/>
        </p:nvSpPr>
        <p:spPr bwMode="auto">
          <a:xfrm>
            <a:off x="3810000" y="1589482"/>
            <a:ext cx="3962400" cy="420171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CD664-411C-9633-A27B-0CED5F61A463}"/>
              </a:ext>
            </a:extLst>
          </p:cNvPr>
          <p:cNvSpPr/>
          <p:nvPr/>
        </p:nvSpPr>
        <p:spPr bwMode="auto">
          <a:xfrm>
            <a:off x="3919305" y="2774045"/>
            <a:ext cx="2633895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67A5E-524E-3607-7687-45F083C256B2}"/>
              </a:ext>
            </a:extLst>
          </p:cNvPr>
          <p:cNvSpPr/>
          <p:nvPr/>
        </p:nvSpPr>
        <p:spPr bwMode="auto">
          <a:xfrm>
            <a:off x="6576832" y="2774045"/>
            <a:ext cx="949142" cy="290631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D028A-9571-5406-6097-D7D854805353}"/>
              </a:ext>
            </a:extLst>
          </p:cNvPr>
          <p:cNvSpPr/>
          <p:nvPr/>
        </p:nvSpPr>
        <p:spPr bwMode="auto">
          <a:xfrm>
            <a:off x="6576832" y="3657600"/>
            <a:ext cx="949142" cy="1911927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6A146-CF79-C8BD-F5F4-6C170A99F793}"/>
              </a:ext>
            </a:extLst>
          </p:cNvPr>
          <p:cNvSpPr/>
          <p:nvPr/>
        </p:nvSpPr>
        <p:spPr bwMode="auto">
          <a:xfrm>
            <a:off x="5257800" y="3810000"/>
            <a:ext cx="1228673" cy="1759527"/>
          </a:xfrm>
          <a:prstGeom prst="rect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64E65E-4C29-1ACC-5113-D781B0FE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trees are there?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0F4F77-EFCA-C5F9-C13E-1E6B2CBAD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notes are the elements with no branches</a:t>
            </a:r>
          </a:p>
          <a:p>
            <a:r>
              <a:rPr lang="en-US" dirty="0"/>
              <a:t>They are </a:t>
            </a:r>
            <a:r>
              <a:rPr lang="en-US" i="1" dirty="0"/>
              <a:t>also </a:t>
            </a:r>
            <a:r>
              <a:rPr lang="en-US" dirty="0"/>
              <a:t>a Tree – this will make our recursive code simpler.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0BF68-E640-C884-0D5C-181EE7DF2B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FE77F-C00B-79CC-08BC-C6A37699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48" y="2209800"/>
            <a:ext cx="3425952" cy="38931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0D028A-9571-5406-6097-D7D854805353}"/>
              </a:ext>
            </a:extLst>
          </p:cNvPr>
          <p:cNvSpPr/>
          <p:nvPr/>
        </p:nvSpPr>
        <p:spPr bwMode="auto">
          <a:xfrm>
            <a:off x="7239000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8B045-D3EF-D167-D68B-165DFBF5D6ED}"/>
              </a:ext>
            </a:extLst>
          </p:cNvPr>
          <p:cNvSpPr/>
          <p:nvPr/>
        </p:nvSpPr>
        <p:spPr bwMode="auto">
          <a:xfrm>
            <a:off x="6351608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B9A3C-32F0-897D-876B-D1B940FD6BA1}"/>
              </a:ext>
            </a:extLst>
          </p:cNvPr>
          <p:cNvSpPr/>
          <p:nvPr/>
        </p:nvSpPr>
        <p:spPr bwMode="auto">
          <a:xfrm>
            <a:off x="5336894" y="5486400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17A52-D38E-E5AF-28A9-D00691B7DFC9}"/>
              </a:ext>
            </a:extLst>
          </p:cNvPr>
          <p:cNvSpPr/>
          <p:nvPr/>
        </p:nvSpPr>
        <p:spPr bwMode="auto">
          <a:xfrm>
            <a:off x="5410200" y="4412673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6EE1C-4D83-CE79-C378-8A643A3F68C5}"/>
              </a:ext>
            </a:extLst>
          </p:cNvPr>
          <p:cNvSpPr/>
          <p:nvPr/>
        </p:nvSpPr>
        <p:spPr bwMode="auto">
          <a:xfrm>
            <a:off x="4567178" y="4412672"/>
            <a:ext cx="762000" cy="616527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05B-A9C4-1547-A3E7-8BA31C5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common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69B5-7730-0C4E-9A37-27DC341F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77600" cy="5257800"/>
          </a:xfrm>
        </p:spPr>
        <p:txBody>
          <a:bodyPr/>
          <a:lstStyle/>
          <a:p>
            <a:r>
              <a:rPr lang="en-US" dirty="0"/>
              <a:t> We shown trees showing numbers </a:t>
            </a:r>
            <a:r>
              <a:rPr lang="en-US" i="1" dirty="0"/>
              <a:t>for simplicity.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In practice, the value of each tree element varies a lot!</a:t>
            </a:r>
          </a:p>
          <a:p>
            <a:pPr lvl="1"/>
            <a:r>
              <a:rPr lang="en-US" dirty="0"/>
              <a:t> In can be a person, a course</a:t>
            </a:r>
            <a:r>
              <a:rPr lang="en-US"/>
              <a:t>, any </a:t>
            </a:r>
            <a:r>
              <a:rPr lang="en-US" dirty="0"/>
              <a:t>kind </a:t>
            </a:r>
            <a:r>
              <a:rPr lang="en-US"/>
              <a:t>of object.</a:t>
            </a:r>
          </a:p>
          <a:p>
            <a:r>
              <a:rPr lang="en-US" sz="2400" dirty="0"/>
              <a:t>Trees give us awesome approaches for “divide and conquer”</a:t>
            </a:r>
          </a:p>
          <a:p>
            <a:pPr lvl="1"/>
            <a:r>
              <a:rPr lang="en-US" sz="2400" dirty="0"/>
              <a:t> Used in every computer to speed up searching for files (Binary search!)</a:t>
            </a:r>
          </a:p>
          <a:p>
            <a:pPr lvl="1"/>
            <a:r>
              <a:rPr lang="en-US" sz="2400" dirty="0"/>
              <a:t> Used for modeling decision systems in AI programs</a:t>
            </a:r>
          </a:p>
          <a:p>
            <a:pPr lvl="1"/>
            <a:r>
              <a:rPr lang="en-US" sz="2400" dirty="0"/>
              <a:t> Used for modelling the potential moves in a game.</a:t>
            </a:r>
          </a:p>
          <a:p>
            <a:r>
              <a:rPr lang="en-US" sz="2400" dirty="0"/>
              <a:t>Trees are a simplified form of a </a:t>
            </a:r>
            <a:r>
              <a:rPr lang="en-US" sz="2400" i="1" dirty="0"/>
              <a:t>graph</a:t>
            </a:r>
            <a:r>
              <a:rPr lang="en-US" sz="2400" dirty="0"/>
              <a:t>, a tool which can help us model just about anything.</a:t>
            </a:r>
          </a:p>
          <a:p>
            <a:pPr lvl="1"/>
            <a:r>
              <a:rPr lang="en-US" sz="2400" dirty="0"/>
              <a:t> Graphs are a (relatively) important topic in CS61B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D526360-D894-785D-D43D-E79533EC7DD1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0479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 Code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A7933-30CA-8B0F-4A73-54087C9DE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(Go Inspect the 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7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3F1-4F26-868A-EE1B-49F7E97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 (C88C-style)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C3B6-E169-82EE-9C93-B8DA22A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tree is a list of trees!</a:t>
            </a:r>
          </a:p>
          <a:p>
            <a:r>
              <a:rPr lang="en-US" dirty="0"/>
              <a:t> Each tree has a node, with a value.</a:t>
            </a:r>
          </a:p>
          <a:p>
            <a:r>
              <a:rPr lang="en-US" dirty="0"/>
              <a:t> Each node has `branches` which are itself, trees.</a:t>
            </a:r>
          </a:p>
          <a:p>
            <a:pPr lvl="1"/>
            <a:r>
              <a:rPr lang="en-US" dirty="0"/>
              <a:t> There can be zero or many branches</a:t>
            </a:r>
          </a:p>
          <a:p>
            <a:r>
              <a:rPr lang="en-US" dirty="0"/>
              <a:t> There is always 1 ”root” node</a:t>
            </a:r>
          </a:p>
        </p:txBody>
      </p:sp>
    </p:spTree>
    <p:extLst>
      <p:ext uri="{BB962C8B-B14F-4D97-AF65-F5344CB8AC3E}">
        <p14:creationId xmlns:p14="http://schemas.microsoft.com/office/powerpoint/2010/main" val="232226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18-19A8-1E3C-4D28-FFA5DC36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Simple Tree Class: A couple new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0B3C-10C8-0090-49D6-E5035049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430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class Tree: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init</a:t>
            </a:r>
            <a:r>
              <a:rPr lang="en-US" sz="1600" dirty="0">
                <a:latin typeface="Source Code Pro" panose="020B0509030403020204" pitchFamily="49" charset="77"/>
              </a:rPr>
              <a:t>__(self, value, branches=()):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 = value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for branch in branches: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(branch, Tree)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= list(branches)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__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if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</a:t>
            </a:r>
            <a:r>
              <a:rPr lang="en-US" sz="1600" dirty="0" err="1">
                <a:latin typeface="Source Code Pro" panose="020B0509030403020204" pitchFamily="49" charset="77"/>
              </a:rPr>
              <a:t>branches_str</a:t>
            </a:r>
            <a:r>
              <a:rPr lang="en-US" sz="1600" dirty="0">
                <a:latin typeface="Source Code Pro" panose="020B0509030403020204" pitchFamily="49" charset="77"/>
              </a:rPr>
              <a:t> = ', ' + </a:t>
            </a:r>
            <a:r>
              <a:rPr lang="en-US" sz="1600" dirty="0" err="1">
                <a:latin typeface="Source Code Pro" panose="020B0509030403020204" pitchFamily="49" charset="77"/>
              </a:rPr>
              <a:t>repr</a:t>
            </a:r>
            <a:r>
              <a:rPr lang="en-US" sz="1600" dirty="0">
                <a:latin typeface="Source Code Pro" panose="020B0509030403020204" pitchFamily="49" charset="77"/>
              </a:rPr>
              <a:t>(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</a:t>
            </a:r>
            <a:r>
              <a:rPr lang="en-US" sz="1600" dirty="0" err="1">
                <a:latin typeface="Source Code Pro" panose="020B0509030403020204" pitchFamily="49" charset="77"/>
              </a:rPr>
              <a:t>f'Tree</a:t>
            </a:r>
            <a:r>
              <a:rPr lang="en-US" sz="1600" dirty="0">
                <a:latin typeface="Source Code Pro" panose="020B0509030403020204" pitchFamily="49" charset="77"/>
              </a:rPr>
              <a:t>({</a:t>
            </a:r>
            <a:r>
              <a:rPr lang="en-US" sz="1600" dirty="0" err="1">
                <a:latin typeface="Source Code Pro" panose="020B0509030403020204" pitchFamily="49" charset="77"/>
              </a:rPr>
              <a:t>self.value</a:t>
            </a:r>
            <a:r>
              <a:rPr lang="en-US" sz="1600" dirty="0">
                <a:latin typeface="Source Code Pro" panose="020B0509030403020204" pitchFamily="49" charset="77"/>
              </a:rPr>
              <a:t>}{</a:t>
            </a:r>
            <a:r>
              <a:rPr lang="en-US" sz="1600" dirty="0" err="1">
                <a:latin typeface="Source Code Pro" panose="020B0509030403020204" pitchFamily="49" charset="77"/>
              </a:rPr>
              <a:t>braches_str</a:t>
            </a:r>
            <a:r>
              <a:rPr lang="en-US" sz="1600" dirty="0">
                <a:latin typeface="Source Code Pro" panose="020B0509030403020204" pitchFamily="49" charset="77"/>
              </a:rPr>
              <a:t>})'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is_leaf</a:t>
            </a:r>
            <a:r>
              <a:rPr lang="en-US" sz="1600" dirty="0">
                <a:latin typeface="Source Code Pro" panose="020B0509030403020204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return not </a:t>
            </a:r>
            <a:r>
              <a:rPr lang="en-US" sz="1600" dirty="0" err="1">
                <a:latin typeface="Source Code Pro" panose="020B0509030403020204" pitchFamily="49" charset="77"/>
              </a:rPr>
              <a:t>self.branches</a:t>
            </a:r>
            <a:r>
              <a:rPr lang="en-US" sz="1600" dirty="0">
                <a:latin typeface="Source Code Pro" panose="020B0509030403020204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def </a:t>
            </a:r>
            <a:r>
              <a:rPr lang="en-US" sz="1600" b="1" dirty="0" err="1">
                <a:latin typeface="Source Code Pro" panose="020B0509030403020204" pitchFamily="49" charset="77"/>
              </a:rPr>
              <a:t>add_branch</a:t>
            </a:r>
            <a:r>
              <a:rPr lang="en-US" sz="1600" dirty="0">
                <a:latin typeface="Source Code Pro" panose="020B0509030403020204" pitchFamily="49" charset="77"/>
              </a:rPr>
              <a:t>(self, tree):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assert </a:t>
            </a:r>
            <a:r>
              <a:rPr lang="en-US" sz="1600" dirty="0" err="1">
                <a:latin typeface="Source Code Pro" panose="020B0509030403020204" pitchFamily="49" charset="77"/>
              </a:rPr>
              <a:t>isinstance</a:t>
            </a:r>
            <a:r>
              <a:rPr lang="en-US" sz="1600" dirty="0">
                <a:latin typeface="Source Code Pro" panose="020B0509030403020204" pitchFamily="49" charset="77"/>
              </a:rPr>
              <a:t>(tree, Tree), "Each branch of a Tree must be an instance of a Tree"</a:t>
            </a:r>
          </a:p>
          <a:p>
            <a:pPr marL="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</a:t>
            </a:r>
            <a:r>
              <a:rPr lang="en-US" sz="1600" dirty="0" err="1">
                <a:latin typeface="Source Code Pro" panose="020B0509030403020204" pitchFamily="49" charset="77"/>
              </a:rPr>
              <a:t>self.branches.append</a:t>
            </a:r>
            <a:r>
              <a:rPr lang="en-US" sz="1600" dirty="0">
                <a:latin typeface="Source Code Pro" panose="020B0509030403020204" pitchFamily="49" charset="77"/>
              </a:rPr>
              <a:t>(tree)</a:t>
            </a: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101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traverse_recursive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36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Counting Each Node</a:t>
            </a:r>
          </a:p>
        </p:txBody>
      </p:sp>
    </p:spTree>
    <p:extLst>
      <p:ext uri="{BB962C8B-B14F-4D97-AF65-F5344CB8AC3E}">
        <p14:creationId xmlns:p14="http://schemas.microsoft.com/office/powerpoint/2010/main" val="424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77F-C11A-8DB0-017E-8B20A01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count nodes?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91D8-6DBA-A18A-6D92-1C7A072A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"root" or top of the tree is one node.</a:t>
            </a:r>
          </a:p>
          <a:p>
            <a:pPr lvl="1"/>
            <a:r>
              <a:rPr lang="en-US" dirty="0"/>
              <a:t> (We assume we can't have a tree of 0 nodes!)</a:t>
            </a:r>
          </a:p>
          <a:p>
            <a:r>
              <a:rPr lang="en-US" dirty="0"/>
              <a:t> For each subtree we… Count the nodes!</a:t>
            </a:r>
          </a:p>
          <a:p>
            <a:pPr lvl="1"/>
            <a:r>
              <a:rPr lang="en-US" dirty="0"/>
              <a:t> Doesn't this sound like recursion?</a:t>
            </a:r>
          </a:p>
          <a:p>
            <a:r>
              <a:rPr lang="en-US" dirty="0"/>
              <a:t> Hard Part: How do we group the results of recursion?</a:t>
            </a:r>
          </a:p>
          <a:p>
            <a:r>
              <a:rPr lang="en-US" dirty="0"/>
              <a:t> Remember our recursive algorithm:</a:t>
            </a:r>
          </a:p>
          <a:p>
            <a:pPr lvl="1"/>
            <a:r>
              <a:rPr lang="en-US" dirty="0"/>
              <a:t> Base case</a:t>
            </a:r>
          </a:p>
          <a:p>
            <a:pPr lvl="1"/>
            <a:r>
              <a:rPr lang="en-US" dirty="0"/>
              <a:t> Recursive Case:</a:t>
            </a:r>
          </a:p>
          <a:p>
            <a:pPr lvl="2"/>
            <a:r>
              <a:rPr lang="en-US" dirty="0"/>
              <a:t> Divide</a:t>
            </a:r>
          </a:p>
          <a:p>
            <a:pPr lvl="2"/>
            <a:r>
              <a:rPr lang="en-US" dirty="0"/>
              <a:t> Invoke</a:t>
            </a:r>
          </a:p>
          <a:p>
            <a:pPr lvl="2"/>
            <a:r>
              <a:rPr lang="en-US" dirty="0"/>
              <a:t> Combine</a:t>
            </a:r>
          </a:p>
        </p:txBody>
      </p:sp>
    </p:spTree>
    <p:extLst>
      <p:ext uri="{BB962C8B-B14F-4D97-AF65-F5344CB8AC3E}">
        <p14:creationId xmlns:p14="http://schemas.microsoft.com/office/powerpoint/2010/main" val="24730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2A55B-D544-68C4-FC6D-C8D3575E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– Climate / Culture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E330F-16E2-DB05-DCB1-B8B0DE7F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rumors of my demise are greatly exaggerated.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 Reminder: Climate and culture in the classroom are important.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2"/>
              </a:rPr>
              <a:t>https://eecs.link/climate</a:t>
            </a:r>
            <a:r>
              <a:rPr lang="en-US" dirty="0">
                <a:sym typeface="Wingdings" pitchFamily="2" charset="2"/>
              </a:rPr>
              <a:t> EECS Climate Form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  <a:hlinkClick r:id="rId3"/>
              </a:rPr>
              <a:t>CDSS / Data Science</a:t>
            </a:r>
            <a:r>
              <a:rPr lang="en-US" dirty="0">
                <a:sym typeface="Wingdings" pitchFamily="2" charset="2"/>
              </a:rPr>
              <a:t> climate form</a:t>
            </a:r>
          </a:p>
          <a:p>
            <a:pPr lvl="1"/>
            <a:r>
              <a:rPr lang="en-US" dirty="0">
                <a:sym typeface="Wingdings" pitchFamily="2" charset="2"/>
              </a:rPr>
              <a:t> You are free to use either or both forms. </a:t>
            </a:r>
          </a:p>
          <a:p>
            <a:r>
              <a:rPr lang="en-US" dirty="0">
                <a:sym typeface="Wingdings" pitchFamily="2" charset="2"/>
              </a:rPr>
              <a:t>Midterm Grading:</a:t>
            </a:r>
          </a:p>
          <a:p>
            <a:pPr lvl="1"/>
            <a:r>
              <a:rPr lang="en-US" dirty="0">
                <a:sym typeface="Wingdings" pitchFamily="2" charset="2"/>
              </a:rPr>
              <a:t> Regrade Requests due tonight!</a:t>
            </a:r>
          </a:p>
          <a:p>
            <a:pPr lvl="1"/>
            <a:r>
              <a:rPr lang="en-US" dirty="0">
                <a:sym typeface="Wingdings" pitchFamily="2" charset="2"/>
              </a:rPr>
              <a:t> Will resolve them by end up the week</a:t>
            </a:r>
          </a:p>
          <a:p>
            <a:pPr lvl="1"/>
            <a:r>
              <a:rPr lang="en-US" dirty="0">
                <a:sym typeface="Wingdings" pitchFamily="2" charset="2"/>
              </a:rPr>
              <a:t> Grading updates next week.</a:t>
            </a:r>
          </a:p>
          <a:p>
            <a:pPr lvl="2"/>
            <a:r>
              <a:rPr lang="en-US" dirty="0">
                <a:sym typeface="Wingdings" pitchFamily="2" charset="2"/>
              </a:rPr>
              <a:t> Likely dropping the lowest 2-3 questions / scaling scores</a:t>
            </a:r>
          </a:p>
          <a:p>
            <a:pPr lvl="2"/>
            <a:r>
              <a:rPr lang="en-US" dirty="0">
                <a:sym typeface="Wingdings" pitchFamily="2" charset="2"/>
              </a:rPr>
              <a:t> Will release grade reports soon.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5268D-F431-EBA9-1929-AADBDDD0E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087C-0522-D941-E3A8-BA84527F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E0E1-7203-2648-0FFA-20463E3A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(t):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"""The number of leaves in tree.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&gt;&gt;&gt; 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fib_tree</a:t>
            </a:r>
            <a:r>
              <a:rPr lang="en-US" dirty="0">
                <a:latin typeface="Source Code Pro" panose="020B0509030403020204" pitchFamily="49" charset="77"/>
              </a:rPr>
              <a:t>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8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"""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</a:t>
            </a:r>
            <a:r>
              <a:rPr lang="en-US" dirty="0" err="1">
                <a:latin typeface="Source Code Pro" panose="020B0509030403020204" pitchFamily="49" charset="77"/>
              </a:rPr>
              <a:t>t.is_leaf</a:t>
            </a:r>
            <a:r>
              <a:rPr lang="en-US" dirty="0">
                <a:latin typeface="Source Code Pro" panose="020B0509030403020204" pitchFamily="49" charset="77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 1 + sum(map(</a:t>
            </a:r>
            <a:r>
              <a:rPr lang="en-US" dirty="0" err="1">
                <a:latin typeface="Source Code Pro" panose="020B0509030403020204" pitchFamily="49" charset="77"/>
              </a:rPr>
              <a:t>count_nodes</a:t>
            </a:r>
            <a:r>
              <a:rPr lang="en-US" dirty="0">
                <a:latin typeface="Source Code Pro" panose="020B0509030403020204" pitchFamily="49" charset="77"/>
              </a:rPr>
              <a:t>, </a:t>
            </a:r>
            <a:r>
              <a:rPr lang="en-US" dirty="0" err="1">
                <a:latin typeface="Source Code Pro" panose="020B0509030403020204" pitchFamily="49" charset="77"/>
              </a:rPr>
              <a:t>t.branches</a:t>
            </a:r>
            <a:r>
              <a:rPr lang="en-US" dirty="0">
                <a:latin typeface="Source Code Pro" panose="020B0509030403020204" pitchFamily="49" charset="77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6473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2693987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Practice With Recursion:</a:t>
            </a:r>
            <a:br>
              <a:rPr lang="en-US" dirty="0"/>
            </a:br>
            <a:r>
              <a:rPr lang="en-US" dirty="0" err="1">
                <a:latin typeface="Source Code Pro" panose="020B0509030403020204" pitchFamily="49" charset="77"/>
              </a:rPr>
              <a:t>print_tree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71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24FD8-3D36-BB4A-9C3D-3F83D813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693987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Trees:</a:t>
            </a:r>
            <a:br>
              <a:rPr lang="en-US" dirty="0"/>
            </a:br>
            <a:r>
              <a:rPr lang="en-US" dirty="0"/>
              <a:t>Advanced Topics: Searching</a:t>
            </a:r>
            <a:br>
              <a:rPr lang="en-US" dirty="0"/>
            </a:br>
            <a:r>
              <a:rPr lang="en-US" dirty="0"/>
              <a:t>Optional!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6FC-9B12-D140-856A-398C3701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Trees: Two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F3D-4466-F146-BE08-26E428A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searching we have been doing today is called “Depth First Search”, or DFS.</a:t>
            </a:r>
          </a:p>
          <a:p>
            <a:r>
              <a:rPr lang="en-US" dirty="0"/>
              <a:t>Recursion makes the algorithm very nice.</a:t>
            </a:r>
          </a:p>
          <a:p>
            <a:pPr lvl="1"/>
            <a:r>
              <a:rPr lang="en-US" dirty="0"/>
              <a:t> First: we deal with our current item, then we get to the branches.</a:t>
            </a:r>
          </a:p>
          <a:p>
            <a:pPr lvl="1"/>
            <a:r>
              <a:rPr lang="en-US" dirty="0"/>
              <a:t>We always make a recursive call on the first branch</a:t>
            </a:r>
          </a:p>
          <a:p>
            <a:pPr lvl="1"/>
            <a:r>
              <a:rPr lang="en-US" dirty="0"/>
              <a:t>We continue recursing until there are no more branches</a:t>
            </a:r>
          </a:p>
          <a:p>
            <a:pPr lvl="1"/>
            <a:r>
              <a:rPr lang="en-US" dirty="0"/>
              <a:t>Then the function executes, and we go back “up” a level and check out the next branch.</a:t>
            </a:r>
          </a:p>
          <a:p>
            <a:pPr lvl="1"/>
            <a:r>
              <a:rPr lang="en-US" dirty="0"/>
              <a:t>We sometimes say: “popping up the stack”.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stack</a:t>
            </a:r>
            <a:r>
              <a:rPr lang="en-US" dirty="0"/>
              <a:t> is the “stack of function calls” the computer uses to keep track of how things work, and you’ll learn about this in CS61B.</a:t>
            </a:r>
          </a:p>
        </p:txBody>
      </p:sp>
    </p:spTree>
    <p:extLst>
      <p:ext uri="{BB962C8B-B14F-4D97-AF65-F5344CB8AC3E}">
        <p14:creationId xmlns:p14="http://schemas.microsoft.com/office/powerpoint/2010/main" val="268726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CBE-D2AC-B746-B9CD-C3BEC36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Tree by level: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7B8A-2C32-5F42-B242-854F7B7C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want to check out all the values of my branches before making a recursive call?</a:t>
            </a:r>
          </a:p>
          <a:p>
            <a:r>
              <a:rPr lang="en-US" dirty="0"/>
              <a:t>What if we said, you just can’t use recursion. (Sometimes, CS instructors do weird things like that…)</a:t>
            </a:r>
          </a:p>
          <a:p>
            <a:r>
              <a:rPr lang="en-US" dirty="0"/>
              <a:t>This is used in practice for lots of cool things:</a:t>
            </a:r>
          </a:p>
          <a:p>
            <a:pPr lvl="1"/>
            <a:r>
              <a:rPr lang="en-US" dirty="0"/>
              <a:t>Shortest path between two items (more of a graph and not a tree, usually). Google Maps uses it for routing and the algorithms that power the internet use it. </a:t>
            </a:r>
          </a:p>
        </p:txBody>
      </p:sp>
    </p:spTree>
    <p:extLst>
      <p:ext uri="{BB962C8B-B14F-4D97-AF65-F5344CB8AC3E}">
        <p14:creationId xmlns:p14="http://schemas.microsoft.com/office/powerpoint/2010/main" val="40492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6B3-8227-4849-A973-6DB63E2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0C974-3C7B-5E42-99E9-86416E4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31" y="2768600"/>
            <a:ext cx="2108200" cy="1854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EF371-0E9E-4D4D-9769-87C691F733A7}"/>
              </a:ext>
            </a:extLst>
          </p:cNvPr>
          <p:cNvSpPr txBox="1"/>
          <p:nvPr/>
        </p:nvSpPr>
        <p:spPr>
          <a:xfrm>
            <a:off x="2122072" y="914400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how the tree is “ordered” such that the left is always less than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9294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286DC-0DBC-9878-1A68-4272436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9486D2-CE53-B9A0-5D39-DBFA229E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Ants Project out next week</a:t>
            </a:r>
          </a:p>
          <a:p>
            <a:pPr lvl="1"/>
            <a:r>
              <a:rPr lang="en-US" dirty="0"/>
              <a:t> ~ 3 weeks long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Partners recommended, but work </a:t>
            </a:r>
            <a:r>
              <a:rPr lang="en-US" sz="3200" b="1" i="1" dirty="0"/>
              <a:t>together!</a:t>
            </a:r>
            <a:endParaRPr lang="en-US" sz="3200" b="1" dirty="0"/>
          </a:p>
          <a:p>
            <a:pPr lvl="1"/>
            <a:r>
              <a:rPr lang="en-US" sz="3200" b="1" dirty="0"/>
              <a:t> Do not “trade off”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4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1F3-A152-F14F-B38D-4E18F4FD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B91B-C3C1-6E48-9B59-0583745D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Trees can be seen as a general version of linked lists</a:t>
            </a:r>
          </a:p>
          <a:p>
            <a:r>
              <a:rPr lang="en-US" dirty="0"/>
              <a:t> Trees have a value, and are connected to "sub-trees" called branches</a:t>
            </a:r>
          </a:p>
          <a:p>
            <a:r>
              <a:rPr lang="en-US" dirty="0"/>
              <a:t> We can often use recursion to process all items in a tree</a:t>
            </a:r>
          </a:p>
          <a:p>
            <a:pPr lvl="1"/>
            <a:r>
              <a:rPr lang="en-US" dirty="0"/>
              <a:t> We typically have recursion inside a loop over all the tree's branches</a:t>
            </a:r>
          </a:p>
          <a:p>
            <a:pPr lvl="1"/>
            <a:r>
              <a:rPr lang="en-US" dirty="0"/>
              <a:t> This is called "Depth First Search"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148860-772D-09E8-3E47-0E25A0AFFB4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252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Trees</a:t>
            </a:r>
            <a:r>
              <a:rPr lang="en-US" dirty="0"/>
              <a:t> represent lots of natural structures</a:t>
            </a:r>
          </a:p>
          <a:p>
            <a:pPr lvl="1"/>
            <a:r>
              <a:rPr lang="en-US" dirty="0"/>
              <a:t> A boss who has employees report to them</a:t>
            </a:r>
          </a:p>
          <a:p>
            <a:pPr lvl="1"/>
            <a:r>
              <a:rPr lang="en-US" dirty="0"/>
              <a:t> Courses which belong to departments, and departments which colleges in a University</a:t>
            </a:r>
          </a:p>
          <a:p>
            <a:pPr lvl="1"/>
            <a:r>
              <a:rPr lang="en-US" dirty="0"/>
              <a:t>Anything with a hierarchy, really.</a:t>
            </a:r>
          </a:p>
          <a:p>
            <a:pPr lvl="2"/>
            <a:r>
              <a:rPr lang="en-US" dirty="0"/>
              <a:t> A family tree</a:t>
            </a:r>
          </a:p>
          <a:p>
            <a:pPr lvl="2"/>
            <a:r>
              <a:rPr lang="en-US" dirty="0"/>
              <a:t> Biological taxonomies (Kingdom, Phylum….)</a:t>
            </a:r>
          </a:p>
          <a:p>
            <a:pPr lvl="2"/>
            <a:r>
              <a:rPr lang="en-US" dirty="0"/>
              <a:t> Files and Folders</a:t>
            </a:r>
          </a:p>
          <a:p>
            <a:pPr lvl="1"/>
            <a:r>
              <a:rPr lang="en-US" dirty="0"/>
              <a:t>A game board, which representers as series of potential moves, one after the next. </a:t>
            </a:r>
          </a:p>
          <a:p>
            <a:pPr lvl="2"/>
            <a:r>
              <a:rPr lang="en-US" dirty="0"/>
              <a:t>E.g. Given Move 1, link the next possible moves, which link the next set of possible moves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8F01DCF-CA42-BB63-7237-90A1FEAC678B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Tree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09800" y="1066800"/>
            <a:ext cx="81534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all items on your hard disk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half" idx="2"/>
          </p:nvPr>
        </p:nvSpPr>
        <p:spPr>
          <a:xfrm>
            <a:off x="6400800" y="1752600"/>
            <a:ext cx="8001000" cy="838200"/>
          </a:xfrm>
        </p:spPr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dirty="0"/>
              <a:t>Folders contain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Folders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2600"/>
            <a:ext cx="3505200" cy="419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EA030-19C9-AF4E-A11B-8638292F8927}"/>
              </a:ext>
            </a:extLst>
          </p:cNvPr>
          <p:cNvSpPr txBox="1"/>
          <p:nvPr/>
        </p:nvSpPr>
        <p:spPr>
          <a:xfrm>
            <a:off x="6666614" y="3429000"/>
            <a:ext cx="39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process_directory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(directory):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for item in directory: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if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is_file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process_file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else: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US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process_directory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(item)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54E599-3D7F-F621-0F1F-90205FEDBD28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195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marL="192881" lvl="1" indent="0">
              <a:buNone/>
            </a:pPr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08500"/>
            <a:ext cx="5181600" cy="52070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00F43DF-4F02-F92D-425B-51EBE87E30C2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402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4CA2-0432-2B42-8DDE-59D2B6B6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146-8D23-E246-B53C-9515DDE3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8839200" cy="5257800"/>
          </a:xfrm>
        </p:spPr>
        <p:txBody>
          <a:bodyPr/>
          <a:lstStyle/>
          <a:p>
            <a:r>
              <a:rPr lang="en-US" b="1" dirty="0"/>
              <a:t> What is a tree? </a:t>
            </a:r>
            <a:r>
              <a:rPr lang="en-US" dirty="0"/>
              <a:t>(in CS…)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i="1" dirty="0"/>
              <a:t>data structure</a:t>
            </a:r>
            <a:r>
              <a:rPr lang="en-US" dirty="0"/>
              <a:t> -- an organization of objects in a particular format.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In this case, Objects which have one or more </a:t>
            </a:r>
            <a:r>
              <a:rPr lang="en-US" i="1" dirty="0"/>
              <a:t>children</a:t>
            </a:r>
            <a:endParaRPr lang="en-US" dirty="0"/>
          </a:p>
          <a:p>
            <a:r>
              <a:rPr lang="en-US" dirty="0"/>
              <a:t>Almost like a linked list!</a:t>
            </a:r>
          </a:p>
          <a:p>
            <a:pPr lvl="1"/>
            <a:r>
              <a:rPr lang="en-US" dirty="0"/>
              <a:t>What if a linked list could have multiple "rest" elements?</a:t>
            </a:r>
          </a:p>
          <a:p>
            <a:r>
              <a:rPr lang="en-US" dirty="0"/>
              <a:t>We call these children elements </a:t>
            </a:r>
            <a:r>
              <a:rPr lang="en-US" i="1" dirty="0"/>
              <a:t>branches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7D3BD-38F4-984E-BC34-6D7865F5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610377"/>
            <a:ext cx="3425952" cy="3893127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64A117-06E1-623D-BF16-A70948362AC6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4348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accent3"/>
                </a:solidFill>
                <a:latin typeface="FreightMicro Pro Medium" panose="02000603020000020004" pitchFamily="2" charset="0"/>
                <a:ea typeface="FreightMicro Pro Medium" panose="02000603020000020004" pitchFamily="2" charset="0"/>
                <a:cs typeface="FreightMicro Pro Medium" panose="02000603020000020004" pitchFamily="2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7923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4C850-E01A-6993-B3BD-38AA8AB8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are Recursive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C1384-5578-2AF4-EDE0-055899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recursive data structure!</a:t>
            </a:r>
          </a:p>
          <a:p>
            <a:pPr lvl="1"/>
            <a:r>
              <a:rPr lang="en-US" sz="2400" dirty="0"/>
              <a:t>We can keep practicing recursion and working with classes</a:t>
            </a:r>
          </a:p>
          <a:p>
            <a:pPr lvl="1"/>
            <a:r>
              <a:rPr lang="en-US" sz="2400" dirty="0"/>
              <a:t>Computer science really likes recursion. </a:t>
            </a:r>
            <a:r>
              <a:rPr lang="en-US" sz="2400" dirty="0">
                <a:sym typeface="Wingdings" pitchFamily="2" charset="2"/>
              </a:rPr>
              <a:t> </a:t>
            </a:r>
          </a:p>
          <a:p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Recall: </a:t>
            </a:r>
            <a:r>
              <a:rPr lang="en-US" i="1" dirty="0">
                <a:sym typeface="Wingdings" pitchFamily="2" charset="2"/>
              </a:rPr>
              <a:t>tree recursion </a:t>
            </a:r>
            <a:r>
              <a:rPr lang="en-US" dirty="0">
                <a:sym typeface="Wingdings" pitchFamily="2" charset="2"/>
              </a:rPr>
              <a:t>from before the midterm…</a:t>
            </a:r>
          </a:p>
          <a:p>
            <a:pPr lvl="1"/>
            <a:r>
              <a:rPr lang="en-US" b="1" dirty="0">
                <a:sym typeface="Wingdings" pitchFamily="2" charset="2"/>
              </a:rPr>
              <a:t> Tree recursion exists independently of tree data structures!</a:t>
            </a:r>
          </a:p>
          <a:p>
            <a:pPr lvl="1"/>
            <a:r>
              <a:rPr lang="en-US" dirty="0">
                <a:sym typeface="Wingdings" pitchFamily="2" charset="2"/>
              </a:rPr>
              <a:t> However, tree recursion is a common technique for processing data in trees.</a:t>
            </a:r>
            <a:endParaRPr lang="en-US" dirty="0"/>
          </a:p>
          <a:p>
            <a:r>
              <a:rPr lang="en-US" b="1" dirty="0"/>
              <a:t>Each branch is also its own Tree.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6328-87F9-085A-D804-62FCBD171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6941"/>
      </p:ext>
    </p:extLst>
  </p:cSld>
  <p:clrMapOvr>
    <a:masterClrMapping/>
  </p:clrMapOvr>
</p:sld>
</file>

<file path=ppt/theme/theme1.xml><?xml version="1.0" encoding="utf-8"?>
<a:theme xmlns:a="http://schemas.openxmlformats.org/drawingml/2006/main" name="4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27728</TotalTime>
  <Pages>12</Pages>
  <Words>1537</Words>
  <Application>Microsoft Macintosh PowerPoint</Application>
  <PresentationFormat>Widescreen</PresentationFormat>
  <Paragraphs>171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American Typewriter Condensed</vt:lpstr>
      <vt:lpstr>Arial</vt:lpstr>
      <vt:lpstr>FreightMicro Pro Book</vt:lpstr>
      <vt:lpstr>Open Sans Light</vt:lpstr>
      <vt:lpstr>Source Code Pro</vt:lpstr>
      <vt:lpstr>Source Code Pro Medium</vt:lpstr>
      <vt:lpstr>Times New Roman</vt:lpstr>
      <vt:lpstr>Wingdings</vt:lpstr>
      <vt:lpstr>4_Main C88C</vt:lpstr>
      <vt:lpstr> Data Structures: Trees </vt:lpstr>
      <vt:lpstr>Announcements – Climate / Culture</vt:lpstr>
      <vt:lpstr>Announcements</vt:lpstr>
      <vt:lpstr>Learning Objectives</vt:lpstr>
      <vt:lpstr>Why Use Trees?</vt:lpstr>
      <vt:lpstr>Recall: Tree Recursion</vt:lpstr>
      <vt:lpstr>Review: Linked Lists</vt:lpstr>
      <vt:lpstr>What is a tree?</vt:lpstr>
      <vt:lpstr>Trees are Recursive</vt:lpstr>
      <vt:lpstr>How many trees are there?</vt:lpstr>
      <vt:lpstr>How many trees are there?</vt:lpstr>
      <vt:lpstr>How many trees are there?</vt:lpstr>
      <vt:lpstr>Trees are common in Computer Science</vt:lpstr>
      <vt:lpstr>Trees: Code Overview</vt:lpstr>
      <vt:lpstr>What’s a tree? (C88C-style)</vt:lpstr>
      <vt:lpstr>Our Simple Tree Class: A couple new methods!</vt:lpstr>
      <vt:lpstr>Trees: Practice With Recursion: traverse_recursive</vt:lpstr>
      <vt:lpstr>Trees: Counting Each Node</vt:lpstr>
      <vt:lpstr>How do we count nodes?</vt:lpstr>
      <vt:lpstr>PowerPoint Presentation</vt:lpstr>
      <vt:lpstr>Trees: Practice With Recursion: print_tree</vt:lpstr>
      <vt:lpstr> Trees: Advanced Topics: Searching Optional! </vt:lpstr>
      <vt:lpstr>Searching Trees: Two Strategies</vt:lpstr>
      <vt:lpstr>Searching a Tree by level: Breadth First Search</vt:lpstr>
      <vt:lpstr>Binary Search Trees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764</cp:revision>
  <cp:lastPrinted>2023-04-10T20:19:15Z</cp:lastPrinted>
  <dcterms:created xsi:type="dcterms:W3CDTF">2009-09-09T21:17:00Z</dcterms:created>
  <dcterms:modified xsi:type="dcterms:W3CDTF">2024-04-03T20:49:54Z</dcterms:modified>
</cp:coreProperties>
</file>