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14" r:id="rId1"/>
  </p:sldMasterIdLst>
  <p:notesMasterIdLst>
    <p:notesMasterId r:id="rId19"/>
  </p:notesMasterIdLst>
  <p:handoutMasterIdLst>
    <p:handoutMasterId r:id="rId20"/>
  </p:handoutMasterIdLst>
  <p:sldIdLst>
    <p:sldId id="360" r:id="rId2"/>
    <p:sldId id="1077" r:id="rId3"/>
    <p:sldId id="1081" r:id="rId4"/>
    <p:sldId id="1079" r:id="rId5"/>
    <p:sldId id="403" r:id="rId6"/>
    <p:sldId id="1065" r:id="rId7"/>
    <p:sldId id="1068" r:id="rId8"/>
    <p:sldId id="1066" r:id="rId9"/>
    <p:sldId id="1073" r:id="rId10"/>
    <p:sldId id="1078" r:id="rId11"/>
    <p:sldId id="1070" r:id="rId12"/>
    <p:sldId id="1080" r:id="rId13"/>
    <p:sldId id="1076" r:id="rId14"/>
    <p:sldId id="1071" r:id="rId15"/>
    <p:sldId id="1074" r:id="rId16"/>
    <p:sldId id="1072" r:id="rId17"/>
    <p:sldId id="1075" r:id="rId18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BA03"/>
    <a:srgbClr val="EFE683"/>
    <a:srgbClr val="BCB667"/>
    <a:srgbClr val="55FC02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0"/>
    <p:restoredTop sz="91789" autoAdjust="0"/>
  </p:normalViewPr>
  <p:slideViewPr>
    <p:cSldViewPr>
      <p:cViewPr varScale="1">
        <p:scale>
          <a:sx n="119" d="100"/>
          <a:sy n="119" d="100"/>
        </p:scale>
        <p:origin x="77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hyperlink" Target="https://creativecommons.org/licenses/by-nc/4.0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hyperlink" Target="https://creativecommons.org/licenses/by-nc-sa/4.0/" TargetMode="External"/><Relationship Id="rId9" Type="http://schemas.microsoft.com/office/2007/relationships/hdphoto" Target="../media/hdphoto3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5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600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000" b="0" i="0" kern="0" baseline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0"/>
            <a:ext cx="2006600" cy="800100"/>
          </a:xfrm>
          <a:prstGeom prst="rect">
            <a:avLst/>
          </a:prstGeom>
        </p:spPr>
      </p:pic>
      <p:pic>
        <p:nvPicPr>
          <p:cNvPr id="1026" name="Picture 2" descr="Document licensed as Creative Commons BY-NC">
            <a:hlinkClick r:id="rId4"/>
            <a:extLst>
              <a:ext uri="{FF2B5EF4-FFF2-40B4-BE49-F238E27FC236}">
                <a16:creationId xmlns:a16="http://schemas.microsoft.com/office/drawing/2014/main" id="{C33F6642-DC28-2DA0-2930-B272BA404C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7"/>
            <a:extLst>
              <a:ext uri="{FF2B5EF4-FFF2-40B4-BE49-F238E27FC236}">
                <a16:creationId xmlns:a16="http://schemas.microsoft.com/office/drawing/2014/main" id="{4B0CCE8B-F12A-40BA-A37C-B755DFCA1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0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7"/>
            <a:extLst>
              <a:ext uri="{FF2B5EF4-FFF2-40B4-BE49-F238E27FC236}">
                <a16:creationId xmlns:a16="http://schemas.microsoft.com/office/drawing/2014/main" id="{5D9BDE65-7D61-ADD9-91B9-BE29BD6B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1" y="641127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51A3D-0B4C-316F-211A-4002D988F0A5}"/>
              </a:ext>
            </a:extLst>
          </p:cNvPr>
          <p:cNvSpPr txBox="1"/>
          <p:nvPr userDrawn="1"/>
        </p:nvSpPr>
        <p:spPr>
          <a:xfrm>
            <a:off x="3927554" y="6408598"/>
            <a:ext cx="4336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i="0">
                <a:solidFill>
                  <a:schemeClr val="bg2"/>
                </a:solidFill>
                <a:latin typeface="FreightMicro Pro Medium" panose="0200060302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1AFBC01-0C05-1A0E-B271-D039AECF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3479" y="6408597"/>
            <a:ext cx="274321" cy="27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49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0461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51558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6357C-791E-99DF-9831-F206D55006C7}"/>
              </a:ext>
            </a:extLst>
          </p:cNvPr>
          <p:cNvSpPr txBox="1"/>
          <p:nvPr userDrawn="1"/>
        </p:nvSpPr>
        <p:spPr>
          <a:xfrm rot="5400000">
            <a:off x="-2090098" y="3557201"/>
            <a:ext cx="4609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8585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1556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552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  <a:noFill/>
        </p:spPr>
        <p:txBody>
          <a:bodyPr>
            <a:normAutofit/>
          </a:bodyPr>
          <a:lstStyle>
            <a:lvl1pPr algn="ctr">
              <a:defRPr sz="3600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3819195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UC Berkeley EECS</a:t>
            </a:r>
            <a:br>
              <a:rPr lang="en-US" sz="1400" b="0" i="0" baseline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0" i="0" baseline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0206" y="5198997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31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22" y="641127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06788B-27CD-F966-75A5-1BD69A7AE343}"/>
              </a:ext>
            </a:extLst>
          </p:cNvPr>
          <p:cNvSpPr txBox="1"/>
          <p:nvPr userDrawn="1"/>
        </p:nvSpPr>
        <p:spPr>
          <a:xfrm>
            <a:off x="5144926" y="6395221"/>
            <a:ext cx="4377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</a:t>
            </a:r>
          </a:p>
        </p:txBody>
      </p:sp>
    </p:spTree>
    <p:extLst>
      <p:ext uri="{BB962C8B-B14F-4D97-AF65-F5344CB8AC3E}">
        <p14:creationId xmlns:p14="http://schemas.microsoft.com/office/powerpoint/2010/main" val="486731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81" indent="0" algn="just">
              <a:buNone/>
              <a:defRPr/>
            </a:lvl2pPr>
            <a:lvl3pPr marL="385763" indent="0" algn="just">
              <a:buNone/>
              <a:defRPr/>
            </a:lvl3pPr>
            <a:lvl4pPr marL="578644" indent="0" algn="just">
              <a:buNone/>
              <a:defRPr/>
            </a:lvl4pPr>
            <a:lvl5pPr marL="771525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12992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61594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7695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5802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0960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81" indent="0" algn="just">
              <a:buNone/>
              <a:defRPr/>
            </a:lvl2pPr>
            <a:lvl3pPr marL="385763" indent="0" algn="just">
              <a:buNone/>
              <a:defRPr/>
            </a:lvl3pPr>
            <a:lvl4pPr marL="578644" indent="0" algn="just">
              <a:buNone/>
              <a:defRPr/>
            </a:lvl4pPr>
            <a:lvl5pPr marL="771525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1677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83132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9871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8492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8390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43C895-3A78-DB8C-39DD-188070E30E5A}"/>
              </a:ext>
            </a:extLst>
          </p:cNvPr>
          <p:cNvSpPr txBox="1"/>
          <p:nvPr userDrawn="1"/>
        </p:nvSpPr>
        <p:spPr>
          <a:xfrm>
            <a:off x="3907420" y="6408598"/>
            <a:ext cx="4377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</a:t>
            </a:r>
          </a:p>
        </p:txBody>
      </p:sp>
    </p:spTree>
    <p:extLst>
      <p:ext uri="{BB962C8B-B14F-4D97-AF65-F5344CB8AC3E}">
        <p14:creationId xmlns:p14="http://schemas.microsoft.com/office/powerpoint/2010/main" val="220140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EBFCD-8C39-2FFD-D254-461F6155FA51}"/>
              </a:ext>
            </a:extLst>
          </p:cNvPr>
          <p:cNvSpPr txBox="1"/>
          <p:nvPr userDrawn="1"/>
        </p:nvSpPr>
        <p:spPr>
          <a:xfrm rot="5400000">
            <a:off x="-2013898" y="3138100"/>
            <a:ext cx="4609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9693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763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9889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  <p:sldLayoutId id="2147484032" r:id="rId18"/>
    <p:sldLayoutId id="2147484033" r:id="rId19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89322" indent="-9644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482204" indent="-9644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650975" indent="-7233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43856" indent="-7233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19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1D7359-9D37-2B4A-8AF9-E71455E45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2170185"/>
            <a:ext cx="84582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Data Structures:</a:t>
            </a:r>
            <a:br>
              <a:rPr lang="en-US" dirty="0"/>
            </a:br>
            <a:r>
              <a:rPr lang="en-US" dirty="0"/>
              <a:t>Linked Lists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6CE3E-B95C-7F58-3A87-7F8EAADF5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6FD9-07DA-5F05-5C56-E4613EB6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F8BF-9A4D-2337-4D5F-66455AD4A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class Link: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empty = ()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def __</a:t>
            </a:r>
            <a:r>
              <a:rPr lang="en-US" dirty="0" err="1">
                <a:latin typeface="Source Code Pro" panose="020B0509030403020204" pitchFamily="49" charset="77"/>
              </a:rPr>
              <a:t>init</a:t>
            </a:r>
            <a:r>
              <a:rPr lang="en-US" dirty="0">
                <a:latin typeface="Source Code Pro" panose="020B0509030403020204" pitchFamily="49" charset="77"/>
              </a:rPr>
              <a:t>__(self, first, rest=empty):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</a:t>
            </a:r>
            <a:r>
              <a:rPr lang="en-US" dirty="0" err="1">
                <a:latin typeface="Source Code Pro" panose="020B0509030403020204" pitchFamily="49" charset="77"/>
              </a:rPr>
              <a:t>self.first</a:t>
            </a:r>
            <a:r>
              <a:rPr lang="en-US" dirty="0">
                <a:latin typeface="Source Code Pro" panose="020B0509030403020204" pitchFamily="49" charset="77"/>
              </a:rPr>
              <a:t> = first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</a:t>
            </a:r>
            <a:r>
              <a:rPr lang="en-US" dirty="0" err="1">
                <a:latin typeface="Source Code Pro" panose="020B0509030403020204" pitchFamily="49" charset="77"/>
              </a:rPr>
              <a:t>self.rest</a:t>
            </a:r>
            <a:r>
              <a:rPr lang="en-US" dirty="0">
                <a:latin typeface="Source Code Pro" panose="020B0509030403020204" pitchFamily="49" charset="77"/>
              </a:rPr>
              <a:t> = rest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That's all we need!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 can add a __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__ method, length, etc.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 an empty  tuple for clarity / easier than None.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() has lots of useful methods defined, like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len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4822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010F-D49B-864F-84D7-3B79A243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Is Implicit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E81C2-500D-874C-A920-879A36C5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5181600" cy="52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EB4ED-6AD4-5E42-A1CF-DF317C2F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2" y="2343151"/>
            <a:ext cx="5181600" cy="5207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84A7F5A-595B-6340-8468-B23FE38933E2}"/>
              </a:ext>
            </a:extLst>
          </p:cNvPr>
          <p:cNvSpPr/>
          <p:nvPr/>
        </p:nvSpPr>
        <p:spPr bwMode="auto">
          <a:xfrm>
            <a:off x="1850572" y="2114551"/>
            <a:ext cx="4267200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DD774-19E1-1E4F-941E-C9E06A4CE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2" y="3575052"/>
            <a:ext cx="5181600" cy="52070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16607CC6-AAD4-0248-BF5B-CE0DFC5E7CD2}"/>
              </a:ext>
            </a:extLst>
          </p:cNvPr>
          <p:cNvSpPr/>
          <p:nvPr/>
        </p:nvSpPr>
        <p:spPr bwMode="auto">
          <a:xfrm>
            <a:off x="3320143" y="3378201"/>
            <a:ext cx="2830286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3BD251-FD99-9E47-8EA6-42640872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673602"/>
            <a:ext cx="5181600" cy="52070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B50BB68A-828C-564A-9B03-EF5AD2AF6A34}"/>
              </a:ext>
            </a:extLst>
          </p:cNvPr>
          <p:cNvSpPr/>
          <p:nvPr/>
        </p:nvSpPr>
        <p:spPr bwMode="auto">
          <a:xfrm>
            <a:off x="5029200" y="4445002"/>
            <a:ext cx="1143000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5429AB9-3536-CB4F-97E2-E0C272C07DA6}"/>
              </a:ext>
            </a:extLst>
          </p:cNvPr>
          <p:cNvSpPr/>
          <p:nvPr/>
        </p:nvSpPr>
        <p:spPr bwMode="auto">
          <a:xfrm>
            <a:off x="7467600" y="1109889"/>
            <a:ext cx="2743200" cy="10668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0A6E0-1D88-214F-98E3-3AEDC33B804B}"/>
              </a:ext>
            </a:extLst>
          </p:cNvPr>
          <p:cNvSpPr txBox="1"/>
          <p:nvPr/>
        </p:nvSpPr>
        <p:spPr>
          <a:xfrm>
            <a:off x="7917313" y="139434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self.rest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1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4893-7489-6A0C-D2E2-7B232063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or Processing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8D0D-065E-56F2-0DEF-8E97B8F5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Our base case or stopping condition?</a:t>
            </a:r>
          </a:p>
          <a:p>
            <a:pPr lvl="1"/>
            <a:r>
              <a:rPr lang="en-US" sz="2800" dirty="0"/>
              <a:t> Linked List is Empty!</a:t>
            </a:r>
          </a:p>
          <a:p>
            <a:r>
              <a:rPr lang="en-US" sz="2800" dirty="0"/>
              <a:t> We can use recursion or iteration.</a:t>
            </a:r>
          </a:p>
          <a:p>
            <a:pPr lvl="1"/>
            <a:r>
              <a:rPr lang="en-US" sz="2800" dirty="0"/>
              <a:t> Which is “better”?</a:t>
            </a:r>
          </a:p>
          <a:p>
            <a:pPr lvl="1"/>
            <a:r>
              <a:rPr lang="en-US" sz="2800" dirty="0"/>
              <a:t> Depends on the problem we are trying to solve!</a:t>
            </a:r>
          </a:p>
        </p:txBody>
      </p:sp>
    </p:spTree>
    <p:extLst>
      <p:ext uri="{BB962C8B-B14F-4D97-AF65-F5344CB8AC3E}">
        <p14:creationId xmlns:p14="http://schemas.microsoft.com/office/powerpoint/2010/main" val="131508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93D-AD9F-38B1-6013-91ABF268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All Items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27A4-E729-3225-E2A9-127531A8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print_link</a:t>
            </a:r>
            <a:r>
              <a:rPr lang="en-US" dirty="0">
                <a:latin typeface="Source Code Pro" panose="020B0509030403020204" pitchFamily="49" charset="77"/>
              </a:rPr>
              <a:t>(link):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if not link: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print(</a:t>
            </a:r>
            <a:r>
              <a:rPr lang="en-US" dirty="0" err="1">
                <a:latin typeface="Source Code Pro" panose="020B0509030403020204" pitchFamily="49" charset="77"/>
              </a:rPr>
              <a:t>link.first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</a:t>
            </a:r>
            <a:r>
              <a:rPr lang="en-US" dirty="0" err="1">
                <a:latin typeface="Source Code Pro" panose="020B0509030403020204" pitchFamily="49" charset="77"/>
              </a:rPr>
              <a:t>print_link</a:t>
            </a:r>
            <a:r>
              <a:rPr lang="en-US" dirty="0">
                <a:latin typeface="Source Code Pro" panose="020B0509030403020204" pitchFamily="49" charset="77"/>
              </a:rPr>
              <a:t>(</a:t>
            </a:r>
            <a:r>
              <a:rPr lang="en-US" dirty="0" err="1">
                <a:latin typeface="Source Code Pro" panose="020B0509030403020204" pitchFamily="49" charset="77"/>
              </a:rPr>
              <a:t>link.rest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Base Case: No more items</a:t>
            </a: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Do Action</a:t>
            </a: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Recurse on the rest of the list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print_link</a:t>
            </a:r>
            <a:r>
              <a:rPr lang="en-US" dirty="0">
                <a:latin typeface="Source Code Pro" panose="020B0509030403020204" pitchFamily="49" charset="77"/>
              </a:rPr>
              <a:t>(link):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if not link: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item = link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while item: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print(</a:t>
            </a:r>
            <a:r>
              <a:rPr lang="en-US" dirty="0" err="1">
                <a:latin typeface="Source Code Pro" panose="020B0509030403020204" pitchFamily="49" charset="77"/>
              </a:rPr>
              <a:t>item.first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item = </a:t>
            </a:r>
            <a:r>
              <a:rPr lang="en-US" dirty="0" err="1">
                <a:latin typeface="Source Code Pro" panose="020B0509030403020204" pitchFamily="49" charset="77"/>
              </a:rPr>
              <a:t>item.rest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Handle the empty list</a:t>
            </a: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Keep track of current item</a:t>
            </a: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Update item to be the next in sequence. </a:t>
            </a:r>
          </a:p>
        </p:txBody>
      </p:sp>
    </p:spTree>
    <p:extLst>
      <p:ext uri="{BB962C8B-B14F-4D97-AF65-F5344CB8AC3E}">
        <p14:creationId xmlns:p14="http://schemas.microsoft.com/office/powerpoint/2010/main" val="39254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3872-A07C-1319-FEB5-2F579F9B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See the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A3B8D-4624-B550-72B2-FBF905D15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2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6591-B924-980F-9F86-8A50B643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8FBE-B7A4-DBD3-2023-57012E50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Modeling a Polynomial Equation</a:t>
            </a:r>
          </a:p>
          <a:p>
            <a:pPr lvl="1"/>
            <a:r>
              <a:rPr lang="en-US" dirty="0"/>
              <a:t> each item is (coefficient, exponent, </a:t>
            </a:r>
            <a:r>
              <a:rPr lang="en-US" dirty="0" err="1"/>
              <a:t>next_term</a:t>
            </a:r>
            <a:r>
              <a:rPr lang="en-US" dirty="0"/>
              <a:t>)</a:t>
            </a:r>
          </a:p>
          <a:p>
            <a:r>
              <a:rPr lang="en-US" dirty="0"/>
              <a:t> Items in a music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Playlist</a:t>
            </a:r>
          </a:p>
          <a:p>
            <a:pPr lvl="1"/>
            <a:r>
              <a:rPr lang="en-US" dirty="0"/>
              <a:t> each item is a (song, </a:t>
            </a:r>
            <a:r>
              <a:rPr lang="en-US" dirty="0" err="1"/>
              <a:t>next_song</a:t>
            </a:r>
            <a:r>
              <a:rPr lang="en-US" dirty="0"/>
              <a:t>) pair</a:t>
            </a:r>
          </a:p>
          <a:p>
            <a:pPr lvl="1"/>
            <a:r>
              <a:rPr lang="en-US" dirty="0"/>
              <a:t> easy to add/remove items</a:t>
            </a:r>
          </a:p>
          <a:p>
            <a:pPr lvl="2"/>
            <a:r>
              <a:rPr lang="en-US" dirty="0"/>
              <a:t> Specifically: often want to remove the first item</a:t>
            </a:r>
          </a:p>
          <a:p>
            <a:r>
              <a:rPr lang="en-US" dirty="0"/>
              <a:t> Model real-world relationships</a:t>
            </a:r>
          </a:p>
          <a:p>
            <a:pPr lvl="1"/>
            <a:r>
              <a:rPr lang="en-US" dirty="0"/>
              <a:t> Anything that is a "chain" is a good option</a:t>
            </a:r>
          </a:p>
          <a:p>
            <a:pPr lvl="1"/>
            <a:r>
              <a:rPr lang="en-US" dirty="0"/>
              <a:t> Next week: We'll extend this idea to "trees"</a:t>
            </a:r>
          </a:p>
        </p:txBody>
      </p:sp>
    </p:spTree>
    <p:extLst>
      <p:ext uri="{BB962C8B-B14F-4D97-AF65-F5344CB8AC3E}">
        <p14:creationId xmlns:p14="http://schemas.microsoft.com/office/powerpoint/2010/main" val="426397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C493-B87C-8615-04DC-305633C4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linked lists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9C91-E8D0-4953-9A1D-3BBC60C2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Honestly, a list() is easier </a:t>
            </a:r>
            <a:r>
              <a:rPr lang="en-US" sz="2800" i="1" dirty="0"/>
              <a:t>most </a:t>
            </a:r>
            <a:r>
              <a:rPr lang="en-US" sz="2800" dirty="0"/>
              <a:t>of the time</a:t>
            </a:r>
          </a:p>
          <a:p>
            <a:pPr lvl="1"/>
            <a:r>
              <a:rPr lang="en-US" sz="2800" dirty="0"/>
              <a:t> Python handles all the hard details!</a:t>
            </a:r>
          </a:p>
          <a:p>
            <a:pPr lvl="1"/>
            <a:r>
              <a:rPr lang="en-US" sz="2800" dirty="0"/>
              <a:t> When data gets large, there are lots of edge cases.</a:t>
            </a:r>
          </a:p>
          <a:p>
            <a:r>
              <a:rPr lang="en-US" sz="2800" dirty="0"/>
              <a:t> In terms of </a:t>
            </a:r>
            <a:r>
              <a:rPr lang="en-US" sz="2800" i="1" dirty="0"/>
              <a:t>efficiency</a:t>
            </a:r>
            <a:r>
              <a:rPr lang="en-US" sz="2800" dirty="0"/>
              <a:t>: Linked list make it fast to move items around, inserts and deletes.</a:t>
            </a:r>
          </a:p>
          <a:p>
            <a:pPr lvl="1"/>
            <a:r>
              <a:rPr lang="en-US" sz="2800" dirty="0"/>
              <a:t> But they are slower to finding any single item.</a:t>
            </a:r>
          </a:p>
          <a:p>
            <a:r>
              <a:rPr lang="en-US" sz="2800" dirty="0"/>
              <a:t> In Ants Project: You'll see a list of `Place` objects which are linked together via an entrance and an exit.</a:t>
            </a:r>
          </a:p>
        </p:txBody>
      </p:sp>
    </p:spTree>
    <p:extLst>
      <p:ext uri="{BB962C8B-B14F-4D97-AF65-F5344CB8AC3E}">
        <p14:creationId xmlns:p14="http://schemas.microsoft.com/office/powerpoint/2010/main" val="3544843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9CE2-398F-F5B0-A276-2A53ECA2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Linked Lists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DB3E-09B8-3BDA-DA5A-1A9A7EB6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Linked Lists generally use less memory.</a:t>
            </a:r>
          </a:p>
          <a:p>
            <a:r>
              <a:rPr lang="en-US" dirty="0"/>
              <a:t> Linked Lists:</a:t>
            </a:r>
          </a:p>
          <a:p>
            <a:pPr lvl="1"/>
            <a:r>
              <a:rPr lang="en-US" dirty="0"/>
              <a:t> Once you've found an item, inserting / removing is easy, O(1)</a:t>
            </a:r>
          </a:p>
          <a:p>
            <a:pPr lvl="1"/>
            <a:r>
              <a:rPr lang="en-US" dirty="0"/>
              <a:t> Finding anything other than the first/last item is O(n)</a:t>
            </a:r>
          </a:p>
          <a:p>
            <a:r>
              <a:rPr lang="en-US" dirty="0"/>
              <a:t> "Regular" Lists:</a:t>
            </a:r>
          </a:p>
          <a:p>
            <a:pPr lvl="1"/>
            <a:r>
              <a:rPr lang="en-US" dirty="0"/>
              <a:t> Inserting / Removing items, other than the last is O(n) – due to internal copying</a:t>
            </a:r>
          </a:p>
          <a:p>
            <a:pPr lvl="1"/>
            <a:r>
              <a:rPr lang="en-US" dirty="0"/>
              <a:t> Finding any random item is O(1).</a:t>
            </a:r>
          </a:p>
          <a:p>
            <a:pPr lvl="1"/>
            <a:endParaRPr lang="en-US" dirty="0"/>
          </a:p>
          <a:p>
            <a:r>
              <a:rPr lang="en-US" dirty="0"/>
              <a:t> What if you need to iterate over all items in order?</a:t>
            </a:r>
          </a:p>
          <a:p>
            <a:pPr lvl="1"/>
            <a:r>
              <a:rPr lang="en-US" dirty="0"/>
              <a:t> O(n) in both cases</a:t>
            </a:r>
          </a:p>
        </p:txBody>
      </p:sp>
    </p:spTree>
    <p:extLst>
      <p:ext uri="{BB962C8B-B14F-4D97-AF65-F5344CB8AC3E}">
        <p14:creationId xmlns:p14="http://schemas.microsoft.com/office/powerpoint/2010/main" val="102757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B912-B145-B09F-043F-1E1CAD7D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BC5A-2BE5-FB5E-047B-16F2DB0C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Reminders:</a:t>
            </a:r>
          </a:p>
          <a:p>
            <a:pPr lvl="1"/>
            <a:r>
              <a:rPr lang="en-US" dirty="0"/>
              <a:t> Regrade Requests due later this week</a:t>
            </a:r>
          </a:p>
          <a:p>
            <a:pPr lvl="1"/>
            <a:r>
              <a:rPr lang="en-US" dirty="0"/>
              <a:t> Fill out the MT Survey for EC</a:t>
            </a:r>
          </a:p>
        </p:txBody>
      </p:sp>
    </p:spTree>
    <p:extLst>
      <p:ext uri="{BB962C8B-B14F-4D97-AF65-F5344CB8AC3E}">
        <p14:creationId xmlns:p14="http://schemas.microsoft.com/office/powerpoint/2010/main" val="32471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BB55-E7C7-E7CF-216D-41BE7788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Fun Video: CGP Grey Rock Paper Scissors</a:t>
            </a:r>
          </a:p>
        </p:txBody>
      </p:sp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AB62EE1-94A9-371E-FCB9-EECEF255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22158"/>
            <a:ext cx="5334000" cy="3347084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8612DA0-AB71-A1FF-A466-DBC1CB999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 How many rounds of Rock Paper Scissors is a 1 in 1,000,000,000 chance of winning?</a:t>
            </a:r>
          </a:p>
          <a:p>
            <a:r>
              <a:rPr lang="en-US" dirty="0"/>
              <a:t> Each video leads to another set of videos.</a:t>
            </a:r>
          </a:p>
          <a:p>
            <a:r>
              <a:rPr lang="en-US" dirty="0"/>
              <a:t> This is technically a </a:t>
            </a:r>
            <a:r>
              <a:rPr lang="en-US" i="1" dirty="0"/>
              <a:t>tree</a:t>
            </a:r>
            <a:r>
              <a:rPr lang="en-US" dirty="0"/>
              <a:t>, but we'll come back to that later.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DDE88-5096-447E-886A-8E55A3818B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Michael Ball | UC Berkeley | https://c88c.org | © CC BY-NC-SA</a:t>
            </a:r>
          </a:p>
        </p:txBody>
      </p:sp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101BA82-ECDB-A26D-628E-FA31D1449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719219"/>
            <a:ext cx="3809999" cy="241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D005-98EB-8B58-0BEF-7D6846E5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We’re Going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0A88-1C9F-BFC0-1E50-94565E7A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For now – we’ve learned </a:t>
            </a:r>
            <a:r>
              <a:rPr lang="en-US" sz="2800" i="1" dirty="0"/>
              <a:t>most </a:t>
            </a:r>
            <a:r>
              <a:rPr lang="en-US" sz="2800" dirty="0"/>
              <a:t>of the basics of Python!</a:t>
            </a:r>
          </a:p>
          <a:p>
            <a:pPr lvl="1"/>
            <a:r>
              <a:rPr lang="en-US" dirty="0"/>
              <a:t>  There are plenty of Python we don’t see in CS88</a:t>
            </a:r>
          </a:p>
          <a:p>
            <a:r>
              <a:rPr lang="en-US" dirty="0"/>
              <a:t> We’ll be applying OOP principles to explore new topics.</a:t>
            </a:r>
          </a:p>
          <a:p>
            <a:r>
              <a:rPr lang="en-US" dirty="0"/>
              <a:t> We’re going to focus on storing / organizing data</a:t>
            </a:r>
          </a:p>
          <a:p>
            <a:pPr lvl="1"/>
            <a:r>
              <a:rPr lang="en-US" dirty="0"/>
              <a:t> Lists, Tuples, and Dictionaries: Data Structures you already know!</a:t>
            </a:r>
          </a:p>
          <a:p>
            <a:r>
              <a:rPr lang="en-US" dirty="0"/>
              <a:t> </a:t>
            </a:r>
            <a:r>
              <a:rPr lang="en-US" b="1" dirty="0"/>
              <a:t>BUT: How do we build our own?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We’ll build our own lists first, then talk about trees and other ways of organizing data</a:t>
            </a:r>
          </a:p>
          <a:p>
            <a:r>
              <a:rPr lang="en-US" b="1" dirty="0"/>
              <a:t> Last few lectures: Switch to SQL</a:t>
            </a:r>
          </a:p>
        </p:txBody>
      </p:sp>
    </p:spTree>
    <p:extLst>
      <p:ext uri="{BB962C8B-B14F-4D97-AF65-F5344CB8AC3E}">
        <p14:creationId xmlns:p14="http://schemas.microsoft.com/office/powerpoint/2010/main" val="256019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421A-98DA-9C4A-866E-85C47A4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"Data Structures"? (Next Few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2E22-C876-1146-87FF-84838527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OOP helps us organize our </a:t>
            </a:r>
            <a:r>
              <a:rPr lang="en-US" i="1" dirty="0"/>
              <a:t>programs</a:t>
            </a:r>
          </a:p>
          <a:p>
            <a:pPr lvl="1"/>
            <a:r>
              <a:rPr lang="en-US" dirty="0"/>
              <a:t>Data Structures help us organize our data!</a:t>
            </a:r>
          </a:p>
          <a:p>
            <a:pPr lvl="1"/>
            <a:r>
              <a:rPr lang="en-US" dirty="0"/>
              <a:t>You already know lists and dictionaries!</a:t>
            </a:r>
          </a:p>
          <a:p>
            <a:pPr lvl="1"/>
            <a:r>
              <a:rPr lang="en-US" dirty="0"/>
              <a:t>We’ll see a new one today</a:t>
            </a:r>
          </a:p>
          <a:p>
            <a:r>
              <a:rPr lang="en-US" dirty="0"/>
              <a:t> Enjoy this stuff? Take 61B!</a:t>
            </a:r>
          </a:p>
          <a:p>
            <a:r>
              <a:rPr lang="en-US" dirty="0"/>
              <a:t> Find it challenging? Don’t worry! It’s a different way of thinking.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4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3685C6-C757-B54F-8056-0DC08680B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325938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7246-A2C2-B840-B4CA-C58B895E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41B0-346A-3143-824E-636009E4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is a way to organize or group a bunch of independent pieces of data.</a:t>
            </a:r>
          </a:p>
          <a:p>
            <a:pPr lvl="1"/>
            <a:r>
              <a:rPr lang="en-US" dirty="0"/>
              <a:t>Lists (arrays)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Tuples</a:t>
            </a:r>
          </a:p>
          <a:p>
            <a:r>
              <a:rPr lang="en-US" dirty="0"/>
              <a:t>A class, on its own, is </a:t>
            </a:r>
            <a:r>
              <a:rPr lang="en-US" b="1" i="1" dirty="0"/>
              <a:t>not</a:t>
            </a:r>
            <a:r>
              <a:rPr lang="en-US" dirty="0"/>
              <a:t> necessarily a data structure, it represents a new data type.</a:t>
            </a:r>
          </a:p>
          <a:p>
            <a:pPr lvl="1"/>
            <a:r>
              <a:rPr lang="en-US" dirty="0"/>
              <a:t>a "car" or a "person" is an instance of that data type.</a:t>
            </a:r>
          </a:p>
          <a:p>
            <a:pPr lvl="1"/>
            <a:r>
              <a:rPr lang="en-US" dirty="0"/>
              <a:t> Lists, </a:t>
            </a:r>
            <a:r>
              <a:rPr lang="en-US" dirty="0" err="1"/>
              <a:t>Dicts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are also data types; their goal is to organize other data.</a:t>
            </a:r>
          </a:p>
          <a:p>
            <a:r>
              <a:rPr lang="en-US" dirty="0"/>
              <a:t>These are common patterns that can be used to solve a wide variety of problems. </a:t>
            </a:r>
          </a:p>
          <a:p>
            <a:r>
              <a:rPr lang="en-US" dirty="0"/>
              <a:t>Sometimes we're giving structure to make it easier as a programmer, sometimes we're trying to be fast or efficient.</a:t>
            </a:r>
          </a:p>
        </p:txBody>
      </p:sp>
    </p:spTree>
    <p:extLst>
      <p:ext uri="{BB962C8B-B14F-4D97-AF65-F5344CB8AC3E}">
        <p14:creationId xmlns:p14="http://schemas.microsoft.com/office/powerpoint/2010/main" val="124520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8501-8A9F-F048-95D8-C018329C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16E9-31F5-7145-A781-39A91E39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Recursive List, sometimes called a "</a:t>
            </a:r>
            <a:r>
              <a:rPr lang="en-US" dirty="0" err="1"/>
              <a:t>rlist</a:t>
            </a:r>
            <a:r>
              <a:rPr lang="en-US" dirty="0"/>
              <a:t>"</a:t>
            </a:r>
          </a:p>
          <a:p>
            <a:r>
              <a:rPr lang="en-US" dirty="0"/>
              <a:t> Linked lists contain other linked lists</a:t>
            </a:r>
          </a:p>
          <a:p>
            <a:r>
              <a:rPr lang="en-US" dirty="0"/>
              <a:t>A series of items with two pieces: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ea typeface="Source Code Pro" panose="020B0509030403020204" pitchFamily="49" charset="0"/>
              </a:rPr>
              <a:t>value, usually called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"first"</a:t>
            </a:r>
          </a:p>
          <a:p>
            <a:pPr lvl="1"/>
            <a:r>
              <a:rPr lang="en-US" dirty="0"/>
              <a:t>A “pointer” to the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rest</a:t>
            </a:r>
            <a:r>
              <a:rPr lang="en-US" dirty="0"/>
              <a:t> of the items in the list.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We’ll use a very small Python class “Link” to model this.</a:t>
            </a:r>
          </a:p>
          <a:p>
            <a:r>
              <a:rPr lang="en-US" dirty="0">
                <a:latin typeface="Source Code Pro" panose="020B0509030403020204" pitchFamily="49" charset="77"/>
              </a:rPr>
              <a:t>Link(12, Link(99, Link(37, </a:t>
            </a:r>
            <a:r>
              <a:rPr lang="en-US" dirty="0" err="1">
                <a:latin typeface="Source Code Pro" panose="020B0509030403020204" pitchFamily="49" charset="77"/>
              </a:rPr>
              <a:t>Link.empty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  <a:r>
              <a:rPr lang="en-US" i="1" dirty="0">
                <a:latin typeface="Source Code Pro" panose="020B0509030403020204" pitchFamily="49" charset="77"/>
              </a:rPr>
              <a:t>))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4D8E0-B602-E24F-B028-0019E9CB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746500"/>
            <a:ext cx="5181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8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1DEF-F9AE-E0EF-60F8-8CC17457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Needed For a Linked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26A4-DA85-483A-8118-58B23E10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Source Code Pro" panose="020B0509030403020204" pitchFamily="49" charset="77"/>
              </a:rPr>
              <a:t> first</a:t>
            </a:r>
          </a:p>
          <a:p>
            <a:r>
              <a:rPr lang="en-US" sz="2800" dirty="0">
                <a:latin typeface="Source Code Pro" panose="020B0509030403020204" pitchFamily="49" charset="77"/>
              </a:rPr>
              <a:t> rest</a:t>
            </a:r>
          </a:p>
          <a:p>
            <a:r>
              <a:rPr lang="en-US" sz="2800" dirty="0">
                <a:latin typeface="Helvetica" pitchFamily="2" charset="0"/>
              </a:rPr>
              <a:t> An idea of “empty”</a:t>
            </a:r>
          </a:p>
          <a:p>
            <a:r>
              <a:rPr lang="en-US" sz="2800" dirty="0"/>
              <a:t> </a:t>
            </a:r>
            <a:r>
              <a:rPr lang="en-US" sz="2800" b="1" dirty="0"/>
              <a:t>Nothing else is </a:t>
            </a:r>
            <a:r>
              <a:rPr lang="en-US" sz="2800" b="1" i="1" dirty="0"/>
              <a:t>necessary</a:t>
            </a:r>
            <a:endParaRPr lang="en-US" sz="2800" i="1" dirty="0"/>
          </a:p>
          <a:p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77"/>
              </a:rPr>
              <a:t>__</a:t>
            </a:r>
            <a:r>
              <a:rPr lang="en-US" sz="2800" dirty="0" err="1">
                <a:latin typeface="Source Code Pro" panose="020B0509030403020204" pitchFamily="49" charset="77"/>
              </a:rPr>
              <a:t>repr</a:t>
            </a:r>
            <a:r>
              <a:rPr lang="en-US" sz="2800" dirty="0">
                <a:latin typeface="Source Code Pro" panose="020B0509030403020204" pitchFamily="49" charset="77"/>
              </a:rPr>
              <a:t>__, __</a:t>
            </a:r>
            <a:r>
              <a:rPr lang="en-US" sz="2800" dirty="0" err="1">
                <a:latin typeface="Source Code Pro" panose="020B0509030403020204" pitchFamily="49" charset="77"/>
              </a:rPr>
              <a:t>len</a:t>
            </a:r>
            <a:r>
              <a:rPr lang="en-US" sz="2800" dirty="0">
                <a:latin typeface="Source Code Pro" panose="020B0509030403020204" pitchFamily="49" charset="77"/>
              </a:rPr>
              <a:t>__ </a:t>
            </a:r>
            <a:r>
              <a:rPr lang="en-US" sz="2800" dirty="0"/>
              <a:t>methods are all useful shortcuts and useful recursion practice. </a:t>
            </a:r>
          </a:p>
        </p:txBody>
      </p:sp>
    </p:spTree>
    <p:extLst>
      <p:ext uri="{BB962C8B-B14F-4D97-AF65-F5344CB8AC3E}">
        <p14:creationId xmlns:p14="http://schemas.microsoft.com/office/powerpoint/2010/main" val="731253351"/>
      </p:ext>
    </p:extLst>
  </p:cSld>
  <p:clrMapOvr>
    <a:masterClrMapping/>
  </p:clrMapOvr>
</p:sld>
</file>

<file path=ppt/theme/theme1.xml><?xml version="1.0" encoding="utf-8"?>
<a:theme xmlns:a="http://schemas.openxmlformats.org/drawingml/2006/main" name="1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" id="{C5573598-C838-DB42-8057-7BDB89560B2A}" vid="{9FB56D42-AF32-0A48-8C88-A60776868E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27190</TotalTime>
  <Pages>12</Pages>
  <Words>1029</Words>
  <Application>Microsoft Macintosh PowerPoint</Application>
  <PresentationFormat>Widescreen</PresentationFormat>
  <Paragraphs>128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FreightMicro Pro Book</vt:lpstr>
      <vt:lpstr>FreightMicro Pro Light</vt:lpstr>
      <vt:lpstr>FreightMicro Pro Medium</vt:lpstr>
      <vt:lpstr>Helvetica</vt:lpstr>
      <vt:lpstr>Open Sans</vt:lpstr>
      <vt:lpstr>Source Code Pro</vt:lpstr>
      <vt:lpstr>Source Code Pro Medium</vt:lpstr>
      <vt:lpstr>Times New Roman</vt:lpstr>
      <vt:lpstr>1_Main C88C</vt:lpstr>
      <vt:lpstr> Data Structures: Linked Lists </vt:lpstr>
      <vt:lpstr>Announcements</vt:lpstr>
      <vt:lpstr>Fun Video: CGP Grey Rock Paper Scissors</vt:lpstr>
      <vt:lpstr>Where We’re Going</vt:lpstr>
      <vt:lpstr>Why "Data Structures"? (Next Few lectures)</vt:lpstr>
      <vt:lpstr>Linked Lists</vt:lpstr>
      <vt:lpstr>Data Structures</vt:lpstr>
      <vt:lpstr>Linked Lists</vt:lpstr>
      <vt:lpstr>What's Needed For a Linked List?</vt:lpstr>
      <vt:lpstr>The Link Class</vt:lpstr>
      <vt:lpstr>Recursion Is Implicit</vt:lpstr>
      <vt:lpstr>Iterating or Processing a Linked List</vt:lpstr>
      <vt:lpstr>Iterating Over All Items in Linked List</vt:lpstr>
      <vt:lpstr>Demo – See the Notebook</vt:lpstr>
      <vt:lpstr>Uses for a Linked List</vt:lpstr>
      <vt:lpstr>Why are linked lists useful?</vt:lpstr>
      <vt:lpstr>Efficiency of Linked Lists vs Lists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Michael Ball</cp:lastModifiedBy>
  <cp:revision>735</cp:revision>
  <cp:lastPrinted>2023-04-03T20:59:01Z</cp:lastPrinted>
  <dcterms:created xsi:type="dcterms:W3CDTF">2009-09-09T21:17:00Z</dcterms:created>
  <dcterms:modified xsi:type="dcterms:W3CDTF">2023-10-23T23:29:31Z</dcterms:modified>
</cp:coreProperties>
</file>