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40"/>
  </p:notesMasterIdLst>
  <p:sldIdLst>
    <p:sldId id="256" r:id="rId2"/>
    <p:sldId id="277" r:id="rId3"/>
    <p:sldId id="389" r:id="rId4"/>
    <p:sldId id="383" r:id="rId5"/>
    <p:sldId id="384" r:id="rId6"/>
    <p:sldId id="365" r:id="rId7"/>
    <p:sldId id="390" r:id="rId8"/>
    <p:sldId id="394" r:id="rId9"/>
    <p:sldId id="387" r:id="rId10"/>
    <p:sldId id="282" r:id="rId11"/>
    <p:sldId id="283" r:id="rId12"/>
    <p:sldId id="284" r:id="rId13"/>
    <p:sldId id="292" r:id="rId14"/>
    <p:sldId id="386" r:id="rId15"/>
    <p:sldId id="264" r:id="rId16"/>
    <p:sldId id="393" r:id="rId17"/>
    <p:sldId id="392" r:id="rId18"/>
    <p:sldId id="286" r:id="rId19"/>
    <p:sldId id="291" r:id="rId20"/>
    <p:sldId id="285" r:id="rId21"/>
    <p:sldId id="268" r:id="rId22"/>
    <p:sldId id="385" r:id="rId23"/>
    <p:sldId id="287" r:id="rId24"/>
    <p:sldId id="293" r:id="rId25"/>
    <p:sldId id="266" r:id="rId26"/>
    <p:sldId id="289" r:id="rId27"/>
    <p:sldId id="265" r:id="rId28"/>
    <p:sldId id="288" r:id="rId29"/>
    <p:sldId id="272" r:id="rId30"/>
    <p:sldId id="269" r:id="rId31"/>
    <p:sldId id="276" r:id="rId32"/>
    <p:sldId id="273" r:id="rId33"/>
    <p:sldId id="279" r:id="rId34"/>
    <p:sldId id="274" r:id="rId35"/>
    <p:sldId id="280" r:id="rId36"/>
    <p:sldId id="275" r:id="rId37"/>
    <p:sldId id="267" r:id="rId38"/>
    <p:sldId id="270" r:id="rId39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0204"/>
  </p:normalViewPr>
  <p:slideViewPr>
    <p:cSldViewPr snapToGrid="0" snapToObjects="1">
      <p:cViewPr varScale="1">
        <p:scale>
          <a:sx n="115" d="100"/>
          <a:sy n="115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05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5335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853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73758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6006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733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6491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26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1922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90834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41955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6253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7255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0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79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2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287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1828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342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4949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2168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33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835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916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c88c.org/qa5/" TargetMode="External"/><Relationship Id="rId2" Type="http://schemas.openxmlformats.org/officeDocument/2006/relationships/hyperlink" Target="https://go.c88c.org/cha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.c88c.org/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Higher Order 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B63CFC-2AA0-9B79-050E-18E63F21F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3774082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013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38EA-1B62-7843-8D1A-00FF223B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a Form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563E-6C22-FC46-93DC-58D20786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Numbers, Strings: All kinds of data</a:t>
            </a:r>
          </a:p>
          <a:p>
            <a:r>
              <a:rPr lang="en-US" dirty="0"/>
              <a:t>Code is its own kind of data, too!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More expressive programs, a new kind of abstraction.</a:t>
            </a:r>
          </a:p>
          <a:p>
            <a:pPr lvl="1"/>
            <a:r>
              <a:rPr lang="en-US" dirty="0"/>
              <a:t>”Encapsulate” logic and data into neat packages.</a:t>
            </a:r>
          </a:p>
          <a:p>
            <a:r>
              <a:rPr lang="en-US" dirty="0"/>
              <a:t>This will be one of the trickier concepts in CS88.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9D06-AEE5-5546-BFD6-E054F7CEBE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28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function that returns a function as a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6973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E8EF-F9E0-2945-84FC-81542361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Aside: </a:t>
            </a:r>
            <a:r>
              <a:rPr lang="en-US" dirty="0">
                <a:latin typeface="Source Code Pro" panose="020B0509030403020204" pitchFamily="49" charset="77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740E-8A68-D44E-A1AB-6A8002E7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Python organizes code in modules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These functions come with Python, but you need to "import" them.</a:t>
            </a:r>
            <a:endParaRPr lang="en-US" dirty="0"/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gives us access to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module_name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and </a:t>
            </a:r>
            <a:r>
              <a:rPr lang="en-US" dirty="0" err="1">
                <a:latin typeface="Source Code Pro" panose="020B0509030403020204" pitchFamily="49" charset="77"/>
              </a:rPr>
              <a:t>module_name.x</a:t>
            </a:r>
            <a:endParaRPr lang="en-US" dirty="0">
              <a:latin typeface="Source Code Pro" panose="020B0509030403020204" pitchFamily="49" charset="77"/>
            </a:endParaRPr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as </a:t>
            </a:r>
            <a:r>
              <a:rPr lang="en-US" sz="2400" dirty="0" err="1">
                <a:latin typeface="Source Code Pro" panose="020B0509030403020204" pitchFamily="49" charset="77"/>
              </a:rPr>
              <a:t>my_module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can access </a:t>
            </a:r>
            <a:r>
              <a:rPr lang="en-US" dirty="0" err="1">
                <a:latin typeface="Source Code Pro" panose="020B0509030403020204" pitchFamily="49" charset="77"/>
              </a:rPr>
              <a:t>my_module</a:t>
            </a:r>
            <a:r>
              <a:rPr lang="en-US" dirty="0">
                <a:latin typeface="Source Code Pro" panose="020B0509030403020204" pitchFamily="49" charset="77"/>
              </a:rPr>
              <a:t> and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(same code, just a different name)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from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import x, y, z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can only access the functions we import. </a:t>
            </a:r>
            <a:r>
              <a:rPr lang="en-US" dirty="0">
                <a:latin typeface="Source Code Pro" panose="020B0509030403020204" pitchFamily="49" charset="77"/>
              </a:rPr>
              <a:t>x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is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math import pi, sqrt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operator import </a:t>
            </a:r>
            <a:r>
              <a:rPr lang="en-US" sz="2400" dirty="0" err="1">
                <a:latin typeface="Source Code Pro" panose="020B0509030403020204" pitchFamily="49" charset="77"/>
              </a:rPr>
              <a:t>mul</a:t>
            </a:r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147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626240" y="1296642"/>
            <a:ext cx="9543712" cy="44838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57E7DB-F4B4-ED4C-9267-CF5C53A5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AA9C-E785-043D-9481-83AD0EC8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Higher Order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9801-5924-AD83-44FE-81665F68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sum 1 to N easily enough.</a:t>
            </a:r>
          </a:p>
          <a:p>
            <a:r>
              <a:rPr lang="en-US" dirty="0"/>
              <a:t>We can sum 1 to N^2 easily enough too.</a:t>
            </a:r>
          </a:p>
          <a:p>
            <a:r>
              <a:rPr lang="en-US" dirty="0"/>
              <a:t> Or we can sum, 1 to N^3…</a:t>
            </a:r>
          </a:p>
          <a:p>
            <a:r>
              <a:rPr lang="en-US" dirty="0"/>
              <a:t> But why write so many functions?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not write </a:t>
            </a:r>
            <a:r>
              <a:rPr lang="en-US" b="1" i="1" dirty="0"/>
              <a:t>one function(!)</a:t>
            </a:r>
            <a:r>
              <a:rPr lang="en-US" b="1" dirty="0"/>
              <a:t> which allows us flexibility in solving many problems?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A77F-0064-8C27-600C-1486710EFA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5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7983-DA42-156E-6E64-994A44FE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Sum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9632-A4EC-682D-90F0-A8D53E49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summation(n, term):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"""Sum the first N terms of a sequence.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summation(5, cube)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225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summation(5, identity)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15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summation(10, identity)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55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for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in range(n + 1):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    total = total + term(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return total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861D-4C39-1B2F-A197-52BD86776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watch Ed for announcements</a:t>
            </a:r>
          </a:p>
          <a:p>
            <a:pPr lvl="1"/>
            <a:r>
              <a:rPr lang="en-US" dirty="0"/>
              <a:t>  Please remember to pick the best category when asking questions</a:t>
            </a:r>
          </a:p>
          <a:p>
            <a:pPr lvl="1"/>
            <a:r>
              <a:rPr lang="en-US" dirty="0">
                <a:sym typeface="Wingdings" pitchFamily="2" charset="2"/>
              </a:rPr>
              <a:t> Use the Python code option</a:t>
            </a:r>
          </a:p>
          <a:p>
            <a:r>
              <a:rPr lang="en-US" dirty="0">
                <a:sym typeface="Wingdings" pitchFamily="2" charset="2"/>
              </a:rPr>
              <a:t> 30 seats opening this week.</a:t>
            </a:r>
          </a:p>
          <a:p>
            <a:r>
              <a:rPr lang="en-US" dirty="0">
                <a:sym typeface="Wingdings" pitchFamily="2" charset="2"/>
              </a:rPr>
              <a:t> Lab attendance / scoring updates:</a:t>
            </a:r>
          </a:p>
          <a:p>
            <a:pPr lvl="1"/>
            <a:r>
              <a:rPr lang="en-US" dirty="0">
                <a:sym typeface="Wingdings" pitchFamily="2" charset="2"/>
              </a:rPr>
              <a:t> Lab 1 was too generous on the scoring, but you'll get the points. </a:t>
            </a:r>
          </a:p>
          <a:p>
            <a:pPr lvl="1"/>
            <a:r>
              <a:rPr lang="en-US" dirty="0">
                <a:sym typeface="Wingdings" pitchFamily="2" charset="2"/>
              </a:rPr>
              <a:t> Lab 2 and forward:</a:t>
            </a:r>
          </a:p>
          <a:p>
            <a:pPr lvl="2"/>
            <a:r>
              <a:rPr lang="en-US" dirty="0">
                <a:sym typeface="Wingdings" pitchFamily="2" charset="2"/>
              </a:rPr>
              <a:t> Attendance gets you 2 / 4 points</a:t>
            </a:r>
          </a:p>
          <a:p>
            <a:pPr lvl="2"/>
            <a:r>
              <a:rPr lang="en-US" dirty="0">
                <a:sym typeface="Wingdings" pitchFamily="2" charset="2"/>
              </a:rPr>
              <a:t> You submit 50% of the questions – but you should do them all.  </a:t>
            </a:r>
          </a:p>
          <a:p>
            <a:pPr lvl="2"/>
            <a:r>
              <a:rPr lang="en-US" dirty="0">
                <a:sym typeface="Wingdings" pitchFamily="2" charset="2"/>
              </a:rPr>
              <a:t> WWPD are not graded, but are used to give you feedback.</a:t>
            </a: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Tutor:</a:t>
            </a:r>
            <a:br>
              <a:rPr lang="en-US" dirty="0"/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799"/>
            <a:ext cx="11125200" cy="53918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Draw the global frame</a:t>
            </a:r>
          </a:p>
          <a:p>
            <a:pPr marL="514350" indent="-514350">
              <a:buAutoNum type="arabicPeriod"/>
            </a:pPr>
            <a:r>
              <a:rPr lang="en-US" dirty="0"/>
              <a:t>When evaluating assignments (lines with single equal), always evaluate right side first</a:t>
            </a:r>
          </a:p>
          <a:p>
            <a:pPr marL="514350" indent="-514350">
              <a:buAutoNum type="arabicPeriod"/>
            </a:pPr>
            <a:r>
              <a:rPr lang="en-US" dirty="0"/>
              <a:t>When you call a function MAKE A NEW FRAME!</a:t>
            </a:r>
          </a:p>
          <a:p>
            <a:pPr marL="514350" indent="-514350">
              <a:buAutoNum type="arabicPeriod"/>
            </a:pPr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pPr marL="514350" indent="-514350">
              <a:buAutoNum type="arabicPeriod"/>
            </a:pPr>
            <a:r>
              <a:rPr lang="en-US" dirty="0"/>
              <a:t>When assigning anything else, draw an arrow to the value</a:t>
            </a:r>
          </a:p>
          <a:p>
            <a:pPr marL="514350" indent="-514350">
              <a:buAutoNum type="arabicPeriod"/>
            </a:pPr>
            <a:r>
              <a:rPr lang="en-US" dirty="0"/>
              <a:t>When calling a function, name the frame with the intrinsic name – the name of the function that variable points to</a:t>
            </a:r>
          </a:p>
          <a:p>
            <a:pPr marL="514350" indent="-514350">
              <a:buAutoNum type="arabicPeriod"/>
            </a:pPr>
            <a:r>
              <a:rPr lang="en-US" dirty="0"/>
              <a:t>The parent frame of a function is the frame in which it was defined in (default parent frame is global)</a:t>
            </a:r>
          </a:p>
          <a:p>
            <a:pPr marL="514350" indent="-514350">
              <a:buAutoNum type="arabicPeriod"/>
            </a:pPr>
            <a:r>
              <a:rPr lang="en-US" dirty="0"/>
              <a:t>If the value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48FF-49F9-7D4D-979B-F4B8E6C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A481-72A9-4C49-998F-FDB9CD38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41" y="1178312"/>
            <a:ext cx="11125200" cy="5257800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 What's the result of the following?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 print('Hello,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 = greet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print('Hi,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hello('CS88')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Error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prints "Hello,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prints "Hi,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"I'm lost…."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3638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086C-BE13-DD2F-780C-8C0F0E87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30EF-333F-FF3A-A852-1AF0EFF4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Reminders: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https://go.c88c.org/chat</a:t>
            </a:r>
            <a:r>
              <a:rPr lang="en-US" dirty="0"/>
              <a:t>  - use for fun / real time discussion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https://go.c88c.org/qa5/</a:t>
            </a:r>
            <a:r>
              <a:rPr lang="en-US" dirty="0"/>
              <a:t> - Use during lecture!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https://go.c88c.org/5</a:t>
            </a:r>
            <a:r>
              <a:rPr lang="en-US" dirty="0"/>
              <a:t> - self check (after lecture)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5F0FA-9446-4DBC-410E-D4FAF46475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0166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74422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Today's Task: Acronym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84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specifically,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79200" y="4493067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209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EF8A75E-B082-4918-B462-57A16F73F00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/>
          <p:cNvPicPr/>
          <p:nvPr/>
        </p:nvPicPr>
        <p:blipFill>
          <a:blip r:embed="rId2"/>
          <a:stretch/>
        </p:blipFill>
        <p:spPr>
          <a:xfrm>
            <a:off x="1539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105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iteration: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  <a:p>
            <a:r>
              <a:rPr lang="en-US" dirty="0"/>
              <a:t>Always returns a list!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3754671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83D-F789-1131-3072-749EE20A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vs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82DD-19B2-D013-4B12-B1BBC8A1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 always return a list!</a:t>
            </a:r>
          </a:p>
          <a:p>
            <a:r>
              <a:rPr lang="en-US" dirty="0"/>
              <a:t>For loops do not return anything.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r>
              <a:rPr lang="en-US" dirty="0">
                <a:latin typeface="Source Code Pro" panose="020B0509030403020204" pitchFamily="49" charset="77"/>
              </a:rPr>
              <a:t> = []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for item in range(10):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my_data.append</a:t>
            </a:r>
            <a:r>
              <a:rPr lang="en-US" dirty="0">
                <a:latin typeface="Source Code Pro" panose="020B0509030403020204" pitchFamily="49" charset="77"/>
              </a:rPr>
              <a:t>(item)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# or 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r>
              <a:rPr lang="en-US" dirty="0">
                <a:latin typeface="Source Code Pro" panose="020B0509030403020204" pitchFamily="49" charset="77"/>
              </a:rPr>
              <a:t> = [ item for item in range(10)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638A-AA2E-B0AB-1B44-2B4E2245D4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7967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1B28EB-6701-E68D-7DC2-3B2AF46C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list comprehensions?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18148-6441-3686-4286-C02195FD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Transforming elements in a list</a:t>
            </a:r>
          </a:p>
          <a:p>
            <a:r>
              <a:rPr lang="en-US" dirty="0"/>
              <a:t> Filtering a list</a:t>
            </a:r>
          </a:p>
          <a:p>
            <a:r>
              <a:rPr lang="en-US" dirty="0"/>
              <a:t> Combining the two!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</a:t>
            </a:r>
            <a:r>
              <a:rPr lang="en-US" i="1" dirty="0"/>
              <a:t>surprising </a:t>
            </a:r>
            <a:r>
              <a:rPr lang="en-US" dirty="0"/>
              <a:t>number of tasks!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803DE-87F0-2E24-BA2C-B9C18661B3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B558-0969-F940-B29A-B92A06E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970-87C0-4C4C-8D68-D7DF8E28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DCDA-6F45-3040-85AE-661302C38C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19615406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</TotalTime>
  <Words>2155</Words>
  <Application>Microsoft Macintosh PowerPoint</Application>
  <PresentationFormat>Widescreen</PresentationFormat>
  <Paragraphs>306</Paragraphs>
  <Slides>38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FreightMicro Pro Book</vt:lpstr>
      <vt:lpstr> SourceCodePro-Light</vt:lpstr>
      <vt:lpstr>Arial</vt:lpstr>
      <vt:lpstr>Courier New</vt:lpstr>
      <vt:lpstr>FreightMicro Pro Light</vt:lpstr>
      <vt:lpstr>FreightMicro Pro Medium</vt:lpstr>
      <vt:lpstr>Helvetica Neue</vt:lpstr>
      <vt:lpstr>Open Sans Light</vt:lpstr>
      <vt:lpstr>Source Code Pro</vt:lpstr>
      <vt:lpstr>Source Code Pro Medium</vt:lpstr>
      <vt:lpstr>Times New Roman</vt:lpstr>
      <vt:lpstr>Wingdings</vt:lpstr>
      <vt:lpstr>3_Main C88C</vt:lpstr>
      <vt:lpstr>Lecture 5 Higher Order Functions</vt:lpstr>
      <vt:lpstr>Announcements</vt:lpstr>
      <vt:lpstr>Reminders</vt:lpstr>
      <vt:lpstr>List Comprehensions</vt:lpstr>
      <vt:lpstr>Learning Objectives</vt:lpstr>
      <vt:lpstr>Data-driven iteration: List Comprehensions</vt:lpstr>
      <vt:lpstr>List Comprehensions vs for Loops</vt:lpstr>
      <vt:lpstr>Why use list comprehensions?</vt:lpstr>
      <vt:lpstr>Demo!</vt:lpstr>
      <vt:lpstr>Higher Order Functions</vt:lpstr>
      <vt:lpstr>Learning Objectives</vt:lpstr>
      <vt:lpstr>Code is a Form of Data</vt:lpstr>
      <vt:lpstr>What is a Higher Order Function?</vt:lpstr>
      <vt:lpstr>Brief Aside: import</vt:lpstr>
      <vt:lpstr>An Interesting Example</vt:lpstr>
      <vt:lpstr>Why Higher Order Functions?</vt:lpstr>
      <vt:lpstr>A Generic Sum Function</vt:lpstr>
      <vt:lpstr>Higher Order Functions</vt:lpstr>
      <vt:lpstr>Learning Objectives</vt:lpstr>
      <vt:lpstr>Review: What is a Higher Order Function?</vt:lpstr>
      <vt:lpstr>Higher Order Functions</vt:lpstr>
      <vt:lpstr>Demo</vt:lpstr>
      <vt:lpstr>Environments &amp; Higher Order Functions</vt:lpstr>
      <vt:lpstr>Learning Objectives</vt:lpstr>
      <vt:lpstr>Example: compose</vt:lpstr>
      <vt:lpstr>Environment Diagrams</vt:lpstr>
      <vt:lpstr>Environment Diagrams Steps</vt:lpstr>
      <vt:lpstr>Environment Diagram Tips / Links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69</cp:revision>
  <cp:lastPrinted>2022-09-08T19:53:04Z</cp:lastPrinted>
  <dcterms:modified xsi:type="dcterms:W3CDTF">2024-02-27T23:35:51Z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