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1" r:id="rId1"/>
  </p:sldMasterIdLst>
  <p:notesMasterIdLst>
    <p:notesMasterId r:id="rId38"/>
  </p:notesMasterIdLst>
  <p:sldIdLst>
    <p:sldId id="256" r:id="rId2"/>
    <p:sldId id="377" r:id="rId3"/>
    <p:sldId id="371" r:id="rId4"/>
    <p:sldId id="380" r:id="rId5"/>
    <p:sldId id="378" r:id="rId6"/>
    <p:sldId id="260" r:id="rId7"/>
    <p:sldId id="261" r:id="rId8"/>
    <p:sldId id="374" r:id="rId9"/>
    <p:sldId id="262" r:id="rId10"/>
    <p:sldId id="263" r:id="rId11"/>
    <p:sldId id="264" r:id="rId12"/>
    <p:sldId id="285" r:id="rId13"/>
    <p:sldId id="268" r:id="rId14"/>
    <p:sldId id="373" r:id="rId15"/>
    <p:sldId id="266" r:id="rId16"/>
    <p:sldId id="267" r:id="rId17"/>
    <p:sldId id="368" r:id="rId18"/>
    <p:sldId id="381" r:id="rId19"/>
    <p:sldId id="269" r:id="rId20"/>
    <p:sldId id="270" r:id="rId21"/>
    <p:sldId id="382" r:id="rId22"/>
    <p:sldId id="271" r:id="rId23"/>
    <p:sldId id="372" r:id="rId24"/>
    <p:sldId id="379" r:id="rId25"/>
    <p:sldId id="272" r:id="rId26"/>
    <p:sldId id="273" r:id="rId27"/>
    <p:sldId id="274" r:id="rId28"/>
    <p:sldId id="275" r:id="rId29"/>
    <p:sldId id="369" r:id="rId30"/>
    <p:sldId id="376" r:id="rId31"/>
    <p:sldId id="363" r:id="rId32"/>
    <p:sldId id="364" r:id="rId33"/>
    <p:sldId id="375" r:id="rId34"/>
    <p:sldId id="366" r:id="rId35"/>
    <p:sldId id="367" r:id="rId36"/>
    <p:sldId id="365"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61"/>
    <p:restoredTop sz="94694"/>
  </p:normalViewPr>
  <p:slideViewPr>
    <p:cSldViewPr snapToGrid="0" snapToObjects="1">
      <p:cViewPr>
        <p:scale>
          <a:sx n="145" d="100"/>
          <a:sy n="145" d="100"/>
        </p:scale>
        <p:origin x="192"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g409413421_0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 name="Google Shape;27;g409413421_0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80f40eed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80f40eed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80f40eed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f80f40eed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g409413421_0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 name="Google Shape;27;g409413421_0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733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4c9ea7f34e61a5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4c9ea7f34e61a5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https://www.pinclipart.com/pindetail/mwxoJT_bean-wizard-alternate-colors-clipart/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80f40eed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80f40eed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https://www.pinclipart.com/pindetail/mwxoJT_bean-wizard-alternate-colors-clipart/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g409413421_0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 name="Google Shape;27;g409413421_0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419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4c9ea7f34e61a5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4c9ea7f34e61a5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4c9ea7f34e61a5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4c9ea7f34e61a5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4c9ea7f34e61a5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4c9ea7f34e61a5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4c9ea7f34e61a5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4c9ea7f34e61a5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g409413421_0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 name="Google Shape;27;g409413421_0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145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4c9ea7f34e61a5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e4c9ea7f34e61a5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7:notes"/>
          <p:cNvSpPr txBox="1">
            <a:spLocks noGrp="1"/>
          </p:cNvSpPr>
          <p:nvPr>
            <p:ph type="body" idx="1"/>
          </p:nvPr>
        </p:nvSpPr>
        <p:spPr>
          <a:xfrm>
            <a:off x="933450"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261" name="Google Shape;261;p7: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e4c9ea7f34e61a5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e4c9ea7f34e61a5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18b599bf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18b599bf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e4c9ea7f34e61a5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e4c9ea7f34e61a5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80f40ee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80f40ee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4c9ea7f34e61a5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4c9ea7f34e61a5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4c9ea7f34e61a5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4c9ea7f34e61a5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134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4c9ea7f34e61a5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4c9ea7f34e61a5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1.wdp"/><Relationship Id="rId3" Type="http://schemas.microsoft.com/office/2007/relationships/hdphoto" Target="../media/hdphoto2.wdp"/><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lvl1pPr>
              <a:defRPr sz="2700" baseline="0"/>
            </a:lvl1pPr>
          </a:lstStyle>
          <a:p>
            <a:r>
              <a:rPr lang="en-US" dirty="0"/>
              <a:t>Click to edit Master title style</a:t>
            </a:r>
          </a:p>
        </p:txBody>
      </p:sp>
      <p:sp>
        <p:nvSpPr>
          <p:cNvPr id="3" name="Content Placeholder 2"/>
          <p:cNvSpPr>
            <a:spLocks noGrp="1"/>
          </p:cNvSpPr>
          <p:nvPr>
            <p:ph idx="1"/>
          </p:nvPr>
        </p:nvSpPr>
        <p:spPr/>
        <p:txBody>
          <a:bodyPr/>
          <a:lstStyle>
            <a:lvl1pPr>
              <a:defRPr sz="2100" b="0" i="0" baseline="0">
                <a:latin typeface="Open Sans Light" panose="020B0606030504020204" pitchFamily="34" charset="0"/>
                <a:ea typeface="Open Sans Light" panose="020B0606030504020204" pitchFamily="34" charset="0"/>
                <a:cs typeface="Open Sans Light" panose="020B0606030504020204" pitchFamily="34" charset="0"/>
              </a:defRPr>
            </a:lvl1pPr>
            <a:lvl2pPr>
              <a:defRPr sz="2100" b="0" i="0" baseline="0">
                <a:latin typeface="Open Sans Light" panose="020B0606030504020204" pitchFamily="34" charset="0"/>
                <a:ea typeface="Open Sans Light" panose="020B0606030504020204" pitchFamily="34" charset="0"/>
                <a:cs typeface="Open Sans Light" panose="020B0606030504020204" pitchFamily="34" charset="0"/>
              </a:defRPr>
            </a:lvl2pPr>
            <a:lvl3pPr>
              <a:defRPr sz="1800" b="0" i="0" baseline="0">
                <a:latin typeface="Open Sans Light" panose="020B0606030504020204" pitchFamily="34" charset="0"/>
                <a:ea typeface="Open Sans Light" panose="020B0606030504020204" pitchFamily="34" charset="0"/>
                <a:cs typeface="Open Sans Light" panose="020B0606030504020204" pitchFamily="34" charset="0"/>
              </a:defRPr>
            </a:lvl3pPr>
            <a:lvl4pPr>
              <a:defRPr sz="1800" b="0" i="0" baseline="0">
                <a:latin typeface="Open Sans Light" panose="020B0606030504020204" pitchFamily="34" charset="0"/>
                <a:ea typeface="Open Sans Light" panose="020B0606030504020204" pitchFamily="34" charset="0"/>
                <a:cs typeface="Open Sans Light" panose="020B0606030504020204" pitchFamily="34" charset="0"/>
              </a:defRPr>
            </a:lvl4pPr>
            <a:lvl5pPr>
              <a:defRPr sz="1500" b="0" i="0" baseline="0">
                <a:latin typeface="Open Sans Light" panose="020B0606030504020204" pitchFamily="34" charset="0"/>
                <a:ea typeface="Open Sans Light" panose="020B0606030504020204" pitchFamily="34" charset="0"/>
                <a:cs typeface="Open Sans Light"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60F574F4-9EA5-E09D-AA0C-48EE3C3246AC}"/>
              </a:ext>
            </a:extLst>
          </p:cNvPr>
          <p:cNvSpPr>
            <a:spLocks noGrp="1"/>
          </p:cNvSpPr>
          <p:nvPr>
            <p:ph type="ftr" sz="quarter" idx="10"/>
          </p:nvPr>
        </p:nvSpPr>
        <p:spPr>
          <a:xfrm>
            <a:off x="3028950" y="4826000"/>
            <a:ext cx="3429000" cy="227807"/>
          </a:xfrm>
        </p:spPr>
        <p:txBody>
          <a:bodyPr/>
          <a:lstStyle>
            <a:lvl1pPr>
              <a:defRPr b="0" i="0">
                <a:latin typeface="FreightMicro Pro Medium" panose="02000603020000020004" pitchFamily="2" charset="0"/>
              </a:defRPr>
            </a:lvl1pPr>
          </a:lstStyle>
          <a:p>
            <a:r>
              <a:rPr lang="en-US" dirty="0"/>
              <a:t>Michael Ball | UC Berkeley | https://c88c.org | © CC BY-NC-SA</a:t>
            </a:r>
          </a:p>
        </p:txBody>
      </p:sp>
    </p:spTree>
    <p:extLst>
      <p:ext uri="{BB962C8B-B14F-4D97-AF65-F5344CB8AC3E}">
        <p14:creationId xmlns:p14="http://schemas.microsoft.com/office/powerpoint/2010/main" val="1749180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1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686DCF39-8489-B440-287B-604AF733C85B}"/>
              </a:ext>
            </a:extLst>
          </p:cNvPr>
          <p:cNvSpPr>
            <a:spLocks noGrp="1"/>
          </p:cNvSpPr>
          <p:nvPr>
            <p:ph type="ftr" sz="quarter" idx="10"/>
          </p:nvPr>
        </p:nvSpPr>
        <p:spPr>
          <a:xfrm>
            <a:off x="3028951" y="4875214"/>
            <a:ext cx="3261491" cy="204787"/>
          </a:xfrm>
        </p:spPr>
        <p:txBody>
          <a:bodyPr/>
          <a:lstStyle>
            <a:lvl1pPr>
              <a:defRPr b="0" i="0">
                <a:latin typeface="FreightMicro Pro Book" panose="02000603020000020004" pitchFamily="2" charset="0"/>
              </a:defRPr>
            </a:lvl1pPr>
          </a:lstStyle>
          <a:p>
            <a:r>
              <a:rPr lang="en-US" dirty="0"/>
              <a:t>Michael Ball | UC Berkeley | https://c88c.org | © CC BY-NC-SA</a:t>
            </a:r>
          </a:p>
        </p:txBody>
      </p:sp>
    </p:spTree>
    <p:extLst>
      <p:ext uri="{BB962C8B-B14F-4D97-AF65-F5344CB8AC3E}">
        <p14:creationId xmlns:p14="http://schemas.microsoft.com/office/powerpoint/2010/main" val="260034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7">
            <a:extLst>
              <a:ext uri="{FF2B5EF4-FFF2-40B4-BE49-F238E27FC236}">
                <a16:creationId xmlns:a16="http://schemas.microsoft.com/office/drawing/2014/main" id="{ECA42F45-1436-E397-BC1C-20EF043ED087}"/>
              </a:ext>
            </a:extLst>
          </p:cNvPr>
          <p:cNvSpPr>
            <a:spLocks noGrp="1"/>
          </p:cNvSpPr>
          <p:nvPr>
            <p:ph type="ftr" sz="quarter" idx="10"/>
          </p:nvPr>
        </p:nvSpPr>
        <p:spPr>
          <a:xfrm>
            <a:off x="3028951" y="4862514"/>
            <a:ext cx="3261491" cy="273844"/>
          </a:xfrm>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3694509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0" y="161925"/>
            <a:ext cx="7696200" cy="552450"/>
          </a:xfrm>
        </p:spPr>
        <p:txBody>
          <a:bodyPr/>
          <a:lstStyle>
            <a:lvl1pPr>
              <a:defRPr sz="2100" baseline="0"/>
            </a:lvl1pPr>
          </a:lstStyle>
          <a:p>
            <a:r>
              <a:rPr lang="en-US" dirty="0"/>
              <a:t>Click to edit Master title style</a:t>
            </a:r>
          </a:p>
        </p:txBody>
      </p:sp>
      <p:sp>
        <p:nvSpPr>
          <p:cNvPr id="3" name="Text Placeholder 2"/>
          <p:cNvSpPr>
            <a:spLocks noGrp="1"/>
          </p:cNvSpPr>
          <p:nvPr>
            <p:ph type="body" sz="half" idx="1"/>
          </p:nvPr>
        </p:nvSpPr>
        <p:spPr>
          <a:xfrm>
            <a:off x="400050" y="800100"/>
            <a:ext cx="4019550" cy="39433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572000" y="800101"/>
            <a:ext cx="4171950" cy="1914525"/>
          </a:xfrm>
        </p:spPr>
        <p:txBody>
          <a:bodyPr/>
          <a:lstStyle>
            <a:lvl1pPr>
              <a:defRPr sz="20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572000" y="2828926"/>
            <a:ext cx="4171950" cy="1914525"/>
          </a:xfrm>
        </p:spPr>
        <p:txBody>
          <a:bodyPr/>
          <a:lstStyle>
            <a:lvl1pPr>
              <a:defRPr sz="20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09B8C7DD-E937-7C7A-0125-F53589ECA244}"/>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2635294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633" b="1"/>
            </a:lvl1pPr>
          </a:lstStyle>
          <a:p>
            <a:r>
              <a:rPr lang="en-US"/>
              <a:t>Click to edit Master title style</a:t>
            </a:r>
          </a:p>
        </p:txBody>
      </p:sp>
      <p:sp>
        <p:nvSpPr>
          <p:cNvPr id="3" name="Picture Placeholder 2"/>
          <p:cNvSpPr>
            <a:spLocks noGrp="1"/>
          </p:cNvSpPr>
          <p:nvPr>
            <p:ph type="pic" idx="1"/>
          </p:nvPr>
        </p:nvSpPr>
        <p:spPr>
          <a:xfrm>
            <a:off x="990600" y="857256"/>
            <a:ext cx="7391400" cy="2688431"/>
          </a:xfrm>
        </p:spPr>
        <p:txBody>
          <a:bodyPr/>
          <a:lstStyle>
            <a:lvl1pPr marL="0" indent="0">
              <a:buNone/>
              <a:defRPr sz="1013"/>
            </a:lvl1pPr>
            <a:lvl2pPr marL="144658" indent="0">
              <a:buNone/>
              <a:defRPr sz="886"/>
            </a:lvl2pPr>
            <a:lvl3pPr marL="289315" indent="0">
              <a:buNone/>
              <a:defRPr sz="760"/>
            </a:lvl3pPr>
            <a:lvl4pPr marL="433973" indent="0">
              <a:buNone/>
              <a:defRPr sz="633"/>
            </a:lvl4pPr>
            <a:lvl5pPr marL="578630" indent="0">
              <a:buNone/>
              <a:defRPr sz="633"/>
            </a:lvl5pPr>
            <a:lvl6pPr marL="723287" indent="0">
              <a:buNone/>
              <a:defRPr sz="633"/>
            </a:lvl6pPr>
            <a:lvl7pPr marL="867944" indent="0">
              <a:buNone/>
              <a:defRPr sz="633"/>
            </a:lvl7pPr>
            <a:lvl8pPr marL="1012602" indent="0">
              <a:buNone/>
              <a:defRPr sz="633"/>
            </a:lvl8pPr>
            <a:lvl9pPr marL="1157259" indent="0">
              <a:buNone/>
              <a:defRPr sz="633"/>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443"/>
            </a:lvl1pPr>
            <a:lvl2pPr marL="144658" indent="0">
              <a:buNone/>
              <a:defRPr sz="380"/>
            </a:lvl2pPr>
            <a:lvl3pPr marL="289315" indent="0">
              <a:buNone/>
              <a:defRPr sz="316"/>
            </a:lvl3pPr>
            <a:lvl4pPr marL="433973" indent="0">
              <a:buNone/>
              <a:defRPr sz="285"/>
            </a:lvl4pPr>
            <a:lvl5pPr marL="578630" indent="0">
              <a:buNone/>
              <a:defRPr sz="285"/>
            </a:lvl5pPr>
            <a:lvl6pPr marL="723287" indent="0">
              <a:buNone/>
              <a:defRPr sz="285"/>
            </a:lvl6pPr>
            <a:lvl7pPr marL="867944" indent="0">
              <a:buNone/>
              <a:defRPr sz="285"/>
            </a:lvl7pPr>
            <a:lvl8pPr marL="1012602" indent="0">
              <a:buNone/>
              <a:defRPr sz="285"/>
            </a:lvl8pPr>
            <a:lvl9pPr marL="1157259" indent="0">
              <a:buNone/>
              <a:defRPr sz="285"/>
            </a:lvl9pPr>
          </a:lstStyle>
          <a:p>
            <a:pPr lvl="0"/>
            <a:r>
              <a:rPr lang="en-US"/>
              <a:t>Click to edit Master text styles</a:t>
            </a:r>
          </a:p>
        </p:txBody>
      </p:sp>
      <p:sp>
        <p:nvSpPr>
          <p:cNvPr id="6" name="Footer Placeholder 5">
            <a:extLst>
              <a:ext uri="{FF2B5EF4-FFF2-40B4-BE49-F238E27FC236}">
                <a16:creationId xmlns:a16="http://schemas.microsoft.com/office/drawing/2014/main" id="{BFA8BDE8-F90A-0148-46CF-5751E5EEBD98}"/>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1255201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400050" y="171450"/>
            <a:ext cx="7658100" cy="552450"/>
          </a:xfrm>
        </p:spPr>
        <p:txBody>
          <a:bodyPr/>
          <a:lstStyle>
            <a:lvl1pPr>
              <a:defRPr sz="2100" baseline="0"/>
            </a:lvl1pPr>
          </a:lstStyle>
          <a:p>
            <a:r>
              <a:rPr lang="en-US" dirty="0"/>
              <a:t>Click to edit Master title style</a:t>
            </a:r>
          </a:p>
        </p:txBody>
      </p:sp>
      <p:sp>
        <p:nvSpPr>
          <p:cNvPr id="7" name="Footer Placeholder 6">
            <a:extLst>
              <a:ext uri="{FF2B5EF4-FFF2-40B4-BE49-F238E27FC236}">
                <a16:creationId xmlns:a16="http://schemas.microsoft.com/office/drawing/2014/main" id="{B8EDAE3B-4F9B-E1D9-6A36-666A736E6FC0}"/>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2281946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1_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171450"/>
            <a:ext cx="7695720" cy="552150"/>
          </a:xfrm>
          <a:prstGeom prst="rect">
            <a:avLst/>
          </a:prstGeom>
        </p:spPr>
        <p:txBody>
          <a:bodyPr lIns="0" tIns="0" rIns="0" bIns="0" anchor="ctr"/>
          <a:lstStyle>
            <a:lvl1pPr>
              <a:defRPr b="0" i="0">
                <a:latin typeface="Open Sans Light"/>
              </a:defRPr>
            </a:lvl1pPr>
          </a:lstStyle>
          <a:p>
            <a:endParaRPr lang="en-US" sz="591" b="0" strike="noStrike" spc="-1" dirty="0">
              <a:solidFill>
                <a:srgbClr val="000000"/>
              </a:solidFill>
              <a:uFill>
                <a:solidFill>
                  <a:srgbClr val="FFFFFF"/>
                </a:solidFill>
              </a:uFill>
              <a:latin typeface="Arial"/>
            </a:endParaRPr>
          </a:p>
        </p:txBody>
      </p:sp>
      <p:sp>
        <p:nvSpPr>
          <p:cNvPr id="51" name="PlaceHolder 2"/>
          <p:cNvSpPr>
            <a:spLocks noGrp="1"/>
          </p:cNvSpPr>
          <p:nvPr>
            <p:ph type="subTitle"/>
          </p:nvPr>
        </p:nvSpPr>
        <p:spPr>
          <a:xfrm>
            <a:off x="685800" y="800010"/>
            <a:ext cx="7619760" cy="3943080"/>
          </a:xfrm>
          <a:prstGeom prst="rect">
            <a:avLst/>
          </a:prstGeom>
        </p:spPr>
        <p:txBody>
          <a:bodyPr lIns="0" tIns="0" rIns="0" bIns="0" anchor="ctr"/>
          <a:lstStyle>
            <a:lvl1pPr>
              <a:defRPr b="0" i="0">
                <a:latin typeface="Open Sans Light"/>
              </a:defRPr>
            </a:lvl1pPr>
          </a:lstStyle>
          <a:p>
            <a:pPr algn="ctr"/>
            <a:endParaRPr lang="en-US" sz="1350" b="0" strike="noStrike" spc="-1" dirty="0">
              <a:solidFill>
                <a:srgbClr val="000000"/>
              </a:solidFill>
              <a:uFill>
                <a:solidFill>
                  <a:srgbClr val="FFFFFF"/>
                </a:solidFill>
              </a:uFill>
              <a:latin typeface="Arial"/>
            </a:endParaRPr>
          </a:p>
        </p:txBody>
      </p:sp>
      <p:sp>
        <p:nvSpPr>
          <p:cNvPr id="3" name="Footer Placeholder 2">
            <a:extLst>
              <a:ext uri="{FF2B5EF4-FFF2-40B4-BE49-F238E27FC236}">
                <a16:creationId xmlns:a16="http://schemas.microsoft.com/office/drawing/2014/main" id="{87452491-A029-4B13-92F1-12DB3B77C8B1}"/>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124035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IT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1852-78FC-D3F3-C972-F219664A4F94}"/>
              </a:ext>
            </a:extLst>
          </p:cNvPr>
          <p:cNvSpPr>
            <a:spLocks noGrp="1"/>
          </p:cNvSpPr>
          <p:nvPr>
            <p:ph type="title" hasCustomPrompt="1"/>
          </p:nvPr>
        </p:nvSpPr>
        <p:spPr/>
        <p:txBody>
          <a:bodyPr/>
          <a:lstStyle/>
          <a:p>
            <a:r>
              <a:rPr lang="en-US" dirty="0"/>
              <a:t>CITN</a:t>
            </a:r>
          </a:p>
        </p:txBody>
      </p:sp>
      <p:sp>
        <p:nvSpPr>
          <p:cNvPr id="5" name="Text Placeholder 4">
            <a:extLst>
              <a:ext uri="{FF2B5EF4-FFF2-40B4-BE49-F238E27FC236}">
                <a16:creationId xmlns:a16="http://schemas.microsoft.com/office/drawing/2014/main" id="{997D5024-0F78-8518-088C-2091FD4977F0}"/>
              </a:ext>
            </a:extLst>
          </p:cNvPr>
          <p:cNvSpPr>
            <a:spLocks noGrp="1"/>
          </p:cNvSpPr>
          <p:nvPr>
            <p:ph type="body" sz="quarter" idx="11"/>
          </p:nvPr>
        </p:nvSpPr>
        <p:spPr>
          <a:xfrm>
            <a:off x="285750" y="800100"/>
            <a:ext cx="5943600" cy="3943350"/>
          </a:xfrm>
        </p:spPr>
        <p:txBody>
          <a:bodyPr>
            <a:normAutofit/>
          </a:bodyPr>
          <a:lstStyle>
            <a:lvl1pPr marL="0" indent="0" algn="just">
              <a:buNone/>
              <a:defRPr sz="1500"/>
            </a:lvl1pPr>
            <a:lvl2pPr marL="144658" indent="0" algn="just">
              <a:buNone/>
              <a:defRPr/>
            </a:lvl2pPr>
            <a:lvl3pPr marL="289315" indent="0" algn="just">
              <a:buNone/>
              <a:defRPr/>
            </a:lvl3pPr>
            <a:lvl4pPr marL="433973" indent="0" algn="just">
              <a:buNone/>
              <a:defRPr/>
            </a:lvl4pPr>
            <a:lvl5pPr marL="578630" indent="0" algn="just">
              <a:buNone/>
              <a:defRPr/>
            </a:lvl5pPr>
          </a:lstStyle>
          <a:p>
            <a:pPr lvl="0"/>
            <a:r>
              <a:rPr lang="en-US" dirty="0"/>
              <a:t>Click to edit Master text styles</a:t>
            </a:r>
          </a:p>
          <a:p>
            <a:pPr lvl="0"/>
            <a:r>
              <a:rPr lang="en-US" dirty="0"/>
              <a:t>Second level</a:t>
            </a:r>
          </a:p>
        </p:txBody>
      </p:sp>
      <p:sp>
        <p:nvSpPr>
          <p:cNvPr id="7" name="Picture Placeholder 6">
            <a:extLst>
              <a:ext uri="{FF2B5EF4-FFF2-40B4-BE49-F238E27FC236}">
                <a16:creationId xmlns:a16="http://schemas.microsoft.com/office/drawing/2014/main" id="{908115F0-EE99-B62A-B436-CE068D384E25}"/>
              </a:ext>
            </a:extLst>
          </p:cNvPr>
          <p:cNvSpPr>
            <a:spLocks noGrp="1"/>
          </p:cNvSpPr>
          <p:nvPr>
            <p:ph type="pic" sz="quarter" idx="12"/>
          </p:nvPr>
        </p:nvSpPr>
        <p:spPr>
          <a:xfrm>
            <a:off x="6343650" y="114300"/>
            <a:ext cx="2457450" cy="1714500"/>
          </a:xfrm>
        </p:spPr>
        <p:txBody>
          <a:bodyPr/>
          <a:lstStyle/>
          <a:p>
            <a:endParaRPr lang="en-US"/>
          </a:p>
        </p:txBody>
      </p:sp>
      <p:sp>
        <p:nvSpPr>
          <p:cNvPr id="6" name="Footer Placeholder 5">
            <a:extLst>
              <a:ext uri="{FF2B5EF4-FFF2-40B4-BE49-F238E27FC236}">
                <a16:creationId xmlns:a16="http://schemas.microsoft.com/office/drawing/2014/main" id="{F3DAD039-3F0B-EE63-8523-7285720D1B2D}"/>
              </a:ext>
            </a:extLst>
          </p:cNvPr>
          <p:cNvSpPr>
            <a:spLocks noGrp="1"/>
          </p:cNvSpPr>
          <p:nvPr>
            <p:ph type="ftr" sz="quarter" idx="13"/>
          </p:nvPr>
        </p:nvSpPr>
        <p:spPr/>
        <p:txBody>
          <a:bodyPr/>
          <a:lstStyle/>
          <a:p>
            <a:r>
              <a:rPr lang="en-US">
                <a:latin typeface="FreightMicro Pro Light" panose="02000603030000020004" pitchFamily="2" charset="0"/>
              </a:rPr>
              <a:t>Michael Ball | UC Berkeley | https://c88c.org | © CC BY-NC-SA</a:t>
            </a:r>
          </a:p>
        </p:txBody>
      </p:sp>
    </p:spTree>
    <p:extLst>
      <p:ext uri="{BB962C8B-B14F-4D97-AF65-F5344CB8AC3E}">
        <p14:creationId xmlns:p14="http://schemas.microsoft.com/office/powerpoint/2010/main" val="126767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4" name="Content Placeholder 2">
            <a:extLst>
              <a:ext uri="{FF2B5EF4-FFF2-40B4-BE49-F238E27FC236}">
                <a16:creationId xmlns:a16="http://schemas.microsoft.com/office/drawing/2014/main" id="{3B82928C-C2C6-56F3-58DC-18D2AB8BF666}"/>
              </a:ext>
            </a:extLst>
          </p:cNvPr>
          <p:cNvSpPr>
            <a:spLocks noGrp="1"/>
          </p:cNvSpPr>
          <p:nvPr>
            <p:ph idx="1"/>
          </p:nvPr>
        </p:nvSpPr>
        <p:spPr>
          <a:xfrm>
            <a:off x="400050" y="800100"/>
            <a:ext cx="6572250" cy="1885950"/>
          </a:xfrm>
        </p:spPr>
        <p:txBody>
          <a:bodyPr/>
          <a:lstStyle>
            <a:lvl1pPr>
              <a:defRPr sz="1650" b="0" i="0" baseline="0">
                <a:latin typeface="Open Sans Light" panose="020B0606030504020204" pitchFamily="34" charset="0"/>
                <a:ea typeface="Open Sans Light" panose="020B0606030504020204" pitchFamily="34" charset="0"/>
                <a:cs typeface="Open Sans Light" panose="020B0606030504020204" pitchFamily="34" charset="0"/>
              </a:defRPr>
            </a:lvl1pPr>
            <a:lvl2pPr>
              <a:defRPr sz="1650" b="0" i="0" baseline="0">
                <a:latin typeface="Open Sans Light" panose="020B0606030504020204" pitchFamily="34" charset="0"/>
                <a:ea typeface="Open Sans Light" panose="020B0606030504020204" pitchFamily="34" charset="0"/>
                <a:cs typeface="Open Sans Light" panose="020B0606030504020204" pitchFamily="34" charset="0"/>
              </a:defRPr>
            </a:lvl2pPr>
            <a:lvl3pPr>
              <a:defRPr sz="1500" b="0" i="0" baseline="0">
                <a:latin typeface="Open Sans Light" panose="020B0606030504020204" pitchFamily="34" charset="0"/>
                <a:ea typeface="Open Sans Light" panose="020B0606030504020204" pitchFamily="34" charset="0"/>
                <a:cs typeface="Open Sans Light" panose="020B0606030504020204" pitchFamily="34" charset="0"/>
              </a:defRPr>
            </a:lvl3pPr>
            <a:lvl4pPr>
              <a:defRPr sz="1500" b="0" i="0" baseline="0">
                <a:latin typeface="Open Sans Light" panose="020B0606030504020204" pitchFamily="34" charset="0"/>
                <a:ea typeface="Open Sans Light" panose="020B0606030504020204" pitchFamily="34" charset="0"/>
                <a:cs typeface="Open Sans Light" panose="020B0606030504020204" pitchFamily="34" charset="0"/>
              </a:defRPr>
            </a:lvl4pPr>
            <a:lvl5pPr>
              <a:defRPr sz="1350" b="0" i="0" baseline="0">
                <a:latin typeface="Open Sans Light" panose="020B0606030504020204" pitchFamily="34" charset="0"/>
                <a:ea typeface="Open Sans Light" panose="020B0606030504020204" pitchFamily="34" charset="0"/>
                <a:cs typeface="Open Sans Light"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400050" y="2800350"/>
            <a:ext cx="6572250" cy="1885950"/>
          </a:xfrm>
        </p:spPr>
        <p:txBody>
          <a:bodyPr/>
          <a:lstStyle>
            <a:lvl1pPr marL="0" indent="0">
              <a:buNone/>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p>
            <a:r>
              <a:rPr lang="en-US">
                <a:latin typeface="FreightMicro Pro Light" panose="02000603030000020004" pitchFamily="2" charset="0"/>
              </a:rPr>
              <a:t>Michael Ball | UC Berkeley | https://c88c.org | © CC BY-NC-SA</a:t>
            </a:r>
          </a:p>
        </p:txBody>
      </p:sp>
    </p:spTree>
    <p:extLst>
      <p:ext uri="{BB962C8B-B14F-4D97-AF65-F5344CB8AC3E}">
        <p14:creationId xmlns:p14="http://schemas.microsoft.com/office/powerpoint/2010/main" val="1303224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0" y="0"/>
            <a:ext cx="9144000" cy="685800"/>
          </a:xfrm>
        </p:spPr>
        <p:txBody>
          <a:bodyPr/>
          <a:lstStyle>
            <a:lvl1pPr>
              <a:defRPr sz="2100" baseline="0"/>
            </a:lvl1pPr>
          </a:lstStyle>
          <a:p>
            <a:r>
              <a:rPr lang="en-US" dirty="0"/>
              <a:t>Click to edit Master title style</a:t>
            </a:r>
          </a:p>
        </p:txBody>
      </p:sp>
      <p:sp>
        <p:nvSpPr>
          <p:cNvPr id="7" name="Footer Placeholder 6">
            <a:extLst>
              <a:ext uri="{FF2B5EF4-FFF2-40B4-BE49-F238E27FC236}">
                <a16:creationId xmlns:a16="http://schemas.microsoft.com/office/drawing/2014/main" id="{0C6EE0E2-0155-74C7-B124-ACD06804185E}"/>
              </a:ext>
            </a:extLst>
          </p:cNvPr>
          <p:cNvSpPr>
            <a:spLocks noGrp="1"/>
          </p:cNvSpPr>
          <p:nvPr>
            <p:ph type="ftr" sz="quarter" idx="10"/>
          </p:nvPr>
        </p:nvSpPr>
        <p:spPr/>
        <p:txBody>
          <a:bodyPr/>
          <a:lstStyle/>
          <a:p>
            <a:r>
              <a:rPr lang="en-US">
                <a:latin typeface="FreightMicro Pro Light" panose="02000603030000020004" pitchFamily="2" charset="0"/>
              </a:rPr>
              <a:t>Michael Ball | UC Berkeley | https://c88c.org | © CC BY-NC-SA</a:t>
            </a:r>
          </a:p>
        </p:txBody>
      </p:sp>
    </p:spTree>
    <p:extLst>
      <p:ext uri="{BB962C8B-B14F-4D97-AF65-F5344CB8AC3E}">
        <p14:creationId xmlns:p14="http://schemas.microsoft.com/office/powerpoint/2010/main" val="3398903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400050" y="171450"/>
            <a:ext cx="7658100" cy="552450"/>
          </a:xfrm>
        </p:spPr>
        <p:txBody>
          <a:bodyPr/>
          <a:lstStyle>
            <a:lvl1pPr>
              <a:defRPr sz="2100" baseline="0"/>
            </a:lvl1pPr>
          </a:lstStyle>
          <a:p>
            <a:r>
              <a:rPr lang="en-US" dirty="0"/>
              <a:t>Click to edit Master title style</a:t>
            </a:r>
          </a:p>
        </p:txBody>
      </p:sp>
      <p:sp>
        <p:nvSpPr>
          <p:cNvPr id="7" name="Footer Placeholder 6">
            <a:extLst>
              <a:ext uri="{FF2B5EF4-FFF2-40B4-BE49-F238E27FC236}">
                <a16:creationId xmlns:a16="http://schemas.microsoft.com/office/drawing/2014/main" id="{B8EDAE3B-4F9B-E1D9-6A36-666A736E6FC0}"/>
              </a:ext>
            </a:extLst>
          </p:cNvPr>
          <p:cNvSpPr>
            <a:spLocks noGrp="1"/>
          </p:cNvSpPr>
          <p:nvPr>
            <p:ph type="ftr" sz="quarter" idx="10"/>
          </p:nvPr>
        </p:nvSpPr>
        <p:spPr/>
        <p:txBody>
          <a:bodyPr/>
          <a:lstStyle/>
          <a:p>
            <a:r>
              <a:rPr lang="en-US">
                <a:latin typeface="FreightMicro Pro Light" panose="02000603030000020004" pitchFamily="2" charset="0"/>
              </a:rPr>
              <a:t>Michael Ball | UC Berkeley | https://c88c.org | © CC BY-NC-SA</a:t>
            </a:r>
          </a:p>
        </p:txBody>
      </p:sp>
    </p:spTree>
    <p:extLst>
      <p:ext uri="{BB962C8B-B14F-4D97-AF65-F5344CB8AC3E}">
        <p14:creationId xmlns:p14="http://schemas.microsoft.com/office/powerpoint/2010/main" val="40185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4" name="Line 7"/>
          <p:cNvSpPr>
            <a:spLocks noChangeShapeType="1"/>
          </p:cNvSpPr>
          <p:nvPr/>
        </p:nvSpPr>
        <p:spPr bwMode="auto">
          <a:xfrm>
            <a:off x="342900" y="914400"/>
            <a:ext cx="8401050" cy="0"/>
          </a:xfrm>
          <a:prstGeom prst="line">
            <a:avLst/>
          </a:prstGeom>
          <a:noFill/>
          <a:ln w="47625" cap="rnd" cmpd="sng">
            <a:solidFill>
              <a:srgbClr val="FBBA03"/>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570" b="0" i="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455685" name="Rectangle 5"/>
          <p:cNvSpPr>
            <a:spLocks noGrp="1" noChangeArrowheads="1"/>
          </p:cNvSpPr>
          <p:nvPr>
            <p:ph type="ctrTitle"/>
          </p:nvPr>
        </p:nvSpPr>
        <p:spPr>
          <a:xfrm>
            <a:off x="1487871" y="1615354"/>
            <a:ext cx="6343650" cy="1102519"/>
          </a:xfrm>
          <a:noFill/>
        </p:spPr>
        <p:txBody>
          <a:bodyPr lIns="457200" rIns="457200">
            <a:normAutofit/>
          </a:bodyPr>
          <a:lstStyle>
            <a:lvl1pPr algn="ctr">
              <a:defRPr sz="2800" b="0" i="0" baseline="0">
                <a:latin typeface="FreightMicro Pro Book" panose="02000603020000020004" pitchFamily="2" charset="0"/>
              </a:defRPr>
            </a:lvl1pPr>
          </a:lstStyle>
          <a:p>
            <a:r>
              <a:rPr lang="en-US" dirty="0"/>
              <a:t>Click to edit Master title style</a:t>
            </a:r>
          </a:p>
        </p:txBody>
      </p:sp>
      <p:sp>
        <p:nvSpPr>
          <p:cNvPr id="455686" name="Rectangle 6"/>
          <p:cNvSpPr>
            <a:spLocks noGrp="1" noChangeArrowheads="1"/>
          </p:cNvSpPr>
          <p:nvPr>
            <p:ph type="subTitle" idx="1"/>
          </p:nvPr>
        </p:nvSpPr>
        <p:spPr>
          <a:xfrm>
            <a:off x="1924598" y="2931745"/>
            <a:ext cx="5657850" cy="742950"/>
          </a:xfrm>
        </p:spPr>
        <p:txBody>
          <a:bodyPr/>
          <a:lstStyle>
            <a:lvl1pPr marL="0" indent="0" algn="ctr">
              <a:buFontTx/>
              <a:buNone/>
              <a:defRPr sz="2400" b="0" i="0">
                <a:solidFill>
                  <a:schemeClr val="bg1"/>
                </a:solidFill>
                <a:latin typeface="FreightMicro Pro Book" panose="02000603020000020004" pitchFamily="2" charset="0"/>
              </a:defRPr>
            </a:lvl1pPr>
          </a:lstStyle>
          <a:p>
            <a:r>
              <a:rPr lang="en-US" dirty="0"/>
              <a:t>Click to edit Master subtitle style</a:t>
            </a:r>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319598" y="286941"/>
            <a:ext cx="8424352"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29133" tIns="14567" rIns="29133" bIns="14567"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3600" b="0" i="0" kern="0" baseline="0" dirty="0">
                <a:solidFill>
                  <a:schemeClr val="accent1"/>
                </a:solidFill>
                <a:latin typeface="FreightMicro Pro Book" panose="02000603020000020004" pitchFamily="2" charset="0"/>
              </a:rPr>
              <a:t>Computational Structures in Data Science</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3831538" y="1938133"/>
            <a:ext cx="184731" cy="183255"/>
          </a:xfrm>
          <a:prstGeom prst="rect">
            <a:avLst/>
          </a:prstGeom>
          <a:noFill/>
        </p:spPr>
        <p:txBody>
          <a:bodyPr wrap="none" rtlCol="0">
            <a:spAutoFit/>
          </a:bodyPr>
          <a:lstStyle/>
          <a:p>
            <a:endParaRPr lang="en-US" sz="591" b="0" i="0">
              <a:latin typeface="Open Sans Light" panose="020B0606030504020204" pitchFamily="34" charset="0"/>
              <a:ea typeface="Open Sans Light" panose="020B0606030504020204" pitchFamily="34" charset="0"/>
              <a:cs typeface="Open Sans Light" panose="020B0606030504020204" pitchFamily="34" charset="0"/>
            </a:endParaRPr>
          </a:p>
        </p:txBody>
      </p:sp>
      <p:pic>
        <p:nvPicPr>
          <p:cNvPr id="7" name="Picture 6" descr="A black and white logo&#10;&#10;Description automatically generated">
            <a:extLst>
              <a:ext uri="{FF2B5EF4-FFF2-40B4-BE49-F238E27FC236}">
                <a16:creationId xmlns:a16="http://schemas.microsoft.com/office/drawing/2014/main" id="{36936D33-9916-57D9-FB99-897ADE096A99}"/>
              </a:ext>
            </a:extLst>
          </p:cNvPr>
          <p:cNvPicPr>
            <a:picLocks noChangeAspect="1"/>
          </p:cNvPicPr>
          <p:nvPr userDrawn="1"/>
        </p:nvPicPr>
        <p:blipFill>
          <a:blip r:embed="rId2"/>
          <a:stretch>
            <a:fillRect/>
          </a:stretch>
        </p:blipFill>
        <p:spPr>
          <a:xfrm>
            <a:off x="3907221" y="3908868"/>
            <a:ext cx="1504950" cy="600075"/>
          </a:xfrm>
          <a:prstGeom prst="rect">
            <a:avLst/>
          </a:prstGeom>
        </p:spPr>
      </p:pic>
      <p:pic>
        <p:nvPicPr>
          <p:cNvPr id="2" name="Picture 2" descr="cc logo">
            <a:extLst>
              <a:ext uri="{FF2B5EF4-FFF2-40B4-BE49-F238E27FC236}">
                <a16:creationId xmlns:a16="http://schemas.microsoft.com/office/drawing/2014/main" id="{EAA7962C-3F43-B61B-C295-5CC1C54FC63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440" y="481203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a:extLst>
              <a:ext uri="{FF2B5EF4-FFF2-40B4-BE49-F238E27FC236}">
                <a16:creationId xmlns:a16="http://schemas.microsoft.com/office/drawing/2014/main" id="{457D5436-895F-5C14-E7A6-60F66909094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5760" y="481203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2990FD94-67AA-9E61-5E4B-22B79FFC1B9E}"/>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40080" y="480845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6AA5D1F-1908-7A27-D303-E300596211A5}"/>
              </a:ext>
              <a:ext uri="{C183D7F6-B498-43B3-948B-1728B52AA6E4}">
                <adec:decorative xmlns:adec="http://schemas.microsoft.com/office/drawing/2017/decorative" val="1"/>
              </a:ext>
            </a:extLst>
          </p:cNvPr>
          <p:cNvPicPr>
            <a:picLocks noChangeAspect="1" noChangeArrowheads="1"/>
          </p:cNvPicPr>
          <p:nvPr userDrawn="1"/>
        </p:nvPicPr>
        <p:blipFill>
          <a:blip r:embed="rId6">
            <a:alphaModFix/>
            <a:lum bright="70000" contrast="-70000"/>
            <a:extLst>
              <a:ext uri="{BEBA8EAE-BF5A-486C-A8C5-ECC9F3942E4B}">
                <a14:imgProps xmlns:a14="http://schemas.microsoft.com/office/drawing/2010/main">
                  <a14:imgLayer r:embed="rId7">
                    <a14:imgEffect>
                      <a14:colorTemperature colorTemp="4700"/>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flipH="1">
            <a:off x="914400" y="4806447"/>
            <a:ext cx="228600" cy="2286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Footer Placeholder 10">
            <a:extLst>
              <a:ext uri="{FF2B5EF4-FFF2-40B4-BE49-F238E27FC236}">
                <a16:creationId xmlns:a16="http://schemas.microsoft.com/office/drawing/2014/main" id="{727CECC5-A838-52DB-E938-F5E8244AB8AF}"/>
              </a:ext>
            </a:extLst>
          </p:cNvPr>
          <p:cNvSpPr>
            <a:spLocks noGrp="1"/>
          </p:cNvSpPr>
          <p:nvPr>
            <p:ph type="ftr" sz="quarter" idx="10"/>
          </p:nvPr>
        </p:nvSpPr>
        <p:spPr/>
        <p:txBody>
          <a:bodyPr/>
          <a:lstStyle>
            <a:lvl1pPr>
              <a:defRPr>
                <a:solidFill>
                  <a:schemeClr val="bg1"/>
                </a:solidFill>
              </a:defRPr>
            </a:lvl1pPr>
          </a:lstStyle>
          <a:p>
            <a:r>
              <a:rPr lang="en-US" dirty="0"/>
              <a:t>Michael Ball | UC Berkeley | https://c88c.org | © CC BY-NC-SA</a:t>
            </a:r>
          </a:p>
        </p:txBody>
      </p:sp>
    </p:spTree>
    <p:extLst>
      <p:ext uri="{BB962C8B-B14F-4D97-AF65-F5344CB8AC3E}">
        <p14:creationId xmlns:p14="http://schemas.microsoft.com/office/powerpoint/2010/main" val="3396097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342900" y="914400"/>
            <a:ext cx="8401050" cy="0"/>
          </a:xfrm>
          <a:prstGeom prst="line">
            <a:avLst/>
          </a:prstGeom>
          <a:noFill/>
          <a:ln w="47625" cap="rnd" cmpd="sng">
            <a:solidFill>
              <a:srgbClr val="FBBA03"/>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570" b="0" i="0" dirty="0">
              <a:latin typeface="Open Sans Light" panose="020B0606030504020204" pitchFamily="34" charset="0"/>
              <a:ea typeface="Open Sans Light" panose="020B0606030504020204" pitchFamily="34" charset="0"/>
              <a:cs typeface="Open Sans Light" panose="020B0606030504020204" pitchFamily="34" charset="0"/>
            </a:endParaRPr>
          </a:p>
        </p:txBody>
      </p:sp>
      <p:pic>
        <p:nvPicPr>
          <p:cNvPr id="5" name="Picture 8"/>
          <p:cNvPicPr>
            <a:picLocks noChangeAspect="1" noChangeArrowheads="1"/>
          </p:cNvPicPr>
          <p:nvPr userDrawn="1"/>
        </p:nvPicPr>
        <p:blipFill>
          <a:blip r:embed="rId2"/>
          <a:srcRect/>
          <a:stretch/>
        </p:blipFill>
        <p:spPr bwMode="auto">
          <a:xfrm>
            <a:off x="8077203" y="171450"/>
            <a:ext cx="625079" cy="6250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5685" name="Rectangle 5"/>
          <p:cNvSpPr>
            <a:spLocks noGrp="1" noChangeArrowheads="1"/>
          </p:cNvSpPr>
          <p:nvPr>
            <p:ph type="ctrTitle"/>
          </p:nvPr>
        </p:nvSpPr>
        <p:spPr>
          <a:xfrm>
            <a:off x="2114550" y="1597824"/>
            <a:ext cx="6343650" cy="1102519"/>
          </a:xfrm>
        </p:spPr>
        <p:txBody>
          <a:bodyPr/>
          <a:lstStyle>
            <a:lvl1pPr algn="ctr">
              <a:defRPr sz="2400" b="0" i="0" baseline="0">
                <a:latin typeface="FreightMicro Pro Book"/>
              </a:defRPr>
            </a:lvl1pPr>
          </a:lstStyle>
          <a:p>
            <a:r>
              <a:rPr lang="en-US" dirty="0"/>
              <a:t>Click to edit Master title style</a:t>
            </a:r>
          </a:p>
        </p:txBody>
      </p:sp>
      <p:sp>
        <p:nvSpPr>
          <p:cNvPr id="455686" name="Rectangle 6"/>
          <p:cNvSpPr>
            <a:spLocks noGrp="1" noChangeArrowheads="1"/>
          </p:cNvSpPr>
          <p:nvPr>
            <p:ph type="subTitle" idx="1"/>
          </p:nvPr>
        </p:nvSpPr>
        <p:spPr>
          <a:xfrm>
            <a:off x="2457450" y="2914650"/>
            <a:ext cx="5657850" cy="742950"/>
          </a:xfrm>
        </p:spPr>
        <p:txBody>
          <a:bodyPr/>
          <a:lstStyle>
            <a:lvl1pPr marL="0" indent="0" algn="ctr">
              <a:buFontTx/>
              <a:buNone/>
              <a:defRPr/>
            </a:lvl1pPr>
          </a:lstStyle>
          <a:p>
            <a:r>
              <a:rPr lang="en-US" dirty="0"/>
              <a:t>Click to edit Master subtitle style</a:t>
            </a:r>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1634396" y="286941"/>
            <a:ext cx="62293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29133" tIns="14567" rIns="29133" bIns="14567"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2400" b="0" i="0" kern="0" baseline="0" dirty="0">
                <a:latin typeface="FreightMicro Pro Book" panose="02000603020000020004" pitchFamily="2" charset="0"/>
              </a:rPr>
              <a:t>Computational Structures in Data Science</a:t>
            </a:r>
          </a:p>
        </p:txBody>
      </p:sp>
      <p:sp>
        <p:nvSpPr>
          <p:cNvPr id="10" name="TextBox 9">
            <a:extLst>
              <a:ext uri="{FF2B5EF4-FFF2-40B4-BE49-F238E27FC236}">
                <a16:creationId xmlns:a16="http://schemas.microsoft.com/office/drawing/2014/main" id="{6914DF4B-2D56-AB45-B234-4F37FEC419CC}"/>
              </a:ext>
            </a:extLst>
          </p:cNvPr>
          <p:cNvSpPr txBox="1"/>
          <p:nvPr userDrawn="1"/>
        </p:nvSpPr>
        <p:spPr>
          <a:xfrm>
            <a:off x="81825" y="1788469"/>
            <a:ext cx="1600200" cy="577081"/>
          </a:xfrm>
          <a:prstGeom prst="rect">
            <a:avLst/>
          </a:prstGeom>
          <a:noFill/>
        </p:spPr>
        <p:txBody>
          <a:bodyPr wrap="square">
            <a:spAutoFit/>
          </a:bodyPr>
          <a:lstStyle/>
          <a:p>
            <a:pPr lvl="0" algn="ctr">
              <a:defRPr/>
            </a:pPr>
            <a:r>
              <a:rPr lang="en-US" sz="1050" b="0" i="0" baseline="0" dirty="0">
                <a:solidFill>
                  <a:schemeClr val="bg2"/>
                </a:solidFill>
                <a:latin typeface="Open Sans Light"/>
                <a:ea typeface="Open Sans Light" panose="020B0606030504020204" pitchFamily="34" charset="0"/>
                <a:cs typeface="Open Sans Light" panose="020B0606030504020204" pitchFamily="34" charset="0"/>
              </a:rPr>
              <a:t>UC Berkeley EECS</a:t>
            </a:r>
            <a:br>
              <a:rPr lang="en-US" sz="1050" b="0" i="0" baseline="0" dirty="0">
                <a:solidFill>
                  <a:schemeClr val="bg2"/>
                </a:solidFill>
                <a:latin typeface="Open Sans Light"/>
                <a:ea typeface="Open Sans Light" panose="020B0606030504020204" pitchFamily="34" charset="0"/>
                <a:cs typeface="Open Sans Light" panose="020B0606030504020204" pitchFamily="34" charset="0"/>
              </a:rPr>
            </a:br>
            <a:r>
              <a:rPr lang="en-US" sz="1050" b="0" i="0" baseline="0" dirty="0">
                <a:solidFill>
                  <a:schemeClr val="bg2"/>
                </a:solidFill>
                <a:latin typeface="Open Sans Light"/>
                <a:ea typeface="Open Sans Light" panose="020B0606030504020204" pitchFamily="34" charset="0"/>
                <a:cs typeface="Open Sans Light" panose="020B0606030504020204" pitchFamily="34" charset="0"/>
              </a:rPr>
              <a:t>Lecturer</a:t>
            </a:r>
          </a:p>
          <a:p>
            <a:pPr lvl="0" algn="ctr">
              <a:defRPr/>
            </a:pPr>
            <a:r>
              <a:rPr lang="en-US" sz="1050" b="0" i="0" baseline="0" dirty="0">
                <a:solidFill>
                  <a:schemeClr val="bg2"/>
                </a:solidFill>
                <a:latin typeface="Open Sans Light"/>
                <a:ea typeface="Open Sans Light" panose="020B0606030504020204" pitchFamily="34" charset="0"/>
                <a:cs typeface="Open Sans Light" panose="020B0606030504020204" pitchFamily="34" charset="0"/>
              </a:rPr>
              <a:t>Michael Ball</a:t>
            </a:r>
          </a:p>
        </p:txBody>
      </p:sp>
      <p:pic>
        <p:nvPicPr>
          <p:cNvPr id="11" name="Picture 2">
            <a:extLst>
              <a:ext uri="{FF2B5EF4-FFF2-40B4-BE49-F238E27FC236}">
                <a16:creationId xmlns:a16="http://schemas.microsoft.com/office/drawing/2014/main" id="{8CD1E19B-E1FA-114F-B2A6-C6DE982CA377}"/>
              </a:ext>
            </a:extLst>
          </p:cNvPr>
          <p:cNvPicPr>
            <a:picLocks noChangeAspect="1" noChangeArrowheads="1"/>
          </p:cNvPicPr>
          <p:nvPr userDrawn="1"/>
        </p:nvPicPr>
        <p:blipFill>
          <a:blip r:embed="rId3"/>
          <a:srcRect/>
          <a:stretch/>
        </p:blipFill>
        <p:spPr bwMode="auto">
          <a:xfrm>
            <a:off x="342904" y="114305"/>
            <a:ext cx="1078043" cy="16182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Rectangle 5">
            <a:extLst>
              <a:ext uri="{FF2B5EF4-FFF2-40B4-BE49-F238E27FC236}">
                <a16:creationId xmlns:a16="http://schemas.microsoft.com/office/drawing/2014/main" id="{E54B2176-5634-6845-968B-F5816C0360CC}"/>
              </a:ext>
            </a:extLst>
          </p:cNvPr>
          <p:cNvSpPr txBox="1">
            <a:spLocks noChangeArrowheads="1"/>
          </p:cNvSpPr>
          <p:nvPr userDrawn="1"/>
        </p:nvSpPr>
        <p:spPr bwMode="auto">
          <a:xfrm>
            <a:off x="2434694" y="4786312"/>
            <a:ext cx="4628759" cy="357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29133" tIns="14567" rIns="29133" bIns="14567" numCol="1" anchor="ctr" anchorCtr="0" compatLnSpc="1">
            <a:prstTxWarp prst="textNoShape">
              <a:avLst/>
            </a:prstTxWarp>
          </a:bodyPr>
          <a:lst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pPr algn="ctr">
              <a:defRPr/>
            </a:pPr>
            <a:r>
              <a:rPr lang="en-US" sz="900" b="0" i="0" baseline="0" dirty="0">
                <a:latin typeface="FreightMicro Pro Light" panose="02000603030000020004" pitchFamily="2" charset="0"/>
              </a:rPr>
              <a:t>UC Berkeley | Computer Science 88 | Michael Ball | http://cs88.org</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3831537" y="1938132"/>
            <a:ext cx="184731" cy="183255"/>
          </a:xfrm>
          <a:prstGeom prst="rect">
            <a:avLst/>
          </a:prstGeom>
          <a:noFill/>
        </p:spPr>
        <p:txBody>
          <a:bodyPr wrap="none" rtlCol="0">
            <a:spAutoFit/>
          </a:bodyPr>
          <a:lstStyle/>
          <a:p>
            <a:endParaRPr lang="en-US" sz="591" b="0" i="0"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7" name="TextBox 6">
            <a:extLst>
              <a:ext uri="{FF2B5EF4-FFF2-40B4-BE49-F238E27FC236}">
                <a16:creationId xmlns:a16="http://schemas.microsoft.com/office/drawing/2014/main" id="{C53EF65B-5B14-C7E1-E1F9-88E88BF9E207}"/>
              </a:ext>
            </a:extLst>
          </p:cNvPr>
          <p:cNvSpPr txBox="1"/>
          <p:nvPr userDrawn="1"/>
        </p:nvSpPr>
        <p:spPr>
          <a:xfrm>
            <a:off x="791936" y="-391886"/>
            <a:ext cx="184731" cy="253916"/>
          </a:xfrm>
          <a:prstGeom prst="rect">
            <a:avLst/>
          </a:prstGeom>
          <a:noFill/>
        </p:spPr>
        <p:txBody>
          <a:bodyPr wrap="none" rtlCol="0">
            <a:spAutoFit/>
          </a:bodyPr>
          <a:lstStyle/>
          <a:p>
            <a:endParaRPr lang="en-US" sz="1050" b="0" i="0" dirty="0">
              <a:latin typeface="Open Sans Light" panose="020B0606030504020204" pitchFamily="34" charset="0"/>
              <a:ea typeface="Open Sans Light" panose="020B0606030504020204" pitchFamily="34" charset="0"/>
              <a:cs typeface="Open Sans Light" panose="020B0606030504020204" pitchFamily="34" charset="0"/>
            </a:endParaRPr>
          </a:p>
        </p:txBody>
      </p:sp>
    </p:spTree>
    <p:extLst>
      <p:ext uri="{BB962C8B-B14F-4D97-AF65-F5344CB8AC3E}">
        <p14:creationId xmlns:p14="http://schemas.microsoft.com/office/powerpoint/2010/main" val="3422231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0"/>
            <a:ext cx="4097338" cy="479822"/>
          </a:xfrm>
        </p:spPr>
        <p:txBody>
          <a:bodyPr anchor="b"/>
          <a:lstStyle>
            <a:lvl1pPr marL="0" indent="0">
              <a:buNone/>
              <a:defRPr sz="760" b="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1"/>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0"/>
            <a:ext cx="4097338" cy="479822"/>
          </a:xfrm>
        </p:spPr>
        <p:txBody>
          <a:bodyPr anchor="b"/>
          <a:lstStyle>
            <a:lvl1pPr marL="0" indent="0">
              <a:buNone/>
              <a:defRPr sz="760" b="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1"/>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400050" y="171450"/>
            <a:ext cx="7658100" cy="552450"/>
          </a:xfrm>
        </p:spPr>
        <p:txBody>
          <a:bodyPr/>
          <a:lstStyle>
            <a:lvl1pPr>
              <a:defRPr sz="2100" baseline="0"/>
            </a:lvl1pPr>
          </a:lstStyle>
          <a:p>
            <a:r>
              <a:rPr lang="en-US" dirty="0"/>
              <a:t>Click to edit Master title style</a:t>
            </a:r>
          </a:p>
        </p:txBody>
      </p:sp>
    </p:spTree>
    <p:extLst>
      <p:ext uri="{BB962C8B-B14F-4D97-AF65-F5344CB8AC3E}">
        <p14:creationId xmlns:p14="http://schemas.microsoft.com/office/powerpoint/2010/main" val="17976807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0"/>
            <a:ext cx="4097338" cy="479822"/>
          </a:xfrm>
        </p:spPr>
        <p:txBody>
          <a:bodyPr anchor="b"/>
          <a:lstStyle>
            <a:lvl1pPr marL="0" indent="0">
              <a:buNone/>
              <a:defRPr sz="760" b="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1"/>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0"/>
            <a:ext cx="4097338" cy="479822"/>
          </a:xfrm>
        </p:spPr>
        <p:txBody>
          <a:bodyPr anchor="b"/>
          <a:lstStyle>
            <a:lvl1pPr marL="0" indent="0">
              <a:buNone/>
              <a:defRPr sz="760" b="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1"/>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400050" y="171450"/>
            <a:ext cx="7658100" cy="552450"/>
          </a:xfrm>
        </p:spPr>
        <p:txBody>
          <a:bodyPr/>
          <a:lstStyle>
            <a:lvl1pPr>
              <a:defRPr sz="2100" baseline="0"/>
            </a:lvl1pPr>
          </a:lstStyle>
          <a:p>
            <a:r>
              <a:rPr lang="en-US" dirty="0"/>
              <a:t>Click to edit Master title style</a:t>
            </a:r>
          </a:p>
        </p:txBody>
      </p:sp>
    </p:spTree>
    <p:extLst>
      <p:ext uri="{BB962C8B-B14F-4D97-AF65-F5344CB8AC3E}">
        <p14:creationId xmlns:p14="http://schemas.microsoft.com/office/powerpoint/2010/main" val="1070832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ray Title">
    <p:bg>
      <p:bgPr>
        <a:solidFill>
          <a:srgbClr val="46535E"/>
        </a:solidFill>
        <a:effectLst/>
      </p:bgPr>
    </p:bg>
    <p:spTree>
      <p:nvGrpSpPr>
        <p:cNvPr id="1" name=""/>
        <p:cNvGrpSpPr/>
        <p:nvPr/>
      </p:nvGrpSpPr>
      <p:grpSpPr>
        <a:xfrm>
          <a:off x="0" y="0"/>
          <a:ext cx="0" cy="0"/>
          <a:chOff x="0" y="0"/>
          <a:chExt cx="0" cy="0"/>
        </a:xfrm>
      </p:grpSpPr>
      <p:sp>
        <p:nvSpPr>
          <p:cNvPr id="4" name="Line 7"/>
          <p:cNvSpPr>
            <a:spLocks noChangeShapeType="1"/>
          </p:cNvSpPr>
          <p:nvPr/>
        </p:nvSpPr>
        <p:spPr bwMode="auto">
          <a:xfrm>
            <a:off x="342900" y="914400"/>
            <a:ext cx="8401050" cy="0"/>
          </a:xfrm>
          <a:prstGeom prst="line">
            <a:avLst/>
          </a:prstGeom>
          <a:noFill/>
          <a:ln w="47625" cap="rnd" cmpd="sng">
            <a:solidFill>
              <a:schemeClr val="accent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570" b="0" i="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455685" name="Rectangle 5"/>
          <p:cNvSpPr>
            <a:spLocks noGrp="1" noChangeArrowheads="1"/>
          </p:cNvSpPr>
          <p:nvPr>
            <p:ph type="ctrTitle"/>
          </p:nvPr>
        </p:nvSpPr>
        <p:spPr>
          <a:xfrm>
            <a:off x="1400175" y="1627640"/>
            <a:ext cx="6343650" cy="1102519"/>
          </a:xfrm>
          <a:noFill/>
        </p:spPr>
        <p:txBody>
          <a:bodyPr lIns="457200" rIns="457200" anchor="ctr" anchorCtr="1">
            <a:normAutofit/>
          </a:bodyPr>
          <a:lstStyle>
            <a:lvl1pPr algn="ctr">
              <a:defRPr sz="2800" b="0" i="0" baseline="0">
                <a:solidFill>
                  <a:schemeClr val="bg2"/>
                </a:solidFill>
                <a:latin typeface="FreightMicro Pro Book" panose="02000603020000020004" pitchFamily="2" charset="0"/>
              </a:defRPr>
            </a:lvl1pPr>
          </a:lstStyle>
          <a:p>
            <a:r>
              <a:rPr lang="en-US" dirty="0"/>
              <a:t>Click to edit Master title style</a:t>
            </a:r>
          </a:p>
        </p:txBody>
      </p:sp>
      <p:sp>
        <p:nvSpPr>
          <p:cNvPr id="455686" name="Rectangle 6"/>
          <p:cNvSpPr>
            <a:spLocks noGrp="1" noChangeArrowheads="1"/>
          </p:cNvSpPr>
          <p:nvPr>
            <p:ph type="subTitle" idx="1"/>
          </p:nvPr>
        </p:nvSpPr>
        <p:spPr>
          <a:xfrm>
            <a:off x="1743075" y="2978013"/>
            <a:ext cx="5657850" cy="742950"/>
          </a:xfrm>
        </p:spPr>
        <p:txBody>
          <a:bodyPr lIns="91440" anchor="ctr" anchorCtr="1"/>
          <a:lstStyle>
            <a:lvl1pPr marL="0" indent="0" algn="ctr">
              <a:buFontTx/>
              <a:buNone/>
              <a:defRPr sz="2250" b="0" i="0">
                <a:solidFill>
                  <a:schemeClr val="bg2"/>
                </a:solidFill>
                <a:latin typeface="FreightMicro Pro Book" panose="02000603020000020004" pitchFamily="2" charset="0"/>
              </a:defRPr>
            </a:lvl1pPr>
          </a:lstStyle>
          <a:p>
            <a:endParaRPr lang="en-US" dirty="0"/>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342900" y="235747"/>
            <a:ext cx="84010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29133" tIns="14567" rIns="29133" bIns="14567"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3600" b="0" i="0" kern="0" baseline="0" dirty="0">
                <a:solidFill>
                  <a:schemeClr val="bg2"/>
                </a:solidFill>
                <a:latin typeface="FreightMicro Pro Book" panose="02000603020000020004" pitchFamily="2" charset="0"/>
              </a:rPr>
              <a:t>Computational Structures in Data Science</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3831538" y="1938133"/>
            <a:ext cx="184731" cy="183255"/>
          </a:xfrm>
          <a:prstGeom prst="rect">
            <a:avLst/>
          </a:prstGeom>
          <a:noFill/>
        </p:spPr>
        <p:txBody>
          <a:bodyPr wrap="none" rtlCol="0">
            <a:spAutoFit/>
          </a:bodyPr>
          <a:lstStyle/>
          <a:p>
            <a:endParaRPr lang="en-US" sz="591" b="0" i="0">
              <a:latin typeface="Open Sans Light" panose="020B0606030504020204" pitchFamily="34" charset="0"/>
              <a:ea typeface="Open Sans Light" panose="020B0606030504020204" pitchFamily="34" charset="0"/>
              <a:cs typeface="Open Sans Light" panose="020B0606030504020204" pitchFamily="34" charset="0"/>
            </a:endParaRPr>
          </a:p>
        </p:txBody>
      </p:sp>
      <p:pic>
        <p:nvPicPr>
          <p:cNvPr id="7" name="Picture 6">
            <a:extLst>
              <a:ext uri="{FF2B5EF4-FFF2-40B4-BE49-F238E27FC236}">
                <a16:creationId xmlns:a16="http://schemas.microsoft.com/office/drawing/2014/main" id="{36936D33-9916-57D9-FB99-897ADE096A99}"/>
              </a:ext>
              <a:ext uri="{C183D7F6-B498-43B3-948B-1728B52AA6E4}">
                <adec:decorative xmlns:adec="http://schemas.microsoft.com/office/drawing/2017/decorative" val="1"/>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a:xfrm>
            <a:off x="3819525" y="3929063"/>
            <a:ext cx="1504950" cy="600075"/>
          </a:xfrm>
          <a:prstGeom prst="rect">
            <a:avLst/>
          </a:prstGeom>
        </p:spPr>
      </p:pic>
      <p:pic>
        <p:nvPicPr>
          <p:cNvPr id="2" name="Picture 2" descr="cc logo">
            <a:extLst>
              <a:ext uri="{FF2B5EF4-FFF2-40B4-BE49-F238E27FC236}">
                <a16:creationId xmlns:a16="http://schemas.microsoft.com/office/drawing/2014/main" id="{5867EE33-0531-3B3B-5F3F-4915997C350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1440" y="481203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a:extLst>
              <a:ext uri="{FF2B5EF4-FFF2-40B4-BE49-F238E27FC236}">
                <a16:creationId xmlns:a16="http://schemas.microsoft.com/office/drawing/2014/main" id="{044A1AF6-78D2-1F19-3AD4-A4646F288BBE}"/>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65760" y="481203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C948AF43-1942-A3AB-74BE-E6775AAA7D0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40080" y="480845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A669AB84-0488-46A9-C63A-5BAB9678459E}"/>
              </a:ext>
              <a:ext uri="{C183D7F6-B498-43B3-948B-1728B52AA6E4}">
                <adec:decorative xmlns:adec="http://schemas.microsoft.com/office/drawing/2017/decorative" val="1"/>
              </a:ext>
            </a:extLst>
          </p:cNvPr>
          <p:cNvPicPr>
            <a:picLocks noChangeAspect="1" noChangeArrowheads="1"/>
          </p:cNvPicPr>
          <p:nvPr userDrawn="1"/>
        </p:nvPicPr>
        <p:blipFill>
          <a:blip r:embed="rId7">
            <a:alphaModFix/>
            <a:lum bright="70000" contrast="-70000"/>
            <a:extLst>
              <a:ext uri="{BEBA8EAE-BF5A-486C-A8C5-ECC9F3942E4B}">
                <a14:imgProps xmlns:a14="http://schemas.microsoft.com/office/drawing/2010/main">
                  <a14:imgLayer r:embed="rId8">
                    <a14:imgEffect>
                      <a14:colorTemperature colorTemp="4700"/>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flipH="1">
            <a:off x="914400" y="4806447"/>
            <a:ext cx="228600" cy="2286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DAE4B558-3D21-33F1-35A1-FE48DF43E2C9}"/>
              </a:ext>
            </a:extLst>
          </p:cNvPr>
          <p:cNvSpPr>
            <a:spLocks noGrp="1"/>
          </p:cNvSpPr>
          <p:nvPr>
            <p:ph type="ftr" sz="quarter" idx="10"/>
          </p:nvPr>
        </p:nvSpPr>
        <p:spPr/>
        <p:txBody>
          <a:bodyPr/>
          <a:lstStyle>
            <a:lvl1pPr>
              <a:defRPr>
                <a:solidFill>
                  <a:schemeClr val="bg2"/>
                </a:solidFill>
              </a:defRPr>
            </a:lvl1pPr>
          </a:lstStyle>
          <a:p>
            <a:r>
              <a:rPr lang="en-US" dirty="0"/>
              <a:t>Michael Ball | UC Berkeley | https://c88c.org | © CC BY-NC-SA</a:t>
            </a:r>
          </a:p>
        </p:txBody>
      </p:sp>
    </p:spTree>
    <p:extLst>
      <p:ext uri="{BB962C8B-B14F-4D97-AF65-F5344CB8AC3E}">
        <p14:creationId xmlns:p14="http://schemas.microsoft.com/office/powerpoint/2010/main" val="56480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IT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1852-78FC-D3F3-C972-F219664A4F94}"/>
              </a:ext>
            </a:extLst>
          </p:cNvPr>
          <p:cNvSpPr>
            <a:spLocks noGrp="1"/>
          </p:cNvSpPr>
          <p:nvPr>
            <p:ph type="title" hasCustomPrompt="1"/>
          </p:nvPr>
        </p:nvSpPr>
        <p:spPr/>
        <p:txBody>
          <a:bodyPr/>
          <a:lstStyle/>
          <a:p>
            <a:r>
              <a:rPr lang="en-US" dirty="0"/>
              <a:t>CITN</a:t>
            </a:r>
          </a:p>
        </p:txBody>
      </p:sp>
      <p:sp>
        <p:nvSpPr>
          <p:cNvPr id="5" name="Text Placeholder 4">
            <a:extLst>
              <a:ext uri="{FF2B5EF4-FFF2-40B4-BE49-F238E27FC236}">
                <a16:creationId xmlns:a16="http://schemas.microsoft.com/office/drawing/2014/main" id="{997D5024-0F78-8518-088C-2091FD4977F0}"/>
              </a:ext>
            </a:extLst>
          </p:cNvPr>
          <p:cNvSpPr>
            <a:spLocks noGrp="1"/>
          </p:cNvSpPr>
          <p:nvPr>
            <p:ph type="body" sz="quarter" idx="11"/>
          </p:nvPr>
        </p:nvSpPr>
        <p:spPr>
          <a:xfrm>
            <a:off x="285750" y="800100"/>
            <a:ext cx="5943600" cy="3943350"/>
          </a:xfrm>
        </p:spPr>
        <p:txBody>
          <a:bodyPr>
            <a:normAutofit/>
          </a:bodyPr>
          <a:lstStyle>
            <a:lvl1pPr marL="0" indent="0" algn="just">
              <a:buNone/>
              <a:defRPr sz="1500"/>
            </a:lvl1pPr>
            <a:lvl2pPr marL="144658" indent="0" algn="just">
              <a:buNone/>
              <a:defRPr/>
            </a:lvl2pPr>
            <a:lvl3pPr marL="289315" indent="0" algn="just">
              <a:buNone/>
              <a:defRPr/>
            </a:lvl3pPr>
            <a:lvl4pPr marL="433973" indent="0" algn="just">
              <a:buNone/>
              <a:defRPr/>
            </a:lvl4pPr>
            <a:lvl5pPr marL="578630" indent="0" algn="just">
              <a:buNone/>
              <a:defRPr/>
            </a:lvl5pPr>
          </a:lstStyle>
          <a:p>
            <a:pPr lvl="0"/>
            <a:r>
              <a:rPr lang="en-US" dirty="0"/>
              <a:t>Click to edit Master text styles</a:t>
            </a:r>
          </a:p>
          <a:p>
            <a:pPr lvl="0"/>
            <a:r>
              <a:rPr lang="en-US" dirty="0"/>
              <a:t>Second level</a:t>
            </a:r>
          </a:p>
        </p:txBody>
      </p:sp>
      <p:sp>
        <p:nvSpPr>
          <p:cNvPr id="7" name="Picture Placeholder 6">
            <a:extLst>
              <a:ext uri="{FF2B5EF4-FFF2-40B4-BE49-F238E27FC236}">
                <a16:creationId xmlns:a16="http://schemas.microsoft.com/office/drawing/2014/main" id="{908115F0-EE99-B62A-B436-CE068D384E25}"/>
              </a:ext>
            </a:extLst>
          </p:cNvPr>
          <p:cNvSpPr>
            <a:spLocks noGrp="1"/>
          </p:cNvSpPr>
          <p:nvPr>
            <p:ph type="pic" sz="quarter" idx="12"/>
          </p:nvPr>
        </p:nvSpPr>
        <p:spPr>
          <a:xfrm>
            <a:off x="6343650" y="114300"/>
            <a:ext cx="2457450" cy="1714500"/>
          </a:xfrm>
        </p:spPr>
        <p:txBody>
          <a:bodyPr/>
          <a:lstStyle/>
          <a:p>
            <a:endParaRPr lang="en-US"/>
          </a:p>
        </p:txBody>
      </p:sp>
      <p:sp>
        <p:nvSpPr>
          <p:cNvPr id="6" name="Footer Placeholder 5">
            <a:extLst>
              <a:ext uri="{FF2B5EF4-FFF2-40B4-BE49-F238E27FC236}">
                <a16:creationId xmlns:a16="http://schemas.microsoft.com/office/drawing/2014/main" id="{F3DAD039-3F0B-EE63-8523-7285720D1B2D}"/>
              </a:ext>
            </a:extLst>
          </p:cNvPr>
          <p:cNvSpPr>
            <a:spLocks noGrp="1"/>
          </p:cNvSpPr>
          <p:nvPr>
            <p:ph type="ftr" sz="quarter" idx="13"/>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3805617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400050" y="800100"/>
            <a:ext cx="8458200" cy="3943350"/>
          </a:xfrm>
        </p:spPr>
        <p:txBody>
          <a:bodyPr/>
          <a:lstStyle>
            <a:lvl1pPr marL="0" indent="0">
              <a:buNone/>
              <a:defRPr sz="1800" b="0" i="0">
                <a:latin typeface="Source Code Pro Medium" panose="020B0309030403020204" pitchFamily="34" charset="0"/>
                <a:ea typeface="Source Code Pro Medium" panose="020B0309030403020204" pitchFamily="34" charset="0"/>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3607278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ents + 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4" name="Content Placeholder 2">
            <a:extLst>
              <a:ext uri="{FF2B5EF4-FFF2-40B4-BE49-F238E27FC236}">
                <a16:creationId xmlns:a16="http://schemas.microsoft.com/office/drawing/2014/main" id="{3B82928C-C2C6-56F3-58DC-18D2AB8BF666}"/>
              </a:ext>
            </a:extLst>
          </p:cNvPr>
          <p:cNvSpPr>
            <a:spLocks noGrp="1"/>
          </p:cNvSpPr>
          <p:nvPr>
            <p:ph idx="1"/>
          </p:nvPr>
        </p:nvSpPr>
        <p:spPr>
          <a:xfrm>
            <a:off x="400050" y="800100"/>
            <a:ext cx="8229600" cy="1885950"/>
          </a:xfrm>
        </p:spPr>
        <p:txBody>
          <a:bodyPr/>
          <a:lstStyle>
            <a:lvl1pPr>
              <a:defRPr sz="1650" b="0" i="0" baseline="0">
                <a:latin typeface="Open Sans Light" panose="020B0606030504020204" pitchFamily="34" charset="0"/>
                <a:ea typeface="Open Sans Light" panose="020B0606030504020204" pitchFamily="34" charset="0"/>
                <a:cs typeface="Open Sans Light" panose="020B0606030504020204" pitchFamily="34" charset="0"/>
              </a:defRPr>
            </a:lvl1pPr>
            <a:lvl2pPr>
              <a:defRPr sz="1650" b="0" i="0" baseline="0">
                <a:latin typeface="Open Sans Light" panose="020B0606030504020204" pitchFamily="34" charset="0"/>
                <a:ea typeface="Open Sans Light" panose="020B0606030504020204" pitchFamily="34" charset="0"/>
                <a:cs typeface="Open Sans Light" panose="020B0606030504020204" pitchFamily="34" charset="0"/>
              </a:defRPr>
            </a:lvl2pPr>
            <a:lvl3pPr>
              <a:defRPr sz="1500" b="0" i="0" baseline="0">
                <a:latin typeface="Open Sans Light" panose="020B0606030504020204" pitchFamily="34" charset="0"/>
                <a:ea typeface="Open Sans Light" panose="020B0606030504020204" pitchFamily="34" charset="0"/>
                <a:cs typeface="Open Sans Light" panose="020B0606030504020204" pitchFamily="34" charset="0"/>
              </a:defRPr>
            </a:lvl3pPr>
            <a:lvl4pPr>
              <a:defRPr sz="1500" b="0" i="0" baseline="0">
                <a:latin typeface="Open Sans Light" panose="020B0606030504020204" pitchFamily="34" charset="0"/>
                <a:ea typeface="Open Sans Light" panose="020B0606030504020204" pitchFamily="34" charset="0"/>
                <a:cs typeface="Open Sans Light" panose="020B0606030504020204" pitchFamily="34" charset="0"/>
              </a:defRPr>
            </a:lvl4pPr>
            <a:lvl5pPr>
              <a:defRPr sz="1350" b="0" i="0" baseline="0">
                <a:latin typeface="Open Sans Light" panose="020B0606030504020204" pitchFamily="34" charset="0"/>
                <a:ea typeface="Open Sans Light" panose="020B0606030504020204" pitchFamily="34" charset="0"/>
                <a:cs typeface="Open Sans Light"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400050" y="2800350"/>
            <a:ext cx="8229600" cy="1885950"/>
          </a:xfrm>
        </p:spPr>
        <p:txBody>
          <a:bodyPr/>
          <a:lstStyle>
            <a:lvl1pPr marL="0" indent="0">
              <a:buNone/>
              <a:defRPr sz="1800" b="0" i="0">
                <a:latin typeface="Source Code Pro Medium" panose="020B0309030403020204" pitchFamily="34" charset="0"/>
                <a:ea typeface="Source Code Pro Medium" panose="020B0309030403020204" pitchFamily="34" charset="0"/>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3213923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de + Comm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4" name="Content Placeholder 2">
            <a:extLst>
              <a:ext uri="{FF2B5EF4-FFF2-40B4-BE49-F238E27FC236}">
                <a16:creationId xmlns:a16="http://schemas.microsoft.com/office/drawing/2014/main" id="{3B82928C-C2C6-56F3-58DC-18D2AB8BF666}"/>
              </a:ext>
            </a:extLst>
          </p:cNvPr>
          <p:cNvSpPr>
            <a:spLocks noGrp="1"/>
          </p:cNvSpPr>
          <p:nvPr>
            <p:ph idx="1"/>
          </p:nvPr>
        </p:nvSpPr>
        <p:spPr>
          <a:xfrm>
            <a:off x="228600" y="2800350"/>
            <a:ext cx="8572500" cy="1885950"/>
          </a:xfrm>
        </p:spPr>
        <p:txBody>
          <a:bodyPr/>
          <a:lstStyle>
            <a:lvl1pPr>
              <a:defRPr sz="1650" b="0" i="0" baseline="0">
                <a:latin typeface="Open Sans Light" panose="020B0606030504020204" pitchFamily="34" charset="0"/>
                <a:ea typeface="Open Sans Light" panose="020B0606030504020204" pitchFamily="34" charset="0"/>
                <a:cs typeface="Open Sans Light" panose="020B0606030504020204" pitchFamily="34" charset="0"/>
              </a:defRPr>
            </a:lvl1pPr>
            <a:lvl2pPr>
              <a:defRPr sz="1650" b="0" i="0" baseline="0">
                <a:latin typeface="Open Sans Light" panose="020B0606030504020204" pitchFamily="34" charset="0"/>
                <a:ea typeface="Open Sans Light" panose="020B0606030504020204" pitchFamily="34" charset="0"/>
                <a:cs typeface="Open Sans Light" panose="020B0606030504020204" pitchFamily="34" charset="0"/>
              </a:defRPr>
            </a:lvl2pPr>
            <a:lvl3pPr>
              <a:defRPr sz="1500" b="0" i="0" baseline="0">
                <a:latin typeface="Open Sans Light" panose="020B0606030504020204" pitchFamily="34" charset="0"/>
                <a:ea typeface="Open Sans Light" panose="020B0606030504020204" pitchFamily="34" charset="0"/>
                <a:cs typeface="Open Sans Light" panose="020B0606030504020204" pitchFamily="34" charset="0"/>
              </a:defRPr>
            </a:lvl3pPr>
            <a:lvl4pPr>
              <a:defRPr sz="1500" b="0" i="0" baseline="0">
                <a:latin typeface="Open Sans Light" panose="020B0606030504020204" pitchFamily="34" charset="0"/>
                <a:ea typeface="Open Sans Light" panose="020B0606030504020204" pitchFamily="34" charset="0"/>
                <a:cs typeface="Open Sans Light" panose="020B0606030504020204" pitchFamily="34" charset="0"/>
              </a:defRPr>
            </a:lvl4pPr>
            <a:lvl5pPr>
              <a:defRPr sz="1350" b="0" i="0" baseline="0">
                <a:latin typeface="Open Sans Light" panose="020B0606030504020204" pitchFamily="34" charset="0"/>
                <a:ea typeface="Open Sans Light" panose="020B0606030504020204" pitchFamily="34" charset="0"/>
                <a:cs typeface="Open Sans Light"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228600" y="787400"/>
            <a:ext cx="8572500" cy="1955800"/>
          </a:xfrm>
        </p:spPr>
        <p:txBody>
          <a:bodyPr/>
          <a:lstStyle>
            <a:lvl1pPr marL="0" indent="0">
              <a:buNone/>
              <a:defRPr sz="1800" b="0" i="0">
                <a:latin typeface="Source Code Pro Medium" panose="020B0309030403020204" pitchFamily="34" charset="0"/>
                <a:ea typeface="Source Code Pro Medium" panose="020B0309030403020204" pitchFamily="34" charset="0"/>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128580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100" baseline="0"/>
            </a:lvl1pPr>
          </a:lstStyle>
          <a:p>
            <a:r>
              <a:rPr lang="en-US" dirty="0"/>
              <a:t>Click to edit Master title style</a:t>
            </a:r>
          </a:p>
        </p:txBody>
      </p:sp>
      <p:sp>
        <p:nvSpPr>
          <p:cNvPr id="3" name="Content Placeholder 2"/>
          <p:cNvSpPr>
            <a:spLocks noGrp="1"/>
          </p:cNvSpPr>
          <p:nvPr>
            <p:ph sz="half" idx="1"/>
          </p:nvPr>
        </p:nvSpPr>
        <p:spPr>
          <a:xfrm>
            <a:off x="400050" y="800100"/>
            <a:ext cx="4000500" cy="3943350"/>
          </a:xfrm>
        </p:spPr>
        <p:txBody>
          <a:bodyPr/>
          <a:lstStyle>
            <a:lvl1pPr>
              <a:defRPr sz="1650"/>
            </a:lvl1pPr>
            <a:lvl2pPr>
              <a:defRPr sz="1650"/>
            </a:lvl2pPr>
            <a:lvl3pPr>
              <a:defRPr sz="1650"/>
            </a:lvl3pPr>
            <a:lvl4pPr>
              <a:defRPr sz="1500"/>
            </a:lvl4pPr>
            <a:lvl5pPr>
              <a:defRPr sz="1350"/>
            </a:lvl5pPr>
            <a:lvl6pPr>
              <a:defRPr sz="570"/>
            </a:lvl6pPr>
            <a:lvl7pPr>
              <a:defRPr sz="570"/>
            </a:lvl7pPr>
            <a:lvl8pPr>
              <a:defRPr sz="570"/>
            </a:lvl8pPr>
            <a:lvl9pPr>
              <a:defRPr sz="57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43450" y="800100"/>
            <a:ext cx="4000500" cy="3943350"/>
          </a:xfrm>
        </p:spPr>
        <p:txBody>
          <a:bodyPr/>
          <a:lstStyle>
            <a:lvl1pPr>
              <a:defRPr sz="1650"/>
            </a:lvl1pPr>
            <a:lvl2pPr>
              <a:defRPr sz="1650"/>
            </a:lvl2pPr>
            <a:lvl3pPr>
              <a:defRPr sz="1500"/>
            </a:lvl3pPr>
            <a:lvl4pPr>
              <a:defRPr sz="1500"/>
            </a:lvl4pPr>
            <a:lvl5pPr>
              <a:defRPr sz="1350"/>
            </a:lvl5pPr>
            <a:lvl6pPr>
              <a:defRPr sz="570"/>
            </a:lvl6pPr>
            <a:lvl7pPr>
              <a:defRPr sz="570"/>
            </a:lvl7pPr>
            <a:lvl8pPr>
              <a:defRPr sz="570"/>
            </a:lvl8pPr>
            <a:lvl9pPr>
              <a:defRPr sz="57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62A21C7C-9A16-3A4F-22C4-4A125632B1AE}"/>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dirty="0"/>
              <a:t>Michael Ball | UC Berkeley | https://c88c.org | © CC BY-NC-SA</a:t>
            </a:r>
          </a:p>
        </p:txBody>
      </p:sp>
    </p:spTree>
    <p:extLst>
      <p:ext uri="{BB962C8B-B14F-4D97-AF65-F5344CB8AC3E}">
        <p14:creationId xmlns:p14="http://schemas.microsoft.com/office/powerpoint/2010/main" val="328055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0" y="0"/>
            <a:ext cx="9144000" cy="685800"/>
          </a:xfrm>
        </p:spPr>
        <p:txBody>
          <a:bodyPr/>
          <a:lstStyle>
            <a:lvl1pPr>
              <a:defRPr sz="2100" baseline="0"/>
            </a:lvl1pPr>
          </a:lstStyle>
          <a:p>
            <a:r>
              <a:rPr lang="en-US" dirty="0"/>
              <a:t>Click to edit Master title style</a:t>
            </a:r>
          </a:p>
        </p:txBody>
      </p:sp>
      <p:sp>
        <p:nvSpPr>
          <p:cNvPr id="7" name="Footer Placeholder 6">
            <a:extLst>
              <a:ext uri="{FF2B5EF4-FFF2-40B4-BE49-F238E27FC236}">
                <a16:creationId xmlns:a16="http://schemas.microsoft.com/office/drawing/2014/main" id="{0C6EE0E2-0155-74C7-B124-ACD06804185E}"/>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425713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0" y="0"/>
            <a:ext cx="9144000" cy="685800"/>
          </a:xfrm>
          <a:prstGeom prst="rect">
            <a:avLst/>
          </a:prstGeom>
          <a:solidFill>
            <a:schemeClr val="tx2"/>
          </a:solidFill>
          <a:ln w="25400">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548640" tIns="46038" rIns="914400" bIns="46038" numCol="1" anchor="ctr" anchorCtr="0" compatLnSpc="1">
            <a:prstTxWarp prst="textNoShape">
              <a:avLst/>
            </a:prstTxWarp>
            <a:normAutofit/>
          </a:bodyPr>
          <a:lstStyle/>
          <a:p>
            <a:pPr lvl="0"/>
            <a:r>
              <a:rPr lang="en-US" dirty="0"/>
              <a:t>Slide Title</a:t>
            </a:r>
          </a:p>
        </p:txBody>
      </p:sp>
      <p:sp>
        <p:nvSpPr>
          <p:cNvPr id="1030" name="Rectangle 6"/>
          <p:cNvSpPr>
            <a:spLocks noGrp="1" noChangeArrowheads="1"/>
          </p:cNvSpPr>
          <p:nvPr>
            <p:ph type="body" idx="1"/>
          </p:nvPr>
        </p:nvSpPr>
        <p:spPr bwMode="auto">
          <a:xfrm>
            <a:off x="400050" y="800100"/>
            <a:ext cx="8413750" cy="394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1DAE50B5-DD0F-D4BD-B315-A76A49108F3C}"/>
              </a:ext>
            </a:extLst>
          </p:cNvPr>
          <p:cNvSpPr>
            <a:spLocks noGrp="1"/>
          </p:cNvSpPr>
          <p:nvPr>
            <p:ph type="ftr" sz="quarter" idx="3"/>
          </p:nvPr>
        </p:nvSpPr>
        <p:spPr>
          <a:xfrm>
            <a:off x="3028951" y="4843463"/>
            <a:ext cx="3261491" cy="192087"/>
          </a:xfrm>
          <a:prstGeom prst="rect">
            <a:avLst/>
          </a:prstGeom>
        </p:spPr>
        <p:txBody>
          <a:bodyPr vert="horz" lIns="91440" tIns="45720" rIns="91440" bIns="45720" rtlCol="0" anchor="ctr"/>
          <a:lstStyle>
            <a:lvl1pPr algn="ctr">
              <a:defRPr sz="900" b="0" i="0">
                <a:solidFill>
                  <a:schemeClr val="accent3"/>
                </a:solidFill>
                <a:latin typeface="FreightMicro Pro Book" panose="02000603020000020004" pitchFamily="2" charset="0"/>
                <a:ea typeface="FreightMicro Pro Book" panose="02000603020000020004" pitchFamily="2" charset="0"/>
                <a:cs typeface="FreightMicro Pro Book" panose="02000603020000020004" pitchFamily="2" charset="0"/>
              </a:defRPr>
            </a:lvl1pPr>
          </a:lstStyle>
          <a:p>
            <a:r>
              <a:rPr lang="en-US" dirty="0"/>
              <a:t>Michael Ball | UC Berkeley | https://c88c.org | © CC BY-NC-SA</a:t>
            </a:r>
          </a:p>
        </p:txBody>
      </p:sp>
    </p:spTree>
    <p:extLst>
      <p:ext uri="{BB962C8B-B14F-4D97-AF65-F5344CB8AC3E}">
        <p14:creationId xmlns:p14="http://schemas.microsoft.com/office/powerpoint/2010/main" val="366600695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Lst>
  <p:hf sldNum="0" hdr="0" dt="0"/>
  <p:txStyles>
    <p:titleStyle>
      <a:lvl1pPr algn="l" rtl="0" eaLnBrk="1" fontAlgn="base" hangingPunct="1">
        <a:lnSpc>
          <a:spcPct val="90000"/>
        </a:lnSpc>
        <a:spcBef>
          <a:spcPct val="0"/>
        </a:spcBef>
        <a:spcAft>
          <a:spcPct val="0"/>
        </a:spcAft>
        <a:defRPr sz="2700" b="0" i="0" baseline="0">
          <a:solidFill>
            <a:schemeClr val="bg1"/>
          </a:solidFill>
          <a:latin typeface="FreightMicro Pro Book" panose="02000603020000020004" pitchFamily="2" charset="0"/>
          <a:ea typeface="ＭＳ Ｐゴシック" charset="-128"/>
          <a:cs typeface="FreightMicro Pro Book" panose="02000603020000020004" pitchFamily="2" charset="0"/>
        </a:defRPr>
      </a:lvl1pPr>
      <a:lvl2pPr algn="l" rtl="0" eaLnBrk="1" fontAlgn="base" hangingPunct="1">
        <a:lnSpc>
          <a:spcPct val="90000"/>
        </a:lnSpc>
        <a:spcBef>
          <a:spcPct val="0"/>
        </a:spcBef>
        <a:spcAft>
          <a:spcPct val="0"/>
        </a:spcAft>
        <a:defRPr sz="1013"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1013"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1013"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1013" b="1">
          <a:solidFill>
            <a:srgbClr val="0332B7"/>
          </a:solidFill>
          <a:latin typeface="Arial" charset="0"/>
          <a:ea typeface="ＭＳ Ｐゴシック" charset="-128"/>
          <a:cs typeface="ＭＳ Ｐゴシック" charset="-128"/>
        </a:defRPr>
      </a:lvl5pPr>
      <a:lvl6pPr marL="144658" algn="l" rtl="0" eaLnBrk="1" fontAlgn="base" hangingPunct="1">
        <a:lnSpc>
          <a:spcPct val="90000"/>
        </a:lnSpc>
        <a:spcBef>
          <a:spcPct val="0"/>
        </a:spcBef>
        <a:spcAft>
          <a:spcPct val="0"/>
        </a:spcAft>
        <a:defRPr sz="1013" b="1">
          <a:solidFill>
            <a:srgbClr val="0332B7"/>
          </a:solidFill>
          <a:latin typeface="Arial" charset="0"/>
        </a:defRPr>
      </a:lvl6pPr>
      <a:lvl7pPr marL="289315" algn="l" rtl="0" eaLnBrk="1" fontAlgn="base" hangingPunct="1">
        <a:lnSpc>
          <a:spcPct val="90000"/>
        </a:lnSpc>
        <a:spcBef>
          <a:spcPct val="0"/>
        </a:spcBef>
        <a:spcAft>
          <a:spcPct val="0"/>
        </a:spcAft>
        <a:defRPr sz="1013" b="1">
          <a:solidFill>
            <a:srgbClr val="0332B7"/>
          </a:solidFill>
          <a:latin typeface="Arial" charset="0"/>
        </a:defRPr>
      </a:lvl7pPr>
      <a:lvl8pPr marL="433973" algn="l" rtl="0" eaLnBrk="1" fontAlgn="base" hangingPunct="1">
        <a:lnSpc>
          <a:spcPct val="90000"/>
        </a:lnSpc>
        <a:spcBef>
          <a:spcPct val="0"/>
        </a:spcBef>
        <a:spcAft>
          <a:spcPct val="0"/>
        </a:spcAft>
        <a:defRPr sz="1013" b="1">
          <a:solidFill>
            <a:srgbClr val="0332B7"/>
          </a:solidFill>
          <a:latin typeface="Arial" charset="0"/>
        </a:defRPr>
      </a:lvl8pPr>
      <a:lvl9pPr marL="578630" algn="l" rtl="0" eaLnBrk="1" fontAlgn="base" hangingPunct="1">
        <a:lnSpc>
          <a:spcPct val="90000"/>
        </a:lnSpc>
        <a:spcBef>
          <a:spcPct val="0"/>
        </a:spcBef>
        <a:spcAft>
          <a:spcPct val="0"/>
        </a:spcAft>
        <a:defRPr sz="1013" b="1">
          <a:solidFill>
            <a:srgbClr val="0332B7"/>
          </a:solidFill>
          <a:latin typeface="Arial" charset="0"/>
        </a:defRPr>
      </a:lvl9pPr>
    </p:titleStyle>
    <p:bodyStyle>
      <a:lvl1pPr marL="90411" indent="-90411" algn="l" rtl="0" eaLnBrk="1" fontAlgn="base" hangingPunct="1">
        <a:lnSpc>
          <a:spcPct val="100000"/>
        </a:lnSpc>
        <a:spcBef>
          <a:spcPct val="30000"/>
        </a:spcBef>
        <a:spcAft>
          <a:spcPct val="0"/>
        </a:spcAft>
        <a:buSzPct val="85000"/>
        <a:buFont typeface="Arial" panose="020B0604020202020204" pitchFamily="34" charset="0"/>
        <a:buChar char="•"/>
        <a:defRPr sz="2100" b="0" i="0" cap="none" baseline="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16986" indent="-72329" algn="l" rtl="0" eaLnBrk="1" fontAlgn="base" hangingPunct="1">
        <a:lnSpc>
          <a:spcPct val="100000"/>
        </a:lnSpc>
        <a:spcBef>
          <a:spcPct val="30000"/>
        </a:spcBef>
        <a:spcAft>
          <a:spcPct val="0"/>
        </a:spcAft>
        <a:buSzPct val="85000"/>
        <a:buFont typeface="Arial" panose="020B0604020202020204" pitchFamily="34" charset="0"/>
        <a:buChar char="•"/>
        <a:defRPr sz="2100" b="0" i="0" cap="none" baseline="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2pPr>
      <a:lvl3pPr marL="361644" indent="-72329" algn="l" rtl="0" eaLnBrk="1" fontAlgn="base" hangingPunct="1">
        <a:lnSpc>
          <a:spcPct val="100000"/>
        </a:lnSpc>
        <a:spcBef>
          <a:spcPct val="30000"/>
        </a:spcBef>
        <a:spcAft>
          <a:spcPct val="0"/>
        </a:spcAft>
        <a:buSzPct val="85000"/>
        <a:buFont typeface="Arial" panose="020B0604020202020204" pitchFamily="34" charset="0"/>
        <a:buChar char="•"/>
        <a:defRPr sz="1800" b="0" i="0" cap="none" baseline="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3pPr>
      <a:lvl4pPr marL="488219" indent="-54247" algn="l" rtl="0" eaLnBrk="1" fontAlgn="base" hangingPunct="1">
        <a:lnSpc>
          <a:spcPct val="100000"/>
        </a:lnSpc>
        <a:spcBef>
          <a:spcPct val="30000"/>
        </a:spcBef>
        <a:spcAft>
          <a:spcPct val="0"/>
        </a:spcAft>
        <a:buSzPct val="85000"/>
        <a:buFont typeface="Arial" panose="020B0604020202020204" pitchFamily="34" charset="0"/>
        <a:buChar char="•"/>
        <a:defRPr sz="1800" b="0" i="0" cap="none" baseline="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4pPr>
      <a:lvl5pPr marL="632876" indent="-54247" algn="l" rtl="0" eaLnBrk="1" fontAlgn="base" hangingPunct="1">
        <a:lnSpc>
          <a:spcPct val="100000"/>
        </a:lnSpc>
        <a:spcBef>
          <a:spcPct val="30000"/>
        </a:spcBef>
        <a:spcAft>
          <a:spcPct val="0"/>
        </a:spcAft>
        <a:buSzPct val="85000"/>
        <a:buFont typeface="Arial" panose="020B0604020202020204" pitchFamily="34" charset="0"/>
        <a:buChar char="•"/>
        <a:defRPr sz="1500" b="0" i="0" cap="none" baseline="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5pPr>
      <a:lvl6pPr marL="777533" indent="-54247" algn="l" rtl="0" eaLnBrk="1" fontAlgn="base" hangingPunct="1">
        <a:lnSpc>
          <a:spcPct val="90000"/>
        </a:lnSpc>
        <a:spcBef>
          <a:spcPct val="30000"/>
        </a:spcBef>
        <a:spcAft>
          <a:spcPct val="0"/>
        </a:spcAft>
        <a:buSzPct val="100000"/>
        <a:buChar char="–"/>
        <a:defRPr sz="443" b="1">
          <a:solidFill>
            <a:schemeClr val="tx1"/>
          </a:solidFill>
          <a:latin typeface="+mn-lt"/>
          <a:ea typeface="ＭＳ Ｐゴシック" charset="-128"/>
        </a:defRPr>
      </a:lvl6pPr>
      <a:lvl7pPr marL="922191" indent="-54247" algn="l" rtl="0" eaLnBrk="1" fontAlgn="base" hangingPunct="1">
        <a:lnSpc>
          <a:spcPct val="90000"/>
        </a:lnSpc>
        <a:spcBef>
          <a:spcPct val="30000"/>
        </a:spcBef>
        <a:spcAft>
          <a:spcPct val="0"/>
        </a:spcAft>
        <a:buSzPct val="100000"/>
        <a:buChar char="–"/>
        <a:defRPr sz="443" b="1">
          <a:solidFill>
            <a:schemeClr val="tx1"/>
          </a:solidFill>
          <a:latin typeface="+mn-lt"/>
          <a:ea typeface="ＭＳ Ｐゴシック" charset="-128"/>
        </a:defRPr>
      </a:lvl7pPr>
      <a:lvl8pPr marL="1066848" indent="-54247" algn="l" rtl="0" eaLnBrk="1" fontAlgn="base" hangingPunct="1">
        <a:lnSpc>
          <a:spcPct val="90000"/>
        </a:lnSpc>
        <a:spcBef>
          <a:spcPct val="30000"/>
        </a:spcBef>
        <a:spcAft>
          <a:spcPct val="0"/>
        </a:spcAft>
        <a:buSzPct val="100000"/>
        <a:buChar char="–"/>
        <a:defRPr sz="443" b="1">
          <a:solidFill>
            <a:schemeClr val="tx1"/>
          </a:solidFill>
          <a:latin typeface="+mn-lt"/>
          <a:ea typeface="ＭＳ Ｐゴシック" charset="-128"/>
        </a:defRPr>
      </a:lvl8pPr>
      <a:lvl9pPr marL="1211506" indent="-54247" algn="l" rtl="0" eaLnBrk="1" fontAlgn="base" hangingPunct="1">
        <a:lnSpc>
          <a:spcPct val="90000"/>
        </a:lnSpc>
        <a:spcBef>
          <a:spcPct val="30000"/>
        </a:spcBef>
        <a:spcAft>
          <a:spcPct val="0"/>
        </a:spcAft>
        <a:buSzPct val="100000"/>
        <a:buChar char="–"/>
        <a:defRPr sz="443" b="1">
          <a:solidFill>
            <a:schemeClr val="tx1"/>
          </a:solidFill>
          <a:latin typeface="+mn-lt"/>
          <a:ea typeface="ＭＳ Ｐゴシック" charset="-128"/>
        </a:defRPr>
      </a:lvl9pPr>
    </p:bodyStyle>
    <p:otherStyle>
      <a:defPPr>
        <a:defRPr lang="en-US"/>
      </a:defPPr>
      <a:lvl1pPr marL="0" algn="l" defTabSz="144658" rtl="0" eaLnBrk="1" latinLnBrk="0" hangingPunct="1">
        <a:defRPr sz="570" kern="1200">
          <a:solidFill>
            <a:schemeClr val="tx1"/>
          </a:solidFill>
          <a:latin typeface="+mn-lt"/>
          <a:ea typeface="+mn-ea"/>
          <a:cs typeface="+mn-cs"/>
        </a:defRPr>
      </a:lvl1pPr>
      <a:lvl2pPr marL="144658" algn="l" defTabSz="144658" rtl="0" eaLnBrk="1" latinLnBrk="0" hangingPunct="1">
        <a:defRPr sz="570" kern="1200">
          <a:solidFill>
            <a:schemeClr val="tx1"/>
          </a:solidFill>
          <a:latin typeface="+mn-lt"/>
          <a:ea typeface="+mn-ea"/>
          <a:cs typeface="+mn-cs"/>
        </a:defRPr>
      </a:lvl2pPr>
      <a:lvl3pPr marL="289315" algn="l" defTabSz="144658" rtl="0" eaLnBrk="1" latinLnBrk="0" hangingPunct="1">
        <a:defRPr sz="570" kern="1200">
          <a:solidFill>
            <a:schemeClr val="tx1"/>
          </a:solidFill>
          <a:latin typeface="+mn-lt"/>
          <a:ea typeface="+mn-ea"/>
          <a:cs typeface="+mn-cs"/>
        </a:defRPr>
      </a:lvl3pPr>
      <a:lvl4pPr marL="433973" algn="l" defTabSz="144658" rtl="0" eaLnBrk="1" latinLnBrk="0" hangingPunct="1">
        <a:defRPr sz="570" kern="1200">
          <a:solidFill>
            <a:schemeClr val="tx1"/>
          </a:solidFill>
          <a:latin typeface="+mn-lt"/>
          <a:ea typeface="+mn-ea"/>
          <a:cs typeface="+mn-cs"/>
        </a:defRPr>
      </a:lvl4pPr>
      <a:lvl5pPr marL="578630" algn="l" defTabSz="144658" rtl="0" eaLnBrk="1" latinLnBrk="0" hangingPunct="1">
        <a:defRPr sz="570" kern="1200">
          <a:solidFill>
            <a:schemeClr val="tx1"/>
          </a:solidFill>
          <a:latin typeface="+mn-lt"/>
          <a:ea typeface="+mn-ea"/>
          <a:cs typeface="+mn-cs"/>
        </a:defRPr>
      </a:lvl5pPr>
      <a:lvl6pPr marL="723287" algn="l" defTabSz="144658" rtl="0" eaLnBrk="1" latinLnBrk="0" hangingPunct="1">
        <a:defRPr sz="570" kern="1200">
          <a:solidFill>
            <a:schemeClr val="tx1"/>
          </a:solidFill>
          <a:latin typeface="+mn-lt"/>
          <a:ea typeface="+mn-ea"/>
          <a:cs typeface="+mn-cs"/>
        </a:defRPr>
      </a:lvl6pPr>
      <a:lvl7pPr marL="867944" algn="l" defTabSz="144658" rtl="0" eaLnBrk="1" latinLnBrk="0" hangingPunct="1">
        <a:defRPr sz="570" kern="1200">
          <a:solidFill>
            <a:schemeClr val="tx1"/>
          </a:solidFill>
          <a:latin typeface="+mn-lt"/>
          <a:ea typeface="+mn-ea"/>
          <a:cs typeface="+mn-cs"/>
        </a:defRPr>
      </a:lvl7pPr>
      <a:lvl8pPr marL="1012602" algn="l" defTabSz="144658" rtl="0" eaLnBrk="1" latinLnBrk="0" hangingPunct="1">
        <a:defRPr sz="570" kern="1200">
          <a:solidFill>
            <a:schemeClr val="tx1"/>
          </a:solidFill>
          <a:latin typeface="+mn-lt"/>
          <a:ea typeface="+mn-ea"/>
          <a:cs typeface="+mn-cs"/>
        </a:defRPr>
      </a:lvl8pPr>
      <a:lvl9pPr marL="1157259" algn="l" defTabSz="144658" rtl="0" eaLnBrk="1" latinLnBrk="0" hangingPunct="1">
        <a:defRPr sz="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rstechnica.com/security/2024/04/what-we-know-about-the-xz-utils-backdoor-that-almost-infected-the-world/"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bernardopires.com/2013/10/try-logic-programming-a-gentle-introduction-to-prolog/"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hyperlink" Target="https://bernardopires.com/2013/10/try-logic-programming-a-gentle-introduction-to-prolog/" TargetMode="External"/><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irs.gov/newsroom/irs-free-file-is-now-available-for-the-2024-filing-season"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people.cs.clemson.edu/~turner/courses/cs428/current/webct/content/pz/ch2/ch2_6.htm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alk:Programming_paradig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8"/>
          <p:cNvSpPr txBox="1">
            <a:spLocks noGrp="1"/>
          </p:cNvSpPr>
          <p:nvPr>
            <p:ph type="ctrTitle"/>
          </p:nvPr>
        </p:nvSpPr>
        <p:spPr/>
        <p:txBody>
          <a:bodyPr/>
          <a:lstStyle/>
          <a:p>
            <a:pPr lvl="0"/>
            <a:r>
              <a:rPr lang="en-US" dirty="0"/>
              <a:t>Programming Paradigms</a:t>
            </a:r>
          </a:p>
        </p:txBody>
      </p:sp>
      <p:sp>
        <p:nvSpPr>
          <p:cNvPr id="3" name="Subtitle 2">
            <a:extLst>
              <a:ext uri="{FF2B5EF4-FFF2-40B4-BE49-F238E27FC236}">
                <a16:creationId xmlns:a16="http://schemas.microsoft.com/office/drawing/2014/main" id="{522A1125-3560-5415-B4E9-CA124F352FCA}"/>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p:txBody>
          <a:bodyPr/>
          <a:lstStyle/>
          <a:p>
            <a:pPr lvl="0"/>
            <a:r>
              <a:rPr lang="en-US"/>
              <a:t>Programming Paradigms</a:t>
            </a:r>
          </a:p>
        </p:txBody>
      </p:sp>
      <p:sp>
        <p:nvSpPr>
          <p:cNvPr id="75" name="Google Shape;75;p15"/>
          <p:cNvSpPr txBox="1">
            <a:spLocks noGrp="1"/>
          </p:cNvSpPr>
          <p:nvPr>
            <p:ph idx="1"/>
          </p:nvPr>
        </p:nvSpPr>
        <p:spPr>
          <a:xfrm>
            <a:off x="400050" y="800100"/>
            <a:ext cx="8743950" cy="3943350"/>
          </a:xfrm>
        </p:spPr>
        <p:txBody>
          <a:bodyPr/>
          <a:lstStyle/>
          <a:p>
            <a:pPr marL="0" lvl="0" indent="0">
              <a:buNone/>
            </a:pPr>
            <a:r>
              <a:rPr lang="en-US" sz="2200" dirty="0"/>
              <a:t>Example, three very different approaches to squaring list:</a:t>
            </a:r>
          </a:p>
          <a:p>
            <a:pPr marL="0" lvl="0" indent="0">
              <a:buNone/>
            </a:pPr>
            <a:r>
              <a:rPr lang="en-US" sz="2200" dirty="0">
                <a:latin typeface="Open Sans Light" panose="020B0606030504020204"/>
                <a:ea typeface="Source Code Pro" panose="020B0309030403020204" pitchFamily="34" charset="0"/>
              </a:rPr>
              <a:t>Functional: </a:t>
            </a:r>
            <a:r>
              <a:rPr lang="en-US" sz="2200" dirty="0">
                <a:latin typeface="Source Code Pro" panose="020B0309030403020204" pitchFamily="34" charset="0"/>
                <a:ea typeface="Source Code Pro" panose="020B0309030403020204" pitchFamily="34" charset="0"/>
              </a:rPr>
              <a:t>map(lambda x: x*x, [1, 2, 3])</a:t>
            </a:r>
          </a:p>
          <a:p>
            <a:pPr marL="0" lvl="0" indent="0">
              <a:buNone/>
            </a:pPr>
            <a:endParaRPr lang="en-US" sz="2200" dirty="0">
              <a:latin typeface="Source Code Pro" panose="020B0309030403020204" pitchFamily="34" charset="0"/>
              <a:ea typeface="Source Code Pro" panose="020B0309030403020204" pitchFamily="34" charset="0"/>
            </a:endParaRPr>
          </a:p>
          <a:p>
            <a:pPr marL="0" lvl="0" indent="0">
              <a:buNone/>
            </a:pPr>
            <a:r>
              <a:rPr lang="en-US" sz="2200" dirty="0">
                <a:latin typeface="Open Sans Light" panose="020B0606030504020204"/>
                <a:ea typeface="Source Code Pro" panose="020B0309030403020204" pitchFamily="34" charset="0"/>
              </a:rPr>
              <a:t>Array-based: </a:t>
            </a:r>
            <a:br>
              <a:rPr lang="en-US" sz="2200" dirty="0">
                <a:latin typeface="Open Sans Light" panose="020B0606030504020204"/>
                <a:ea typeface="Source Code Pro" panose="020B0309030403020204" pitchFamily="34" charset="0"/>
              </a:rPr>
            </a:br>
            <a:r>
              <a:rPr lang="en-US" sz="2200" dirty="0" err="1">
                <a:latin typeface="Source Code Pro" panose="020B0309030403020204" pitchFamily="34" charset="0"/>
                <a:ea typeface="Source Code Pro" panose="020B0309030403020204" pitchFamily="34" charset="0"/>
              </a:rPr>
              <a:t>np.array</a:t>
            </a:r>
            <a:r>
              <a:rPr lang="en-US" sz="2200" dirty="0">
                <a:latin typeface="Source Code Pro" panose="020B0309030403020204" pitchFamily="34" charset="0"/>
                <a:ea typeface="Source Code Pro" panose="020B0309030403020204" pitchFamily="34" charset="0"/>
              </a:rPr>
              <a:t>([1,2,3]) * </a:t>
            </a:r>
            <a:r>
              <a:rPr lang="en-US" sz="2200" dirty="0" err="1">
                <a:latin typeface="Source Code Pro" panose="020B0309030403020204" pitchFamily="34" charset="0"/>
                <a:ea typeface="Source Code Pro" panose="020B0309030403020204" pitchFamily="34" charset="0"/>
              </a:rPr>
              <a:t>np.array</a:t>
            </a:r>
            <a:r>
              <a:rPr lang="en-US" sz="2200" dirty="0">
                <a:latin typeface="Source Code Pro" panose="020B0309030403020204" pitchFamily="34" charset="0"/>
                <a:ea typeface="Source Code Pro" panose="020B0309030403020204" pitchFamily="34" charset="0"/>
              </a:rPr>
              <a:t>([1,2,3]) </a:t>
            </a:r>
            <a:r>
              <a:rPr lang="en-US" sz="2200" dirty="0" err="1">
                <a:latin typeface="Source Code Pro" panose="020B0309030403020204" pitchFamily="34" charset="0"/>
                <a:ea typeface="Source Code Pro" panose="020B0309030403020204" pitchFamily="34" charset="0"/>
              </a:rPr>
              <a:t>np.array</a:t>
            </a:r>
            <a:r>
              <a:rPr lang="en-US" sz="2200" dirty="0">
                <a:latin typeface="Source Code Pro" panose="020B0309030403020204" pitchFamily="34" charset="0"/>
                <a:ea typeface="Source Code Pro" panose="020B0309030403020204" pitchFamily="34" charset="0"/>
              </a:rPr>
              <a:t>([1,2,3]) ** 2</a:t>
            </a:r>
            <a:endParaRPr lang="en-US" sz="2200" dirty="0">
              <a:latin typeface="Open Sans Light" panose="020B0606030504020204"/>
              <a:ea typeface="Source Code Pro" panose="020B0309030403020204" pitchFamily="34" charset="0"/>
            </a:endParaRPr>
          </a:p>
          <a:p>
            <a:pPr marL="0" lvl="0" indent="0">
              <a:buNone/>
            </a:pPr>
            <a:endParaRPr lang="en-US" sz="2200" dirty="0">
              <a:latin typeface="Open Sans Light" panose="020B0606030504020204"/>
              <a:ea typeface="Source Code Pro" panose="020B0309030403020204" pitchFamily="34" charset="0"/>
            </a:endParaRPr>
          </a:p>
          <a:p>
            <a:pPr marL="0" lvl="0" indent="0">
              <a:buNone/>
            </a:pPr>
            <a:r>
              <a:rPr lang="en-US" sz="2200" dirty="0">
                <a:latin typeface="Open Sans Light" panose="020B0606030504020204"/>
                <a:ea typeface="Source Code Pro" panose="020B0309030403020204" pitchFamily="34" charset="0"/>
              </a:rPr>
              <a:t>Imperative:</a:t>
            </a:r>
          </a:p>
        </p:txBody>
      </p:sp>
      <p:sp>
        <p:nvSpPr>
          <p:cNvPr id="2" name="Footer Placeholder 1">
            <a:extLst>
              <a:ext uri="{FF2B5EF4-FFF2-40B4-BE49-F238E27FC236}">
                <a16:creationId xmlns:a16="http://schemas.microsoft.com/office/drawing/2014/main" id="{91EBE5DE-8A6D-C1B9-7327-349B80D21DD2}"/>
              </a:ext>
            </a:extLst>
          </p:cNvPr>
          <p:cNvSpPr>
            <a:spLocks noGrp="1"/>
          </p:cNvSpPr>
          <p:nvPr>
            <p:ph type="ftr" sz="quarter" idx="10"/>
          </p:nvPr>
        </p:nvSpPr>
        <p:spPr/>
        <p:txBody>
          <a:bodyPr/>
          <a:lstStyle/>
          <a:p>
            <a:r>
              <a:rPr lang="en-US"/>
              <a:t>Michael Ball | UC Berkeley | https://c88c.org | © CC BY-NC-SA</a:t>
            </a:r>
            <a:endParaRPr lang="en-US" dirty="0"/>
          </a:p>
        </p:txBody>
      </p:sp>
      <p:sp>
        <p:nvSpPr>
          <p:cNvPr id="4" name="TextBox 3">
            <a:extLst>
              <a:ext uri="{FF2B5EF4-FFF2-40B4-BE49-F238E27FC236}">
                <a16:creationId xmlns:a16="http://schemas.microsoft.com/office/drawing/2014/main" id="{6C8E812F-5508-885E-10C4-B084C651615B}"/>
              </a:ext>
            </a:extLst>
          </p:cNvPr>
          <p:cNvSpPr txBox="1"/>
          <p:nvPr/>
        </p:nvSpPr>
        <p:spPr>
          <a:xfrm>
            <a:off x="2000250" y="3422650"/>
            <a:ext cx="4140200" cy="1384995"/>
          </a:xfrm>
          <a:prstGeom prst="rect">
            <a:avLst/>
          </a:prstGeom>
          <a:noFill/>
        </p:spPr>
        <p:txBody>
          <a:bodyPr wrap="square" rtlCol="0">
            <a:spAutoFit/>
          </a:bodyPr>
          <a:lstStyle/>
          <a:p>
            <a:pPr marL="0" lvl="0" indent="0">
              <a:buNone/>
            </a:pPr>
            <a:r>
              <a:rPr lang="en-US" sz="1400" dirty="0">
                <a:latin typeface="Source Code Pro" panose="020B0309030403020204" pitchFamily="34" charset="0"/>
                <a:ea typeface="Source Code Pro" panose="020B0309030403020204" pitchFamily="34" charset="0"/>
              </a:rPr>
              <a:t> def squares(</a:t>
            </a:r>
            <a:r>
              <a:rPr lang="en-US" sz="1400" dirty="0" err="1">
                <a:latin typeface="Source Code Pro" panose="020B0309030403020204" pitchFamily="34" charset="0"/>
                <a:ea typeface="Source Code Pro" panose="020B0309030403020204" pitchFamily="34" charset="0"/>
              </a:rPr>
              <a:t>nums</a:t>
            </a:r>
            <a:r>
              <a:rPr lang="en-US" sz="1400" dirty="0">
                <a:latin typeface="Source Code Pro" panose="020B0309030403020204" pitchFamily="34" charset="0"/>
                <a:ea typeface="Source Code Pro" panose="020B0309030403020204" pitchFamily="34" charset="0"/>
              </a:rPr>
              <a:t>):</a:t>
            </a:r>
          </a:p>
          <a:p>
            <a:pPr marL="0" lvl="0" indent="0">
              <a:buNone/>
            </a:pPr>
            <a:r>
              <a:rPr lang="en-US" sz="1400" dirty="0">
                <a:latin typeface="Source Code Pro" panose="020B0309030403020204" pitchFamily="34" charset="0"/>
                <a:ea typeface="Source Code Pro" panose="020B0309030403020204" pitchFamily="34" charset="0"/>
              </a:rPr>
              <a:t>     result = []</a:t>
            </a:r>
          </a:p>
          <a:p>
            <a:pPr marL="0" lvl="0" indent="0">
              <a:buNone/>
            </a:pPr>
            <a:r>
              <a:rPr lang="en-US" sz="1400" dirty="0">
                <a:latin typeface="Source Code Pro" panose="020B0309030403020204" pitchFamily="34" charset="0"/>
                <a:ea typeface="Source Code Pro" panose="020B0309030403020204" pitchFamily="34" charset="0"/>
              </a:rPr>
              <a:t>     for num in </a:t>
            </a:r>
            <a:r>
              <a:rPr lang="en-US" sz="1400" dirty="0" err="1">
                <a:latin typeface="Source Code Pro" panose="020B0309030403020204" pitchFamily="34" charset="0"/>
                <a:ea typeface="Source Code Pro" panose="020B0309030403020204" pitchFamily="34" charset="0"/>
              </a:rPr>
              <a:t>nums</a:t>
            </a:r>
            <a:r>
              <a:rPr lang="en-US" sz="1400" dirty="0">
                <a:latin typeface="Source Code Pro" panose="020B0309030403020204" pitchFamily="34" charset="0"/>
                <a:ea typeface="Source Code Pro" panose="020B0309030403020204" pitchFamily="34" charset="0"/>
              </a:rPr>
              <a:t>:</a:t>
            </a:r>
          </a:p>
          <a:p>
            <a:pPr marL="0" lvl="0" indent="0">
              <a:buNone/>
            </a:pPr>
            <a:r>
              <a:rPr lang="en-US" sz="1400" dirty="0">
                <a:latin typeface="Source Code Pro" panose="020B0309030403020204" pitchFamily="34" charset="0"/>
                <a:ea typeface="Source Code Pro" panose="020B0309030403020204" pitchFamily="34" charset="0"/>
              </a:rPr>
              <a:t>          result</a:t>
            </a:r>
            <a:r>
              <a:rPr lang="en-US" dirty="0">
                <a:latin typeface="Source Code Pro" panose="020B0309030403020204" pitchFamily="34" charset="0"/>
                <a:ea typeface="Source Code Pro" panose="020B0309030403020204" pitchFamily="34" charset="0"/>
              </a:rPr>
              <a:t> += [ </a:t>
            </a:r>
            <a:r>
              <a:rPr lang="en-US" sz="1400" dirty="0">
                <a:latin typeface="Source Code Pro" panose="020B0309030403020204" pitchFamily="34" charset="0"/>
                <a:ea typeface="Source Code Pro" panose="020B0309030403020204" pitchFamily="34" charset="0"/>
              </a:rPr>
              <a:t>num * num ] </a:t>
            </a:r>
          </a:p>
          <a:p>
            <a:pPr marL="0" lvl="0" indent="0">
              <a:buNone/>
            </a:pPr>
            <a:r>
              <a:rPr lang="en-US" sz="1400" dirty="0">
                <a:latin typeface="Source Code Pro" panose="020B0309030403020204" pitchFamily="34" charset="0"/>
                <a:ea typeface="Source Code Pro" panose="020B0309030403020204" pitchFamily="34" charset="0"/>
              </a:rPr>
              <a:t>    return result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p:txBody>
          <a:bodyPr/>
          <a:lstStyle/>
          <a:p>
            <a:pPr lvl="0"/>
            <a:r>
              <a:rPr lang="en-US"/>
              <a:t>The Imperative Programming Paradigm</a:t>
            </a:r>
          </a:p>
        </p:txBody>
      </p:sp>
      <p:sp>
        <p:nvSpPr>
          <p:cNvPr id="84" name="Google Shape;84;p16"/>
          <p:cNvSpPr txBox="1">
            <a:spLocks noGrp="1"/>
          </p:cNvSpPr>
          <p:nvPr>
            <p:ph idx="1"/>
          </p:nvPr>
        </p:nvSpPr>
        <p:spPr>
          <a:xfrm>
            <a:off x="400050" y="800100"/>
            <a:ext cx="6572250" cy="3943350"/>
          </a:xfrm>
        </p:spPr>
        <p:txBody>
          <a:bodyPr/>
          <a:lstStyle/>
          <a:p>
            <a:pPr lvl="0"/>
            <a:r>
              <a:rPr lang="en-US" sz="2000" dirty="0"/>
              <a:t> An imperative program provides a sequence of steps.</a:t>
            </a:r>
          </a:p>
          <a:p>
            <a:pPr lvl="0"/>
            <a:r>
              <a:rPr lang="en-US" sz="2000" dirty="0"/>
              <a:t> Like following a recipe.</a:t>
            </a:r>
          </a:p>
          <a:p>
            <a:pPr lvl="0"/>
            <a:r>
              <a:rPr lang="en-US" sz="2000" dirty="0"/>
              <a:t> Assignment is allowed (can set variables).</a:t>
            </a:r>
          </a:p>
          <a:p>
            <a:pPr lvl="0"/>
            <a:r>
              <a:rPr lang="en-US" sz="2000" dirty="0"/>
              <a:t> Mutation is allowed (can change variables).</a:t>
            </a:r>
          </a:p>
          <a:p>
            <a:pPr lvl="0"/>
            <a:r>
              <a:rPr lang="en-US" sz="2000" dirty="0"/>
              <a:t> Example (acronym): </a:t>
            </a:r>
          </a:p>
          <a:p>
            <a:pPr lvl="0"/>
            <a:endParaRPr lang="en-US" sz="2000" dirty="0"/>
          </a:p>
          <a:p>
            <a:pPr lvl="0"/>
            <a:endParaRPr lang="en-US" sz="2000" dirty="0"/>
          </a:p>
        </p:txBody>
      </p:sp>
      <p:sp>
        <p:nvSpPr>
          <p:cNvPr id="2" name="Footer Placeholder 1">
            <a:extLst>
              <a:ext uri="{FF2B5EF4-FFF2-40B4-BE49-F238E27FC236}">
                <a16:creationId xmlns:a16="http://schemas.microsoft.com/office/drawing/2014/main" id="{DF56474E-2997-5FD8-F289-D151B63C97A3}"/>
              </a:ext>
            </a:extLst>
          </p:cNvPr>
          <p:cNvSpPr>
            <a:spLocks noGrp="1"/>
          </p:cNvSpPr>
          <p:nvPr>
            <p:ph type="ftr" sz="quarter" idx="10"/>
          </p:nvPr>
        </p:nvSpPr>
        <p:spPr/>
        <p:txBody>
          <a:bodyPr/>
          <a:lstStyle/>
          <a:p>
            <a:r>
              <a:rPr lang="en-US"/>
              <a:t>Michael Ball | UC Berkeley | https://c88c.org | © CC BY-NC-SA</a:t>
            </a:r>
            <a:endParaRPr lang="en-US" dirty="0"/>
          </a:p>
        </p:txBody>
      </p:sp>
      <p:sp>
        <p:nvSpPr>
          <p:cNvPr id="7" name="TextBox 6">
            <a:extLst>
              <a:ext uri="{FF2B5EF4-FFF2-40B4-BE49-F238E27FC236}">
                <a16:creationId xmlns:a16="http://schemas.microsoft.com/office/drawing/2014/main" id="{0FB308FD-1046-928A-9885-DCE27BE96C9F}"/>
              </a:ext>
            </a:extLst>
          </p:cNvPr>
          <p:cNvSpPr txBox="1"/>
          <p:nvPr/>
        </p:nvSpPr>
        <p:spPr>
          <a:xfrm>
            <a:off x="3766409" y="2571750"/>
            <a:ext cx="4502494" cy="2031325"/>
          </a:xfrm>
          <a:prstGeom prst="rect">
            <a:avLst/>
          </a:prstGeom>
          <a:noFill/>
        </p:spPr>
        <p:txBody>
          <a:bodyPr wrap="square">
            <a:spAutoFit/>
          </a:bodyPr>
          <a:lstStyle/>
          <a:p>
            <a:r>
              <a:rPr lang="en-US" sz="1800" b="0" dirty="0">
                <a:solidFill>
                  <a:schemeClr val="tx1"/>
                </a:solidFill>
                <a:effectLst/>
                <a:latin typeface="SourceCodePro-Light" panose="020B0509030403020204" pitchFamily="49" charset="77"/>
              </a:rPr>
              <a:t>def </a:t>
            </a:r>
            <a:r>
              <a:rPr lang="en-US" sz="1800" b="0" dirty="0" err="1">
                <a:solidFill>
                  <a:schemeClr val="tx1"/>
                </a:solidFill>
                <a:effectLst/>
                <a:latin typeface="SourceCodePro-Light" panose="020B0509030403020204" pitchFamily="49" charset="77"/>
              </a:rPr>
              <a:t>acronym_i</a:t>
            </a:r>
            <a:r>
              <a:rPr lang="en-US" sz="1800" b="0" dirty="0">
                <a:solidFill>
                  <a:schemeClr val="tx1"/>
                </a:solidFill>
                <a:effectLst/>
                <a:latin typeface="SourceCodePro-Light" panose="020B0509030403020204" pitchFamily="49" charset="77"/>
              </a:rPr>
              <a:t>(words):</a:t>
            </a:r>
          </a:p>
          <a:p>
            <a:r>
              <a:rPr lang="en-US" sz="1800" b="0" dirty="0">
                <a:solidFill>
                  <a:schemeClr val="tx1"/>
                </a:solidFill>
                <a:effectLst/>
                <a:latin typeface="SourceCodePro-Light" panose="020B0509030403020204" pitchFamily="49" charset="77"/>
              </a:rPr>
              <a:t>    result = ''</a:t>
            </a:r>
          </a:p>
          <a:p>
            <a:r>
              <a:rPr lang="en-US" sz="1800" b="0" dirty="0">
                <a:solidFill>
                  <a:schemeClr val="tx1"/>
                </a:solidFill>
                <a:effectLst/>
                <a:latin typeface="SourceCodePro-Light" panose="020B0509030403020204" pitchFamily="49" charset="77"/>
              </a:rPr>
              <a:t>    words = </a:t>
            </a:r>
            <a:r>
              <a:rPr lang="en-US" sz="1800" b="0" dirty="0" err="1">
                <a:solidFill>
                  <a:schemeClr val="tx1"/>
                </a:solidFill>
                <a:effectLst/>
                <a:latin typeface="SourceCodePro-Light" panose="020B0509030403020204" pitchFamily="49" charset="77"/>
              </a:rPr>
              <a:t>words.split</a:t>
            </a:r>
            <a:r>
              <a:rPr lang="en-US" sz="1800" b="0" dirty="0">
                <a:solidFill>
                  <a:schemeClr val="tx1"/>
                </a:solidFill>
                <a:effectLst/>
                <a:latin typeface="SourceCodePro-Light" panose="020B0509030403020204" pitchFamily="49" charset="77"/>
              </a:rPr>
              <a:t>(' ')</a:t>
            </a:r>
          </a:p>
          <a:p>
            <a:r>
              <a:rPr lang="en-US" sz="1800" b="0" dirty="0">
                <a:solidFill>
                  <a:schemeClr val="tx1"/>
                </a:solidFill>
                <a:effectLst/>
                <a:latin typeface="SourceCodePro-Light" panose="020B0509030403020204" pitchFamily="49" charset="77"/>
              </a:rPr>
              <a:t>    for word in words:</a:t>
            </a:r>
          </a:p>
          <a:p>
            <a:r>
              <a:rPr lang="en-US" sz="1800" b="0" dirty="0">
                <a:solidFill>
                  <a:schemeClr val="tx1"/>
                </a:solidFill>
                <a:effectLst/>
                <a:latin typeface="SourceCodePro-Light" panose="020B0509030403020204" pitchFamily="49" charset="77"/>
              </a:rPr>
              <a:t>        if </a:t>
            </a:r>
            <a:r>
              <a:rPr lang="en-US" sz="1800" b="0" dirty="0" err="1">
                <a:solidFill>
                  <a:schemeClr val="tx1"/>
                </a:solidFill>
                <a:effectLst/>
                <a:latin typeface="SourceCodePro-Light" panose="020B0509030403020204" pitchFamily="49" charset="77"/>
              </a:rPr>
              <a:t>len</a:t>
            </a:r>
            <a:r>
              <a:rPr lang="en-US" sz="1800" b="0" dirty="0">
                <a:solidFill>
                  <a:schemeClr val="tx1"/>
                </a:solidFill>
                <a:effectLst/>
                <a:latin typeface="SourceCodePro-Light" panose="020B0509030403020204" pitchFamily="49" charset="77"/>
              </a:rPr>
              <a:t>(word) &gt; 4:</a:t>
            </a:r>
          </a:p>
          <a:p>
            <a:r>
              <a:rPr lang="en-US" sz="1800" b="0" dirty="0">
                <a:solidFill>
                  <a:schemeClr val="tx1"/>
                </a:solidFill>
                <a:effectLst/>
                <a:latin typeface="SourceCodePro-Light" panose="020B0509030403020204" pitchFamily="49" charset="77"/>
              </a:rPr>
              <a:t>             result += word[0]</a:t>
            </a:r>
          </a:p>
          <a:p>
            <a:r>
              <a:rPr lang="en-US" sz="1800" b="0" dirty="0">
                <a:solidFill>
                  <a:schemeClr val="tx1"/>
                </a:solidFill>
                <a:effectLst/>
                <a:latin typeface="SourceCodePro-Light" panose="020B0509030403020204" pitchFamily="49" charset="77"/>
              </a:rPr>
              <a:t>    return result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p:txBody>
          <a:bodyPr/>
          <a:lstStyle/>
          <a:p>
            <a:pPr lvl="0"/>
            <a:r>
              <a:rPr lang="en-US"/>
              <a:t>The Functional Programming Paradigm</a:t>
            </a:r>
          </a:p>
        </p:txBody>
      </p:sp>
      <p:sp>
        <p:nvSpPr>
          <p:cNvPr id="91" name="Google Shape;91;p17"/>
          <p:cNvSpPr txBox="1">
            <a:spLocks noGrp="1"/>
          </p:cNvSpPr>
          <p:nvPr>
            <p:ph idx="1"/>
          </p:nvPr>
        </p:nvSpPr>
        <p:spPr>
          <a:xfrm>
            <a:off x="400049" y="800100"/>
            <a:ext cx="8124397" cy="3943350"/>
          </a:xfrm>
        </p:spPr>
        <p:txBody>
          <a:bodyPr/>
          <a:lstStyle/>
          <a:p>
            <a:pPr lvl="0"/>
            <a:r>
              <a:rPr lang="en-US" sz="2000" dirty="0"/>
              <a:t>In functional programming, computation is thought of in terms of the evaluation of functions.</a:t>
            </a:r>
          </a:p>
          <a:p>
            <a:pPr lvl="0"/>
            <a:r>
              <a:rPr lang="en-US" sz="2000" dirty="0"/>
              <a:t>No state (e.g. variable assignments).</a:t>
            </a:r>
          </a:p>
          <a:p>
            <a:pPr lvl="0"/>
            <a:r>
              <a:rPr lang="en-US" sz="2000" dirty="0"/>
              <a:t>No mutation (e.g. changing variable values).</a:t>
            </a:r>
          </a:p>
          <a:p>
            <a:pPr lvl="0"/>
            <a:r>
              <a:rPr lang="en-US" sz="2000" dirty="0"/>
              <a:t>No side effects when functions execute.</a:t>
            </a:r>
          </a:p>
        </p:txBody>
      </p:sp>
      <p:sp>
        <p:nvSpPr>
          <p:cNvPr id="3" name="Footer Placeholder 2">
            <a:extLst>
              <a:ext uri="{FF2B5EF4-FFF2-40B4-BE49-F238E27FC236}">
                <a16:creationId xmlns:a16="http://schemas.microsoft.com/office/drawing/2014/main" id="{CFCA79E1-AF72-EC58-457B-F2E6E1BFECB4}"/>
              </a:ext>
            </a:extLst>
          </p:cNvPr>
          <p:cNvSpPr>
            <a:spLocks noGrp="1"/>
          </p:cNvSpPr>
          <p:nvPr>
            <p:ph type="ftr" sz="quarter" idx="10"/>
          </p:nvPr>
        </p:nvSpPr>
        <p:spPr/>
        <p:txBody>
          <a:bodyPr/>
          <a:lstStyle/>
          <a:p>
            <a:r>
              <a:rPr lang="en-US"/>
              <a:t>Michael Ball | UC Berkeley | https://c88c.org | © CC BY-NC-SA</a:t>
            </a:r>
            <a:endParaRPr lang="en-US" dirty="0"/>
          </a:p>
        </p:txBody>
      </p:sp>
      <p:sp>
        <p:nvSpPr>
          <p:cNvPr id="2" name="TextBox 1">
            <a:extLst>
              <a:ext uri="{FF2B5EF4-FFF2-40B4-BE49-F238E27FC236}">
                <a16:creationId xmlns:a16="http://schemas.microsoft.com/office/drawing/2014/main" id="{6B2C2918-CC84-B529-9498-EBEC185D134F}"/>
              </a:ext>
            </a:extLst>
          </p:cNvPr>
          <p:cNvSpPr txBox="1"/>
          <p:nvPr/>
        </p:nvSpPr>
        <p:spPr>
          <a:xfrm>
            <a:off x="400050" y="2669508"/>
            <a:ext cx="5957888" cy="1169551"/>
          </a:xfrm>
          <a:prstGeom prst="rect">
            <a:avLst/>
          </a:prstGeom>
          <a:noFill/>
        </p:spPr>
        <p:txBody>
          <a:bodyPr wrap="square" rtlCol="0">
            <a:spAutoFit/>
          </a:bodyPr>
          <a:lstStyle/>
          <a:p>
            <a:r>
              <a:rPr lang="en-US" b="0" dirty="0">
                <a:solidFill>
                  <a:schemeClr val="tx1"/>
                </a:solidFill>
                <a:effectLst/>
                <a:latin typeface="SourceCodePro-Light" panose="020B0509030403020204" pitchFamily="49" charset="77"/>
              </a:rPr>
              <a:t>def </a:t>
            </a:r>
            <a:r>
              <a:rPr lang="en-US" b="0" dirty="0" err="1">
                <a:solidFill>
                  <a:schemeClr val="tx1"/>
                </a:solidFill>
                <a:effectLst/>
                <a:latin typeface="SourceCodePro-Light" panose="020B0509030403020204" pitchFamily="49" charset="77"/>
              </a:rPr>
              <a:t>acronym_f</a:t>
            </a:r>
            <a:r>
              <a:rPr lang="en-US" b="0" dirty="0">
                <a:solidFill>
                  <a:schemeClr val="tx1"/>
                </a:solidFill>
                <a:effectLst/>
                <a:latin typeface="SourceCodePro-Light" panose="020B0509030403020204" pitchFamily="49" charset="77"/>
              </a:rPr>
              <a:t>(words):</a:t>
            </a:r>
          </a:p>
          <a:p>
            <a:r>
              <a:rPr lang="en-US" b="0" dirty="0">
                <a:solidFill>
                  <a:schemeClr val="tx1"/>
                </a:solidFill>
                <a:effectLst/>
                <a:latin typeface="SourceCodePro-Light" panose="020B0509030403020204" pitchFamily="49" charset="77"/>
              </a:rPr>
              <a:t>   return reduce(add,</a:t>
            </a:r>
          </a:p>
          <a:p>
            <a:r>
              <a:rPr lang="en-US" b="0" dirty="0">
                <a:solidFill>
                  <a:schemeClr val="tx1"/>
                </a:solidFill>
                <a:effectLst/>
                <a:latin typeface="SourceCodePro-Light" panose="020B0509030403020204" pitchFamily="49" charset="77"/>
              </a:rPr>
              <a:t>              map(lambda w: w[0],</a:t>
            </a:r>
          </a:p>
          <a:p>
            <a:r>
              <a:rPr lang="en-US" b="0" dirty="0">
                <a:solidFill>
                  <a:schemeClr val="tx1"/>
                </a:solidFill>
                <a:effectLst/>
                <a:latin typeface="SourceCodePro-Light" panose="020B0509030403020204" pitchFamily="49" charset="77"/>
              </a:rPr>
              <a:t>                  filter(lambda w: </a:t>
            </a:r>
            <a:r>
              <a:rPr lang="en-US" b="0" dirty="0" err="1">
                <a:solidFill>
                  <a:schemeClr val="tx1"/>
                </a:solidFill>
                <a:effectLst/>
                <a:latin typeface="SourceCodePro-Light" panose="020B0509030403020204" pitchFamily="49" charset="77"/>
              </a:rPr>
              <a:t>len</a:t>
            </a:r>
            <a:r>
              <a:rPr lang="en-US" b="0" dirty="0">
                <a:solidFill>
                  <a:schemeClr val="tx1"/>
                </a:solidFill>
                <a:effectLst/>
                <a:latin typeface="SourceCodePro-Light" panose="020B0509030403020204" pitchFamily="49" charset="77"/>
              </a:rPr>
              <a:t>(w) &gt; 3,</a:t>
            </a:r>
          </a:p>
          <a:p>
            <a:r>
              <a:rPr lang="en-US" b="0" dirty="0">
                <a:solidFill>
                  <a:schemeClr val="tx1"/>
                </a:solidFill>
                <a:effectLst/>
                <a:latin typeface="SourceCodePro-Light" panose="020B0509030403020204" pitchFamily="49" charset="77"/>
              </a:rPr>
              <a:t>                       </a:t>
            </a:r>
            <a:r>
              <a:rPr lang="en-US" b="0" dirty="0" err="1">
                <a:solidFill>
                  <a:schemeClr val="tx1"/>
                </a:solidFill>
                <a:effectLst/>
                <a:latin typeface="SourceCodePro-Light" panose="020B0509030403020204" pitchFamily="49" charset="77"/>
              </a:rPr>
              <a:t>words.split</a:t>
            </a:r>
            <a:r>
              <a:rPr lang="en-US" b="0" dirty="0">
                <a:solidFill>
                  <a:schemeClr val="tx1"/>
                </a:solidFill>
                <a:effectLst/>
                <a:latin typeface="SourceCodePro-Light" panose="020B0509030403020204" pitchFamily="49" charset="77"/>
              </a:rPr>
              <a:t>(' '))))</a:t>
            </a:r>
          </a:p>
        </p:txBody>
      </p:sp>
    </p:spTree>
    <p:extLst>
      <p:ext uri="{BB962C8B-B14F-4D97-AF65-F5344CB8AC3E}">
        <p14:creationId xmlns:p14="http://schemas.microsoft.com/office/powerpoint/2010/main" val="860131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p:txBody>
          <a:bodyPr/>
          <a:lstStyle/>
          <a:p>
            <a:pPr lvl="0"/>
            <a:r>
              <a:rPr lang="en-US"/>
              <a:t>Imperative vs. Functional</a:t>
            </a:r>
          </a:p>
        </p:txBody>
      </p:sp>
      <p:sp>
        <p:nvSpPr>
          <p:cNvPr id="119" name="Google Shape;119;p20"/>
          <p:cNvSpPr txBox="1">
            <a:spLocks noGrp="1"/>
          </p:cNvSpPr>
          <p:nvPr>
            <p:ph idx="1"/>
          </p:nvPr>
        </p:nvSpPr>
        <p:spPr>
          <a:xfrm>
            <a:off x="400050" y="800100"/>
            <a:ext cx="8531212" cy="3943350"/>
          </a:xfrm>
        </p:spPr>
        <p:txBody>
          <a:bodyPr/>
          <a:lstStyle/>
          <a:p>
            <a:pPr lvl="0"/>
            <a:r>
              <a:rPr lang="en-US" sz="2400" dirty="0"/>
              <a:t>Can argue that functional is a subset of imperative.</a:t>
            </a:r>
          </a:p>
          <a:p>
            <a:pPr lvl="0"/>
            <a:r>
              <a:rPr lang="en-US" sz="2400" dirty="0"/>
              <a:t>Functional programming is still a series of steps.</a:t>
            </a:r>
          </a:p>
          <a:p>
            <a:pPr lvl="0"/>
            <a:r>
              <a:rPr lang="en-US" sz="2400" dirty="0"/>
              <a:t> “Just” need to avoid state and think of computation as functions.</a:t>
            </a:r>
          </a:p>
          <a:p>
            <a:pPr lvl="0"/>
            <a:r>
              <a:rPr lang="en-US" sz="2400" b="1" dirty="0"/>
              <a:t>Functional Programs:</a:t>
            </a:r>
          </a:p>
          <a:p>
            <a:pPr lvl="0"/>
            <a:r>
              <a:rPr lang="en-US" sz="2400" dirty="0"/>
              <a:t> More often fewer clear /correct ways to do something. </a:t>
            </a:r>
          </a:p>
          <a:p>
            <a:pPr lvl="1"/>
            <a:r>
              <a:rPr lang="en-US" sz="2400" dirty="0"/>
              <a:t> Programming feels more like solving puzzles.</a:t>
            </a:r>
          </a:p>
          <a:p>
            <a:pPr lvl="1"/>
            <a:r>
              <a:rPr lang="en-US" sz="2400" dirty="0"/>
              <a:t> Solutions can seem like magic (especially to imperative programmers).</a:t>
            </a:r>
          </a:p>
          <a:p>
            <a:pPr lvl="0"/>
            <a:endParaRPr lang="en-US" sz="2400" dirty="0"/>
          </a:p>
          <a:p>
            <a:pPr lvl="0"/>
            <a:endParaRPr lang="en-US" sz="2400" dirty="0"/>
          </a:p>
        </p:txBody>
      </p:sp>
      <p:sp>
        <p:nvSpPr>
          <p:cNvPr id="2" name="Footer Placeholder 1">
            <a:extLst>
              <a:ext uri="{FF2B5EF4-FFF2-40B4-BE49-F238E27FC236}">
                <a16:creationId xmlns:a16="http://schemas.microsoft.com/office/drawing/2014/main" id="{4BED12CB-8049-05FB-BE1B-78C5798A1623}"/>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animEffect transition="in" filter="fade">
                                      <p:cBhvr>
                                        <p:cTn id="7" dur="400"/>
                                        <p:tgtEl>
                                          <p:spTgt spid="1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xEl>
                                              <p:pRg st="1" end="1"/>
                                            </p:txEl>
                                          </p:spTgt>
                                        </p:tgtEl>
                                        <p:attrNameLst>
                                          <p:attrName>style.visibility</p:attrName>
                                        </p:attrNameLst>
                                      </p:cBhvr>
                                      <p:to>
                                        <p:strVal val="visible"/>
                                      </p:to>
                                    </p:set>
                                    <p:animEffect transition="in" filter="fade">
                                      <p:cBhvr>
                                        <p:cTn id="12" dur="400"/>
                                        <p:tgtEl>
                                          <p:spTgt spid="1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9">
                                            <p:txEl>
                                              <p:pRg st="2" end="2"/>
                                            </p:txEl>
                                          </p:spTgt>
                                        </p:tgtEl>
                                        <p:attrNameLst>
                                          <p:attrName>style.visibility</p:attrName>
                                        </p:attrNameLst>
                                      </p:cBhvr>
                                      <p:to>
                                        <p:strVal val="visible"/>
                                      </p:to>
                                    </p:set>
                                    <p:animEffect transition="in" filter="fade">
                                      <p:cBhvr>
                                        <p:cTn id="17" dur="400"/>
                                        <p:tgtEl>
                                          <p:spTgt spid="1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9">
                                            <p:txEl>
                                              <p:pRg st="3" end="3"/>
                                            </p:txEl>
                                          </p:spTgt>
                                        </p:tgtEl>
                                        <p:attrNameLst>
                                          <p:attrName>style.visibility</p:attrName>
                                        </p:attrNameLst>
                                      </p:cBhvr>
                                      <p:to>
                                        <p:strVal val="visible"/>
                                      </p:to>
                                    </p:set>
                                    <p:animEffect transition="in" filter="fade">
                                      <p:cBhvr>
                                        <p:cTn id="22" dur="400"/>
                                        <p:tgtEl>
                                          <p:spTgt spid="1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9">
                                            <p:txEl>
                                              <p:pRg st="4" end="4"/>
                                            </p:txEl>
                                          </p:spTgt>
                                        </p:tgtEl>
                                        <p:attrNameLst>
                                          <p:attrName>style.visibility</p:attrName>
                                        </p:attrNameLst>
                                      </p:cBhvr>
                                      <p:to>
                                        <p:strVal val="visible"/>
                                      </p:to>
                                    </p:set>
                                    <p:animEffect transition="in" filter="fade">
                                      <p:cBhvr>
                                        <p:cTn id="27" dur="400"/>
                                        <p:tgtEl>
                                          <p:spTgt spid="1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9">
                                            <p:txEl>
                                              <p:pRg st="5" end="5"/>
                                            </p:txEl>
                                          </p:spTgt>
                                        </p:tgtEl>
                                        <p:attrNameLst>
                                          <p:attrName>style.visibility</p:attrName>
                                        </p:attrNameLst>
                                      </p:cBhvr>
                                      <p:to>
                                        <p:strVal val="visible"/>
                                      </p:to>
                                    </p:set>
                                    <p:animEffect transition="in" filter="fade">
                                      <p:cBhvr>
                                        <p:cTn id="32" dur="400"/>
                                        <p:tgtEl>
                                          <p:spTgt spid="1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9">
                                            <p:txEl>
                                              <p:pRg st="6" end="6"/>
                                            </p:txEl>
                                          </p:spTgt>
                                        </p:tgtEl>
                                        <p:attrNameLst>
                                          <p:attrName>style.visibility</p:attrName>
                                        </p:attrNameLst>
                                      </p:cBhvr>
                                      <p:to>
                                        <p:strVal val="visible"/>
                                      </p:to>
                                    </p:set>
                                    <p:animEffect transition="in" filter="fade">
                                      <p:cBhvr>
                                        <p:cTn id="37" dur="400"/>
                                        <p:tgtEl>
                                          <p:spTgt spid="1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C025-6A60-65A3-8E29-197913DFDC36}"/>
              </a:ext>
            </a:extLst>
          </p:cNvPr>
          <p:cNvSpPr>
            <a:spLocks noGrp="1"/>
          </p:cNvSpPr>
          <p:nvPr>
            <p:ph type="title"/>
          </p:nvPr>
        </p:nvSpPr>
        <p:spPr/>
        <p:txBody>
          <a:bodyPr/>
          <a:lstStyle/>
          <a:p>
            <a:r>
              <a:rPr lang="en-US" dirty="0"/>
              <a:t>Why do we push functional programming?</a:t>
            </a:r>
          </a:p>
        </p:txBody>
      </p:sp>
      <p:sp>
        <p:nvSpPr>
          <p:cNvPr id="3" name="Content Placeholder 2">
            <a:extLst>
              <a:ext uri="{FF2B5EF4-FFF2-40B4-BE49-F238E27FC236}">
                <a16:creationId xmlns:a16="http://schemas.microsoft.com/office/drawing/2014/main" id="{731AECBE-CD53-4319-583E-DA140ECFE519}"/>
              </a:ext>
            </a:extLst>
          </p:cNvPr>
          <p:cNvSpPr>
            <a:spLocks noGrp="1"/>
          </p:cNvSpPr>
          <p:nvPr>
            <p:ph idx="1"/>
          </p:nvPr>
        </p:nvSpPr>
        <p:spPr>
          <a:xfrm>
            <a:off x="400049" y="800100"/>
            <a:ext cx="8520015" cy="3943350"/>
          </a:xfrm>
        </p:spPr>
        <p:txBody>
          <a:bodyPr/>
          <a:lstStyle/>
          <a:p>
            <a:pPr lvl="0"/>
            <a:r>
              <a:rPr lang="en-US" sz="2000" dirty="0"/>
              <a:t>Tend to be shorter.</a:t>
            </a:r>
          </a:p>
          <a:p>
            <a:pPr lvl="0"/>
            <a:r>
              <a:rPr lang="en-US" sz="2000" b="1" dirty="0"/>
              <a:t>Tend to be easier to debug (no need to track variables / side effects).</a:t>
            </a:r>
          </a:p>
          <a:p>
            <a:pPr lvl="0"/>
            <a:r>
              <a:rPr lang="en-US" sz="2000" dirty="0"/>
              <a:t>Tend to parallelize better (can split work on multiple computers).</a:t>
            </a:r>
          </a:p>
          <a:p>
            <a:pPr lvl="1"/>
            <a:r>
              <a:rPr lang="en-US" sz="2000" dirty="0"/>
              <a:t> Example: Each computer can do 1/8th of a “map” operation.</a:t>
            </a:r>
          </a:p>
          <a:p>
            <a:pPr lvl="1"/>
            <a:r>
              <a:rPr lang="en-US" sz="2000" dirty="0"/>
              <a:t> Reducing mutations makes computation easier to scale</a:t>
            </a:r>
          </a:p>
          <a:p>
            <a:pPr lvl="1"/>
            <a:r>
              <a:rPr lang="en-US" sz="2000" dirty="0"/>
              <a:t> Hugely prevalent in AI fields.</a:t>
            </a:r>
          </a:p>
          <a:p>
            <a:pPr lvl="0"/>
            <a:r>
              <a:rPr lang="en-US" sz="2000" dirty="0"/>
              <a:t> Growing in popularity.</a:t>
            </a:r>
          </a:p>
          <a:p>
            <a:pPr lvl="1"/>
            <a:r>
              <a:rPr lang="en-US" sz="2000" dirty="0"/>
              <a:t> Explosion of ideas in new programming languages</a:t>
            </a:r>
          </a:p>
          <a:p>
            <a:pPr lvl="1"/>
            <a:r>
              <a:rPr lang="en-US" sz="2000" dirty="0"/>
              <a:t> “old” ideas are becoming new/popular</a:t>
            </a:r>
          </a:p>
        </p:txBody>
      </p:sp>
      <p:sp>
        <p:nvSpPr>
          <p:cNvPr id="4" name="Footer Placeholder 3">
            <a:extLst>
              <a:ext uri="{FF2B5EF4-FFF2-40B4-BE49-F238E27FC236}">
                <a16:creationId xmlns:a16="http://schemas.microsoft.com/office/drawing/2014/main" id="{B127C954-E67D-A1DE-CA96-42FD892EC24F}"/>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3460402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p:txBody>
          <a:bodyPr/>
          <a:lstStyle/>
          <a:p>
            <a:pPr lvl="0"/>
            <a:r>
              <a:rPr lang="en-US" dirty="0"/>
              <a:t>A Hybrid Approach</a:t>
            </a:r>
          </a:p>
        </p:txBody>
      </p:sp>
      <p:sp>
        <p:nvSpPr>
          <p:cNvPr id="98" name="Google Shape;98;p18"/>
          <p:cNvSpPr txBox="1">
            <a:spLocks noGrp="1"/>
          </p:cNvSpPr>
          <p:nvPr>
            <p:ph idx="1"/>
          </p:nvPr>
        </p:nvSpPr>
        <p:spPr>
          <a:xfrm>
            <a:off x="400050" y="800100"/>
            <a:ext cx="6572250" cy="3943350"/>
          </a:xfrm>
        </p:spPr>
        <p:txBody>
          <a:bodyPr/>
          <a:lstStyle/>
          <a:p>
            <a:pPr lvl="0"/>
            <a:r>
              <a:rPr lang="en-US" sz="2200" dirty="0"/>
              <a:t>Paradigms are not official rules. Just attempts to taxonomize approaches taken by humans.</a:t>
            </a:r>
          </a:p>
          <a:p>
            <a:pPr lvl="0"/>
            <a:r>
              <a:rPr lang="en-US" sz="2200" dirty="0"/>
              <a:t>Code below is </a:t>
            </a:r>
            <a:r>
              <a:rPr lang="en-US" sz="2200" dirty="0" err="1"/>
              <a:t>sorta</a:t>
            </a:r>
            <a:r>
              <a:rPr lang="en-US" sz="2200" dirty="0"/>
              <a:t> functional, </a:t>
            </a:r>
            <a:r>
              <a:rPr lang="en-US" sz="2200" dirty="0" err="1"/>
              <a:t>sorta</a:t>
            </a:r>
            <a:r>
              <a:rPr lang="en-US" sz="2200" dirty="0"/>
              <a:t> imperative.</a:t>
            </a:r>
          </a:p>
          <a:p>
            <a:pPr lvl="0"/>
            <a:r>
              <a:rPr lang="en-US" sz="2200" dirty="0"/>
              <a:t>Utilizes state for clarity. Many program this way. You might not.</a:t>
            </a:r>
          </a:p>
        </p:txBody>
      </p:sp>
      <p:sp>
        <p:nvSpPr>
          <p:cNvPr id="2" name="Footer Placeholder 1">
            <a:extLst>
              <a:ext uri="{FF2B5EF4-FFF2-40B4-BE49-F238E27FC236}">
                <a16:creationId xmlns:a16="http://schemas.microsoft.com/office/drawing/2014/main" id="{7E2B3319-B92A-4F9F-0D90-A9D8AECEEEE7}"/>
              </a:ext>
            </a:extLst>
          </p:cNvPr>
          <p:cNvSpPr>
            <a:spLocks noGrp="1"/>
          </p:cNvSpPr>
          <p:nvPr>
            <p:ph type="ftr" sz="quarter" idx="10"/>
          </p:nvPr>
        </p:nvSpPr>
        <p:spPr/>
        <p:txBody>
          <a:bodyPr/>
          <a:lstStyle/>
          <a:p>
            <a:r>
              <a:rPr lang="en-US"/>
              <a:t>Michael Ball | UC Berkeley | https://c88c.org | © CC BY-NC-SA</a:t>
            </a:r>
            <a:endParaRPr lang="en-US" dirty="0"/>
          </a:p>
        </p:txBody>
      </p:sp>
      <p:sp>
        <p:nvSpPr>
          <p:cNvPr id="4" name="TextBox 3">
            <a:extLst>
              <a:ext uri="{FF2B5EF4-FFF2-40B4-BE49-F238E27FC236}">
                <a16:creationId xmlns:a16="http://schemas.microsoft.com/office/drawing/2014/main" id="{8CF7E169-682A-8765-1687-58580D54A3C4}"/>
              </a:ext>
            </a:extLst>
          </p:cNvPr>
          <p:cNvSpPr txBox="1"/>
          <p:nvPr/>
        </p:nvSpPr>
        <p:spPr>
          <a:xfrm>
            <a:off x="461749" y="3103424"/>
            <a:ext cx="7760651" cy="1754326"/>
          </a:xfrm>
          <a:prstGeom prst="rect">
            <a:avLst/>
          </a:prstGeom>
          <a:noFill/>
        </p:spPr>
        <p:txBody>
          <a:bodyPr wrap="square" rtlCol="0">
            <a:spAutoFit/>
          </a:bodyPr>
          <a:lstStyle/>
          <a:p>
            <a:r>
              <a:rPr lang="en-US" sz="1800" b="0" dirty="0">
                <a:solidFill>
                  <a:schemeClr val="tx1"/>
                </a:solidFill>
                <a:effectLst/>
                <a:latin typeface="SourceCodePro-Light" panose="020B0509030403020204" pitchFamily="49" charset="77"/>
              </a:rPr>
              <a:t>def </a:t>
            </a:r>
            <a:r>
              <a:rPr lang="en-US" sz="1800" b="0" dirty="0" err="1">
                <a:solidFill>
                  <a:schemeClr val="tx1"/>
                </a:solidFill>
                <a:effectLst/>
                <a:latin typeface="SourceCodePro-Light" panose="020B0509030403020204" pitchFamily="49" charset="77"/>
              </a:rPr>
              <a:t>acronym_h</a:t>
            </a:r>
            <a:r>
              <a:rPr lang="en-US" sz="1800" b="0" dirty="0">
                <a:solidFill>
                  <a:schemeClr val="tx1"/>
                </a:solidFill>
                <a:effectLst/>
                <a:latin typeface="SourceCodePro-Light" panose="020B0509030403020204" pitchFamily="49" charset="77"/>
              </a:rPr>
              <a:t>(words):</a:t>
            </a:r>
          </a:p>
          <a:p>
            <a:r>
              <a:rPr lang="en-US" sz="1800" b="0" dirty="0">
                <a:solidFill>
                  <a:schemeClr val="tx1"/>
                </a:solidFill>
                <a:effectLst/>
                <a:latin typeface="SourceCodePro-Light" panose="020B0509030403020204" pitchFamily="49" charset="77"/>
              </a:rPr>
              <a:t>    words = </a:t>
            </a:r>
            <a:r>
              <a:rPr lang="en-US" sz="1800" b="0" dirty="0" err="1">
                <a:solidFill>
                  <a:schemeClr val="tx1"/>
                </a:solidFill>
                <a:effectLst/>
                <a:latin typeface="SourceCodePro-Light" panose="020B0509030403020204" pitchFamily="49" charset="77"/>
              </a:rPr>
              <a:t>words.split</a:t>
            </a:r>
            <a:r>
              <a:rPr lang="en-US" sz="1800" b="0" dirty="0">
                <a:solidFill>
                  <a:schemeClr val="tx1"/>
                </a:solidFill>
                <a:effectLst/>
                <a:latin typeface="SourceCodePro-Light" panose="020B0509030403020204" pitchFamily="49" charset="77"/>
              </a:rPr>
              <a:t>(' ')</a:t>
            </a:r>
          </a:p>
          <a:p>
            <a:r>
              <a:rPr lang="en-US" sz="1800" b="0" dirty="0">
                <a:solidFill>
                  <a:schemeClr val="tx1"/>
                </a:solidFill>
                <a:effectLst/>
                <a:latin typeface="SourceCodePro-Light" panose="020B0509030403020204" pitchFamily="49" charset="77"/>
              </a:rPr>
              <a:t>    long = filter(lambda w: </a:t>
            </a:r>
            <a:r>
              <a:rPr lang="en-US" sz="1800" b="0" dirty="0" err="1">
                <a:solidFill>
                  <a:schemeClr val="tx1"/>
                </a:solidFill>
                <a:effectLst/>
                <a:latin typeface="SourceCodePro-Light" panose="020B0509030403020204" pitchFamily="49" charset="77"/>
              </a:rPr>
              <a:t>len</a:t>
            </a:r>
            <a:r>
              <a:rPr lang="en-US" sz="1800" b="0" dirty="0">
                <a:solidFill>
                  <a:schemeClr val="tx1"/>
                </a:solidFill>
                <a:effectLst/>
                <a:latin typeface="SourceCodePro-Light" panose="020B0509030403020204" pitchFamily="49" charset="77"/>
              </a:rPr>
              <a:t>(w) &gt; 4, words)</a:t>
            </a:r>
          </a:p>
          <a:p>
            <a:r>
              <a:rPr lang="en-US" sz="1800" b="0" dirty="0">
                <a:solidFill>
                  <a:schemeClr val="tx1"/>
                </a:solidFill>
                <a:effectLst/>
                <a:latin typeface="SourceCodePro-Light" panose="020B0509030403020204" pitchFamily="49" charset="77"/>
              </a:rPr>
              <a:t>    letters = maps(lambda w: w[0], long)</a:t>
            </a:r>
          </a:p>
          <a:p>
            <a:r>
              <a:rPr lang="en-US" sz="1800" b="0" dirty="0">
                <a:solidFill>
                  <a:schemeClr val="tx1"/>
                </a:solidFill>
                <a:effectLst/>
                <a:latin typeface="SourceCodePro-Light" panose="020B0509030403020204" pitchFamily="49" charset="77"/>
              </a:rPr>
              <a:t>    return ''.join(letters)</a:t>
            </a:r>
          </a:p>
          <a:p>
            <a:endParaRPr lang="en-US" sz="18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p:txBody>
          <a:bodyPr/>
          <a:lstStyle/>
          <a:p>
            <a:pPr lvl="0"/>
            <a:r>
              <a:rPr lang="en-US"/>
              <a:t>Discussion and Debate</a:t>
            </a:r>
          </a:p>
        </p:txBody>
      </p:sp>
      <p:sp>
        <p:nvSpPr>
          <p:cNvPr id="107" name="Google Shape;107;p19"/>
          <p:cNvSpPr txBox="1">
            <a:spLocks noGrp="1"/>
          </p:cNvSpPr>
          <p:nvPr>
            <p:ph idx="1"/>
          </p:nvPr>
        </p:nvSpPr>
        <p:spPr>
          <a:xfrm>
            <a:off x="400050" y="800100"/>
            <a:ext cx="6572250" cy="3943350"/>
          </a:xfrm>
        </p:spPr>
        <p:txBody>
          <a:bodyPr/>
          <a:lstStyle/>
          <a:p>
            <a:pPr lvl="0"/>
            <a:r>
              <a:rPr lang="en-US" dirty="0"/>
              <a:t>Which of these do you like best?</a:t>
            </a:r>
          </a:p>
        </p:txBody>
      </p:sp>
      <p:sp>
        <p:nvSpPr>
          <p:cNvPr id="2" name="Footer Placeholder 1">
            <a:extLst>
              <a:ext uri="{FF2B5EF4-FFF2-40B4-BE49-F238E27FC236}">
                <a16:creationId xmlns:a16="http://schemas.microsoft.com/office/drawing/2014/main" id="{D4984F20-AEF6-A46A-B9E1-4747550A107F}"/>
              </a:ext>
            </a:extLst>
          </p:cNvPr>
          <p:cNvSpPr>
            <a:spLocks noGrp="1"/>
          </p:cNvSpPr>
          <p:nvPr>
            <p:ph type="ftr" sz="quarter" idx="10"/>
          </p:nvPr>
        </p:nvSpPr>
        <p:spPr/>
        <p:txBody>
          <a:bodyPr/>
          <a:lstStyle/>
          <a:p>
            <a:r>
              <a:rPr lang="en-US"/>
              <a:t>Michael Ball | UC Berkeley | https://c88c.org | © CC BY-NC-SA</a:t>
            </a:r>
            <a:endParaRPr lang="en-US" dirty="0"/>
          </a:p>
        </p:txBody>
      </p:sp>
      <p:sp>
        <p:nvSpPr>
          <p:cNvPr id="111" name="Google Shape;111;p19"/>
          <p:cNvSpPr txBox="1"/>
          <p:nvPr/>
        </p:nvSpPr>
        <p:spPr>
          <a:xfrm>
            <a:off x="4109999" y="2968675"/>
            <a:ext cx="4753708"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t>Hybrid: </a:t>
            </a:r>
            <a:r>
              <a:rPr lang="en-US" dirty="0"/>
              <a:t>Some functional, but uses variables, </a:t>
            </a:r>
            <a:r>
              <a:rPr lang="en-US" dirty="0" err="1"/>
              <a:t>soom</a:t>
            </a:r>
            <a:r>
              <a:rPr lang="en-US" dirty="0"/>
              <a:t> OOP!</a:t>
            </a:r>
            <a:endParaRPr b="1" dirty="0"/>
          </a:p>
        </p:txBody>
      </p:sp>
      <p:sp>
        <p:nvSpPr>
          <p:cNvPr id="112" name="Google Shape;112;p19"/>
          <p:cNvSpPr txBox="1"/>
          <p:nvPr/>
        </p:nvSpPr>
        <p:spPr>
          <a:xfrm>
            <a:off x="4219795" y="1242072"/>
            <a:ext cx="3875444"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Functional: </a:t>
            </a:r>
            <a:r>
              <a:rPr lang="en" dirty="0"/>
              <a:t>Less to keep track of. Fewer variables, lines</a:t>
            </a:r>
            <a:endParaRPr dirty="0"/>
          </a:p>
        </p:txBody>
      </p:sp>
      <p:sp>
        <p:nvSpPr>
          <p:cNvPr id="113" name="Google Shape;113;p19"/>
          <p:cNvSpPr txBox="1"/>
          <p:nvPr/>
        </p:nvSpPr>
        <p:spPr>
          <a:xfrm>
            <a:off x="222782" y="1267514"/>
            <a:ext cx="3166095"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Imperative</a:t>
            </a:r>
            <a:br>
              <a:rPr lang="en" dirty="0"/>
            </a:br>
            <a:r>
              <a:rPr lang="en" dirty="0"/>
              <a:t>Very small steps to reason about. Seems "natural", but lots of code</a:t>
            </a:r>
            <a:endParaRPr dirty="0"/>
          </a:p>
        </p:txBody>
      </p:sp>
      <p:sp>
        <p:nvSpPr>
          <p:cNvPr id="15" name="TextBox 14">
            <a:extLst>
              <a:ext uri="{FF2B5EF4-FFF2-40B4-BE49-F238E27FC236}">
                <a16:creationId xmlns:a16="http://schemas.microsoft.com/office/drawing/2014/main" id="{36294FD1-953A-46D8-617A-F546009334F8}"/>
              </a:ext>
            </a:extLst>
          </p:cNvPr>
          <p:cNvSpPr txBox="1"/>
          <p:nvPr/>
        </p:nvSpPr>
        <p:spPr>
          <a:xfrm>
            <a:off x="4020099" y="3238349"/>
            <a:ext cx="5099528" cy="1169551"/>
          </a:xfrm>
          <a:prstGeom prst="rect">
            <a:avLst/>
          </a:prstGeom>
          <a:noFill/>
        </p:spPr>
        <p:txBody>
          <a:bodyPr wrap="square">
            <a:spAutoFit/>
          </a:bodyPr>
          <a:lstStyle/>
          <a:p>
            <a:r>
              <a:rPr lang="en-US" b="0" dirty="0">
                <a:solidFill>
                  <a:schemeClr val="tx1"/>
                </a:solidFill>
                <a:effectLst/>
                <a:latin typeface="SourceCodePro-Light" panose="020B0509030403020204" pitchFamily="49" charset="77"/>
              </a:rPr>
              <a:t>def </a:t>
            </a:r>
            <a:r>
              <a:rPr lang="en-US" b="0" dirty="0" err="1">
                <a:solidFill>
                  <a:schemeClr val="tx1"/>
                </a:solidFill>
                <a:effectLst/>
                <a:latin typeface="SourceCodePro-Light" panose="020B0509030403020204" pitchFamily="49" charset="77"/>
              </a:rPr>
              <a:t>acronym_h</a:t>
            </a:r>
            <a:r>
              <a:rPr lang="en-US" b="0" dirty="0">
                <a:solidFill>
                  <a:schemeClr val="tx1"/>
                </a:solidFill>
                <a:effectLst/>
                <a:latin typeface="SourceCodePro-Light" panose="020B0509030403020204" pitchFamily="49" charset="77"/>
              </a:rPr>
              <a:t>(words):</a:t>
            </a:r>
          </a:p>
          <a:p>
            <a:r>
              <a:rPr lang="en-US" b="0" dirty="0">
                <a:solidFill>
                  <a:schemeClr val="tx1"/>
                </a:solidFill>
                <a:effectLst/>
                <a:latin typeface="SourceCodePro-Light" panose="020B0509030403020204" pitchFamily="49" charset="77"/>
              </a:rPr>
              <a:t>    words = </a:t>
            </a:r>
            <a:r>
              <a:rPr lang="en-US" b="0" dirty="0" err="1">
                <a:solidFill>
                  <a:schemeClr val="tx1"/>
                </a:solidFill>
                <a:effectLst/>
                <a:latin typeface="SourceCodePro-Light" panose="020B0509030403020204" pitchFamily="49" charset="77"/>
              </a:rPr>
              <a:t>words.split</a:t>
            </a:r>
            <a:r>
              <a:rPr lang="en-US" b="0" dirty="0">
                <a:solidFill>
                  <a:schemeClr val="tx1"/>
                </a:solidFill>
                <a:effectLst/>
                <a:latin typeface="SourceCodePro-Light" panose="020B0509030403020204" pitchFamily="49" charset="77"/>
              </a:rPr>
              <a:t>(' ')</a:t>
            </a:r>
          </a:p>
          <a:p>
            <a:r>
              <a:rPr lang="en-US" b="0" dirty="0">
                <a:solidFill>
                  <a:schemeClr val="tx1"/>
                </a:solidFill>
                <a:effectLst/>
                <a:latin typeface="SourceCodePro-Light" panose="020B0509030403020204" pitchFamily="49" charset="77"/>
              </a:rPr>
              <a:t>    long = filter(lambda w: </a:t>
            </a:r>
            <a:r>
              <a:rPr lang="en-US" b="0" dirty="0" err="1">
                <a:solidFill>
                  <a:schemeClr val="tx1"/>
                </a:solidFill>
                <a:effectLst/>
                <a:latin typeface="SourceCodePro-Light" panose="020B0509030403020204" pitchFamily="49" charset="77"/>
              </a:rPr>
              <a:t>len</a:t>
            </a:r>
            <a:r>
              <a:rPr lang="en-US" b="0" dirty="0">
                <a:solidFill>
                  <a:schemeClr val="tx1"/>
                </a:solidFill>
                <a:effectLst/>
                <a:latin typeface="SourceCodePro-Light" panose="020B0509030403020204" pitchFamily="49" charset="77"/>
              </a:rPr>
              <a:t>(w) &gt; 3, words)</a:t>
            </a:r>
          </a:p>
          <a:p>
            <a:r>
              <a:rPr lang="en-US" b="0" dirty="0">
                <a:solidFill>
                  <a:schemeClr val="tx1"/>
                </a:solidFill>
                <a:effectLst/>
                <a:latin typeface="SourceCodePro-Light" panose="020B0509030403020204" pitchFamily="49" charset="77"/>
              </a:rPr>
              <a:t>    letters = maps(lambda w: w[0], long)</a:t>
            </a:r>
          </a:p>
          <a:p>
            <a:r>
              <a:rPr lang="en-US" b="0" dirty="0">
                <a:solidFill>
                  <a:schemeClr val="tx1"/>
                </a:solidFill>
                <a:effectLst/>
                <a:latin typeface="SourceCodePro-Light" panose="020B0509030403020204" pitchFamily="49" charset="77"/>
              </a:rPr>
              <a:t>    return ''.join(letters)</a:t>
            </a:r>
          </a:p>
        </p:txBody>
      </p:sp>
      <p:sp>
        <p:nvSpPr>
          <p:cNvPr id="16" name="TextBox 15">
            <a:extLst>
              <a:ext uri="{FF2B5EF4-FFF2-40B4-BE49-F238E27FC236}">
                <a16:creationId xmlns:a16="http://schemas.microsoft.com/office/drawing/2014/main" id="{AC9CFC26-64A8-B808-1055-167E6FD24D89}"/>
              </a:ext>
            </a:extLst>
          </p:cNvPr>
          <p:cNvSpPr txBox="1"/>
          <p:nvPr/>
        </p:nvSpPr>
        <p:spPr>
          <a:xfrm>
            <a:off x="4283077" y="1714791"/>
            <a:ext cx="4704169" cy="1169551"/>
          </a:xfrm>
          <a:prstGeom prst="rect">
            <a:avLst/>
          </a:prstGeom>
          <a:noFill/>
        </p:spPr>
        <p:txBody>
          <a:bodyPr wrap="square" rtlCol="0">
            <a:spAutoFit/>
          </a:bodyPr>
          <a:lstStyle/>
          <a:p>
            <a:r>
              <a:rPr lang="en-US" b="0" dirty="0">
                <a:solidFill>
                  <a:schemeClr val="tx1"/>
                </a:solidFill>
                <a:effectLst/>
                <a:latin typeface="SourceCodePro-Light" panose="020B0509030403020204" pitchFamily="49" charset="77"/>
              </a:rPr>
              <a:t>def </a:t>
            </a:r>
            <a:r>
              <a:rPr lang="en-US" b="0" dirty="0" err="1">
                <a:solidFill>
                  <a:schemeClr val="tx1"/>
                </a:solidFill>
                <a:effectLst/>
                <a:latin typeface="SourceCodePro-Light" panose="020B0509030403020204" pitchFamily="49" charset="77"/>
              </a:rPr>
              <a:t>acronym_f</a:t>
            </a:r>
            <a:r>
              <a:rPr lang="en-US" b="0" dirty="0">
                <a:solidFill>
                  <a:schemeClr val="tx1"/>
                </a:solidFill>
                <a:effectLst/>
                <a:latin typeface="SourceCodePro-Light" panose="020B0509030403020204" pitchFamily="49" charset="77"/>
              </a:rPr>
              <a:t>(words):</a:t>
            </a:r>
          </a:p>
          <a:p>
            <a:r>
              <a:rPr lang="en-US" b="0" dirty="0">
                <a:solidFill>
                  <a:schemeClr val="tx1"/>
                </a:solidFill>
                <a:effectLst/>
                <a:latin typeface="SourceCodePro-Light" panose="020B0509030403020204" pitchFamily="49" charset="77"/>
              </a:rPr>
              <a:t>   return reduce(add,</a:t>
            </a:r>
          </a:p>
          <a:p>
            <a:r>
              <a:rPr lang="en-US" b="0" dirty="0">
                <a:solidFill>
                  <a:schemeClr val="tx1"/>
                </a:solidFill>
                <a:effectLst/>
                <a:latin typeface="SourceCodePro-Light" panose="020B0509030403020204" pitchFamily="49" charset="77"/>
              </a:rPr>
              <a:t>           map(lambda w: w[0],</a:t>
            </a:r>
          </a:p>
          <a:p>
            <a:r>
              <a:rPr lang="en-US" b="0" dirty="0">
                <a:solidFill>
                  <a:schemeClr val="tx1"/>
                </a:solidFill>
                <a:effectLst/>
                <a:latin typeface="SourceCodePro-Light" panose="020B0509030403020204" pitchFamily="49" charset="77"/>
              </a:rPr>
              <a:t>           filter(lambda w: </a:t>
            </a:r>
            <a:r>
              <a:rPr lang="en-US" b="0" dirty="0" err="1">
                <a:solidFill>
                  <a:schemeClr val="tx1"/>
                </a:solidFill>
                <a:effectLst/>
                <a:latin typeface="SourceCodePro-Light" panose="020B0509030403020204" pitchFamily="49" charset="77"/>
              </a:rPr>
              <a:t>len</a:t>
            </a:r>
            <a:r>
              <a:rPr lang="en-US" b="0" dirty="0">
                <a:solidFill>
                  <a:schemeClr val="tx1"/>
                </a:solidFill>
                <a:effectLst/>
                <a:latin typeface="SourceCodePro-Light" panose="020B0509030403020204" pitchFamily="49" charset="77"/>
              </a:rPr>
              <a:t>(w) &gt; 3,</a:t>
            </a:r>
          </a:p>
          <a:p>
            <a:r>
              <a:rPr lang="en-US" b="0" dirty="0">
                <a:solidFill>
                  <a:schemeClr val="tx1"/>
                </a:solidFill>
                <a:effectLst/>
                <a:latin typeface="SourceCodePro-Light" panose="020B0509030403020204" pitchFamily="49" charset="77"/>
              </a:rPr>
              <a:t>                       </a:t>
            </a:r>
            <a:r>
              <a:rPr lang="en-US" b="0" dirty="0" err="1">
                <a:solidFill>
                  <a:schemeClr val="tx1"/>
                </a:solidFill>
                <a:effectLst/>
                <a:latin typeface="SourceCodePro-Light" panose="020B0509030403020204" pitchFamily="49" charset="77"/>
              </a:rPr>
              <a:t>words.split</a:t>
            </a:r>
            <a:r>
              <a:rPr lang="en-US" b="0" dirty="0">
                <a:solidFill>
                  <a:schemeClr val="tx1"/>
                </a:solidFill>
                <a:effectLst/>
                <a:latin typeface="SourceCodePro-Light" panose="020B0509030403020204" pitchFamily="49" charset="77"/>
              </a:rPr>
              <a:t>(' '))))</a:t>
            </a:r>
          </a:p>
        </p:txBody>
      </p:sp>
      <p:sp>
        <p:nvSpPr>
          <p:cNvPr id="17" name="TextBox 16">
            <a:extLst>
              <a:ext uri="{FF2B5EF4-FFF2-40B4-BE49-F238E27FC236}">
                <a16:creationId xmlns:a16="http://schemas.microsoft.com/office/drawing/2014/main" id="{CD78A436-7BA5-9AD4-7E31-881B1E0BDDD3}"/>
              </a:ext>
            </a:extLst>
          </p:cNvPr>
          <p:cNvSpPr txBox="1"/>
          <p:nvPr/>
        </p:nvSpPr>
        <p:spPr>
          <a:xfrm>
            <a:off x="156754" y="2013324"/>
            <a:ext cx="3716213" cy="1600438"/>
          </a:xfrm>
          <a:prstGeom prst="rect">
            <a:avLst/>
          </a:prstGeom>
          <a:noFill/>
        </p:spPr>
        <p:txBody>
          <a:bodyPr wrap="square">
            <a:spAutoFit/>
          </a:bodyPr>
          <a:lstStyle/>
          <a:p>
            <a:r>
              <a:rPr lang="en-US" b="0" dirty="0">
                <a:solidFill>
                  <a:schemeClr val="tx1"/>
                </a:solidFill>
                <a:effectLst/>
                <a:latin typeface="SourceCodePro-Light" panose="020B0509030403020204" pitchFamily="49" charset="77"/>
              </a:rPr>
              <a:t>def </a:t>
            </a:r>
            <a:r>
              <a:rPr lang="en-US" b="0" dirty="0" err="1">
                <a:solidFill>
                  <a:schemeClr val="tx1"/>
                </a:solidFill>
                <a:effectLst/>
                <a:latin typeface="SourceCodePro-Light" panose="020B0509030403020204" pitchFamily="49" charset="77"/>
              </a:rPr>
              <a:t>acronym_i</a:t>
            </a:r>
            <a:r>
              <a:rPr lang="en-US" b="0" dirty="0">
                <a:solidFill>
                  <a:schemeClr val="tx1"/>
                </a:solidFill>
                <a:effectLst/>
                <a:latin typeface="SourceCodePro-Light" panose="020B0509030403020204" pitchFamily="49" charset="77"/>
              </a:rPr>
              <a:t>(words):</a:t>
            </a:r>
          </a:p>
          <a:p>
            <a:r>
              <a:rPr lang="en-US" b="0" dirty="0">
                <a:solidFill>
                  <a:schemeClr val="tx1"/>
                </a:solidFill>
                <a:effectLst/>
                <a:latin typeface="SourceCodePro-Light" panose="020B0509030403020204" pitchFamily="49" charset="77"/>
              </a:rPr>
              <a:t>    result = ''</a:t>
            </a:r>
          </a:p>
          <a:p>
            <a:r>
              <a:rPr lang="en-US" b="0" dirty="0">
                <a:solidFill>
                  <a:schemeClr val="tx1"/>
                </a:solidFill>
                <a:effectLst/>
                <a:latin typeface="SourceCodePro-Light" panose="020B0509030403020204" pitchFamily="49" charset="77"/>
              </a:rPr>
              <a:t>    words = </a:t>
            </a:r>
            <a:r>
              <a:rPr lang="en-US" b="0" dirty="0" err="1">
                <a:solidFill>
                  <a:schemeClr val="tx1"/>
                </a:solidFill>
                <a:effectLst/>
                <a:latin typeface="SourceCodePro-Light" panose="020B0509030403020204" pitchFamily="49" charset="77"/>
              </a:rPr>
              <a:t>words.split</a:t>
            </a:r>
            <a:r>
              <a:rPr lang="en-US" b="0" dirty="0">
                <a:solidFill>
                  <a:schemeClr val="tx1"/>
                </a:solidFill>
                <a:effectLst/>
                <a:latin typeface="SourceCodePro-Light" panose="020B0509030403020204" pitchFamily="49" charset="77"/>
              </a:rPr>
              <a:t>(' ')</a:t>
            </a:r>
          </a:p>
          <a:p>
            <a:r>
              <a:rPr lang="en-US" b="0" dirty="0">
                <a:solidFill>
                  <a:schemeClr val="tx1"/>
                </a:solidFill>
                <a:effectLst/>
                <a:latin typeface="SourceCodePro-Light" panose="020B0509030403020204" pitchFamily="49" charset="77"/>
              </a:rPr>
              <a:t>    for word in words:</a:t>
            </a:r>
          </a:p>
          <a:p>
            <a:r>
              <a:rPr lang="en-US" b="0" dirty="0">
                <a:solidFill>
                  <a:schemeClr val="tx1"/>
                </a:solidFill>
                <a:effectLst/>
                <a:latin typeface="SourceCodePro-Light" panose="020B0509030403020204" pitchFamily="49" charset="77"/>
              </a:rPr>
              <a:t>        if </a:t>
            </a:r>
            <a:r>
              <a:rPr lang="en-US" b="0" dirty="0" err="1">
                <a:solidFill>
                  <a:schemeClr val="tx1"/>
                </a:solidFill>
                <a:effectLst/>
                <a:latin typeface="SourceCodePro-Light" panose="020B0509030403020204" pitchFamily="49" charset="77"/>
              </a:rPr>
              <a:t>len</a:t>
            </a:r>
            <a:r>
              <a:rPr lang="en-US" b="0" dirty="0">
                <a:solidFill>
                  <a:schemeClr val="tx1"/>
                </a:solidFill>
                <a:effectLst/>
                <a:latin typeface="SourceCodePro-Light" panose="020B0509030403020204" pitchFamily="49" charset="77"/>
              </a:rPr>
              <a:t>(word) &gt; 4:</a:t>
            </a:r>
          </a:p>
          <a:p>
            <a:r>
              <a:rPr lang="en-US" b="0" dirty="0">
                <a:solidFill>
                  <a:schemeClr val="tx1"/>
                </a:solidFill>
                <a:effectLst/>
                <a:latin typeface="SourceCodePro-Light" panose="020B0509030403020204" pitchFamily="49" charset="77"/>
              </a:rPr>
              <a:t>             result += word[0]</a:t>
            </a:r>
          </a:p>
          <a:p>
            <a:r>
              <a:rPr lang="en-US" b="0" dirty="0">
                <a:solidFill>
                  <a:schemeClr val="tx1"/>
                </a:solidFill>
                <a:effectLst/>
                <a:latin typeface="SourceCodePro-Light" panose="020B0509030403020204" pitchFamily="49" charset="77"/>
              </a:rPr>
              <a:t>    return result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63FA-4D4B-F98D-499F-7D7D5911ECF9}"/>
              </a:ext>
            </a:extLst>
          </p:cNvPr>
          <p:cNvSpPr>
            <a:spLocks noGrp="1"/>
          </p:cNvSpPr>
          <p:nvPr>
            <p:ph type="title"/>
          </p:nvPr>
        </p:nvSpPr>
        <p:spPr/>
        <p:txBody>
          <a:bodyPr/>
          <a:lstStyle/>
          <a:p>
            <a:r>
              <a:rPr lang="en-US" dirty="0"/>
              <a:t>Array-Based Programming!</a:t>
            </a:r>
          </a:p>
        </p:txBody>
      </p:sp>
      <p:sp>
        <p:nvSpPr>
          <p:cNvPr id="3" name="Content Placeholder 2">
            <a:extLst>
              <a:ext uri="{FF2B5EF4-FFF2-40B4-BE49-F238E27FC236}">
                <a16:creationId xmlns:a16="http://schemas.microsoft.com/office/drawing/2014/main" id="{DE4FAF5A-F986-D4DF-F582-C6F677334573}"/>
              </a:ext>
            </a:extLst>
          </p:cNvPr>
          <p:cNvSpPr>
            <a:spLocks noGrp="1"/>
          </p:cNvSpPr>
          <p:nvPr>
            <p:ph idx="1"/>
          </p:nvPr>
        </p:nvSpPr>
        <p:spPr>
          <a:xfrm>
            <a:off x="400050" y="800100"/>
            <a:ext cx="8531212" cy="3943350"/>
          </a:xfrm>
        </p:spPr>
        <p:txBody>
          <a:bodyPr/>
          <a:lstStyle/>
          <a:p>
            <a:r>
              <a:rPr lang="en-US" sz="2000" dirty="0"/>
              <a:t> Not something we can easily demo in </a:t>
            </a:r>
            <a:r>
              <a:rPr lang="en-US" sz="2000" i="1" dirty="0"/>
              <a:t>native</a:t>
            </a:r>
            <a:r>
              <a:rPr lang="en-US" sz="2000" dirty="0"/>
              <a:t> Python.</a:t>
            </a:r>
          </a:p>
          <a:p>
            <a:r>
              <a:rPr lang="en-US" sz="2000" dirty="0"/>
              <a:t> Treats arrays a "first class" objects – not just containers:</a:t>
            </a:r>
          </a:p>
          <a:p>
            <a:r>
              <a:rPr lang="en-US" sz="2000" dirty="0"/>
              <a:t> Mathematical Operations correspond to "Pairwise" computations:</a:t>
            </a:r>
          </a:p>
          <a:p>
            <a:pPr lvl="2"/>
            <a:r>
              <a:rPr lang="en-US" sz="1800" dirty="0"/>
              <a:t> </a:t>
            </a:r>
            <a:r>
              <a:rPr lang="en-US" sz="1800" dirty="0" err="1">
                <a:latin typeface="Source Code Pro" panose="020B0309030403020204" pitchFamily="34" charset="0"/>
                <a:ea typeface="Source Code Pro" panose="020B0309030403020204" pitchFamily="34" charset="0"/>
              </a:rPr>
              <a:t>np.array</a:t>
            </a:r>
            <a:r>
              <a:rPr lang="en-US" sz="1800" dirty="0">
                <a:latin typeface="Source Code Pro" panose="020B0309030403020204" pitchFamily="34" charset="0"/>
                <a:ea typeface="Source Code Pro" panose="020B0309030403020204" pitchFamily="34" charset="0"/>
              </a:rPr>
              <a:t>([1,2,3]) * </a:t>
            </a:r>
            <a:r>
              <a:rPr lang="en-US" sz="1800" dirty="0" err="1">
                <a:latin typeface="Source Code Pro" panose="020B0309030403020204" pitchFamily="34" charset="0"/>
                <a:ea typeface="Source Code Pro" panose="020B0309030403020204" pitchFamily="34" charset="0"/>
              </a:rPr>
              <a:t>np.array</a:t>
            </a:r>
            <a:r>
              <a:rPr lang="en-US" sz="1800" dirty="0">
                <a:latin typeface="Source Code Pro" panose="020B0309030403020204" pitchFamily="34" charset="0"/>
                <a:ea typeface="Source Code Pro" panose="020B0309030403020204" pitchFamily="34" charset="0"/>
              </a:rPr>
              <a:t>([1,2,3])</a:t>
            </a:r>
          </a:p>
          <a:p>
            <a:pPr lvl="2"/>
            <a:r>
              <a:rPr lang="en-US" sz="1800" dirty="0">
                <a:latin typeface="Source Code Pro" panose="020B0309030403020204" pitchFamily="34" charset="0"/>
                <a:ea typeface="Source Code Pro" panose="020B0309030403020204" pitchFamily="34" charset="0"/>
              </a:rPr>
              <a:t> </a:t>
            </a:r>
            <a:r>
              <a:rPr lang="en-US" sz="1800" dirty="0" err="1">
                <a:latin typeface="Source Code Pro" panose="020B0309030403020204" pitchFamily="34" charset="0"/>
                <a:ea typeface="Source Code Pro" panose="020B0309030403020204" pitchFamily="34" charset="0"/>
              </a:rPr>
              <a:t>np.array</a:t>
            </a:r>
            <a:r>
              <a:rPr lang="en-US" sz="1800" dirty="0">
                <a:latin typeface="Source Code Pro" panose="020B0309030403020204" pitchFamily="34" charset="0"/>
                <a:ea typeface="Source Code Pro" panose="020B0309030403020204" pitchFamily="34" charset="0"/>
              </a:rPr>
              <a:t>([1,2,3]) + </a:t>
            </a:r>
            <a:r>
              <a:rPr lang="en-US" sz="1800" dirty="0" err="1">
                <a:latin typeface="Source Code Pro" panose="020B0309030403020204" pitchFamily="34" charset="0"/>
                <a:ea typeface="Source Code Pro" panose="020B0309030403020204" pitchFamily="34" charset="0"/>
              </a:rPr>
              <a:t>np.array</a:t>
            </a:r>
            <a:r>
              <a:rPr lang="en-US" sz="1800" dirty="0">
                <a:latin typeface="Source Code Pro" panose="020B0309030403020204" pitchFamily="34" charset="0"/>
                <a:ea typeface="Source Code Pro" panose="020B0309030403020204" pitchFamily="34" charset="0"/>
              </a:rPr>
              <a:t>([1,2,3]) == [2, 4, 6] </a:t>
            </a:r>
            <a:r>
              <a:rPr lang="en-US" sz="1800" dirty="0">
                <a:latin typeface="Source Code Pro" panose="020B0309030403020204" pitchFamily="34" charset="0"/>
                <a:ea typeface="Source Code Pro" panose="020B0309030403020204" pitchFamily="34" charset="0"/>
                <a:sym typeface="Wingdings" pitchFamily="2" charset="2"/>
              </a:rPr>
              <a:t> </a:t>
            </a:r>
            <a:r>
              <a:rPr lang="en-US" sz="1800" dirty="0">
                <a:latin typeface="Source Code Pro" panose="020B0309030403020204" pitchFamily="34" charset="0"/>
                <a:ea typeface="Source Code Pro" panose="020B0309030403020204" pitchFamily="34" charset="0"/>
              </a:rPr>
              <a:t>array([ True,  True,  True])</a:t>
            </a:r>
          </a:p>
          <a:p>
            <a:pPr lvl="2"/>
            <a:r>
              <a:rPr lang="en-US" sz="1800" dirty="0">
                <a:latin typeface="Source Code Pro" panose="020B0309030403020204" pitchFamily="34" charset="0"/>
                <a:ea typeface="Source Code Pro" panose="020B0309030403020204" pitchFamily="34" charset="0"/>
              </a:rPr>
              <a:t> </a:t>
            </a:r>
            <a:r>
              <a:rPr lang="en-US" sz="1800" b="1" dirty="0">
                <a:latin typeface="Open Sans ExtraBold" panose="020B0606030504020204"/>
                <a:ea typeface="Source Code Pro" panose="020B0309030403020204" pitchFamily="34" charset="0"/>
              </a:rPr>
              <a:t>Note! </a:t>
            </a:r>
            <a:r>
              <a:rPr lang="en-US" sz="1800" dirty="0">
                <a:latin typeface="Open Sans Light" panose="020B0606030504020204"/>
                <a:ea typeface="Source Code Pro" panose="020B0309030403020204" pitchFamily="34" charset="0"/>
              </a:rPr>
              <a:t>Even == is now an array operation. Good? Bad? Just different!</a:t>
            </a:r>
            <a:endParaRPr lang="en-US" sz="1800" dirty="0">
              <a:latin typeface="Source Code Pro" panose="020B0309030403020204" pitchFamily="34" charset="0"/>
              <a:ea typeface="Source Code Pro" panose="020B0309030403020204" pitchFamily="34" charset="0"/>
            </a:endParaRPr>
          </a:p>
          <a:p>
            <a:r>
              <a:rPr lang="en-US" sz="2400" dirty="0"/>
              <a:t>Very common in data science, engineering!</a:t>
            </a:r>
          </a:p>
          <a:p>
            <a:pPr lvl="1"/>
            <a:r>
              <a:rPr lang="en-US" sz="2000" dirty="0"/>
              <a:t> R (STAT 134), MATALAB, Julia, APL</a:t>
            </a:r>
          </a:p>
        </p:txBody>
      </p:sp>
      <p:sp>
        <p:nvSpPr>
          <p:cNvPr id="4" name="Footer Placeholder 3">
            <a:extLst>
              <a:ext uri="{FF2B5EF4-FFF2-40B4-BE49-F238E27FC236}">
                <a16:creationId xmlns:a16="http://schemas.microsoft.com/office/drawing/2014/main" id="{269282A4-B354-9E4A-1954-F05FA0115FB1}"/>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2548640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8"/>
          <p:cNvSpPr txBox="1">
            <a:spLocks noGrp="1"/>
          </p:cNvSpPr>
          <p:nvPr>
            <p:ph type="ctrTitle"/>
          </p:nvPr>
        </p:nvSpPr>
        <p:spPr/>
        <p:txBody>
          <a:bodyPr/>
          <a:lstStyle/>
          <a:p>
            <a:pPr lvl="0"/>
            <a:r>
              <a:rPr lang="en-US" dirty="0"/>
              <a:t>Object-Oriented Programming</a:t>
            </a:r>
          </a:p>
        </p:txBody>
      </p:sp>
      <p:sp>
        <p:nvSpPr>
          <p:cNvPr id="3" name="Subtitle 2">
            <a:extLst>
              <a:ext uri="{FF2B5EF4-FFF2-40B4-BE49-F238E27FC236}">
                <a16:creationId xmlns:a16="http://schemas.microsoft.com/office/drawing/2014/main" id="{522A1125-3560-5415-B4E9-CA124F352F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01785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p:txBody>
          <a:bodyPr/>
          <a:lstStyle/>
          <a:p>
            <a:pPr lvl="0"/>
            <a:r>
              <a:rPr lang="en-US" dirty="0"/>
              <a:t>The Object-Oriented Programming Paradigm</a:t>
            </a:r>
          </a:p>
        </p:txBody>
      </p:sp>
      <p:sp>
        <p:nvSpPr>
          <p:cNvPr id="125" name="Google Shape;125;p21"/>
          <p:cNvSpPr txBox="1">
            <a:spLocks noGrp="1"/>
          </p:cNvSpPr>
          <p:nvPr>
            <p:ph idx="1"/>
          </p:nvPr>
        </p:nvSpPr>
        <p:spPr>
          <a:xfrm>
            <a:off x="400049" y="800100"/>
            <a:ext cx="8478961" cy="3943350"/>
          </a:xfrm>
        </p:spPr>
        <p:txBody>
          <a:bodyPr/>
          <a:lstStyle/>
          <a:p>
            <a:pPr lvl="0"/>
            <a:r>
              <a:rPr lang="en-US" sz="2400" dirty="0"/>
              <a:t>In object programming, we organize our thinking around objects, each containing its own data, and each with its own procedures that can be invoked.</a:t>
            </a:r>
          </a:p>
          <a:p>
            <a:pPr lvl="0"/>
            <a:endParaRPr lang="en-US" sz="2400" dirty="0"/>
          </a:p>
          <a:p>
            <a:pPr lvl="0"/>
            <a:r>
              <a:rPr lang="en-US" sz="2400" dirty="0"/>
              <a:t> We've had plenty of practice here!</a:t>
            </a:r>
          </a:p>
          <a:p>
            <a:pPr lvl="0"/>
            <a:r>
              <a:rPr lang="en-US" sz="2400" dirty="0"/>
              <a:t> OOP provides many tools!</a:t>
            </a:r>
          </a:p>
          <a:p>
            <a:pPr lvl="0"/>
            <a:r>
              <a:rPr lang="en-US" sz="2400" dirty="0"/>
              <a:t> But also leaves many import questions open:</a:t>
            </a:r>
          </a:p>
          <a:p>
            <a:pPr lvl="1"/>
            <a:r>
              <a:rPr lang="en-US" sz="2400" dirty="0"/>
              <a:t> Should functions be mutable or immutable?</a:t>
            </a:r>
          </a:p>
          <a:p>
            <a:pPr lvl="1"/>
            <a:r>
              <a:rPr lang="en-US" sz="2400" dirty="0"/>
              <a:t> How much inheritance is the right amount?</a:t>
            </a:r>
          </a:p>
          <a:p>
            <a:pPr lvl="0"/>
            <a:endParaRPr lang="en-US" sz="2400" dirty="0"/>
          </a:p>
        </p:txBody>
      </p:sp>
      <p:sp>
        <p:nvSpPr>
          <p:cNvPr id="2" name="Footer Placeholder 1">
            <a:extLst>
              <a:ext uri="{FF2B5EF4-FFF2-40B4-BE49-F238E27FC236}">
                <a16:creationId xmlns:a16="http://schemas.microsoft.com/office/drawing/2014/main" id="{BB8C494F-1C95-4D19-883B-01D43839F08B}"/>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2F9B2C-8539-3A17-F683-D23142C8B941}"/>
              </a:ext>
            </a:extLst>
          </p:cNvPr>
          <p:cNvSpPr>
            <a:spLocks noGrp="1"/>
          </p:cNvSpPr>
          <p:nvPr>
            <p:ph type="title"/>
          </p:nvPr>
        </p:nvSpPr>
        <p:spPr/>
        <p:txBody>
          <a:bodyPr>
            <a:normAutofit fontScale="90000"/>
          </a:bodyPr>
          <a:lstStyle/>
          <a:p>
            <a:r>
              <a:rPr lang="en-US" dirty="0"/>
              <a:t>CITN: A "Backdoor" Almost Infected Millions of Computers </a:t>
            </a:r>
          </a:p>
        </p:txBody>
      </p:sp>
      <p:sp>
        <p:nvSpPr>
          <p:cNvPr id="6" name="Text Placeholder 5">
            <a:extLst>
              <a:ext uri="{FF2B5EF4-FFF2-40B4-BE49-F238E27FC236}">
                <a16:creationId xmlns:a16="http://schemas.microsoft.com/office/drawing/2014/main" id="{7EA7A09D-26C0-F8D3-37F6-ECED305FF9DA}"/>
              </a:ext>
            </a:extLst>
          </p:cNvPr>
          <p:cNvSpPr>
            <a:spLocks noGrp="1"/>
          </p:cNvSpPr>
          <p:nvPr>
            <p:ph type="body" sz="quarter" idx="11"/>
          </p:nvPr>
        </p:nvSpPr>
        <p:spPr>
          <a:xfrm>
            <a:off x="285750" y="800100"/>
            <a:ext cx="8339504" cy="3943350"/>
          </a:xfrm>
        </p:spPr>
        <p:txBody>
          <a:bodyPr>
            <a:normAutofit/>
          </a:bodyPr>
          <a:lstStyle/>
          <a:p>
            <a:r>
              <a:rPr lang="en-US" b="1" dirty="0"/>
              <a:t>What we know about the </a:t>
            </a:r>
            <a:r>
              <a:rPr lang="en-US" b="1" dirty="0" err="1"/>
              <a:t>xz</a:t>
            </a:r>
            <a:r>
              <a:rPr lang="en-US" b="1" dirty="0"/>
              <a:t> Utils backdoor that almost infected the world [</a:t>
            </a:r>
            <a:r>
              <a:rPr lang="en-US" b="1" dirty="0">
                <a:hlinkClick r:id="rId2"/>
              </a:rPr>
              <a:t>Link</a:t>
            </a:r>
            <a:r>
              <a:rPr lang="en-US" b="1" dirty="0"/>
              <a:t>]</a:t>
            </a:r>
          </a:p>
          <a:p>
            <a:r>
              <a:rPr lang="en-US" dirty="0"/>
              <a:t>Malicious updates made to a ubiquitous tool were a few weeks away from going mainstream.</a:t>
            </a:r>
          </a:p>
          <a:p>
            <a:r>
              <a:rPr lang="en-US" dirty="0"/>
              <a:t>DAN GOODIN - 3/31/2024, 11:55 PM</a:t>
            </a:r>
          </a:p>
          <a:p>
            <a:r>
              <a:rPr lang="en-US" dirty="0"/>
              <a:t>"On Friday, a lone Microsoft developer rocked the world when he revealed a backdoor had been intentionally planted in </a:t>
            </a:r>
            <a:r>
              <a:rPr lang="en-US" dirty="0" err="1"/>
              <a:t>xz</a:t>
            </a:r>
            <a:r>
              <a:rPr lang="en-US" dirty="0"/>
              <a:t> Utils, an open source data compression utility available on almost all installations of Linux and other Unix-like operating systems. The person or people behind this project likely spent years on it. They were likely very close to seeing the backdoor update merged into Debian and Red Hat, the two biggest distributions of Linux, when an eagle-eyed software developer spotted something fishy."</a:t>
            </a:r>
          </a:p>
          <a:p>
            <a:endParaRPr lang="en-US" dirty="0"/>
          </a:p>
          <a:p>
            <a:r>
              <a:rPr lang="en-US" dirty="0"/>
              <a:t>Why is this interesting? Software is incredibly complex, managed by many individuals. Open-source software (like Python, Jupyter, Linux) means everyone can read + audit the source code</a:t>
            </a:r>
          </a:p>
          <a:p>
            <a:endParaRPr lang="en-US" dirty="0"/>
          </a:p>
        </p:txBody>
      </p:sp>
      <p:sp>
        <p:nvSpPr>
          <p:cNvPr id="4" name="Footer Placeholder 3">
            <a:extLst>
              <a:ext uri="{FF2B5EF4-FFF2-40B4-BE49-F238E27FC236}">
                <a16:creationId xmlns:a16="http://schemas.microsoft.com/office/drawing/2014/main" id="{27333C88-DBC4-6A53-14E3-F95A4CCEB93A}"/>
              </a:ext>
            </a:extLst>
          </p:cNvPr>
          <p:cNvSpPr>
            <a:spLocks noGrp="1"/>
          </p:cNvSpPr>
          <p:nvPr>
            <p:ph type="ftr" sz="quarter" idx="13"/>
          </p:nvPr>
        </p:nvSpPr>
        <p:spPr/>
        <p:txBody>
          <a:bodyPr/>
          <a:lstStyle/>
          <a:p>
            <a:r>
              <a:rPr lang="en-US"/>
              <a:t>Michael Ball | UC Berkeley | https://c88c.org | © CC BY-NC-SA</a:t>
            </a:r>
          </a:p>
        </p:txBody>
      </p:sp>
    </p:spTree>
    <p:extLst>
      <p:ext uri="{BB962C8B-B14F-4D97-AF65-F5344CB8AC3E}">
        <p14:creationId xmlns:p14="http://schemas.microsoft.com/office/powerpoint/2010/main" val="903900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p:txBody>
          <a:bodyPr/>
          <a:lstStyle/>
          <a:p>
            <a:pPr lvl="0"/>
            <a:r>
              <a:rPr lang="en-US" dirty="0"/>
              <a:t>Object-Oriented Programming</a:t>
            </a:r>
          </a:p>
        </p:txBody>
      </p:sp>
      <p:sp>
        <p:nvSpPr>
          <p:cNvPr id="135" name="Google Shape;135;p22"/>
          <p:cNvSpPr txBox="1">
            <a:spLocks noGrp="1"/>
          </p:cNvSpPr>
          <p:nvPr>
            <p:ph idx="1"/>
          </p:nvPr>
        </p:nvSpPr>
        <p:spPr>
          <a:xfrm>
            <a:off x="400049" y="800100"/>
            <a:ext cx="8602125" cy="3943350"/>
          </a:xfrm>
        </p:spPr>
        <p:txBody>
          <a:bodyPr/>
          <a:lstStyle/>
          <a:p>
            <a:pPr lvl="0"/>
            <a:r>
              <a:rPr lang="en-US" sz="2400" dirty="0"/>
              <a:t> There is a LOT more than what we see in C88C</a:t>
            </a:r>
          </a:p>
          <a:p>
            <a:pPr lvl="1"/>
            <a:r>
              <a:rPr lang="en-US" sz="2400" dirty="0"/>
              <a:t> Rich model for composing classes together</a:t>
            </a:r>
          </a:p>
          <a:p>
            <a:pPr lvl="2"/>
            <a:r>
              <a:rPr lang="en-US" sz="2000" dirty="0"/>
              <a:t> Python allows you to inherit from multiple classes at once</a:t>
            </a:r>
          </a:p>
          <a:p>
            <a:pPr lvl="1"/>
            <a:r>
              <a:rPr lang="en-US" sz="2400" dirty="0"/>
              <a:t> Can </a:t>
            </a:r>
            <a:r>
              <a:rPr lang="en-US" sz="2400" b="1" dirty="0"/>
              <a:t>easily</a:t>
            </a:r>
            <a:r>
              <a:rPr lang="en-US" sz="2400" dirty="0"/>
              <a:t> be overused. </a:t>
            </a:r>
          </a:p>
          <a:p>
            <a:pPr lvl="1"/>
            <a:r>
              <a:rPr lang="en-US" sz="2400" dirty="0"/>
              <a:t> Explored in depth in CS61B</a:t>
            </a:r>
          </a:p>
          <a:p>
            <a:pPr lvl="0"/>
            <a:r>
              <a:rPr lang="en-US" sz="2400" dirty="0"/>
              <a:t> In Python "everything is an object”</a:t>
            </a:r>
          </a:p>
          <a:p>
            <a:pPr lvl="1"/>
            <a:r>
              <a:rPr lang="en-US" sz="2400" dirty="0"/>
              <a:t> You benefit from OOP ideas even when you don’t realize. </a:t>
            </a:r>
          </a:p>
          <a:p>
            <a:pPr lvl="1"/>
            <a:r>
              <a:rPr lang="en-US" sz="2400" dirty="0"/>
              <a:t> Global functions like </a:t>
            </a:r>
            <a:r>
              <a:rPr lang="en-US" sz="2400" dirty="0" err="1"/>
              <a:t>len</a:t>
            </a:r>
            <a:r>
              <a:rPr lang="en-US" sz="2400" dirty="0"/>
              <a:t>() delegate to "magic" methods on objects, e.g. </a:t>
            </a:r>
            <a:r>
              <a:rPr lang="en-US" sz="2400" dirty="0">
                <a:latin typeface="Source Code Pro" panose="020B0309030403020204" pitchFamily="34" charset="0"/>
                <a:ea typeface="Source Code Pro" panose="020B0309030403020204" pitchFamily="34" charset="0"/>
              </a:rPr>
              <a:t>__</a:t>
            </a:r>
            <a:r>
              <a:rPr lang="en-US" sz="2400" dirty="0" err="1">
                <a:latin typeface="Source Code Pro" panose="020B0309030403020204" pitchFamily="34" charset="0"/>
                <a:ea typeface="Source Code Pro" panose="020B0309030403020204" pitchFamily="34" charset="0"/>
              </a:rPr>
              <a:t>len</a:t>
            </a:r>
            <a:r>
              <a:rPr lang="en-US" sz="2400" dirty="0">
                <a:latin typeface="Source Code Pro" panose="020B0309030403020204" pitchFamily="34" charset="0"/>
                <a:ea typeface="Source Code Pro" panose="020B0309030403020204" pitchFamily="34" charset="0"/>
              </a:rPr>
              <a:t>__</a:t>
            </a:r>
          </a:p>
        </p:txBody>
      </p:sp>
      <p:sp>
        <p:nvSpPr>
          <p:cNvPr id="2" name="Footer Placeholder 1">
            <a:extLst>
              <a:ext uri="{FF2B5EF4-FFF2-40B4-BE49-F238E27FC236}">
                <a16:creationId xmlns:a16="http://schemas.microsoft.com/office/drawing/2014/main" id="{66F95420-1AEB-29BE-3A0B-DE0BC79EE6A5}"/>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8"/>
          <p:cNvSpPr txBox="1">
            <a:spLocks noGrp="1"/>
          </p:cNvSpPr>
          <p:nvPr>
            <p:ph type="ctrTitle"/>
          </p:nvPr>
        </p:nvSpPr>
        <p:spPr/>
        <p:txBody>
          <a:bodyPr/>
          <a:lstStyle/>
          <a:p>
            <a:pPr lvl="0"/>
            <a:r>
              <a:rPr lang="en-US"/>
              <a:t>Declarative </a:t>
            </a:r>
            <a:r>
              <a:rPr lang="en-US" dirty="0"/>
              <a:t>Programming</a:t>
            </a:r>
          </a:p>
        </p:txBody>
      </p:sp>
      <p:sp>
        <p:nvSpPr>
          <p:cNvPr id="3" name="Subtitle 2">
            <a:extLst>
              <a:ext uri="{FF2B5EF4-FFF2-40B4-BE49-F238E27FC236}">
                <a16:creationId xmlns:a16="http://schemas.microsoft.com/office/drawing/2014/main" id="{522A1125-3560-5415-B4E9-CA124F352F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8008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p:txBody>
          <a:bodyPr/>
          <a:lstStyle/>
          <a:p>
            <a:pPr lvl="0"/>
            <a:r>
              <a:rPr lang="en-US"/>
              <a:t>Declarative Programming</a:t>
            </a:r>
          </a:p>
        </p:txBody>
      </p:sp>
      <p:sp>
        <p:nvSpPr>
          <p:cNvPr id="141" name="Google Shape;141;p23"/>
          <p:cNvSpPr txBox="1">
            <a:spLocks noGrp="1"/>
          </p:cNvSpPr>
          <p:nvPr>
            <p:ph idx="1"/>
          </p:nvPr>
        </p:nvSpPr>
        <p:spPr>
          <a:xfrm>
            <a:off x="400050" y="800100"/>
            <a:ext cx="8255026" cy="3943350"/>
          </a:xfrm>
        </p:spPr>
        <p:txBody>
          <a:bodyPr/>
          <a:lstStyle/>
          <a:p>
            <a:pPr lvl="0"/>
            <a:r>
              <a:rPr lang="en-US" dirty="0"/>
              <a:t> In declarative programming, we express what we want, without specifying how. A program is simply a description of the result we want.</a:t>
            </a:r>
          </a:p>
          <a:p>
            <a:pPr lvl="0"/>
            <a:r>
              <a:rPr lang="en-US" dirty="0"/>
              <a:t> Can be a very different thought process!</a:t>
            </a:r>
          </a:p>
          <a:p>
            <a:pPr lvl="0"/>
            <a:r>
              <a:rPr lang="en-US" dirty="0"/>
              <a:t> Incredibly useful, but not necessarily best for all types of problems.</a:t>
            </a:r>
          </a:p>
        </p:txBody>
      </p:sp>
      <p:sp>
        <p:nvSpPr>
          <p:cNvPr id="2" name="Footer Placeholder 1">
            <a:extLst>
              <a:ext uri="{FF2B5EF4-FFF2-40B4-BE49-F238E27FC236}">
                <a16:creationId xmlns:a16="http://schemas.microsoft.com/office/drawing/2014/main" id="{5C165DE4-8E83-ED9E-40B4-80E24125C534}"/>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21BE-56F6-460E-03A7-BAD403903EDF}"/>
              </a:ext>
            </a:extLst>
          </p:cNvPr>
          <p:cNvSpPr>
            <a:spLocks noGrp="1"/>
          </p:cNvSpPr>
          <p:nvPr>
            <p:ph type="title"/>
          </p:nvPr>
        </p:nvSpPr>
        <p:spPr/>
        <p:txBody>
          <a:bodyPr/>
          <a:lstStyle/>
          <a:p>
            <a:r>
              <a:rPr lang="en-US" dirty="0"/>
              <a:t>The Web: HTML</a:t>
            </a:r>
          </a:p>
        </p:txBody>
      </p:sp>
      <p:sp>
        <p:nvSpPr>
          <p:cNvPr id="3" name="Content Placeholder 2">
            <a:extLst>
              <a:ext uri="{FF2B5EF4-FFF2-40B4-BE49-F238E27FC236}">
                <a16:creationId xmlns:a16="http://schemas.microsoft.com/office/drawing/2014/main" id="{FCA83AC3-8EF1-1C50-1099-305A03F8E1CC}"/>
              </a:ext>
            </a:extLst>
          </p:cNvPr>
          <p:cNvSpPr>
            <a:spLocks noGrp="1"/>
          </p:cNvSpPr>
          <p:nvPr>
            <p:ph idx="1"/>
          </p:nvPr>
        </p:nvSpPr>
        <p:spPr>
          <a:xfrm>
            <a:off x="400050" y="800100"/>
            <a:ext cx="8411780" cy="3943350"/>
          </a:xfrm>
        </p:spPr>
        <p:txBody>
          <a:bodyPr/>
          <a:lstStyle/>
          <a:p>
            <a:r>
              <a:rPr lang="en-US" sz="2400" dirty="0"/>
              <a:t> </a:t>
            </a:r>
            <a:r>
              <a:rPr lang="en-US" sz="2000" dirty="0"/>
              <a:t>Web pages are built with a language called HTML.</a:t>
            </a:r>
          </a:p>
          <a:p>
            <a:pPr lvl="1"/>
            <a:r>
              <a:rPr lang="en-US" sz="2000" dirty="0"/>
              <a:t> Programmers specific what content should be on the page, and where. </a:t>
            </a:r>
          </a:p>
          <a:p>
            <a:pPr lvl="1"/>
            <a:r>
              <a:rPr lang="en-US" sz="2000" dirty="0"/>
              <a:t> The browser lays out the content on each device in the right spot for each screen size, etc.</a:t>
            </a:r>
          </a:p>
          <a:p>
            <a:pPr lvl="2"/>
            <a:r>
              <a:rPr lang="en-US" sz="1700" dirty="0"/>
              <a:t> Developers don't have to specify what happens when someone changes the window size, or hits print, etc. </a:t>
            </a:r>
          </a:p>
          <a:p>
            <a:pPr lvl="1"/>
            <a:r>
              <a:rPr lang="en-US" sz="2000" dirty="0"/>
              <a:t> Tags, like "section", "p" (paragraph), "header" "time" describe the </a:t>
            </a:r>
            <a:r>
              <a:rPr lang="en-US" sz="2000" i="1" dirty="0"/>
              <a:t>type of content</a:t>
            </a:r>
            <a:endParaRPr lang="en-US" sz="2000" dirty="0"/>
          </a:p>
        </p:txBody>
      </p:sp>
      <p:sp>
        <p:nvSpPr>
          <p:cNvPr id="4" name="Footer Placeholder 3">
            <a:extLst>
              <a:ext uri="{FF2B5EF4-FFF2-40B4-BE49-F238E27FC236}">
                <a16:creationId xmlns:a16="http://schemas.microsoft.com/office/drawing/2014/main" id="{3DDF32A5-4C24-1320-FD0C-702110AC70A1}"/>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3855056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DFFD08-057B-E74E-9574-899B7C4BA14F}"/>
              </a:ext>
            </a:extLst>
          </p:cNvPr>
          <p:cNvSpPr>
            <a:spLocks noGrp="1"/>
          </p:cNvSpPr>
          <p:nvPr>
            <p:ph type="title"/>
          </p:nvPr>
        </p:nvSpPr>
        <p:spPr/>
        <p:txBody>
          <a:bodyPr/>
          <a:lstStyle/>
          <a:p>
            <a:r>
              <a:rPr lang="en-US" dirty="0"/>
              <a:t>HTML Continued</a:t>
            </a:r>
          </a:p>
        </p:txBody>
      </p:sp>
      <p:sp>
        <p:nvSpPr>
          <p:cNvPr id="6" name="Content Placeholder 5">
            <a:extLst>
              <a:ext uri="{FF2B5EF4-FFF2-40B4-BE49-F238E27FC236}">
                <a16:creationId xmlns:a16="http://schemas.microsoft.com/office/drawing/2014/main" id="{E2C69FBA-BB53-55DF-9FBE-ADDF45CC1651}"/>
              </a:ext>
            </a:extLst>
          </p:cNvPr>
          <p:cNvSpPr>
            <a:spLocks noGrp="1"/>
          </p:cNvSpPr>
          <p:nvPr>
            <p:ph idx="1"/>
          </p:nvPr>
        </p:nvSpPr>
        <p:spPr/>
        <p:txBody>
          <a:bodyPr/>
          <a:lstStyle/>
          <a:p>
            <a:r>
              <a:rPr lang="en-US" sz="2000" dirty="0"/>
              <a:t> A partial section of the CS88 Website:</a:t>
            </a:r>
          </a:p>
          <a:p>
            <a:pPr marL="0" indent="0">
              <a:buNone/>
            </a:pPr>
            <a:r>
              <a:rPr lang="en-US" sz="2000" dirty="0">
                <a:latin typeface="Source Code Pro" panose="020B0309030403020204" pitchFamily="34" charset="0"/>
                <a:ea typeface="Source Code Pro" panose="020B0309030403020204" pitchFamily="34" charset="0"/>
              </a:rPr>
              <a:t>&lt;div id="content" class="container"&gt;</a:t>
            </a:r>
          </a:p>
          <a:p>
            <a:pPr marL="0" indent="0">
              <a:buNone/>
            </a:pPr>
            <a:r>
              <a:rPr lang="en-US" sz="2000" dirty="0">
                <a:latin typeface="Source Code Pro" panose="020B0309030403020204" pitchFamily="34" charset="0"/>
                <a:ea typeface="Source Code Pro" panose="020B0309030403020204" pitchFamily="34" charset="0"/>
              </a:rPr>
              <a:t>    &lt;div class="page-header"&gt;</a:t>
            </a:r>
          </a:p>
          <a:p>
            <a:pPr marL="0" indent="0">
              <a:buNone/>
            </a:pPr>
            <a:r>
              <a:rPr lang="en-US" sz="2000" dirty="0">
                <a:latin typeface="Source Code Pro" panose="020B0309030403020204" pitchFamily="34" charset="0"/>
                <a:ea typeface="Source Code Pro" panose="020B0309030403020204" pitchFamily="34" charset="0"/>
              </a:rPr>
              <a:t>    &lt;h1&gt;&lt;span class="content-title-brand"&gt;CS 88&lt;/span&gt;:</a:t>
            </a:r>
          </a:p>
          <a:p>
            <a:pPr marL="0" indent="0">
              <a:buNone/>
            </a:pPr>
            <a:r>
              <a:rPr lang="en-US" sz="2000" dirty="0">
                <a:latin typeface="Source Code Pro" panose="020B0309030403020204" pitchFamily="34" charset="0"/>
                <a:ea typeface="Source Code Pro" panose="020B0309030403020204" pitchFamily="34" charset="0"/>
              </a:rPr>
              <a:t>         Computational Structures in Data Science</a:t>
            </a:r>
          </a:p>
          <a:p>
            <a:pPr marL="0" indent="0">
              <a:buNone/>
            </a:pPr>
            <a:r>
              <a:rPr lang="en-US" sz="2000" dirty="0">
                <a:latin typeface="Source Code Pro" panose="020B0309030403020204" pitchFamily="34" charset="0"/>
                <a:ea typeface="Source Code Pro" panose="020B0309030403020204" pitchFamily="34" charset="0"/>
              </a:rPr>
              <a:t>    &lt;div class="small"&gt;Fall 2023&lt;/div&gt;</a:t>
            </a:r>
          </a:p>
          <a:p>
            <a:pPr marL="0" indent="0">
              <a:buNone/>
            </a:pPr>
            <a:r>
              <a:rPr lang="en-US" sz="2000" dirty="0">
                <a:latin typeface="Source Code Pro" panose="020B0309030403020204" pitchFamily="34" charset="0"/>
                <a:ea typeface="Source Code Pro" panose="020B0309030403020204" pitchFamily="34" charset="0"/>
              </a:rPr>
              <a:t>    &lt;div class="small"&gt;Instructor: Michael Ball&lt;/div&gt;</a:t>
            </a:r>
          </a:p>
          <a:p>
            <a:pPr marL="0" indent="0">
              <a:buNone/>
            </a:pPr>
            <a:r>
              <a:rPr lang="en-US" sz="2000" dirty="0">
                <a:latin typeface="Source Code Pro" panose="020B0309030403020204" pitchFamily="34" charset="0"/>
                <a:ea typeface="Source Code Pro" panose="020B0309030403020204" pitchFamily="34" charset="0"/>
              </a:rPr>
              <a:t>   &lt;/h1&gt;</a:t>
            </a:r>
          </a:p>
          <a:p>
            <a:pPr marL="0" indent="0">
              <a:buNone/>
            </a:pPr>
            <a:r>
              <a:rPr lang="en-US" sz="2000" dirty="0">
                <a:latin typeface="Source Code Pro" panose="020B0309030403020204" pitchFamily="34" charset="0"/>
                <a:ea typeface="Source Code Pro" panose="020B0309030403020204" pitchFamily="34" charset="0"/>
              </a:rPr>
              <a:t>&lt;/div&gt;</a:t>
            </a:r>
            <a:br>
              <a:rPr lang="en-US" sz="2000" dirty="0">
                <a:latin typeface="Source Code Pro" panose="020B0309030403020204" pitchFamily="34" charset="0"/>
                <a:ea typeface="Source Code Pro" panose="020B0309030403020204" pitchFamily="34" charset="0"/>
              </a:rPr>
            </a:br>
            <a:r>
              <a:rPr lang="en-US" sz="2000" dirty="0">
                <a:latin typeface="Source Code Pro" panose="020B0309030403020204" pitchFamily="34" charset="0"/>
                <a:ea typeface="Source Code Pro" panose="020B0309030403020204" pitchFamily="34" charset="0"/>
              </a:rPr>
              <a:t>&lt;section&gt;&lt;h2&gt;Announcements&lt;/h2&gt;…</a:t>
            </a:r>
          </a:p>
        </p:txBody>
      </p:sp>
      <p:sp>
        <p:nvSpPr>
          <p:cNvPr id="4" name="Footer Placeholder 3">
            <a:extLst>
              <a:ext uri="{FF2B5EF4-FFF2-40B4-BE49-F238E27FC236}">
                <a16:creationId xmlns:a16="http://schemas.microsoft.com/office/drawing/2014/main" id="{45EFBC40-5150-51BE-3DAD-7C367727F50B}"/>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3825679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p:txBody>
          <a:bodyPr/>
          <a:lstStyle/>
          <a:p>
            <a:pPr lvl="0"/>
            <a:r>
              <a:rPr lang="en-US"/>
              <a:t>Declarative Programming</a:t>
            </a:r>
          </a:p>
        </p:txBody>
      </p:sp>
      <p:sp>
        <p:nvSpPr>
          <p:cNvPr id="147" name="Google Shape;147;p24"/>
          <p:cNvSpPr txBox="1">
            <a:spLocks noGrp="1"/>
          </p:cNvSpPr>
          <p:nvPr>
            <p:ph idx="1"/>
          </p:nvPr>
        </p:nvSpPr>
        <p:spPr>
          <a:xfrm>
            <a:off x="400050" y="800100"/>
            <a:ext cx="8404316" cy="3943350"/>
          </a:xfrm>
        </p:spPr>
        <p:txBody>
          <a:bodyPr/>
          <a:lstStyle/>
          <a:p>
            <a:pPr lvl="0"/>
            <a:r>
              <a:rPr lang="en-US" dirty="0"/>
              <a:t>In declarative programming, we express what we want, without specifying how. A program is simply a description of the result we want.</a:t>
            </a:r>
          </a:p>
          <a:p>
            <a:pPr lvl="0"/>
            <a:r>
              <a:rPr lang="en-US" dirty="0"/>
              <a:t>Example: </a:t>
            </a:r>
            <a:r>
              <a:rPr lang="en-US" dirty="0">
                <a:hlinkClick r:id="rId3"/>
              </a:rPr>
              <a:t>coloring a map of Germany using the Prolog language</a:t>
            </a:r>
            <a:r>
              <a:rPr lang="en-US" dirty="0"/>
              <a:t>:</a:t>
            </a:r>
            <a:br>
              <a:rPr lang="en-US" dirty="0"/>
            </a:br>
            <a:endParaRPr lang="en-US" dirty="0"/>
          </a:p>
        </p:txBody>
      </p:sp>
      <p:sp>
        <p:nvSpPr>
          <p:cNvPr id="2" name="Footer Placeholder 1">
            <a:extLst>
              <a:ext uri="{FF2B5EF4-FFF2-40B4-BE49-F238E27FC236}">
                <a16:creationId xmlns:a16="http://schemas.microsoft.com/office/drawing/2014/main" id="{5D2364EB-30B0-3A3C-D85C-6048F2649D0B}"/>
              </a:ext>
            </a:extLst>
          </p:cNvPr>
          <p:cNvSpPr>
            <a:spLocks noGrp="1"/>
          </p:cNvSpPr>
          <p:nvPr>
            <p:ph type="ftr" sz="quarter" idx="10"/>
          </p:nvPr>
        </p:nvSpPr>
        <p:spPr/>
        <p:txBody>
          <a:bodyPr/>
          <a:lstStyle/>
          <a:p>
            <a:r>
              <a:rPr lang="en-US"/>
              <a:t>Michael Ball | UC Berkeley | https://c88c.org | © CC BY-NC-SA</a:t>
            </a:r>
            <a:endParaRPr lang="en-US" dirty="0"/>
          </a:p>
        </p:txBody>
      </p:sp>
      <p:pic>
        <p:nvPicPr>
          <p:cNvPr id="148" name="Google Shape;148;p24"/>
          <p:cNvPicPr preferRelativeResize="0"/>
          <p:nvPr/>
        </p:nvPicPr>
        <p:blipFill>
          <a:blip r:embed="rId4">
            <a:alphaModFix/>
          </a:blip>
          <a:stretch>
            <a:fillRect/>
          </a:stretch>
        </p:blipFill>
        <p:spPr>
          <a:xfrm>
            <a:off x="4407781" y="2732003"/>
            <a:ext cx="4788059" cy="232215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p:txBody>
          <a:bodyPr/>
          <a:lstStyle/>
          <a:p>
            <a:pPr lvl="0"/>
            <a:r>
              <a:rPr lang="en-US" dirty="0"/>
              <a:t>Prolog Example (From </a:t>
            </a:r>
            <a:r>
              <a:rPr lang="en-US" dirty="0">
                <a:hlinkClick r:id="rId3">
                  <a:extLst>
                    <a:ext uri="{A12FA001-AC4F-418D-AE19-62706E023703}">
                      <ahyp:hlinkClr xmlns:ahyp="http://schemas.microsoft.com/office/drawing/2018/hyperlinkcolor" val="tx"/>
                    </a:ext>
                  </a:extLst>
                </a:hlinkClick>
              </a:rPr>
              <a:t>Bernardo Pires</a:t>
            </a:r>
            <a:r>
              <a:rPr lang="en-US" dirty="0"/>
              <a:t>)</a:t>
            </a:r>
          </a:p>
        </p:txBody>
      </p:sp>
      <p:sp>
        <p:nvSpPr>
          <p:cNvPr id="154" name="Google Shape;154;p25"/>
          <p:cNvSpPr txBox="1">
            <a:spLocks noGrp="1"/>
          </p:cNvSpPr>
          <p:nvPr>
            <p:ph idx="1"/>
          </p:nvPr>
        </p:nvSpPr>
        <p:spPr>
          <a:xfrm>
            <a:off x="400050" y="800100"/>
            <a:ext cx="6572250" cy="3943350"/>
          </a:xfrm>
        </p:spPr>
        <p:txBody>
          <a:bodyPr/>
          <a:lstStyle/>
          <a:p>
            <a:pPr lvl="0"/>
            <a:r>
              <a:rPr lang="en-US" dirty="0"/>
              <a:t>Tell Prolog that colors exist:         </a:t>
            </a:r>
            <a:br>
              <a:rPr lang="en-US" dirty="0"/>
            </a:br>
            <a:r>
              <a:rPr lang="en-US" dirty="0"/>
              <a:t>Tell Prolog that same colors can’t touch:</a:t>
            </a:r>
          </a:p>
          <a:p>
            <a:pPr lvl="0"/>
            <a:endParaRPr lang="en-US" dirty="0"/>
          </a:p>
          <a:p>
            <a:pPr lvl="0"/>
            <a:endParaRPr lang="en-US" dirty="0"/>
          </a:p>
          <a:p>
            <a:pPr lvl="0"/>
            <a:endParaRPr lang="en-US" dirty="0"/>
          </a:p>
          <a:p>
            <a:pPr lvl="0"/>
            <a:r>
              <a:rPr lang="en-US" dirty="0"/>
              <a:t>                                                                                </a:t>
            </a:r>
          </a:p>
          <a:p>
            <a:pPr lvl="0"/>
            <a:endParaRPr lang="en-US" dirty="0"/>
          </a:p>
        </p:txBody>
      </p:sp>
      <p:sp>
        <p:nvSpPr>
          <p:cNvPr id="2" name="Footer Placeholder 1">
            <a:extLst>
              <a:ext uri="{FF2B5EF4-FFF2-40B4-BE49-F238E27FC236}">
                <a16:creationId xmlns:a16="http://schemas.microsoft.com/office/drawing/2014/main" id="{4A92201C-2409-9239-7884-5EB744AC158A}"/>
              </a:ext>
            </a:extLst>
          </p:cNvPr>
          <p:cNvSpPr>
            <a:spLocks noGrp="1"/>
          </p:cNvSpPr>
          <p:nvPr>
            <p:ph type="ftr" sz="quarter" idx="10"/>
          </p:nvPr>
        </p:nvSpPr>
        <p:spPr/>
        <p:txBody>
          <a:bodyPr/>
          <a:lstStyle/>
          <a:p>
            <a:r>
              <a:rPr lang="en-US"/>
              <a:t>Michael Ball | UC Berkeley | https://c88c.org | © CC BY-NC-SA</a:t>
            </a:r>
            <a:endParaRPr lang="en-US" dirty="0"/>
          </a:p>
        </p:txBody>
      </p:sp>
      <p:pic>
        <p:nvPicPr>
          <p:cNvPr id="155" name="Google Shape;155;p25"/>
          <p:cNvPicPr preferRelativeResize="0"/>
          <p:nvPr/>
        </p:nvPicPr>
        <p:blipFill>
          <a:blip r:embed="rId4">
            <a:alphaModFix/>
          </a:blip>
          <a:stretch>
            <a:fillRect/>
          </a:stretch>
        </p:blipFill>
        <p:spPr>
          <a:xfrm>
            <a:off x="5029563" y="738996"/>
            <a:ext cx="1171575" cy="695325"/>
          </a:xfrm>
          <a:prstGeom prst="rect">
            <a:avLst/>
          </a:prstGeom>
          <a:noFill/>
          <a:ln>
            <a:noFill/>
          </a:ln>
        </p:spPr>
      </p:pic>
      <p:pic>
        <p:nvPicPr>
          <p:cNvPr id="156" name="Google Shape;156;p25"/>
          <p:cNvPicPr preferRelativeResize="0"/>
          <p:nvPr/>
        </p:nvPicPr>
        <p:blipFill>
          <a:blip r:embed="rId5">
            <a:alphaModFix/>
          </a:blip>
          <a:stretch>
            <a:fillRect/>
          </a:stretch>
        </p:blipFill>
        <p:spPr>
          <a:xfrm>
            <a:off x="3783501" y="1708734"/>
            <a:ext cx="4829175" cy="657225"/>
          </a:xfrm>
          <a:prstGeom prst="rect">
            <a:avLst/>
          </a:prstGeom>
          <a:noFill/>
          <a:ln>
            <a:noFill/>
          </a:ln>
        </p:spPr>
      </p:pic>
      <p:pic>
        <p:nvPicPr>
          <p:cNvPr id="157" name="Google Shape;157;p25"/>
          <p:cNvPicPr preferRelativeResize="0"/>
          <p:nvPr/>
        </p:nvPicPr>
        <p:blipFill>
          <a:blip r:embed="rId6">
            <a:alphaModFix/>
          </a:blip>
          <a:stretch>
            <a:fillRect/>
          </a:stretch>
        </p:blipFill>
        <p:spPr>
          <a:xfrm>
            <a:off x="0" y="2440229"/>
            <a:ext cx="5195285" cy="2214575"/>
          </a:xfrm>
          <a:prstGeom prst="rect">
            <a:avLst/>
          </a:prstGeom>
          <a:noFill/>
          <a:ln>
            <a:noFill/>
          </a:ln>
        </p:spPr>
      </p:pic>
      <p:pic>
        <p:nvPicPr>
          <p:cNvPr id="158" name="Google Shape;158;p25"/>
          <p:cNvPicPr preferRelativeResize="0"/>
          <p:nvPr/>
        </p:nvPicPr>
        <p:blipFill>
          <a:blip r:embed="rId7">
            <a:alphaModFix/>
          </a:blip>
          <a:stretch>
            <a:fillRect/>
          </a:stretch>
        </p:blipFill>
        <p:spPr>
          <a:xfrm>
            <a:off x="3740763" y="4703344"/>
            <a:ext cx="5324475" cy="314325"/>
          </a:xfrm>
          <a:prstGeom prst="rect">
            <a:avLst/>
          </a:prstGeom>
          <a:noFill/>
          <a:ln>
            <a:noFill/>
          </a:ln>
        </p:spPr>
      </p:pic>
      <p:sp>
        <p:nvSpPr>
          <p:cNvPr id="159" name="Google Shape;159;p25"/>
          <p:cNvSpPr txBox="1"/>
          <p:nvPr/>
        </p:nvSpPr>
        <p:spPr>
          <a:xfrm>
            <a:off x="6" y="1929727"/>
            <a:ext cx="3000000" cy="4953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000">
                <a:solidFill>
                  <a:schemeClr val="dk1"/>
                </a:solidFill>
                <a:latin typeface="Calibri"/>
                <a:ea typeface="Calibri"/>
                <a:cs typeface="Calibri"/>
                <a:sym typeface="Calibri"/>
              </a:rPr>
              <a:t>Tell Prolog all the borders: </a:t>
            </a:r>
            <a:endParaRPr/>
          </a:p>
        </p:txBody>
      </p:sp>
      <p:sp>
        <p:nvSpPr>
          <p:cNvPr id="160" name="Google Shape;160;p25"/>
          <p:cNvSpPr txBox="1"/>
          <p:nvPr/>
        </p:nvSpPr>
        <p:spPr>
          <a:xfrm>
            <a:off x="5445627" y="4106051"/>
            <a:ext cx="3000000" cy="9117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000" dirty="0">
                <a:solidFill>
                  <a:schemeClr val="dk1"/>
                </a:solidFill>
                <a:latin typeface="Calibri"/>
                <a:ea typeface="Calibri"/>
                <a:cs typeface="Calibri"/>
                <a:sym typeface="Calibri"/>
              </a:rPr>
              <a:t>Ask Prolog for answer:</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p:txBody>
          <a:bodyPr/>
          <a:lstStyle/>
          <a:p>
            <a:pPr lvl="0"/>
            <a:r>
              <a:rPr lang="en-US" dirty="0"/>
              <a:t>Declarative Programming </a:t>
            </a:r>
            <a:r>
              <a:rPr lang="en-US" dirty="0">
                <a:sym typeface="Wingdings" pitchFamily="2" charset="2"/>
              </a:rPr>
              <a:t> Results</a:t>
            </a:r>
            <a:endParaRPr lang="en-US" dirty="0"/>
          </a:p>
        </p:txBody>
      </p:sp>
      <p:sp>
        <p:nvSpPr>
          <p:cNvPr id="166" name="Google Shape;166;p26"/>
          <p:cNvSpPr txBox="1">
            <a:spLocks noGrp="1"/>
          </p:cNvSpPr>
          <p:nvPr>
            <p:ph idx="1"/>
          </p:nvPr>
        </p:nvSpPr>
        <p:spPr>
          <a:xfrm>
            <a:off x="400050" y="800100"/>
            <a:ext cx="8497622" cy="3943350"/>
          </a:xfrm>
        </p:spPr>
        <p:txBody>
          <a:bodyPr/>
          <a:lstStyle/>
          <a:p>
            <a:pPr lvl="0"/>
            <a:r>
              <a:rPr lang="en-US" dirty="0"/>
              <a:t> Result is a list of states and color pairs</a:t>
            </a:r>
            <a:br>
              <a:rPr lang="en-US" dirty="0"/>
            </a:br>
            <a:endParaRPr lang="en-US" dirty="0"/>
          </a:p>
        </p:txBody>
      </p:sp>
      <p:sp>
        <p:nvSpPr>
          <p:cNvPr id="2" name="Footer Placeholder 1">
            <a:extLst>
              <a:ext uri="{FF2B5EF4-FFF2-40B4-BE49-F238E27FC236}">
                <a16:creationId xmlns:a16="http://schemas.microsoft.com/office/drawing/2014/main" id="{3D9CDB6B-25BD-BCB6-9AAE-CD31F4A6A74A}"/>
              </a:ext>
            </a:extLst>
          </p:cNvPr>
          <p:cNvSpPr>
            <a:spLocks noGrp="1"/>
          </p:cNvSpPr>
          <p:nvPr>
            <p:ph type="ftr" sz="quarter" idx="10"/>
          </p:nvPr>
        </p:nvSpPr>
        <p:spPr/>
        <p:txBody>
          <a:bodyPr/>
          <a:lstStyle/>
          <a:p>
            <a:r>
              <a:rPr lang="en-US"/>
              <a:t>Michael Ball | UC Berkeley | https://c88c.org | © CC BY-NC-SA</a:t>
            </a:r>
            <a:endParaRPr lang="en-US" dirty="0"/>
          </a:p>
        </p:txBody>
      </p:sp>
      <p:pic>
        <p:nvPicPr>
          <p:cNvPr id="167" name="Google Shape;167;p26"/>
          <p:cNvPicPr preferRelativeResize="0"/>
          <p:nvPr/>
        </p:nvPicPr>
        <p:blipFill>
          <a:blip r:embed="rId3">
            <a:alphaModFix/>
          </a:blip>
          <a:stretch>
            <a:fillRect/>
          </a:stretch>
        </p:blipFill>
        <p:spPr>
          <a:xfrm>
            <a:off x="503032" y="2486025"/>
            <a:ext cx="4184825" cy="2027892"/>
          </a:xfrm>
          <a:prstGeom prst="rect">
            <a:avLst/>
          </a:prstGeom>
          <a:noFill/>
          <a:ln>
            <a:noFill/>
          </a:ln>
        </p:spPr>
      </p:pic>
      <p:pic>
        <p:nvPicPr>
          <p:cNvPr id="168" name="Google Shape;168;p26"/>
          <p:cNvPicPr preferRelativeResize="0"/>
          <p:nvPr/>
        </p:nvPicPr>
        <p:blipFill>
          <a:blip r:embed="rId4">
            <a:alphaModFix/>
          </a:blip>
          <a:stretch>
            <a:fillRect/>
          </a:stretch>
        </p:blipFill>
        <p:spPr>
          <a:xfrm>
            <a:off x="660450" y="1388832"/>
            <a:ext cx="5541059" cy="98289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p:txBody>
          <a:bodyPr/>
          <a:lstStyle/>
          <a:p>
            <a:pPr lvl="0"/>
            <a:r>
              <a:rPr lang="en-US"/>
              <a:t>Declarative Programming</a:t>
            </a:r>
          </a:p>
        </p:txBody>
      </p:sp>
      <p:sp>
        <p:nvSpPr>
          <p:cNvPr id="174" name="Google Shape;174;p27"/>
          <p:cNvSpPr txBox="1">
            <a:spLocks noGrp="1"/>
          </p:cNvSpPr>
          <p:nvPr>
            <p:ph idx="1"/>
          </p:nvPr>
        </p:nvSpPr>
        <p:spPr>
          <a:xfrm>
            <a:off x="400049" y="800100"/>
            <a:ext cx="8512551" cy="3943350"/>
          </a:xfrm>
        </p:spPr>
        <p:txBody>
          <a:bodyPr/>
          <a:lstStyle/>
          <a:p>
            <a:pPr lvl="0"/>
            <a:r>
              <a:rPr lang="en-US" sz="2400" dirty="0"/>
              <a:t>Each declarative language has only a limited number of tasks for which you can specify “what”, and not “how”, e.g.</a:t>
            </a:r>
          </a:p>
          <a:p>
            <a:pPr lvl="0"/>
            <a:r>
              <a:rPr lang="en-US" sz="2400" dirty="0"/>
              <a:t> Prolog: Logic.</a:t>
            </a:r>
          </a:p>
          <a:p>
            <a:pPr lvl="0"/>
            <a:r>
              <a:rPr lang="en-US" sz="2400" dirty="0"/>
              <a:t> SQL: Queries from a database.</a:t>
            </a:r>
          </a:p>
          <a:p>
            <a:pPr lvl="0"/>
            <a:r>
              <a:rPr lang="en-US" sz="2400" dirty="0"/>
              <a:t> Pandas and </a:t>
            </a:r>
            <a:r>
              <a:rPr lang="en-US" sz="2400" dirty="0" err="1">
                <a:latin typeface="Source Code Pro" panose="020B0309030403020204" pitchFamily="34" charset="0"/>
                <a:ea typeface="Source Code Pro" panose="020B0309030403020204" pitchFamily="34" charset="0"/>
              </a:rPr>
              <a:t>datascience</a:t>
            </a:r>
            <a:r>
              <a:rPr lang="en-US" sz="2400" dirty="0"/>
              <a:t> modules: Data manipulation operations like aggregation, filtering, joining, etc.</a:t>
            </a:r>
          </a:p>
          <a:p>
            <a:pPr lvl="1"/>
            <a:r>
              <a:rPr lang="en-US" sz="2400" dirty="0"/>
              <a:t> Very common operations in Data 8 and Data 100.</a:t>
            </a:r>
          </a:p>
          <a:p>
            <a:pPr lvl="1"/>
            <a:r>
              <a:rPr lang="en-US" sz="2400" dirty="0"/>
              <a:t> While the syntax of Pandas is odd, the ideas will build upon Data 8.</a:t>
            </a:r>
          </a:p>
        </p:txBody>
      </p:sp>
      <p:sp>
        <p:nvSpPr>
          <p:cNvPr id="2" name="Footer Placeholder 1">
            <a:extLst>
              <a:ext uri="{FF2B5EF4-FFF2-40B4-BE49-F238E27FC236}">
                <a16:creationId xmlns:a16="http://schemas.microsoft.com/office/drawing/2014/main" id="{4D83C9CC-2643-B045-2AB4-CBA37CD17EB4}"/>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FB2C-55AF-8E39-3E7E-66444061CB24}"/>
              </a:ext>
            </a:extLst>
          </p:cNvPr>
          <p:cNvSpPr>
            <a:spLocks noGrp="1"/>
          </p:cNvSpPr>
          <p:nvPr>
            <p:ph type="title"/>
          </p:nvPr>
        </p:nvSpPr>
        <p:spPr/>
        <p:txBody>
          <a:bodyPr/>
          <a:lstStyle/>
          <a:p>
            <a:r>
              <a:rPr lang="en-US" dirty="0"/>
              <a:t>Declarative Programming In Data 8</a:t>
            </a:r>
          </a:p>
        </p:txBody>
      </p:sp>
      <p:sp>
        <p:nvSpPr>
          <p:cNvPr id="3" name="Content Placeholder 2">
            <a:extLst>
              <a:ext uri="{FF2B5EF4-FFF2-40B4-BE49-F238E27FC236}">
                <a16:creationId xmlns:a16="http://schemas.microsoft.com/office/drawing/2014/main" id="{80550B02-EC86-A750-DED8-EE0AB680ACEE}"/>
              </a:ext>
            </a:extLst>
          </p:cNvPr>
          <p:cNvSpPr>
            <a:spLocks noGrp="1"/>
          </p:cNvSpPr>
          <p:nvPr>
            <p:ph idx="1"/>
          </p:nvPr>
        </p:nvSpPr>
        <p:spPr>
          <a:xfrm>
            <a:off x="400049" y="800100"/>
            <a:ext cx="8333403" cy="3943350"/>
          </a:xfrm>
        </p:spPr>
        <p:txBody>
          <a:bodyPr/>
          <a:lstStyle/>
          <a:p>
            <a:r>
              <a:rPr lang="en-US" dirty="0"/>
              <a:t> </a:t>
            </a:r>
            <a:r>
              <a:rPr lang="en-US" dirty="0" err="1">
                <a:latin typeface="Source Code Pro" panose="020B0309030403020204" pitchFamily="34" charset="0"/>
                <a:ea typeface="Source Code Pro" panose="020B0309030403020204" pitchFamily="34" charset="0"/>
              </a:rPr>
              <a:t>cones.group</a:t>
            </a:r>
            <a:r>
              <a:rPr lang="en-US" dirty="0">
                <a:latin typeface="Source Code Pro" panose="020B0309030403020204" pitchFamily="34" charset="0"/>
                <a:ea typeface="Source Code Pro" panose="020B0309030403020204" pitchFamily="34" charset="0"/>
              </a:rPr>
              <a:t>('Flavor')</a:t>
            </a:r>
          </a:p>
          <a:p>
            <a:pPr lvl="1"/>
            <a:r>
              <a:rPr lang="en-US" dirty="0"/>
              <a:t> </a:t>
            </a:r>
            <a:r>
              <a:rPr lang="en-US" dirty="0" err="1">
                <a:latin typeface="Source Code Pro" panose="020B0309030403020204" pitchFamily="34" charset="0"/>
                <a:ea typeface="Source Code Pro" panose="020B0309030403020204" pitchFamily="34" charset="0"/>
              </a:rPr>
              <a:t>datascience</a:t>
            </a:r>
            <a:r>
              <a:rPr lang="en-US" dirty="0"/>
              <a:t> module figures out the grouping</a:t>
            </a:r>
          </a:p>
          <a:p>
            <a:r>
              <a:rPr lang="en-US" dirty="0"/>
              <a:t> </a:t>
            </a:r>
            <a:r>
              <a:rPr lang="en-US" dirty="0" err="1">
                <a:latin typeface="Source Code Pro" panose="020B0309030403020204" pitchFamily="34" charset="0"/>
                <a:ea typeface="Source Code Pro" panose="020B0309030403020204" pitchFamily="34" charset="0"/>
              </a:rPr>
              <a:t>table.where</a:t>
            </a:r>
            <a:r>
              <a:rPr lang="en-US" dirty="0">
                <a:latin typeface="Source Code Pro" panose="020B0309030403020204" pitchFamily="34" charset="0"/>
                <a:ea typeface="Source Code Pro" panose="020B0309030403020204" pitchFamily="34" charset="0"/>
              </a:rPr>
              <a:t>(label, conditions)</a:t>
            </a:r>
          </a:p>
          <a:p>
            <a:r>
              <a:rPr lang="en-US" dirty="0"/>
              <a:t> Can combine these simpler expressions together for more complex questions</a:t>
            </a:r>
          </a:p>
        </p:txBody>
      </p:sp>
      <p:sp>
        <p:nvSpPr>
          <p:cNvPr id="4" name="Footer Placeholder 3">
            <a:extLst>
              <a:ext uri="{FF2B5EF4-FFF2-40B4-BE49-F238E27FC236}">
                <a16:creationId xmlns:a16="http://schemas.microsoft.com/office/drawing/2014/main" id="{867A2227-8C1B-6D70-E6B4-2BE3D7AB5434}"/>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185967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E74C4-4FE7-3E72-D3F7-AC59602FCA30}"/>
              </a:ext>
            </a:extLst>
          </p:cNvPr>
          <p:cNvSpPr>
            <a:spLocks noGrp="1"/>
          </p:cNvSpPr>
          <p:nvPr>
            <p:ph type="title"/>
          </p:nvPr>
        </p:nvSpPr>
        <p:spPr/>
        <p:txBody>
          <a:bodyPr/>
          <a:lstStyle/>
          <a:p>
            <a:r>
              <a:rPr lang="en-US" dirty="0"/>
              <a:t>Announcements	</a:t>
            </a:r>
          </a:p>
        </p:txBody>
      </p:sp>
      <p:sp>
        <p:nvSpPr>
          <p:cNvPr id="3" name="Content Placeholder 2">
            <a:extLst>
              <a:ext uri="{FF2B5EF4-FFF2-40B4-BE49-F238E27FC236}">
                <a16:creationId xmlns:a16="http://schemas.microsoft.com/office/drawing/2014/main" id="{A9437D60-96FE-CE0F-D41D-63DD75BF878A}"/>
              </a:ext>
            </a:extLst>
          </p:cNvPr>
          <p:cNvSpPr>
            <a:spLocks noGrp="1"/>
          </p:cNvSpPr>
          <p:nvPr>
            <p:ph idx="1"/>
          </p:nvPr>
        </p:nvSpPr>
        <p:spPr>
          <a:xfrm>
            <a:off x="400050" y="800100"/>
            <a:ext cx="6572250" cy="3943350"/>
          </a:xfrm>
        </p:spPr>
        <p:txBody>
          <a:bodyPr/>
          <a:lstStyle/>
          <a:p>
            <a:r>
              <a:rPr lang="en-US" dirty="0"/>
              <a:t> Q&amp;A/AMA "Lecture" on April 24</a:t>
            </a:r>
          </a:p>
          <a:p>
            <a:r>
              <a:rPr lang="en-US" dirty="0"/>
              <a:t> Review/Wrap Up Optional Lecture April 29</a:t>
            </a:r>
          </a:p>
          <a:p>
            <a:pPr lvl="1"/>
            <a:r>
              <a:rPr lang="en-US" dirty="0"/>
              <a:t> Mon of RRR week. Probably Zoom, TBD.</a:t>
            </a:r>
          </a:p>
          <a:p>
            <a:r>
              <a:rPr lang="en-US" dirty="0"/>
              <a:t> 70% of you filled out the midterm survey!</a:t>
            </a:r>
          </a:p>
          <a:p>
            <a:r>
              <a:rPr lang="en-US" dirty="0"/>
              <a:t> Don't forget to do your taxes! :/ </a:t>
            </a:r>
          </a:p>
          <a:p>
            <a:pPr lvl="1"/>
            <a:r>
              <a:rPr lang="en-US" dirty="0"/>
              <a:t> But you'll probably get a refund, and can </a:t>
            </a:r>
            <a:r>
              <a:rPr lang="en-US" dirty="0">
                <a:hlinkClick r:id="rId2"/>
              </a:rPr>
              <a:t>even file for free</a:t>
            </a:r>
            <a:endParaRPr lang="en-US" dirty="0"/>
          </a:p>
          <a:p>
            <a:pPr lvl="2"/>
            <a:r>
              <a:rPr lang="en-US" dirty="0"/>
              <a:t> We don't have time for it – but good story of tech + government + society</a:t>
            </a:r>
          </a:p>
        </p:txBody>
      </p:sp>
      <p:sp>
        <p:nvSpPr>
          <p:cNvPr id="4" name="Footer Placeholder 3">
            <a:extLst>
              <a:ext uri="{FF2B5EF4-FFF2-40B4-BE49-F238E27FC236}">
                <a16:creationId xmlns:a16="http://schemas.microsoft.com/office/drawing/2014/main" id="{26689D23-4BC1-B23F-25D3-F0C50E90A23C}"/>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2403662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F43CE-7450-4A0B-D58A-85067CFCCBA4}"/>
              </a:ext>
            </a:extLst>
          </p:cNvPr>
          <p:cNvSpPr>
            <a:spLocks noGrp="1"/>
          </p:cNvSpPr>
          <p:nvPr>
            <p:ph type="title"/>
          </p:nvPr>
        </p:nvSpPr>
        <p:spPr/>
        <p:txBody>
          <a:bodyPr/>
          <a:lstStyle/>
          <a:p>
            <a:r>
              <a:rPr lang="en-US" dirty="0"/>
              <a:t>Declarative or Object-Oriented?</a:t>
            </a:r>
          </a:p>
        </p:txBody>
      </p:sp>
      <p:sp>
        <p:nvSpPr>
          <p:cNvPr id="3" name="Content Placeholder 2">
            <a:extLst>
              <a:ext uri="{FF2B5EF4-FFF2-40B4-BE49-F238E27FC236}">
                <a16:creationId xmlns:a16="http://schemas.microsoft.com/office/drawing/2014/main" id="{5D0E6D38-BFBB-450E-9393-99E3DCDEE011}"/>
              </a:ext>
            </a:extLst>
          </p:cNvPr>
          <p:cNvSpPr>
            <a:spLocks noGrp="1"/>
          </p:cNvSpPr>
          <p:nvPr>
            <p:ph idx="1"/>
          </p:nvPr>
        </p:nvSpPr>
        <p:spPr>
          <a:xfrm>
            <a:off x="400050" y="800100"/>
            <a:ext cx="8385654" cy="3943350"/>
          </a:xfrm>
        </p:spPr>
        <p:txBody>
          <a:bodyPr/>
          <a:lstStyle/>
          <a:p>
            <a:r>
              <a:rPr lang="en-US" dirty="0"/>
              <a:t> </a:t>
            </a:r>
            <a:r>
              <a:rPr lang="en-US" b="1" dirty="0"/>
              <a:t>Both!</a:t>
            </a:r>
          </a:p>
          <a:p>
            <a:r>
              <a:rPr lang="en-US" dirty="0"/>
              <a:t> Tables (in Data 8, Pandas, </a:t>
            </a:r>
            <a:r>
              <a:rPr lang="en-US" dirty="0" err="1"/>
              <a:t>etc</a:t>
            </a:r>
            <a:r>
              <a:rPr lang="en-US" dirty="0"/>
              <a:t>) are Python objects</a:t>
            </a:r>
          </a:p>
          <a:p>
            <a:pPr lvl="1"/>
            <a:r>
              <a:rPr lang="en-US" dirty="0"/>
              <a:t> There is a </a:t>
            </a:r>
            <a:r>
              <a:rPr lang="en-US" dirty="0">
                <a:latin typeface="Source Code Pro" panose="020B0309030403020204" pitchFamily="34" charset="0"/>
                <a:ea typeface="Source Code Pro" panose="020B0309030403020204" pitchFamily="34" charset="0"/>
              </a:rPr>
              <a:t>class Table </a:t>
            </a:r>
            <a:r>
              <a:rPr lang="en-US" dirty="0"/>
              <a:t>with a </a:t>
            </a:r>
            <a:r>
              <a:rPr lang="en-US" dirty="0">
                <a:latin typeface="Source Code Pro" panose="020B0309030403020204" pitchFamily="34" charset="0"/>
                <a:ea typeface="Source Code Pro" panose="020B0309030403020204" pitchFamily="34" charset="0"/>
              </a:rPr>
              <a:t>def columns(self)</a:t>
            </a:r>
            <a:r>
              <a:rPr lang="en-US" dirty="0"/>
              <a:t>  method</a:t>
            </a:r>
          </a:p>
          <a:p>
            <a:r>
              <a:rPr lang="en-US" dirty="0"/>
              <a:t> However, the </a:t>
            </a:r>
            <a:r>
              <a:rPr lang="en-US" i="1" dirty="0"/>
              <a:t>interface</a:t>
            </a:r>
            <a:r>
              <a:rPr lang="en-US" dirty="0"/>
              <a:t> is </a:t>
            </a:r>
            <a:r>
              <a:rPr lang="en-US" i="1" dirty="0"/>
              <a:t>often</a:t>
            </a:r>
            <a:r>
              <a:rPr lang="en-US" dirty="0"/>
              <a:t> declarative.</a:t>
            </a:r>
          </a:p>
          <a:p>
            <a:pPr lvl="1"/>
            <a:r>
              <a:rPr lang="en-US" dirty="0"/>
              <a:t> You describe what the output should look like</a:t>
            </a:r>
          </a:p>
        </p:txBody>
      </p:sp>
      <p:sp>
        <p:nvSpPr>
          <p:cNvPr id="4" name="Footer Placeholder 3">
            <a:extLst>
              <a:ext uri="{FF2B5EF4-FFF2-40B4-BE49-F238E27FC236}">
                <a16:creationId xmlns:a16="http://schemas.microsoft.com/office/drawing/2014/main" id="{E23152F5-CFD2-4557-8059-D86A31BF14F2}"/>
              </a:ext>
            </a:extLst>
          </p:cNvPr>
          <p:cNvSpPr>
            <a:spLocks noGrp="1"/>
          </p:cNvSpPr>
          <p:nvPr>
            <p:ph type="ftr" sz="quarter" idx="10"/>
          </p:nvPr>
        </p:nvSpPr>
        <p:spPr/>
        <p:txBody>
          <a:bodyPr/>
          <a:lstStyle/>
          <a:p>
            <a:r>
              <a:rPr lang="en-US"/>
              <a:t>Michael Ball | UC Berkeley | https://c88c.org | © CC BY-NC-SA</a:t>
            </a:r>
          </a:p>
        </p:txBody>
      </p:sp>
    </p:spTree>
    <p:extLst>
      <p:ext uri="{BB962C8B-B14F-4D97-AF65-F5344CB8AC3E}">
        <p14:creationId xmlns:p14="http://schemas.microsoft.com/office/powerpoint/2010/main" val="3800720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5CD3-4D73-6B44-A7F9-B698A45F1D75}"/>
              </a:ext>
            </a:extLst>
          </p:cNvPr>
          <p:cNvSpPr>
            <a:spLocks noGrp="1"/>
          </p:cNvSpPr>
          <p:nvPr>
            <p:ph type="title"/>
          </p:nvPr>
        </p:nvSpPr>
        <p:spPr/>
        <p:txBody>
          <a:bodyPr/>
          <a:lstStyle/>
          <a:p>
            <a:r>
              <a:rPr lang="en-US" dirty="0"/>
              <a:t>Why SQL?</a:t>
            </a:r>
          </a:p>
        </p:txBody>
      </p:sp>
      <p:sp>
        <p:nvSpPr>
          <p:cNvPr id="3" name="Text Placeholder 2">
            <a:extLst>
              <a:ext uri="{FF2B5EF4-FFF2-40B4-BE49-F238E27FC236}">
                <a16:creationId xmlns:a16="http://schemas.microsoft.com/office/drawing/2014/main" id="{DEF2DD4A-6365-F849-AB88-65DBF08D35F7}"/>
              </a:ext>
            </a:extLst>
          </p:cNvPr>
          <p:cNvSpPr>
            <a:spLocks noGrp="1"/>
          </p:cNvSpPr>
          <p:nvPr>
            <p:ph idx="1"/>
          </p:nvPr>
        </p:nvSpPr>
        <p:spPr>
          <a:xfrm>
            <a:off x="400050" y="800100"/>
            <a:ext cx="6572250" cy="3943350"/>
          </a:xfrm>
        </p:spPr>
        <p:txBody>
          <a:bodyPr/>
          <a:lstStyle/>
          <a:p>
            <a:r>
              <a:rPr lang="en-US" sz="2200" dirty="0"/>
              <a:t>SQL is a declarative programming language for accessing and modifying data in a relational database.</a:t>
            </a:r>
          </a:p>
          <a:p>
            <a:r>
              <a:rPr lang="en-US" sz="2200" dirty="0"/>
              <a:t>It is an entirely new way of thinking (“new” in 1970, and new to you now!) that specifies what should happen, but not how it should happen.</a:t>
            </a:r>
          </a:p>
          <a:p>
            <a:r>
              <a:rPr lang="en-US" sz="2200" dirty="0"/>
              <a:t> Python is a multi-paradigm language, but we haven't yet tried declarative programming. </a:t>
            </a:r>
          </a:p>
        </p:txBody>
      </p:sp>
      <p:sp>
        <p:nvSpPr>
          <p:cNvPr id="4" name="Footer Placeholder 3">
            <a:extLst>
              <a:ext uri="{FF2B5EF4-FFF2-40B4-BE49-F238E27FC236}">
                <a16:creationId xmlns:a16="http://schemas.microsoft.com/office/drawing/2014/main" id="{D4507890-497B-E661-A6F8-D06DAA416F3B}"/>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2571801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5" name="Title 4">
            <a:extLst>
              <a:ext uri="{FF2B5EF4-FFF2-40B4-BE49-F238E27FC236}">
                <a16:creationId xmlns:a16="http://schemas.microsoft.com/office/drawing/2014/main" id="{96F3236A-96E6-8F3C-3646-477ADD58BF4A}"/>
              </a:ext>
            </a:extLst>
          </p:cNvPr>
          <p:cNvSpPr>
            <a:spLocks noGrp="1"/>
          </p:cNvSpPr>
          <p:nvPr>
            <p:ph type="title"/>
          </p:nvPr>
        </p:nvSpPr>
        <p:spPr/>
        <p:txBody>
          <a:bodyPr/>
          <a:lstStyle/>
          <a:p>
            <a:r>
              <a:rPr lang="en-US" dirty="0"/>
              <a:t>What is SQL?</a:t>
            </a:r>
          </a:p>
        </p:txBody>
      </p:sp>
      <p:sp>
        <p:nvSpPr>
          <p:cNvPr id="264" name="Google Shape;264;p18"/>
          <p:cNvSpPr txBox="1">
            <a:spLocks noGrp="1"/>
          </p:cNvSpPr>
          <p:nvPr>
            <p:ph idx="1"/>
          </p:nvPr>
        </p:nvSpPr>
        <p:spPr>
          <a:xfrm>
            <a:off x="400049" y="800100"/>
            <a:ext cx="8426709" cy="3943350"/>
          </a:xfrm>
          <a:noFill/>
          <a:ln>
            <a:noFill/>
          </a:ln>
        </p:spPr>
        <p:txBody>
          <a:bodyPr spcFirstLastPara="1" vert="horz" wrap="square" lIns="69056" tIns="34519" rIns="69056" bIns="34519" numCol="1" anchor="t" anchorCtr="0" compatLnSpc="1">
            <a:prstTxWarp prst="textNoShape">
              <a:avLst/>
            </a:prstTxWarp>
            <a:noAutofit/>
          </a:bodyPr>
          <a:lstStyle/>
          <a:p>
            <a:r>
              <a:rPr lang="en-US" dirty="0"/>
              <a:t>A declarative language</a:t>
            </a:r>
          </a:p>
          <a:p>
            <a:pPr lvl="1"/>
            <a:r>
              <a:rPr lang="en-US" dirty="0"/>
              <a:t>Described what to compute</a:t>
            </a:r>
          </a:p>
          <a:p>
            <a:pPr lvl="1"/>
            <a:r>
              <a:rPr lang="en-US" dirty="0"/>
              <a:t>Query processor (interpreter) chooses which of many equivalent query plans to execute to perform the SQL statements</a:t>
            </a:r>
          </a:p>
          <a:p>
            <a:r>
              <a:rPr lang="en-US" dirty="0"/>
              <a:t>ANSI and ISO standard, but many variants</a:t>
            </a:r>
          </a:p>
          <a:p>
            <a:pPr lvl="1"/>
            <a:r>
              <a:rPr lang="en-US" dirty="0"/>
              <a:t>CS88's SQL will work on nearly all relational databases—databases that use tables.</a:t>
            </a:r>
          </a:p>
        </p:txBody>
      </p:sp>
      <p:sp>
        <p:nvSpPr>
          <p:cNvPr id="2" name="Footer Placeholder 1">
            <a:extLst>
              <a:ext uri="{FF2B5EF4-FFF2-40B4-BE49-F238E27FC236}">
                <a16:creationId xmlns:a16="http://schemas.microsoft.com/office/drawing/2014/main" id="{02AE30FC-3E2C-B517-ECF8-CE640EE3CCF9}"/>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A270-7BD2-F22F-65D4-97245BAEDD8B}"/>
              </a:ext>
            </a:extLst>
          </p:cNvPr>
          <p:cNvSpPr>
            <a:spLocks noGrp="1"/>
          </p:cNvSpPr>
          <p:nvPr>
            <p:ph type="title"/>
          </p:nvPr>
        </p:nvSpPr>
        <p:spPr/>
        <p:txBody>
          <a:bodyPr/>
          <a:lstStyle/>
          <a:p>
            <a:r>
              <a:rPr lang="en-US" dirty="0"/>
              <a:t>What is SQL?</a:t>
            </a:r>
          </a:p>
        </p:txBody>
      </p:sp>
      <p:sp>
        <p:nvSpPr>
          <p:cNvPr id="3" name="Content Placeholder 2">
            <a:extLst>
              <a:ext uri="{FF2B5EF4-FFF2-40B4-BE49-F238E27FC236}">
                <a16:creationId xmlns:a16="http://schemas.microsoft.com/office/drawing/2014/main" id="{E9F66E19-2410-91F4-5FB8-C7DCC53FA99F}"/>
              </a:ext>
            </a:extLst>
          </p:cNvPr>
          <p:cNvSpPr>
            <a:spLocks noGrp="1"/>
          </p:cNvSpPr>
          <p:nvPr>
            <p:ph idx="1"/>
          </p:nvPr>
        </p:nvSpPr>
        <p:spPr>
          <a:xfrm>
            <a:off x="400050" y="800100"/>
            <a:ext cx="8187846" cy="3943350"/>
          </a:xfrm>
        </p:spPr>
        <p:txBody>
          <a:bodyPr/>
          <a:lstStyle/>
          <a:p>
            <a:r>
              <a:rPr lang="en-US" dirty="0">
                <a:sym typeface="Courier"/>
              </a:rPr>
              <a:t>SELECT</a:t>
            </a:r>
            <a:r>
              <a:rPr lang="en-US" dirty="0"/>
              <a:t> statement creates a new table, either from scratch or by projecting a table</a:t>
            </a:r>
          </a:p>
          <a:p>
            <a:r>
              <a:rPr lang="en-US" dirty="0"/>
              <a:t> INSERT adds to a table, UPDATE changes data.</a:t>
            </a:r>
          </a:p>
          <a:p>
            <a:r>
              <a:rPr lang="en-US" dirty="0">
                <a:sym typeface="Courier"/>
              </a:rPr>
              <a:t>CREATE TABLE </a:t>
            </a:r>
            <a:r>
              <a:rPr lang="en-US" dirty="0"/>
              <a:t>statement gives a global name to a table</a:t>
            </a:r>
          </a:p>
          <a:p>
            <a:r>
              <a:rPr lang="en-US" dirty="0"/>
              <a:t>Lots of other statements</a:t>
            </a:r>
          </a:p>
          <a:p>
            <a:pPr lvl="1"/>
            <a:r>
              <a:rPr lang="en-US" dirty="0">
                <a:sym typeface="Courier"/>
              </a:rPr>
              <a:t> ANALYZE, DELETE, EXPLAIN, …</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247B5D58-B6DB-702D-ECF4-FFC39FDDB7CC}"/>
              </a:ext>
            </a:extLst>
          </p:cNvPr>
          <p:cNvSpPr>
            <a:spLocks noGrp="1"/>
          </p:cNvSpPr>
          <p:nvPr>
            <p:ph type="ftr" sz="quarter" idx="10"/>
          </p:nvPr>
        </p:nvSpPr>
        <p:spPr/>
        <p:txBody>
          <a:bodyPr/>
          <a:lstStyle/>
          <a:p>
            <a:r>
              <a:rPr lang="en-US"/>
              <a:t>Michael Ball | UC Berkeley | https://c88c.org | © CC BY-NC-SA</a:t>
            </a:r>
          </a:p>
        </p:txBody>
      </p:sp>
    </p:spTree>
    <p:extLst>
      <p:ext uri="{BB962C8B-B14F-4D97-AF65-F5344CB8AC3E}">
        <p14:creationId xmlns:p14="http://schemas.microsoft.com/office/powerpoint/2010/main" val="321460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3AEC-6B80-6828-0DB8-67B7018FE95F}"/>
              </a:ext>
            </a:extLst>
          </p:cNvPr>
          <p:cNvSpPr>
            <a:spLocks noGrp="1"/>
          </p:cNvSpPr>
          <p:nvPr>
            <p:ph type="title"/>
          </p:nvPr>
        </p:nvSpPr>
        <p:spPr/>
        <p:txBody>
          <a:bodyPr/>
          <a:lstStyle/>
          <a:p>
            <a:r>
              <a:rPr lang="en-US" dirty="0"/>
              <a:t>SQL: Describe The Shape of the result!</a:t>
            </a:r>
          </a:p>
        </p:txBody>
      </p:sp>
      <p:pic>
        <p:nvPicPr>
          <p:cNvPr id="4" name="Google Shape;286;p20">
            <a:extLst>
              <a:ext uri="{FF2B5EF4-FFF2-40B4-BE49-F238E27FC236}">
                <a16:creationId xmlns:a16="http://schemas.microsoft.com/office/drawing/2014/main" id="{CC61378C-E92B-43AD-90E0-14645E0EFA1F}"/>
              </a:ext>
            </a:extLst>
          </p:cNvPr>
          <p:cNvPicPr preferRelativeResize="0">
            <a:picLocks noGrp="1"/>
          </p:cNvPicPr>
          <p:nvPr>
            <p:ph idx="1"/>
          </p:nvPr>
        </p:nvPicPr>
        <p:blipFill rotWithShape="1">
          <a:blip r:embed="rId2">
            <a:alphaModFix/>
          </a:blip>
          <a:stretch/>
        </p:blipFill>
        <p:spPr>
          <a:xfrm>
            <a:off x="690452" y="800100"/>
            <a:ext cx="5991446" cy="3943350"/>
          </a:xfrm>
          <a:noFill/>
          <a:ln>
            <a:noFill/>
          </a:ln>
        </p:spPr>
      </p:pic>
      <p:sp>
        <p:nvSpPr>
          <p:cNvPr id="3" name="Footer Placeholder 2">
            <a:extLst>
              <a:ext uri="{FF2B5EF4-FFF2-40B4-BE49-F238E27FC236}">
                <a16:creationId xmlns:a16="http://schemas.microsoft.com/office/drawing/2014/main" id="{FAE30E23-7FC7-69EA-7818-3D44DB27D5B3}"/>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1025862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01C5-144F-28EE-D5DB-D3878A9B33D1}"/>
              </a:ext>
            </a:extLst>
          </p:cNvPr>
          <p:cNvSpPr>
            <a:spLocks noGrp="1"/>
          </p:cNvSpPr>
          <p:nvPr>
            <p:ph type="title"/>
          </p:nvPr>
        </p:nvSpPr>
        <p:spPr/>
        <p:txBody>
          <a:bodyPr/>
          <a:lstStyle/>
          <a:p>
            <a:r>
              <a:rPr lang="en-US" dirty="0"/>
              <a:t>What if I want a table with just a few rows?</a:t>
            </a:r>
          </a:p>
        </p:txBody>
      </p:sp>
      <p:sp>
        <p:nvSpPr>
          <p:cNvPr id="3" name="Content Placeholder 2">
            <a:extLst>
              <a:ext uri="{FF2B5EF4-FFF2-40B4-BE49-F238E27FC236}">
                <a16:creationId xmlns:a16="http://schemas.microsoft.com/office/drawing/2014/main" id="{1E250CE5-3F67-8E07-88DB-608F62881622}"/>
              </a:ext>
            </a:extLst>
          </p:cNvPr>
          <p:cNvSpPr>
            <a:spLocks noGrp="1"/>
          </p:cNvSpPr>
          <p:nvPr>
            <p:ph idx="1"/>
          </p:nvPr>
        </p:nvSpPr>
        <p:spPr>
          <a:xfrm>
            <a:off x="400050" y="800100"/>
            <a:ext cx="6572250" cy="3943350"/>
          </a:xfrm>
        </p:spPr>
        <p:txBody>
          <a:bodyPr/>
          <a:lstStyle/>
          <a:p>
            <a:r>
              <a:rPr lang="en-US" dirty="0"/>
              <a:t> Here the `where()` in Python is using the </a:t>
            </a:r>
            <a:r>
              <a:rPr lang="en-US" dirty="0" err="1"/>
              <a:t>datascience</a:t>
            </a:r>
            <a:r>
              <a:rPr lang="en-US" dirty="0"/>
              <a:t> module.</a:t>
            </a:r>
          </a:p>
        </p:txBody>
      </p:sp>
      <p:sp>
        <p:nvSpPr>
          <p:cNvPr id="6" name="Footer Placeholder 5">
            <a:extLst>
              <a:ext uri="{FF2B5EF4-FFF2-40B4-BE49-F238E27FC236}">
                <a16:creationId xmlns:a16="http://schemas.microsoft.com/office/drawing/2014/main" id="{11FA2BDC-12C4-5707-D4AB-60E42F88942C}"/>
              </a:ext>
            </a:extLst>
          </p:cNvPr>
          <p:cNvSpPr>
            <a:spLocks noGrp="1"/>
          </p:cNvSpPr>
          <p:nvPr>
            <p:ph type="ftr" sz="quarter" idx="10"/>
          </p:nvPr>
        </p:nvSpPr>
        <p:spPr/>
        <p:txBody>
          <a:bodyPr/>
          <a:lstStyle/>
          <a:p>
            <a:r>
              <a:rPr lang="en-US"/>
              <a:t>Michael Ball | UC Berkeley | https://c88c.org | © CC BY-NC-SA</a:t>
            </a:r>
            <a:endParaRPr lang="en-US" dirty="0"/>
          </a:p>
        </p:txBody>
      </p:sp>
      <p:pic>
        <p:nvPicPr>
          <p:cNvPr id="4" name="Google Shape;375;p28">
            <a:extLst>
              <a:ext uri="{FF2B5EF4-FFF2-40B4-BE49-F238E27FC236}">
                <a16:creationId xmlns:a16="http://schemas.microsoft.com/office/drawing/2014/main" id="{1841B6CC-B049-99D3-C318-4C23CFAEA6D9}"/>
              </a:ext>
            </a:extLst>
          </p:cNvPr>
          <p:cNvPicPr preferRelativeResize="0"/>
          <p:nvPr/>
        </p:nvPicPr>
        <p:blipFill rotWithShape="1">
          <a:blip r:embed="rId2">
            <a:alphaModFix/>
          </a:blip>
          <a:srcRect/>
          <a:stretch/>
        </p:blipFill>
        <p:spPr>
          <a:xfrm>
            <a:off x="180938" y="2771775"/>
            <a:ext cx="4422197" cy="1163669"/>
          </a:xfrm>
          <a:prstGeom prst="rect">
            <a:avLst/>
          </a:prstGeom>
          <a:noFill/>
          <a:ln w="9525" cap="flat" cmpd="sng">
            <a:solidFill>
              <a:srgbClr val="0A51FB"/>
            </a:solidFill>
            <a:prstDash val="solid"/>
            <a:round/>
            <a:headEnd type="none" w="sm" len="sm"/>
            <a:tailEnd type="none" w="sm" len="sm"/>
          </a:ln>
        </p:spPr>
      </p:pic>
      <p:pic>
        <p:nvPicPr>
          <p:cNvPr id="5" name="Google Shape;376;p28">
            <a:extLst>
              <a:ext uri="{FF2B5EF4-FFF2-40B4-BE49-F238E27FC236}">
                <a16:creationId xmlns:a16="http://schemas.microsoft.com/office/drawing/2014/main" id="{407E40E5-E8C7-3C42-9A8E-D2706028FB8B}"/>
              </a:ext>
            </a:extLst>
          </p:cNvPr>
          <p:cNvPicPr preferRelativeResize="0"/>
          <p:nvPr/>
        </p:nvPicPr>
        <p:blipFill rotWithShape="1">
          <a:blip r:embed="rId3">
            <a:alphaModFix/>
          </a:blip>
          <a:srcRect/>
          <a:stretch/>
        </p:blipFill>
        <p:spPr>
          <a:xfrm>
            <a:off x="4603135" y="1448011"/>
            <a:ext cx="4540865" cy="3371639"/>
          </a:xfrm>
          <a:prstGeom prst="rect">
            <a:avLst/>
          </a:prstGeom>
          <a:noFill/>
          <a:ln w="9525" cap="flat" cmpd="sng">
            <a:solidFill>
              <a:srgbClr val="0A51FB"/>
            </a:solidFill>
            <a:prstDash val="solid"/>
            <a:round/>
            <a:headEnd type="none" w="sm" len="sm"/>
            <a:tailEnd type="none" w="sm" len="sm"/>
          </a:ln>
        </p:spPr>
      </p:pic>
    </p:spTree>
    <p:extLst>
      <p:ext uri="{BB962C8B-B14F-4D97-AF65-F5344CB8AC3E}">
        <p14:creationId xmlns:p14="http://schemas.microsoft.com/office/powerpoint/2010/main" val="1506146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04D6-F312-9E6C-7619-0E439ECB6F4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E036FB0-FB4F-615B-FFCC-25C5AF8C7416}"/>
              </a:ext>
            </a:extLst>
          </p:cNvPr>
          <p:cNvSpPr>
            <a:spLocks noGrp="1"/>
          </p:cNvSpPr>
          <p:nvPr>
            <p:ph idx="1"/>
          </p:nvPr>
        </p:nvSpPr>
        <p:spPr>
          <a:xfrm>
            <a:off x="400049" y="800100"/>
            <a:ext cx="8482693" cy="3943350"/>
          </a:xfrm>
        </p:spPr>
        <p:txBody>
          <a:bodyPr/>
          <a:lstStyle/>
          <a:p>
            <a:r>
              <a:rPr lang="en-US" dirty="0"/>
              <a:t> Paradigms are styles, guidelines for how to approach a program</a:t>
            </a:r>
          </a:p>
          <a:p>
            <a:r>
              <a:rPr lang="en-US" dirty="0"/>
              <a:t> Each is equally capable, but some are suited best to particular tasks.</a:t>
            </a:r>
          </a:p>
          <a:p>
            <a:r>
              <a:rPr lang="en-US" dirty="0"/>
              <a:t> Declarative programming gets us to think about the what rather than the how.</a:t>
            </a:r>
          </a:p>
          <a:p>
            <a:r>
              <a:rPr lang="en-US" dirty="0"/>
              <a:t> </a:t>
            </a:r>
            <a:r>
              <a:rPr lang="en-US" b="1" dirty="0"/>
              <a:t>Almost no programs are purely single-paradigm</a:t>
            </a:r>
            <a:endParaRPr lang="en-US" dirty="0"/>
          </a:p>
        </p:txBody>
      </p:sp>
      <p:sp>
        <p:nvSpPr>
          <p:cNvPr id="4" name="Footer Placeholder 3">
            <a:extLst>
              <a:ext uri="{FF2B5EF4-FFF2-40B4-BE49-F238E27FC236}">
                <a16:creationId xmlns:a16="http://schemas.microsoft.com/office/drawing/2014/main" id="{BF174995-A5EF-F407-24B2-BF1409DDB8C2}"/>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227319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086AF8-1604-49A7-0970-777AFA9F40D5}"/>
              </a:ext>
            </a:extLst>
          </p:cNvPr>
          <p:cNvSpPr>
            <a:spLocks noGrp="1"/>
          </p:cNvSpPr>
          <p:nvPr>
            <p:ph type="title"/>
          </p:nvPr>
        </p:nvSpPr>
        <p:spPr/>
        <p:txBody>
          <a:bodyPr/>
          <a:lstStyle/>
          <a:p>
            <a:r>
              <a:rPr lang="en-US" dirty="0"/>
              <a:t>Midterm Feedback Survey</a:t>
            </a:r>
          </a:p>
        </p:txBody>
      </p:sp>
      <p:sp>
        <p:nvSpPr>
          <p:cNvPr id="6" name="Content Placeholder 5">
            <a:extLst>
              <a:ext uri="{FF2B5EF4-FFF2-40B4-BE49-F238E27FC236}">
                <a16:creationId xmlns:a16="http://schemas.microsoft.com/office/drawing/2014/main" id="{DBF2C91F-D583-7436-F11F-E8EE9A662106}"/>
              </a:ext>
            </a:extLst>
          </p:cNvPr>
          <p:cNvSpPr>
            <a:spLocks noGrp="1"/>
          </p:cNvSpPr>
          <p:nvPr>
            <p:ph idx="1"/>
          </p:nvPr>
        </p:nvSpPr>
        <p:spPr/>
        <p:txBody>
          <a:bodyPr/>
          <a:lstStyle/>
          <a:p>
            <a:r>
              <a:rPr lang="en-US" dirty="0"/>
              <a:t> Not really the "midpoint" anymore.. :/ </a:t>
            </a:r>
          </a:p>
          <a:p>
            <a:r>
              <a:rPr lang="en-US" dirty="0"/>
              <a:t> Thank you!</a:t>
            </a:r>
          </a:p>
          <a:p>
            <a:r>
              <a:rPr lang="en-US" dirty="0"/>
              <a:t> </a:t>
            </a:r>
            <a:r>
              <a:rPr lang="en-US" b="1" dirty="0"/>
              <a:t>You hit 70%! But still please fill it out!</a:t>
            </a:r>
          </a:p>
          <a:p>
            <a:pPr lvl="1"/>
            <a:r>
              <a:rPr lang="en-US" b="1" dirty="0"/>
              <a:t> That means 2 points of EC for you. </a:t>
            </a:r>
            <a:r>
              <a:rPr lang="en-US" b="1" dirty="0">
                <a:sym typeface="Wingdings" pitchFamily="2" charset="2"/>
              </a:rPr>
              <a:t> </a:t>
            </a:r>
          </a:p>
          <a:p>
            <a:r>
              <a:rPr lang="en-US" dirty="0">
                <a:sym typeface="Wingdings" pitchFamily="2" charset="2"/>
              </a:rPr>
              <a:t> General Feedback:</a:t>
            </a:r>
          </a:p>
          <a:p>
            <a:pPr lvl="1"/>
            <a:r>
              <a:rPr lang="en-US" dirty="0">
                <a:sym typeface="Wingdings" pitchFamily="2" charset="2"/>
              </a:rPr>
              <a:t> Some notes/improvements on course </a:t>
            </a:r>
            <a:r>
              <a:rPr lang="en-US" dirty="0" err="1">
                <a:sym typeface="Wingdings" pitchFamily="2" charset="2"/>
              </a:rPr>
              <a:t>website+software</a:t>
            </a:r>
            <a:r>
              <a:rPr lang="en-US" dirty="0">
                <a:sym typeface="Wingdings" pitchFamily="2" charset="2"/>
              </a:rPr>
              <a:t>. Working on it. </a:t>
            </a:r>
          </a:p>
          <a:p>
            <a:pPr lvl="1"/>
            <a:r>
              <a:rPr lang="en-US" dirty="0">
                <a:sym typeface="Wingdings" pitchFamily="2" charset="2"/>
              </a:rPr>
              <a:t> More time at the beginning – yes, this makes sense. Will add some </a:t>
            </a:r>
            <a:r>
              <a:rPr lang="en-US" dirty="0" err="1">
                <a:sym typeface="Wingdings" pitchFamily="2" charset="2"/>
              </a:rPr>
              <a:t>followups</a:t>
            </a:r>
            <a:r>
              <a:rPr lang="en-US" dirty="0">
                <a:sym typeface="Wingdings" pitchFamily="2" charset="2"/>
              </a:rPr>
              <a:t> on Final survey. </a:t>
            </a:r>
          </a:p>
          <a:p>
            <a:pPr lvl="1"/>
            <a:r>
              <a:rPr lang="en-US" dirty="0">
                <a:sym typeface="Wingdings" pitchFamily="2" charset="2"/>
              </a:rPr>
              <a:t> Interesting and useful comments about AI!  Y'all are on the right track.</a:t>
            </a:r>
            <a:endParaRPr lang="en-US" dirty="0"/>
          </a:p>
        </p:txBody>
      </p:sp>
      <p:sp>
        <p:nvSpPr>
          <p:cNvPr id="4" name="Footer Placeholder 3">
            <a:extLst>
              <a:ext uri="{FF2B5EF4-FFF2-40B4-BE49-F238E27FC236}">
                <a16:creationId xmlns:a16="http://schemas.microsoft.com/office/drawing/2014/main" id="{5AD3D584-C34B-AE66-4E43-372B6BFC3237}"/>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90651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8"/>
          <p:cNvSpPr txBox="1">
            <a:spLocks noGrp="1"/>
          </p:cNvSpPr>
          <p:nvPr>
            <p:ph type="ctrTitle"/>
          </p:nvPr>
        </p:nvSpPr>
        <p:spPr/>
        <p:txBody>
          <a:bodyPr/>
          <a:lstStyle/>
          <a:p>
            <a:pPr lvl="0"/>
            <a:r>
              <a:rPr lang="en-US" dirty="0"/>
              <a:t>Programming Paradigms</a:t>
            </a:r>
          </a:p>
        </p:txBody>
      </p:sp>
      <p:sp>
        <p:nvSpPr>
          <p:cNvPr id="3" name="Subtitle 2">
            <a:extLst>
              <a:ext uri="{FF2B5EF4-FFF2-40B4-BE49-F238E27FC236}">
                <a16:creationId xmlns:a16="http://schemas.microsoft.com/office/drawing/2014/main" id="{522A1125-3560-5415-B4E9-CA124F352F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5631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p:txBody>
          <a:bodyPr/>
          <a:lstStyle/>
          <a:p>
            <a:pPr lvl="0"/>
            <a:r>
              <a:rPr lang="en-US"/>
              <a:t>Programming Paradigms</a:t>
            </a:r>
          </a:p>
        </p:txBody>
      </p:sp>
      <p:sp>
        <p:nvSpPr>
          <p:cNvPr id="54" name="Google Shape;54;p12"/>
          <p:cNvSpPr txBox="1">
            <a:spLocks noGrp="1"/>
          </p:cNvSpPr>
          <p:nvPr>
            <p:ph idx="1"/>
          </p:nvPr>
        </p:nvSpPr>
        <p:spPr>
          <a:xfrm>
            <a:off x="400049" y="800100"/>
            <a:ext cx="8399045" cy="3943350"/>
          </a:xfrm>
        </p:spPr>
        <p:txBody>
          <a:bodyPr/>
          <a:lstStyle/>
          <a:p>
            <a:pPr lvl="0"/>
            <a:r>
              <a:rPr lang="en-US" sz="2400" dirty="0"/>
              <a:t> </a:t>
            </a:r>
            <a:r>
              <a:rPr lang="en-US" sz="2400" b="1" dirty="0"/>
              <a:t>Paradigm </a:t>
            </a:r>
            <a:r>
              <a:rPr lang="en-US" sz="2400" dirty="0"/>
              <a:t>(Merriam Webster): a typical example or pattern of something; a model. Example: "there is a new paradigm for public art in this country"</a:t>
            </a:r>
          </a:p>
          <a:p>
            <a:pPr lvl="0"/>
            <a:r>
              <a:rPr lang="en-US" sz="2400" dirty="0"/>
              <a:t> </a:t>
            </a:r>
            <a:r>
              <a:rPr lang="en-US" sz="2400" b="1" dirty="0"/>
              <a:t>Programming Paradigm</a:t>
            </a:r>
            <a:r>
              <a:rPr lang="en-US" sz="2400" dirty="0"/>
              <a:t> (</a:t>
            </a:r>
            <a:r>
              <a:rPr lang="en-US" sz="2400" dirty="0">
                <a:hlinkClick r:id="rId3"/>
              </a:rPr>
              <a:t>Joe Turner, Clemson University</a:t>
            </a:r>
            <a:r>
              <a:rPr lang="en-US" sz="2400" dirty="0"/>
              <a:t>): “A programming paradigm is a general approach, orientation, or philosophy of programming that can be used when implementing a program.” You might call this a "style"</a:t>
            </a:r>
          </a:p>
        </p:txBody>
      </p:sp>
      <p:sp>
        <p:nvSpPr>
          <p:cNvPr id="2" name="Footer Placeholder 1">
            <a:extLst>
              <a:ext uri="{FF2B5EF4-FFF2-40B4-BE49-F238E27FC236}">
                <a16:creationId xmlns:a16="http://schemas.microsoft.com/office/drawing/2014/main" id="{BACDFC90-4779-0395-6F6B-9FC22C357019}"/>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p:txBody>
          <a:bodyPr/>
          <a:lstStyle/>
          <a:p>
            <a:pPr lvl="0"/>
            <a:r>
              <a:rPr lang="en-US"/>
              <a:t>Why?</a:t>
            </a:r>
          </a:p>
        </p:txBody>
      </p:sp>
      <p:sp>
        <p:nvSpPr>
          <p:cNvPr id="63" name="Google Shape;63;p13"/>
          <p:cNvSpPr txBox="1">
            <a:spLocks noGrp="1"/>
          </p:cNvSpPr>
          <p:nvPr>
            <p:ph idx="1"/>
          </p:nvPr>
        </p:nvSpPr>
        <p:spPr>
          <a:xfrm>
            <a:off x="400050" y="800100"/>
            <a:ext cx="6572250" cy="3943350"/>
          </a:xfrm>
        </p:spPr>
        <p:txBody>
          <a:bodyPr/>
          <a:lstStyle/>
          <a:p>
            <a:pPr lvl="0"/>
            <a:r>
              <a:rPr lang="en-US" dirty="0"/>
              <a:t> Understanding the paradigm helps you understand the intent of the programmer</a:t>
            </a:r>
          </a:p>
          <a:p>
            <a:pPr lvl="0"/>
            <a:r>
              <a:rPr lang="en-US" dirty="0"/>
              <a:t> Pick the right tool for the job!</a:t>
            </a:r>
          </a:p>
          <a:p>
            <a:pPr lvl="1"/>
            <a:r>
              <a:rPr lang="en-US" dirty="0"/>
              <a:t> Different problems require different solutions</a:t>
            </a:r>
          </a:p>
          <a:p>
            <a:pPr lvl="0"/>
            <a:r>
              <a:rPr lang="en-US" dirty="0"/>
              <a:t> Most programs written today are multi-paradigm</a:t>
            </a:r>
          </a:p>
          <a:p>
            <a:pPr lvl="1"/>
            <a:r>
              <a:rPr lang="en-US" dirty="0"/>
              <a:t>They mix and match the style</a:t>
            </a:r>
          </a:p>
          <a:p>
            <a:r>
              <a:rPr lang="en-US" dirty="0"/>
              <a:t> Problem solving technique</a:t>
            </a:r>
          </a:p>
        </p:txBody>
      </p:sp>
      <p:sp>
        <p:nvSpPr>
          <p:cNvPr id="2" name="Footer Placeholder 1">
            <a:extLst>
              <a:ext uri="{FF2B5EF4-FFF2-40B4-BE49-F238E27FC236}">
                <a16:creationId xmlns:a16="http://schemas.microsoft.com/office/drawing/2014/main" id="{570237CC-2E41-42E6-E072-962B4D5A2B0E}"/>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3412-E5A2-6FC6-1F96-0A6FE49452C8}"/>
              </a:ext>
            </a:extLst>
          </p:cNvPr>
          <p:cNvSpPr>
            <a:spLocks noGrp="1"/>
          </p:cNvSpPr>
          <p:nvPr>
            <p:ph type="title"/>
          </p:nvPr>
        </p:nvSpPr>
        <p:spPr/>
        <p:txBody>
          <a:bodyPr/>
          <a:lstStyle/>
          <a:p>
            <a:r>
              <a:rPr lang="en-US" dirty="0"/>
              <a:t>Examples of Paradigms</a:t>
            </a:r>
          </a:p>
        </p:txBody>
      </p:sp>
      <p:sp>
        <p:nvSpPr>
          <p:cNvPr id="3" name="Content Placeholder 2">
            <a:extLst>
              <a:ext uri="{FF2B5EF4-FFF2-40B4-BE49-F238E27FC236}">
                <a16:creationId xmlns:a16="http://schemas.microsoft.com/office/drawing/2014/main" id="{ED9F5F6E-7638-0C30-6692-9D5717E18A18}"/>
              </a:ext>
            </a:extLst>
          </p:cNvPr>
          <p:cNvSpPr>
            <a:spLocks noGrp="1"/>
          </p:cNvSpPr>
          <p:nvPr>
            <p:ph idx="1"/>
          </p:nvPr>
        </p:nvSpPr>
        <p:spPr>
          <a:xfrm>
            <a:off x="400050" y="800100"/>
            <a:ext cx="8559466" cy="3943350"/>
          </a:xfrm>
        </p:spPr>
        <p:txBody>
          <a:bodyPr/>
          <a:lstStyle/>
          <a:p>
            <a:pPr marL="0" lvl="0" indent="0">
              <a:buNone/>
            </a:pPr>
            <a:r>
              <a:rPr lang="en-US" dirty="0"/>
              <a:t>Example, three very different approaches to squaring list:</a:t>
            </a:r>
          </a:p>
          <a:p>
            <a:pPr marL="0" lvl="0" indent="0">
              <a:buNone/>
            </a:pPr>
            <a:r>
              <a:rPr lang="en-US" dirty="0">
                <a:latin typeface="Source Code Pro" panose="020B0309030403020204" pitchFamily="34" charset="0"/>
                <a:ea typeface="Source Code Pro" panose="020B0309030403020204" pitchFamily="34" charset="0"/>
              </a:rPr>
              <a:t>	</a:t>
            </a:r>
            <a:r>
              <a:rPr lang="en-US" dirty="0" err="1">
                <a:latin typeface="Source Code Pro" panose="020B0309030403020204" pitchFamily="34" charset="0"/>
                <a:ea typeface="Source Code Pro" panose="020B0309030403020204" pitchFamily="34" charset="0"/>
              </a:rPr>
              <a:t>lst</a:t>
            </a:r>
            <a:r>
              <a:rPr lang="en-US" dirty="0">
                <a:latin typeface="Source Code Pro" panose="020B0309030403020204" pitchFamily="34" charset="0"/>
                <a:ea typeface="Source Code Pro" panose="020B0309030403020204" pitchFamily="34" charset="0"/>
              </a:rPr>
              <a:t> = []</a:t>
            </a:r>
          </a:p>
          <a:p>
            <a:pPr marL="0" lvl="0" indent="0">
              <a:buNone/>
            </a:pPr>
            <a:r>
              <a:rPr lang="en-US" dirty="0">
                <a:latin typeface="Source Code Pro" panose="020B0309030403020204" pitchFamily="34" charset="0"/>
                <a:ea typeface="Source Code Pro" panose="020B0309030403020204" pitchFamily="34" charset="0"/>
              </a:rPr>
              <a:t>	for </a:t>
            </a:r>
            <a:r>
              <a:rPr lang="en-US" dirty="0" err="1">
                <a:latin typeface="Source Code Pro" panose="020B0309030403020204" pitchFamily="34" charset="0"/>
                <a:ea typeface="Source Code Pro" panose="020B0309030403020204" pitchFamily="34" charset="0"/>
              </a:rPr>
              <a:t>i</a:t>
            </a:r>
            <a:r>
              <a:rPr lang="en-US" dirty="0">
                <a:latin typeface="Source Code Pro" panose="020B0309030403020204" pitchFamily="34" charset="0"/>
                <a:ea typeface="Source Code Pro" panose="020B0309030403020204" pitchFamily="34" charset="0"/>
              </a:rPr>
              <a:t> in range(5):</a:t>
            </a:r>
          </a:p>
          <a:p>
            <a:pPr marL="0" lvl="0" indent="0">
              <a:buNone/>
            </a:pPr>
            <a:r>
              <a:rPr lang="en-US" dirty="0">
                <a:latin typeface="Source Code Pro" panose="020B0309030403020204" pitchFamily="34" charset="0"/>
                <a:ea typeface="Source Code Pro" panose="020B0309030403020204" pitchFamily="34" charset="0"/>
              </a:rPr>
              <a:t>                 </a:t>
            </a:r>
            <a:r>
              <a:rPr lang="en-US" dirty="0" err="1">
                <a:latin typeface="Source Code Pro" panose="020B0309030403020204" pitchFamily="34" charset="0"/>
                <a:ea typeface="Source Code Pro" panose="020B0309030403020204" pitchFamily="34" charset="0"/>
              </a:rPr>
              <a:t>lst</a:t>
            </a:r>
            <a:r>
              <a:rPr lang="en-US" dirty="0">
                <a:latin typeface="Source Code Pro" panose="020B0309030403020204" pitchFamily="34" charset="0"/>
                <a:ea typeface="Source Code Pro" panose="020B0309030403020204" pitchFamily="34" charset="0"/>
              </a:rPr>
              <a:t> += [ 5 ]</a:t>
            </a:r>
          </a:p>
          <a:p>
            <a:pPr marL="0" lvl="0" indent="0">
              <a:buNone/>
            </a:pPr>
            <a:endParaRPr lang="en-US" dirty="0">
              <a:latin typeface="Source Code Pro" panose="020B0309030403020204" pitchFamily="34" charset="0"/>
              <a:ea typeface="Source Code Pro" panose="020B0309030403020204" pitchFamily="34" charset="0"/>
            </a:endParaRPr>
          </a:p>
          <a:p>
            <a:pPr marL="0" lvl="0" indent="0">
              <a:buNone/>
            </a:pPr>
            <a:r>
              <a:rPr lang="en-US" dirty="0">
                <a:latin typeface="Source Code Pro Medium" panose="020B0309030403020204" pitchFamily="34" charset="0"/>
                <a:ea typeface="Source Code Pro Medium" panose="020B0309030403020204" pitchFamily="34" charset="0"/>
              </a:rPr>
              <a:t>	map(lambda x: x*x, range(5))</a:t>
            </a:r>
          </a:p>
          <a:p>
            <a:pPr marL="0" lvl="0" indent="0">
              <a:buNone/>
            </a:pPr>
            <a:endParaRPr lang="en-US" dirty="0">
              <a:latin typeface="Source Code Pro Medium" panose="020B0309030403020204" pitchFamily="34" charset="0"/>
              <a:ea typeface="Source Code Pro Medium" panose="020B0309030403020204" pitchFamily="34" charset="0"/>
            </a:endParaRPr>
          </a:p>
          <a:p>
            <a:pPr marL="0" lvl="0" indent="0">
              <a:buNone/>
            </a:pPr>
            <a:r>
              <a:rPr lang="en-US" dirty="0">
                <a:latin typeface="Source Code Pro Medium" panose="020B0309030403020204" pitchFamily="34" charset="0"/>
                <a:ea typeface="Source Code Pro Medium" panose="020B0309030403020204" pitchFamily="34" charset="0"/>
              </a:rPr>
              <a:t>	[ x * x for x in range(5) ]</a:t>
            </a:r>
          </a:p>
          <a:p>
            <a:pPr marL="0" lvl="0" indent="0">
              <a:buNone/>
            </a:pPr>
            <a:r>
              <a:rPr lang="en-US" dirty="0">
                <a:latin typeface="Source Code Pro Medium" panose="020B0309030403020204" pitchFamily="34" charset="0"/>
                <a:ea typeface="Source Code Pro Medium" panose="020B0309030403020204" pitchFamily="34" charset="0"/>
              </a:rPr>
              <a:t>	range(5).</a:t>
            </a:r>
            <a:r>
              <a:rPr lang="en-US" dirty="0" err="1">
                <a:latin typeface="Source Code Pro Medium" panose="020B0309030403020204" pitchFamily="34" charset="0"/>
                <a:ea typeface="Source Code Pro Medium" panose="020B0309030403020204" pitchFamily="34" charset="0"/>
              </a:rPr>
              <a:t>square_nums</a:t>
            </a:r>
            <a:r>
              <a:rPr lang="en-US" dirty="0">
                <a:latin typeface="Source Code Pro Medium" panose="020B0309030403020204" pitchFamily="34" charset="0"/>
                <a:ea typeface="Source Code Pro Medium" panose="020B0309030403020204" pitchFamily="34" charset="0"/>
              </a:rPr>
              <a:t>() # Only theoretically, </a:t>
            </a:r>
            <a:r>
              <a:rPr lang="en-US" dirty="0" err="1">
                <a:latin typeface="Source Code Pro Medium" panose="020B0309030403020204" pitchFamily="34" charset="0"/>
                <a:ea typeface="Source Code Pro Medium" panose="020B0309030403020204" pitchFamily="34" charset="0"/>
              </a:rPr>
              <a:t>e.g</a:t>
            </a:r>
            <a:r>
              <a:rPr lang="en-US" dirty="0">
                <a:latin typeface="Source Code Pro Medium" panose="020B0309030403020204" pitchFamily="34" charset="0"/>
                <a:ea typeface="Source Code Pro Medium" panose="020B0309030403020204" pitchFamily="34" charset="0"/>
              </a:rPr>
              <a:t> assume `def </a:t>
            </a:r>
            <a:r>
              <a:rPr lang="en-US" dirty="0" err="1">
                <a:latin typeface="Source Code Pro Medium" panose="020B0309030403020204" pitchFamily="34" charset="0"/>
                <a:ea typeface="Source Code Pro Medium" panose="020B0309030403020204" pitchFamily="34" charset="0"/>
              </a:rPr>
              <a:t>square_nums</a:t>
            </a:r>
            <a:r>
              <a:rPr lang="en-US" dirty="0">
                <a:latin typeface="Source Code Pro Medium" panose="020B0309030403020204" pitchFamily="34" charset="0"/>
                <a:ea typeface="Source Code Pro Medium" panose="020B0309030403020204" pitchFamily="34" charset="0"/>
              </a:rPr>
              <a:t>(self)` exists.</a:t>
            </a:r>
          </a:p>
          <a:p>
            <a:pPr marL="0" lvl="0" indent="0">
              <a:buNone/>
            </a:pPr>
            <a:endParaRPr lang="en-US" dirty="0">
              <a:latin typeface="Source Code Pro Medium" panose="020B0309030403020204" pitchFamily="34" charset="0"/>
              <a:ea typeface="Source Code Pro Medium" panose="020B0309030403020204" pitchFamily="34" charset="0"/>
            </a:endParaRPr>
          </a:p>
          <a:p>
            <a:pPr marL="0" indent="0">
              <a:buNone/>
            </a:pPr>
            <a:endParaRPr lang="en-US" dirty="0"/>
          </a:p>
        </p:txBody>
      </p:sp>
      <p:sp>
        <p:nvSpPr>
          <p:cNvPr id="4" name="Footer Placeholder 3">
            <a:extLst>
              <a:ext uri="{FF2B5EF4-FFF2-40B4-BE49-F238E27FC236}">
                <a16:creationId xmlns:a16="http://schemas.microsoft.com/office/drawing/2014/main" id="{D7CF3243-000E-80F5-0EA6-9CDABB2BE17A}"/>
              </a:ext>
            </a:extLst>
          </p:cNvPr>
          <p:cNvSpPr>
            <a:spLocks noGrp="1"/>
          </p:cNvSpPr>
          <p:nvPr>
            <p:ph type="ftr" sz="quarter" idx="10"/>
          </p:nvPr>
        </p:nvSpPr>
        <p:spPr/>
        <p:txBody>
          <a:bodyPr/>
          <a:lstStyle/>
          <a:p>
            <a:r>
              <a:rPr lang="en-US"/>
              <a:t>Michael Ball | UC Berkeley | https://c88c.org | © CC BY-NC-SA</a:t>
            </a:r>
          </a:p>
        </p:txBody>
      </p:sp>
    </p:spTree>
    <p:extLst>
      <p:ext uri="{BB962C8B-B14F-4D97-AF65-F5344CB8AC3E}">
        <p14:creationId xmlns:p14="http://schemas.microsoft.com/office/powerpoint/2010/main" val="361369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p:txBody>
          <a:bodyPr/>
          <a:lstStyle/>
          <a:p>
            <a:pPr lvl="0"/>
            <a:r>
              <a:rPr lang="en-US"/>
              <a:t>Word of Warning</a:t>
            </a:r>
          </a:p>
        </p:txBody>
      </p:sp>
      <p:sp>
        <p:nvSpPr>
          <p:cNvPr id="69" name="Google Shape;69;p14"/>
          <p:cNvSpPr txBox="1">
            <a:spLocks noGrp="1"/>
          </p:cNvSpPr>
          <p:nvPr>
            <p:ph idx="1"/>
          </p:nvPr>
        </p:nvSpPr>
        <p:spPr>
          <a:xfrm>
            <a:off x="400050" y="800100"/>
            <a:ext cx="8820150" cy="3943350"/>
          </a:xfrm>
        </p:spPr>
        <p:txBody>
          <a:bodyPr/>
          <a:lstStyle/>
          <a:p>
            <a:pPr lvl="0"/>
            <a:r>
              <a:rPr lang="en-US" sz="2000" dirty="0"/>
              <a:t>There is no universally agreed upon taxonomy of human programming styles.</a:t>
            </a:r>
          </a:p>
          <a:p>
            <a:pPr lvl="0"/>
            <a:r>
              <a:rPr lang="en-US" sz="2000" dirty="0"/>
              <a:t>One possible list:</a:t>
            </a:r>
          </a:p>
          <a:p>
            <a:pPr lvl="1"/>
            <a:r>
              <a:rPr lang="en-US" sz="2000" dirty="0"/>
              <a:t> Imperative</a:t>
            </a:r>
          </a:p>
          <a:p>
            <a:pPr lvl="1"/>
            <a:r>
              <a:rPr lang="en-US" sz="2000" dirty="0"/>
              <a:t> Functional</a:t>
            </a:r>
          </a:p>
          <a:p>
            <a:pPr lvl="1"/>
            <a:r>
              <a:rPr lang="en-US" sz="2000" dirty="0"/>
              <a:t> Array-based</a:t>
            </a:r>
          </a:p>
          <a:p>
            <a:pPr lvl="1"/>
            <a:r>
              <a:rPr lang="en-US" sz="2000" dirty="0"/>
              <a:t> Object-Oriented</a:t>
            </a:r>
          </a:p>
          <a:p>
            <a:pPr lvl="1"/>
            <a:r>
              <a:rPr lang="en-US" sz="2000" dirty="0"/>
              <a:t> Declarative</a:t>
            </a:r>
          </a:p>
          <a:p>
            <a:pPr lvl="0"/>
            <a:r>
              <a:rPr lang="en-US" sz="2000" dirty="0"/>
              <a:t>These terms are a bit fluid, and as you’ll see if you </a:t>
            </a:r>
            <a:r>
              <a:rPr lang="en-US" sz="2000" dirty="0">
                <a:hlinkClick r:id="rId3"/>
              </a:rPr>
              <a:t>read more on wikipedia</a:t>
            </a:r>
            <a:r>
              <a:rPr lang="en-US" sz="2000" dirty="0"/>
              <a:t>, there is substantial disagreement about these terms.</a:t>
            </a:r>
            <a:br>
              <a:rPr lang="en-US" sz="2000" dirty="0"/>
            </a:br>
            <a:endParaRPr lang="en-US" sz="2000" dirty="0"/>
          </a:p>
        </p:txBody>
      </p:sp>
      <p:sp>
        <p:nvSpPr>
          <p:cNvPr id="2" name="Footer Placeholder 1">
            <a:extLst>
              <a:ext uri="{FF2B5EF4-FFF2-40B4-BE49-F238E27FC236}">
                <a16:creationId xmlns:a16="http://schemas.microsoft.com/office/drawing/2014/main" id="{F6AF4294-8D84-CE7B-2B95-139CB74BEC12}"/>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theme/theme1.xml><?xml version="1.0" encoding="utf-8"?>
<a:theme xmlns:a="http://schemas.openxmlformats.org/drawingml/2006/main" name="3_Main C88C">
  <a:themeElements>
    <a:clrScheme name="UC Berkeley C88C">
      <a:dk1>
        <a:srgbClr val="000000"/>
      </a:dk1>
      <a:lt1>
        <a:srgbClr val="FFFFFF"/>
      </a:lt1>
      <a:dk2>
        <a:srgbClr val="003265"/>
      </a:dk2>
      <a:lt2>
        <a:srgbClr val="DDD5C7"/>
      </a:lt2>
      <a:accent1>
        <a:srgbClr val="FCB515"/>
      </a:accent1>
      <a:accent2>
        <a:srgbClr val="00B0DA"/>
      </a:accent2>
      <a:accent3>
        <a:srgbClr val="46535E"/>
      </a:accent3>
      <a:accent4>
        <a:srgbClr val="00A498"/>
      </a:accent4>
      <a:accent5>
        <a:srgbClr val="B9D3B6"/>
      </a:accent5>
      <a:accent6>
        <a:srgbClr val="EC4D33"/>
      </a:accent6>
      <a:hlink>
        <a:srgbClr val="3A7EA0"/>
      </a:hlink>
      <a:folHlink>
        <a:srgbClr val="3A7EA0"/>
      </a:folHlink>
    </a:clrScheme>
    <a:fontScheme name="sample-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lnDef>
  </a:objectDefaults>
  <a:extraClrSchemeLst>
    <a:extraClrScheme>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le-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ample-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le-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le-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le-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ample-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88C" id="{C5573598-C838-DB42-8057-7BDB89560B2A}" vid="{9FB56D42-AF32-0A48-8C88-A60776868E7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1387</TotalTime>
  <Words>2888</Words>
  <Application>Microsoft Macintosh PowerPoint</Application>
  <PresentationFormat>On-screen Show (16:9)</PresentationFormat>
  <Paragraphs>276</Paragraphs>
  <Slides>36</Slides>
  <Notes>21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Arial</vt:lpstr>
      <vt:lpstr>Calibri</vt:lpstr>
      <vt:lpstr>Courier</vt:lpstr>
      <vt:lpstr>FreightMicro Pro Book</vt:lpstr>
      <vt:lpstr>FreightMicro Pro Light</vt:lpstr>
      <vt:lpstr>FreightMicro Pro Medium</vt:lpstr>
      <vt:lpstr>Open Sans ExtraBold</vt:lpstr>
      <vt:lpstr>Open Sans Light</vt:lpstr>
      <vt:lpstr>Source Code Pro</vt:lpstr>
      <vt:lpstr>Source Code Pro Medium</vt:lpstr>
      <vt:lpstr>SourceCodePro-Light</vt:lpstr>
      <vt:lpstr>Wingdings</vt:lpstr>
      <vt:lpstr>3_Main C88C</vt:lpstr>
      <vt:lpstr>Programming Paradigms</vt:lpstr>
      <vt:lpstr>CITN: A "Backdoor" Almost Infected Millions of Computers </vt:lpstr>
      <vt:lpstr>Announcements </vt:lpstr>
      <vt:lpstr>Midterm Feedback Survey</vt:lpstr>
      <vt:lpstr>Programming Paradigms</vt:lpstr>
      <vt:lpstr>Programming Paradigms</vt:lpstr>
      <vt:lpstr>Why?</vt:lpstr>
      <vt:lpstr>Examples of Paradigms</vt:lpstr>
      <vt:lpstr>Word of Warning</vt:lpstr>
      <vt:lpstr>Programming Paradigms</vt:lpstr>
      <vt:lpstr>The Imperative Programming Paradigm</vt:lpstr>
      <vt:lpstr>The Functional Programming Paradigm</vt:lpstr>
      <vt:lpstr>Imperative vs. Functional</vt:lpstr>
      <vt:lpstr>Why do we push functional programming?</vt:lpstr>
      <vt:lpstr>A Hybrid Approach</vt:lpstr>
      <vt:lpstr>Discussion and Debate</vt:lpstr>
      <vt:lpstr>Array-Based Programming!</vt:lpstr>
      <vt:lpstr>Object-Oriented Programming</vt:lpstr>
      <vt:lpstr>The Object-Oriented Programming Paradigm</vt:lpstr>
      <vt:lpstr>Object-Oriented Programming</vt:lpstr>
      <vt:lpstr>Declarative Programming</vt:lpstr>
      <vt:lpstr>Declarative Programming</vt:lpstr>
      <vt:lpstr>The Web: HTML</vt:lpstr>
      <vt:lpstr>HTML Continued</vt:lpstr>
      <vt:lpstr>Declarative Programming</vt:lpstr>
      <vt:lpstr>Prolog Example (From Bernardo Pires)</vt:lpstr>
      <vt:lpstr>Declarative Programming  Results</vt:lpstr>
      <vt:lpstr>Declarative Programming</vt:lpstr>
      <vt:lpstr>Declarative Programming In Data 8</vt:lpstr>
      <vt:lpstr>Declarative or Object-Oriented?</vt:lpstr>
      <vt:lpstr>Why SQL?</vt:lpstr>
      <vt:lpstr>What is SQL?</vt:lpstr>
      <vt:lpstr>What is SQL?</vt:lpstr>
      <vt:lpstr>SQL: Describe The Shape of the result!</vt:lpstr>
      <vt:lpstr>What if I want a table with just a few rows?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Paradigms</dc:title>
  <cp:lastModifiedBy>Michael Ball</cp:lastModifiedBy>
  <cp:revision>37</cp:revision>
  <cp:lastPrinted>2023-04-12T21:02:08Z</cp:lastPrinted>
  <dcterms:modified xsi:type="dcterms:W3CDTF">2024-04-15T20:56:37Z</dcterms:modified>
</cp:coreProperties>
</file>