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24"/>
  </p:notesMasterIdLst>
  <p:handoutMasterIdLst>
    <p:handoutMasterId r:id="rId25"/>
  </p:handoutMasterIdLst>
  <p:sldIdLst>
    <p:sldId id="360" r:id="rId2"/>
    <p:sldId id="1082" r:id="rId3"/>
    <p:sldId id="1077" r:id="rId4"/>
    <p:sldId id="1081" r:id="rId5"/>
    <p:sldId id="1079" r:id="rId6"/>
    <p:sldId id="403" r:id="rId7"/>
    <p:sldId id="1065" r:id="rId8"/>
    <p:sldId id="1068" r:id="rId9"/>
    <p:sldId id="1066" r:id="rId10"/>
    <p:sldId id="1073" r:id="rId11"/>
    <p:sldId id="1078" r:id="rId12"/>
    <p:sldId id="1070" r:id="rId13"/>
    <p:sldId id="1084" r:id="rId14"/>
    <p:sldId id="1080" r:id="rId15"/>
    <p:sldId id="1076" r:id="rId16"/>
    <p:sldId id="1085" r:id="rId17"/>
    <p:sldId id="1071" r:id="rId18"/>
    <p:sldId id="1074" r:id="rId19"/>
    <p:sldId id="1072" r:id="rId20"/>
    <p:sldId id="1083" r:id="rId21"/>
    <p:sldId id="1086" r:id="rId22"/>
    <p:sldId id="1075" r:id="rId23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BA03"/>
    <a:srgbClr val="EFE683"/>
    <a:srgbClr val="BCB667"/>
    <a:srgbClr val="55FC02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1770" autoAdjust="0"/>
  </p:normalViewPr>
  <p:slideViewPr>
    <p:cSldViewPr>
      <p:cViewPr varScale="1">
        <p:scale>
          <a:sx n="116" d="100"/>
          <a:sy n="116" d="100"/>
        </p:scale>
        <p:origin x="7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for efficiency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6409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36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7149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5183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228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256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524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906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9748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17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144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32652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89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8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2768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012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047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916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283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443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80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4717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c88c.org/rebecca-lectur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1D7359-9D37-2B4A-8AF9-E71455E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213994"/>
            <a:ext cx="84582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Data Structures:</a:t>
            </a:r>
            <a:br>
              <a:rPr lang="en-US" dirty="0"/>
            </a:br>
            <a:r>
              <a:rPr lang="en-US" dirty="0"/>
              <a:t>Linked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CE3E-B95C-7F58-3A87-7F8EAADF5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0" y="3886200"/>
            <a:ext cx="7543800" cy="990600"/>
          </a:xfrm>
        </p:spPr>
        <p:txBody>
          <a:bodyPr/>
          <a:lstStyle/>
          <a:p>
            <a:r>
              <a:rPr lang="en-US" sz="2000" dirty="0"/>
              <a:t>Guest Lecture (Rebecca Dang)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EF-F9AE-E0EF-60F8-8CC17457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Needed For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26A4-DA85-483A-8118-58B23E10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ource Code Pro" panose="020B0509030403020204" pitchFamily="49" charset="77"/>
              </a:rPr>
              <a:t> first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rest</a:t>
            </a:r>
          </a:p>
          <a:p>
            <a:r>
              <a:rPr lang="en-US" sz="2800" dirty="0">
                <a:latin typeface="Helvetica" pitchFamily="2" charset="0"/>
              </a:rPr>
              <a:t> An idea of “empty”</a:t>
            </a:r>
          </a:p>
          <a:p>
            <a:r>
              <a:rPr lang="en-US" sz="2800" dirty="0"/>
              <a:t> </a:t>
            </a:r>
            <a:r>
              <a:rPr lang="en-US" sz="2800" b="1" dirty="0"/>
              <a:t>Nothing else is </a:t>
            </a:r>
            <a:r>
              <a:rPr lang="en-US" sz="2800" b="1" i="1" dirty="0"/>
              <a:t>necessary</a:t>
            </a:r>
            <a:endParaRPr lang="en-US" sz="2800" i="1" dirty="0"/>
          </a:p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__, __</a:t>
            </a:r>
            <a:r>
              <a:rPr lang="en-US" sz="2800" dirty="0" err="1">
                <a:latin typeface="Source Code Pro" panose="020B0509030403020204" pitchFamily="49" charset="77"/>
              </a:rPr>
              <a:t>len</a:t>
            </a:r>
            <a:r>
              <a:rPr lang="en-US" sz="2800" dirty="0">
                <a:latin typeface="Source Code Pro" panose="020B0509030403020204" pitchFamily="49" charset="77"/>
              </a:rPr>
              <a:t>__ </a:t>
            </a:r>
            <a:r>
              <a:rPr lang="en-US" sz="2800" dirty="0"/>
              <a:t>methods are all useful shortcuts and useful recursion practice. </a:t>
            </a:r>
          </a:p>
        </p:txBody>
      </p:sp>
    </p:spTree>
    <p:extLst>
      <p:ext uri="{BB962C8B-B14F-4D97-AF65-F5344CB8AC3E}">
        <p14:creationId xmlns:p14="http://schemas.microsoft.com/office/powerpoint/2010/main" val="73125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6FD9-07DA-5F05-5C56-E4613EB6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F8BF-9A4D-2337-4D5F-66455AD4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class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empty = ()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def __</a:t>
            </a:r>
            <a:r>
              <a:rPr lang="en-US" dirty="0" err="1">
                <a:latin typeface="Source Code Pro" panose="020B0509030403020204" pitchFamily="49" charset="77"/>
              </a:rPr>
              <a:t>init</a:t>
            </a:r>
            <a:r>
              <a:rPr lang="en-US" dirty="0">
                <a:latin typeface="Source Code Pro" panose="020B0509030403020204" pitchFamily="49" charset="77"/>
              </a:rPr>
              <a:t>__(self, first, rest=empty):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self.first</a:t>
            </a:r>
            <a:r>
              <a:rPr lang="en-US" dirty="0">
                <a:latin typeface="Source Code Pro" panose="020B0509030403020204" pitchFamily="49" charset="77"/>
              </a:rPr>
              <a:t> = first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</a:t>
            </a:r>
            <a:r>
              <a:rPr lang="en-US" dirty="0" err="1">
                <a:latin typeface="Source Code Pro" panose="020B0509030403020204" pitchFamily="49" charset="77"/>
              </a:rPr>
              <a:t>self.rest</a:t>
            </a:r>
            <a:r>
              <a:rPr lang="en-US" dirty="0">
                <a:latin typeface="Source Code Pro" panose="020B0509030403020204" pitchFamily="49" charset="77"/>
              </a:rPr>
              <a:t> = rest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That's all we need!</a:t>
            </a:r>
          </a:p>
          <a:p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We can add a __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repr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__ method, length, etc.</a:t>
            </a:r>
          </a:p>
          <a:p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Use an empty  tuple for clarity / easier than None.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() has lots of useful methods defined, like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len</a:t>
            </a:r>
            <a:r>
              <a:rPr lang="en-US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</a:t>
            </a:r>
            <a:endParaRPr lang="en-US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822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Is Implicit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42672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2830286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010F-D49B-864F-84D7-3B79A24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ways to think of a linked list: “Relative” vs “recursive”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E81C2-500D-874C-A920-879A36C5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51816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EB4ED-6AD4-5E42-A1CF-DF317C2F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2343151"/>
            <a:ext cx="5181600" cy="5207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4A7F5A-595B-6340-8468-B23FE38933E2}"/>
              </a:ext>
            </a:extLst>
          </p:cNvPr>
          <p:cNvSpPr/>
          <p:nvPr/>
        </p:nvSpPr>
        <p:spPr bwMode="auto">
          <a:xfrm>
            <a:off x="1850572" y="2114551"/>
            <a:ext cx="1578428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DD774-19E1-1E4F-941E-C9E06A4C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3575052"/>
            <a:ext cx="5181600" cy="52070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16607CC6-AAD4-0248-BF5B-CE0DFC5E7CD2}"/>
              </a:ext>
            </a:extLst>
          </p:cNvPr>
          <p:cNvSpPr/>
          <p:nvPr/>
        </p:nvSpPr>
        <p:spPr bwMode="auto">
          <a:xfrm>
            <a:off x="3320143" y="3378201"/>
            <a:ext cx="1709057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3BD251-FD99-9E47-8EA6-42640872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73602"/>
            <a:ext cx="5181600" cy="5207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B50BB68A-828C-564A-9B03-EF5AD2AF6A34}"/>
              </a:ext>
            </a:extLst>
          </p:cNvPr>
          <p:cNvSpPr/>
          <p:nvPr/>
        </p:nvSpPr>
        <p:spPr bwMode="auto">
          <a:xfrm>
            <a:off x="5029200" y="4445002"/>
            <a:ext cx="1143000" cy="9144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429AB9-3536-CB4F-97E2-E0C272C07DA6}"/>
              </a:ext>
            </a:extLst>
          </p:cNvPr>
          <p:cNvSpPr/>
          <p:nvPr/>
        </p:nvSpPr>
        <p:spPr bwMode="auto">
          <a:xfrm>
            <a:off x="7467600" y="1109889"/>
            <a:ext cx="2743200" cy="1066800"/>
          </a:xfrm>
          <a:prstGeom prst="fram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0A6E0-1D88-214F-98E3-3AEDC33B804B}"/>
              </a:ext>
            </a:extLst>
          </p:cNvPr>
          <p:cNvSpPr txBox="1"/>
          <p:nvPr/>
        </p:nvSpPr>
        <p:spPr>
          <a:xfrm>
            <a:off x="7917313" y="139434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self.rest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893-7489-6A0C-D2E2-7B232063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or Processing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8D0D-065E-56F2-0DEF-8E97B8F5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Our base case or stopping condition?</a:t>
            </a:r>
          </a:p>
          <a:p>
            <a:pPr lvl="1"/>
            <a:r>
              <a:rPr lang="en-US" sz="2800" dirty="0"/>
              <a:t> Linked List is empty!</a:t>
            </a:r>
          </a:p>
          <a:p>
            <a:r>
              <a:rPr lang="en-US" sz="2800" dirty="0"/>
              <a:t> We can use recursion or iteration.</a:t>
            </a:r>
          </a:p>
          <a:p>
            <a:pPr lvl="1"/>
            <a:r>
              <a:rPr lang="en-US" sz="2800" dirty="0"/>
              <a:t> Which is “better”?</a:t>
            </a:r>
          </a:p>
          <a:p>
            <a:pPr lvl="1"/>
            <a:r>
              <a:rPr lang="en-US" sz="2800" dirty="0"/>
              <a:t> Depends on the problem we are trying to solve!</a:t>
            </a:r>
          </a:p>
        </p:txBody>
      </p:sp>
    </p:spTree>
    <p:extLst>
      <p:ext uri="{BB962C8B-B14F-4D97-AF65-F5344CB8AC3E}">
        <p14:creationId xmlns:p14="http://schemas.microsoft.com/office/powerpoint/2010/main" val="131508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Update item to be the next in sequence.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83C74-BC7E-9579-6786-05FE88ECDE78}"/>
              </a:ext>
            </a:extLst>
          </p:cNvPr>
          <p:cNvSpPr/>
          <p:nvPr/>
        </p:nvSpPr>
        <p:spPr bwMode="auto">
          <a:xfrm>
            <a:off x="6142566" y="1066800"/>
            <a:ext cx="4724400" cy="5562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93D-AD9F-38B1-6013-91ABF268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All Items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A4-E729-3225-E2A9-127531A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</a:t>
            </a:r>
            <a:r>
              <a:rPr lang="en-US" dirty="0" err="1">
                <a:latin typeface="Source Code Pro" panose="020B0509030403020204" pitchFamily="49" charset="77"/>
              </a:rPr>
              <a:t>link.first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</a:t>
            </a:r>
            <a:r>
              <a:rPr lang="en-US" dirty="0" err="1">
                <a:latin typeface="Source Code Pro" panose="020B0509030403020204" pitchFamily="49" charset="77"/>
              </a:rPr>
              <a:t>link.rest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Base Case: No more items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Do Action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Recurse on the rest of the list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def </a:t>
            </a:r>
            <a:r>
              <a:rPr lang="en-US" dirty="0" err="1">
                <a:latin typeface="Source Code Pro" panose="020B0509030403020204" pitchFamily="49" charset="77"/>
              </a:rPr>
              <a:t>print_link</a:t>
            </a:r>
            <a:r>
              <a:rPr lang="en-US" dirty="0">
                <a:latin typeface="Source Code Pro" panose="020B0509030403020204" pitchFamily="49" charset="77"/>
              </a:rPr>
              <a:t>(link):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if not link: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return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item = link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while item: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print(</a:t>
            </a:r>
            <a:r>
              <a:rPr lang="en-US" dirty="0" err="1">
                <a:latin typeface="Source Code Pro" panose="020B0509030403020204" pitchFamily="49" charset="77"/>
              </a:rPr>
              <a:t>item.first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    item = </a:t>
            </a:r>
            <a:r>
              <a:rPr lang="en-US" dirty="0" err="1">
                <a:latin typeface="Source Code Pro" panose="020B0509030403020204" pitchFamily="49" charset="77"/>
              </a:rPr>
              <a:t>item.rest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Handle the empty list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Keep track of current item</a:t>
            </a:r>
          </a:p>
          <a:p>
            <a:pPr marL="0" indent="0">
              <a:buNone/>
            </a:pP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• Update item to be the next in sequence. </a:t>
            </a:r>
          </a:p>
        </p:txBody>
      </p:sp>
    </p:spTree>
    <p:extLst>
      <p:ext uri="{BB962C8B-B14F-4D97-AF65-F5344CB8AC3E}">
        <p14:creationId xmlns:p14="http://schemas.microsoft.com/office/powerpoint/2010/main" val="320917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3872-A07C-1319-FEB5-2F579F9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See the Notebook</a:t>
            </a:r>
          </a:p>
        </p:txBody>
      </p:sp>
    </p:spTree>
    <p:extLst>
      <p:ext uri="{BB962C8B-B14F-4D97-AF65-F5344CB8AC3E}">
        <p14:creationId xmlns:p14="http://schemas.microsoft.com/office/powerpoint/2010/main" val="112682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6591-B924-980F-9F86-8A50B64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8FBE-B7A4-DBD3-2023-57012E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Modeling a Polynomial Equation</a:t>
            </a:r>
          </a:p>
          <a:p>
            <a:pPr lvl="1"/>
            <a:r>
              <a:rPr lang="en-US" dirty="0"/>
              <a:t> each item is (coefficient, exponent, </a:t>
            </a:r>
            <a:r>
              <a:rPr lang="en-US" dirty="0" err="1"/>
              <a:t>next_term</a:t>
            </a:r>
            <a:r>
              <a:rPr lang="en-US" dirty="0"/>
              <a:t>)</a:t>
            </a:r>
          </a:p>
          <a:p>
            <a:r>
              <a:rPr lang="en-US" dirty="0"/>
              <a:t> Items in a music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Playlist</a:t>
            </a:r>
          </a:p>
          <a:p>
            <a:pPr lvl="1"/>
            <a:r>
              <a:rPr lang="en-US" dirty="0"/>
              <a:t> each item is a (song, </a:t>
            </a:r>
            <a:r>
              <a:rPr lang="en-US" dirty="0" err="1"/>
              <a:t>next_song</a:t>
            </a:r>
            <a:r>
              <a:rPr lang="en-US" dirty="0"/>
              <a:t>) pair</a:t>
            </a:r>
          </a:p>
          <a:p>
            <a:pPr lvl="1"/>
            <a:r>
              <a:rPr lang="en-US" dirty="0"/>
              <a:t> easy to add/remove items</a:t>
            </a:r>
          </a:p>
          <a:p>
            <a:pPr lvl="2"/>
            <a:r>
              <a:rPr lang="en-US" dirty="0"/>
              <a:t> Specifically: often want to remove the first item</a:t>
            </a:r>
          </a:p>
          <a:p>
            <a:r>
              <a:rPr lang="en-US" dirty="0"/>
              <a:t> Model real-world relationships</a:t>
            </a:r>
          </a:p>
          <a:p>
            <a:pPr lvl="1"/>
            <a:r>
              <a:rPr lang="en-US" dirty="0"/>
              <a:t> Anything that is a "chain" is a good option</a:t>
            </a:r>
          </a:p>
          <a:p>
            <a:pPr lvl="1"/>
            <a:r>
              <a:rPr lang="en-US" dirty="0"/>
              <a:t> Next up: We'll extend this idea to "trees"</a:t>
            </a:r>
          </a:p>
        </p:txBody>
      </p:sp>
    </p:spTree>
    <p:extLst>
      <p:ext uri="{BB962C8B-B14F-4D97-AF65-F5344CB8AC3E}">
        <p14:creationId xmlns:p14="http://schemas.microsoft.com/office/powerpoint/2010/main" val="426397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493-B87C-8615-04DC-305633C4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linked lists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9C91-E8D0-4953-9A1D-3BBC60C2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296400" cy="5257800"/>
          </a:xfrm>
        </p:spPr>
        <p:txBody>
          <a:bodyPr/>
          <a:lstStyle/>
          <a:p>
            <a:r>
              <a:rPr lang="en-US" sz="2800" b="1" dirty="0"/>
              <a:t> Honestly, a regular list is easier </a:t>
            </a:r>
            <a:r>
              <a:rPr lang="en-US" sz="2800" b="1" i="1" dirty="0"/>
              <a:t>most </a:t>
            </a:r>
            <a:r>
              <a:rPr lang="en-US" sz="2800" b="1" dirty="0"/>
              <a:t>of the time</a:t>
            </a:r>
          </a:p>
          <a:p>
            <a:pPr lvl="1"/>
            <a:r>
              <a:rPr lang="en-US" sz="2800" dirty="0"/>
              <a:t> Python handles all the hard details!</a:t>
            </a:r>
          </a:p>
          <a:p>
            <a:pPr lvl="1"/>
            <a:r>
              <a:rPr lang="en-US" sz="2800" dirty="0"/>
              <a:t> When data gets large, there are lots of edge cases.</a:t>
            </a:r>
          </a:p>
          <a:p>
            <a:r>
              <a:rPr lang="en-US" sz="2800" dirty="0"/>
              <a:t> In terms of </a:t>
            </a:r>
            <a:r>
              <a:rPr lang="en-US" sz="2800" b="1" i="1" dirty="0"/>
              <a:t>efficiency</a:t>
            </a:r>
            <a:r>
              <a:rPr lang="en-US" sz="2800" dirty="0"/>
              <a:t>: Linked lists make it fast to move items around, insert, and delete </a:t>
            </a:r>
            <a:r>
              <a:rPr lang="en-US" sz="2800" b="1" dirty="0"/>
              <a:t>from the front and/or back </a:t>
            </a:r>
            <a:r>
              <a:rPr lang="en-US" sz="2000" dirty="0"/>
              <a:t>(depending on implementation)</a:t>
            </a:r>
            <a:endParaRPr lang="en-US" sz="2000" b="1" dirty="0"/>
          </a:p>
          <a:p>
            <a:pPr lvl="1"/>
            <a:r>
              <a:rPr lang="en-US" sz="2800" dirty="0"/>
              <a:t>But they are slower to finding any single item (“random access”) – </a:t>
            </a:r>
            <a:r>
              <a:rPr lang="en-US" sz="2800" b="1" dirty="0"/>
              <a:t>can’t index into a linked list</a:t>
            </a:r>
          </a:p>
          <a:p>
            <a:r>
              <a:rPr lang="en-US" sz="2800" dirty="0"/>
              <a:t> In </a:t>
            </a:r>
            <a:r>
              <a:rPr lang="en-US" sz="2800" b="1" dirty="0"/>
              <a:t>Ants</a:t>
            </a:r>
            <a:r>
              <a:rPr lang="en-US" sz="2800" dirty="0"/>
              <a:t> Project: You'll see a list of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Place</a:t>
            </a:r>
            <a:r>
              <a:rPr lang="en-US" sz="2800" dirty="0"/>
              <a:t> objects which are linked together via an entrance and an exit – they’re linked lists!</a:t>
            </a:r>
          </a:p>
        </p:txBody>
      </p:sp>
    </p:spTree>
    <p:extLst>
      <p:ext uri="{BB962C8B-B14F-4D97-AF65-F5344CB8AC3E}">
        <p14:creationId xmlns:p14="http://schemas.microsoft.com/office/powerpoint/2010/main" val="354484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912-B145-B09F-043F-1E1CAD7D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BC5A-2BE5-FB5E-047B-16F2DB0C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4488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note on the midterm… </a:t>
            </a:r>
          </a:p>
          <a:p>
            <a:r>
              <a:rPr lang="en-US" dirty="0"/>
              <a:t>Staff aiming to release midterm grades by end of day tomorrow (Tue 3/19) but no guarantees</a:t>
            </a:r>
          </a:p>
          <a:p>
            <a:r>
              <a:rPr lang="en-US" dirty="0"/>
              <a:t>Your grades don’t define you. Seriously!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Berkeleytime</a:t>
            </a:r>
            <a:r>
              <a:rPr lang="en-US" dirty="0"/>
              <a:t> historical data, ~40% of students get an A- or higher</a:t>
            </a:r>
          </a:p>
          <a:p>
            <a:r>
              <a:rPr lang="en-US" dirty="0"/>
              <a:t>Focus on learning the material, stay on track, don’t lose sight of the big picture</a:t>
            </a:r>
          </a:p>
          <a:p>
            <a:r>
              <a:rPr lang="en-US" dirty="0"/>
              <a:t>If you need support or have questions/concerns please reach out </a:t>
            </a:r>
            <a:r>
              <a:rPr lang="en-US" dirty="0">
                <a:sym typeface="Wingdings" pitchFamily="2" charset="2"/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65458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ACC9-F1F7-8D27-3056-58FF477D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   Lists                      vs                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CA25-AF61-B15E-4CD5-30CD1A50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8550"/>
            <a:ext cx="5410200" cy="5257800"/>
          </a:xfrm>
        </p:spPr>
        <p:txBody>
          <a:bodyPr/>
          <a:lstStyle/>
          <a:p>
            <a:r>
              <a:rPr lang="en-US" dirty="0"/>
              <a:t>Built into Python</a:t>
            </a:r>
          </a:p>
          <a:p>
            <a:r>
              <a:rPr lang="en-US" dirty="0"/>
              <a:t>Create with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list()</a:t>
            </a:r>
          </a:p>
          <a:p>
            <a:r>
              <a:rPr lang="en-US" dirty="0"/>
              <a:t>Can iterate through with loops</a:t>
            </a:r>
          </a:p>
          <a:p>
            <a:r>
              <a:rPr lang="en-US" dirty="0"/>
              <a:t>Can use index to retrieve element (e.g.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lst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[0])</a:t>
            </a:r>
          </a:p>
          <a:p>
            <a:r>
              <a:rPr lang="en-US" dirty="0"/>
              <a:t>Not a recursive data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3FB3F-3C60-784E-5C59-7170897A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9AF75C-D506-955E-FCA0-ED39D6D6E6AA}"/>
              </a:ext>
            </a:extLst>
          </p:cNvPr>
          <p:cNvSpPr txBox="1">
            <a:spLocks/>
          </p:cNvSpPr>
          <p:nvPr/>
        </p:nvSpPr>
        <p:spPr bwMode="auto">
          <a:xfrm>
            <a:off x="6104263" y="1098550"/>
            <a:ext cx="5410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120551" indent="-12055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289322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2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 marL="482204" indent="-9644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 marL="650975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20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 marL="843856" indent="-72331" algn="l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Arial" panose="020B0604020202020204" pitchFamily="34" charset="0"/>
              <a:buChar char="•"/>
              <a:defRPr sz="1800" b="0" i="0" cap="none" baseline="0">
                <a:solidFill>
                  <a:schemeClr val="tx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  <a:lvl6pPr marL="1036737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1229618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1422500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1615381" indent="-72331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591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Link</a:t>
            </a:r>
            <a:r>
              <a:rPr lang="en-US" kern="0" dirty="0"/>
              <a:t> class (created for C88C, isn’t built into Python)</a:t>
            </a:r>
          </a:p>
          <a:p>
            <a:r>
              <a:rPr lang="en-US" kern="0" dirty="0"/>
              <a:t>Create with </a:t>
            </a:r>
            <a:r>
              <a:rPr lang="en-US" kern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Link(&lt;first&gt;, &lt;rest&gt;)</a:t>
            </a:r>
          </a:p>
          <a:p>
            <a:r>
              <a:rPr lang="en-US" kern="0" dirty="0"/>
              <a:t>Can iterate through with loops</a:t>
            </a:r>
          </a:p>
          <a:p>
            <a:pPr lvl="1"/>
            <a:r>
              <a:rPr lang="en-US" kern="0" dirty="0"/>
              <a:t>But not “directly” through a for loop</a:t>
            </a:r>
          </a:p>
          <a:p>
            <a:r>
              <a:rPr lang="en-US" kern="0" dirty="0"/>
              <a:t>Can’t use indices to retrieve elements</a:t>
            </a:r>
          </a:p>
          <a:p>
            <a:r>
              <a:rPr lang="en-US" kern="0" dirty="0"/>
              <a:t>Is a recursive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990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4818-81C8-ADE7-1763-A9C61CFB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send me your feedback (anonymous)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017E-C1CB-816F-4FEE-2C4DABBD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i="0" u="sng" dirty="0">
                <a:solidFill>
                  <a:srgbClr val="1155CC"/>
                </a:solidFill>
                <a:effectLst/>
                <a:hlinkClick r:id="rId2"/>
              </a:rPr>
              <a:t>https://go.c88c.org/rebecca-lecture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A0E6-FDC2-739F-1D37-87ADC945A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8925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9CE2-398F-F5B0-A276-2A53ECA2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Linked Lists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DB3E-09B8-3BDA-DA5A-1A9A7EB6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Linked Lists generally use less memory.</a:t>
            </a:r>
          </a:p>
          <a:p>
            <a:r>
              <a:rPr lang="en-US" dirty="0"/>
              <a:t> Linked Lists:</a:t>
            </a:r>
          </a:p>
          <a:p>
            <a:pPr lvl="1"/>
            <a:r>
              <a:rPr lang="en-US" dirty="0"/>
              <a:t> Once you've found an item, inserting / removing is easy, O(1)</a:t>
            </a:r>
          </a:p>
          <a:p>
            <a:pPr lvl="1"/>
            <a:r>
              <a:rPr lang="en-US" dirty="0"/>
              <a:t> Finding anything other than the first/last item is O(n)</a:t>
            </a:r>
          </a:p>
          <a:p>
            <a:r>
              <a:rPr lang="en-US" dirty="0"/>
              <a:t> "Regular" Lists:</a:t>
            </a:r>
          </a:p>
          <a:p>
            <a:pPr lvl="1"/>
            <a:r>
              <a:rPr lang="en-US" dirty="0"/>
              <a:t> Inserting / Removing items, other than the last is O(n) – due to internal copying</a:t>
            </a:r>
          </a:p>
          <a:p>
            <a:pPr lvl="1"/>
            <a:r>
              <a:rPr lang="en-US" dirty="0"/>
              <a:t> Finding any random item is O(1).</a:t>
            </a:r>
          </a:p>
          <a:p>
            <a:pPr lvl="1"/>
            <a:endParaRPr lang="en-US" dirty="0"/>
          </a:p>
          <a:p>
            <a:r>
              <a:rPr lang="en-US" dirty="0"/>
              <a:t> What if you need to iterate over all items in order?</a:t>
            </a:r>
          </a:p>
          <a:p>
            <a:pPr lvl="1"/>
            <a:r>
              <a:rPr lang="en-US" dirty="0"/>
              <a:t> O(n) in both cases</a:t>
            </a:r>
          </a:p>
        </p:txBody>
      </p:sp>
    </p:spTree>
    <p:extLst>
      <p:ext uri="{BB962C8B-B14F-4D97-AF65-F5344CB8AC3E}">
        <p14:creationId xmlns:p14="http://schemas.microsoft.com/office/powerpoint/2010/main" val="102757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B912-B145-B09F-043F-1E1CAD7D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BC5A-2BE5-FB5E-047B-16F2DB0C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4488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Lab 8 and HW 8</a:t>
            </a:r>
          </a:p>
          <a:p>
            <a:r>
              <a:rPr lang="en-US" dirty="0">
                <a:sym typeface="Wingdings" pitchFamily="2" charset="2"/>
              </a:rPr>
              <a:t>Released this week</a:t>
            </a:r>
          </a:p>
          <a:p>
            <a:r>
              <a:rPr lang="en-US" dirty="0">
                <a:sym typeface="Wingdings" pitchFamily="2" charset="2"/>
              </a:rPr>
              <a:t>Due the week we come back from spring break</a:t>
            </a:r>
          </a:p>
          <a:p>
            <a:r>
              <a:rPr lang="en-US" dirty="0">
                <a:sym typeface="Wingdings" pitchFamily="2" charset="2"/>
              </a:rPr>
              <a:t>Nothing due this week 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1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BB55-E7C7-E7CF-216D-41BE778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Fun Video: CGP Grey Rock Paper Scissors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8612DA0-AB71-A1FF-A466-DBC1CB999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715000" cy="52578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 How many rounds of Rock Paper Scissors is a 1 in 1,000,000,000 chance of winning?</a:t>
            </a:r>
          </a:p>
          <a:p>
            <a:r>
              <a:rPr lang="en-US" dirty="0"/>
              <a:t> Each video leads to another set of videos.</a:t>
            </a:r>
          </a:p>
          <a:p>
            <a:r>
              <a:rPr lang="en-US" dirty="0"/>
              <a:t> This is technically a </a:t>
            </a:r>
            <a:r>
              <a:rPr lang="en-US" i="1" dirty="0"/>
              <a:t>tree</a:t>
            </a:r>
            <a:r>
              <a:rPr lang="en-US" dirty="0"/>
              <a:t>, but we'll come back to that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DDE88-5096-447E-886A-8E55A3818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/>
              <a:t>Michael Ball | UC Berkeley | https://c88c.org | © CC BY-NC-SA</a:t>
            </a:r>
          </a:p>
        </p:txBody>
      </p:sp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B62EE1-94A9-371E-FCB9-EECEF255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3044192"/>
            <a:ext cx="5334000" cy="3347084"/>
          </a:xfrm>
          <a:prstGeom prst="rect">
            <a:avLst/>
          </a:prstGeom>
          <a:noFill/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101BA82-ECDB-A26D-628E-FA31D144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27" y="3064974"/>
            <a:ext cx="3809999" cy="24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005-98EB-8B58-0BEF-7D6846E5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0A88-1C9F-BFC0-1E50-94565E7AB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For now – we’ve learned </a:t>
            </a:r>
            <a:r>
              <a:rPr lang="en-US" sz="2800" i="1" dirty="0"/>
              <a:t>most </a:t>
            </a:r>
            <a:r>
              <a:rPr lang="en-US" sz="2800" dirty="0"/>
              <a:t>of the basics of Python!</a:t>
            </a:r>
          </a:p>
          <a:p>
            <a:pPr lvl="1"/>
            <a:r>
              <a:rPr lang="en-US" dirty="0"/>
              <a:t>  There are plenty of Python we don’t see in CS88</a:t>
            </a:r>
          </a:p>
          <a:p>
            <a:r>
              <a:rPr lang="en-US" dirty="0"/>
              <a:t> We’ll be applying OOP principles to explore new topics.</a:t>
            </a:r>
          </a:p>
          <a:p>
            <a:r>
              <a:rPr lang="en-US" dirty="0"/>
              <a:t> We’re going to focus on storing / organizing data</a:t>
            </a:r>
          </a:p>
          <a:p>
            <a:pPr lvl="1"/>
            <a:r>
              <a:rPr lang="en-US" dirty="0"/>
              <a:t> Lists, Tuples, and Dictionaries: Data Structures you already know!</a:t>
            </a:r>
          </a:p>
          <a:p>
            <a:r>
              <a:rPr lang="en-US" dirty="0"/>
              <a:t> </a:t>
            </a:r>
            <a:r>
              <a:rPr lang="en-US" b="1" dirty="0"/>
              <a:t>BUT: How do we build our own?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We’ll build our own lists first, then talk about trees and other ways of organizing data</a:t>
            </a:r>
          </a:p>
          <a:p>
            <a:r>
              <a:rPr lang="en-US" b="1" dirty="0"/>
              <a:t> Last few lectures: Switch to SQL</a:t>
            </a:r>
          </a:p>
        </p:txBody>
      </p:sp>
    </p:spTree>
    <p:extLst>
      <p:ext uri="{BB962C8B-B14F-4D97-AF65-F5344CB8AC3E}">
        <p14:creationId xmlns:p14="http://schemas.microsoft.com/office/powerpoint/2010/main" val="256019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421A-98DA-9C4A-866E-85C47A4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"Data Structures"? (Next Few 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2E22-C876-1146-87FF-84838527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OOP helps us organize our </a:t>
            </a:r>
            <a:r>
              <a:rPr lang="en-US" i="1" dirty="0"/>
              <a:t>programs</a:t>
            </a:r>
          </a:p>
          <a:p>
            <a:pPr lvl="1"/>
            <a:r>
              <a:rPr lang="en-US" dirty="0"/>
              <a:t>Data Structures help us organize our data!</a:t>
            </a:r>
          </a:p>
          <a:p>
            <a:pPr lvl="2"/>
            <a:r>
              <a:rPr lang="en-US" dirty="0"/>
              <a:t>Can be implemented using OOP</a:t>
            </a:r>
          </a:p>
          <a:p>
            <a:pPr lvl="1"/>
            <a:r>
              <a:rPr lang="en-US" dirty="0"/>
              <a:t>You already know lists and dictionaries!</a:t>
            </a:r>
          </a:p>
          <a:p>
            <a:pPr lvl="1"/>
            <a:r>
              <a:rPr lang="en-US" dirty="0"/>
              <a:t>We’ll see a new one today</a:t>
            </a:r>
          </a:p>
          <a:p>
            <a:r>
              <a:rPr lang="en-US" dirty="0"/>
              <a:t> Enjoy this stuff? Take CS 61B!</a:t>
            </a:r>
          </a:p>
          <a:p>
            <a:r>
              <a:rPr lang="en-US" dirty="0"/>
              <a:t> Find it challenging? Don’t worry! It’s a different way of thinking.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4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3685C6-C757-B54F-8056-0DC08680B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25938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7246-A2C2-B840-B4CA-C58B895E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41B0-346A-3143-824E-636009E4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way to organize or group a bunch of independent pieces of data.</a:t>
            </a:r>
          </a:p>
          <a:p>
            <a:pPr lvl="1"/>
            <a:r>
              <a:rPr lang="en-US" dirty="0"/>
              <a:t>Lists (arrays)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r>
              <a:rPr lang="en-US" dirty="0"/>
              <a:t>A class, on its own, is </a:t>
            </a:r>
            <a:r>
              <a:rPr lang="en-US" b="1" i="1" dirty="0"/>
              <a:t>not</a:t>
            </a:r>
            <a:r>
              <a:rPr lang="en-US" dirty="0"/>
              <a:t> necessarily a data structure, it represents a new data type.</a:t>
            </a:r>
          </a:p>
          <a:p>
            <a:pPr lvl="1"/>
            <a:r>
              <a:rPr lang="en-US" dirty="0"/>
              <a:t>a "car" or a "person" is an instance of that data type.</a:t>
            </a:r>
          </a:p>
          <a:p>
            <a:pPr lvl="1"/>
            <a:r>
              <a:rPr lang="en-US" dirty="0"/>
              <a:t> Lists, </a:t>
            </a:r>
            <a:r>
              <a:rPr lang="en-US" dirty="0" err="1"/>
              <a:t>Dicts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also data types; their goal is to organize other data.</a:t>
            </a:r>
          </a:p>
          <a:p>
            <a:r>
              <a:rPr lang="en-US" dirty="0"/>
              <a:t>These are common patterns that can be used to solve a wide variety of problems. </a:t>
            </a:r>
          </a:p>
          <a:p>
            <a:r>
              <a:rPr lang="en-US" dirty="0"/>
              <a:t>Sometimes we're giving structure to make it easier as a programmer, sometimes we're trying to be fast or efficient.</a:t>
            </a:r>
          </a:p>
        </p:txBody>
      </p:sp>
    </p:spTree>
    <p:extLst>
      <p:ext uri="{BB962C8B-B14F-4D97-AF65-F5344CB8AC3E}">
        <p14:creationId xmlns:p14="http://schemas.microsoft.com/office/powerpoint/2010/main" val="124520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501-8A9F-F048-95D8-C018329C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16E9-31F5-7145-A781-39A91E391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Recursive List, sometimes called a "</a:t>
            </a:r>
            <a:r>
              <a:rPr lang="en-US" dirty="0" err="1"/>
              <a:t>rlist</a:t>
            </a:r>
            <a:r>
              <a:rPr lang="en-US" dirty="0"/>
              <a:t>"</a:t>
            </a:r>
          </a:p>
          <a:p>
            <a:r>
              <a:rPr lang="en-US" dirty="0"/>
              <a:t> Linked lists contain other linked lists</a:t>
            </a:r>
          </a:p>
          <a:p>
            <a:r>
              <a:rPr lang="en-US" dirty="0"/>
              <a:t>A series of items with two pieces: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ea typeface="Source Code Pro" panose="020B0509030403020204" pitchFamily="49" charset="0"/>
              </a:rPr>
              <a:t>value, usually called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"first"</a:t>
            </a:r>
          </a:p>
          <a:p>
            <a:pPr lvl="1"/>
            <a:r>
              <a:rPr lang="en-US" dirty="0"/>
              <a:t>A “pointer” to the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rest</a:t>
            </a:r>
            <a:r>
              <a:rPr lang="en-US" dirty="0"/>
              <a:t> of the items in the list.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use a very small Python class “Link” to model this.</a:t>
            </a:r>
          </a:p>
          <a:p>
            <a:r>
              <a:rPr lang="en-US" dirty="0">
                <a:latin typeface="Source Code Pro" panose="020B0509030403020204" pitchFamily="49" charset="77"/>
              </a:rPr>
              <a:t>Link(12, Link(99, Link(37, </a:t>
            </a:r>
            <a:r>
              <a:rPr lang="en-US" dirty="0" err="1">
                <a:latin typeface="Source Code Pro" panose="020B0509030403020204" pitchFamily="49" charset="77"/>
              </a:rPr>
              <a:t>Link.empty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  <a:r>
              <a:rPr lang="en-US" i="1" dirty="0">
                <a:latin typeface="Source Code Pro" panose="020B0509030403020204" pitchFamily="49" charset="77"/>
              </a:rPr>
              <a:t>))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D8E0-B602-E24F-B028-0019E9CB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746500"/>
            <a:ext cx="5181600" cy="520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ACB9588-3F0F-3D5E-3E30-EFD67788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524000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82880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27249</TotalTime>
  <Pages>12</Pages>
  <Words>1416</Words>
  <Application>Microsoft Macintosh PowerPoint</Application>
  <PresentationFormat>Widescreen</PresentationFormat>
  <Paragraphs>182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American Typewriter Condensed</vt:lpstr>
      <vt:lpstr>Arial</vt:lpstr>
      <vt:lpstr>FreightMicro Pro Book</vt:lpstr>
      <vt:lpstr>Helvetica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 Data Structures: Linked Lists </vt:lpstr>
      <vt:lpstr>Announcements</vt:lpstr>
      <vt:lpstr>Announcements</vt:lpstr>
      <vt:lpstr>Fun Video: CGP Grey Rock Paper Scissors</vt:lpstr>
      <vt:lpstr>Where We’re Going</vt:lpstr>
      <vt:lpstr>Why "Data Structures"? (Next Few lectures)</vt:lpstr>
      <vt:lpstr>Linked Lists</vt:lpstr>
      <vt:lpstr>Data Structures</vt:lpstr>
      <vt:lpstr>Linked Lists</vt:lpstr>
      <vt:lpstr>What's Needed For a Linked List?</vt:lpstr>
      <vt:lpstr>The Link Class</vt:lpstr>
      <vt:lpstr>Recursion Is Implicit</vt:lpstr>
      <vt:lpstr>Different ways to think of a linked list: “Relative” vs “recursive”</vt:lpstr>
      <vt:lpstr>Iterating or Processing a Linked List</vt:lpstr>
      <vt:lpstr>Iterating Over All Items in Linked List</vt:lpstr>
      <vt:lpstr>Iterating Over All Items in Linked List</vt:lpstr>
      <vt:lpstr>Demo – See the Notebook</vt:lpstr>
      <vt:lpstr>Uses for a Linked List</vt:lpstr>
      <vt:lpstr>Why are linked lists useful?</vt:lpstr>
      <vt:lpstr>                  Lists                      vs                 Linked Lists</vt:lpstr>
      <vt:lpstr>Please send me your feedback (anonymous) :D</vt:lpstr>
      <vt:lpstr>Efficiency of Linked Lists vs Lists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Rebecca Dang</cp:lastModifiedBy>
  <cp:revision>762</cp:revision>
  <cp:lastPrinted>2023-04-03T20:59:01Z</cp:lastPrinted>
  <dcterms:created xsi:type="dcterms:W3CDTF">2009-09-09T21:17:00Z</dcterms:created>
  <dcterms:modified xsi:type="dcterms:W3CDTF">2024-03-18T17:40:46Z</dcterms:modified>
</cp:coreProperties>
</file>