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22"/>
  </p:notesMasterIdLst>
  <p:sldIdLst>
    <p:sldId id="360" r:id="rId2"/>
    <p:sldId id="364" r:id="rId3"/>
    <p:sldId id="361" r:id="rId4"/>
    <p:sldId id="275" r:id="rId5"/>
    <p:sldId id="276" r:id="rId6"/>
    <p:sldId id="363" r:id="rId7"/>
    <p:sldId id="277" r:id="rId8"/>
    <p:sldId id="278" r:id="rId9"/>
    <p:sldId id="362" r:id="rId10"/>
    <p:sldId id="279" r:id="rId11"/>
    <p:sldId id="280" r:id="rId12"/>
    <p:sldId id="282" r:id="rId13"/>
    <p:sldId id="283" r:id="rId14"/>
    <p:sldId id="281" r:id="rId15"/>
    <p:sldId id="284" r:id="rId16"/>
    <p:sldId id="285" r:id="rId17"/>
    <p:sldId id="286" r:id="rId18"/>
    <p:sldId id="287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0635C-0B65-1A42-B548-ED7B2C0E7982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DE8E3-4395-024D-9A86-068A3C332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18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Open Sans Light" panose="020B0606030504020204" pitchFamily="34" charset="0"/>
              </a:rPr>
              <a:pPr/>
              <a:t>1</a:t>
            </a:fld>
            <a:endParaRPr lang="en-US" sz="900" dirty="0">
              <a:latin typeface="Open Sans Light" panose="020B0606030504020204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Open Sans Light" panose="020B0606030504020204" pitchFamily="34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332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62" name="Google Shape;3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92" name="Google Shape;39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02" name="Google Shape;40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12" name="Google Shape;41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21" name="Google Shape;42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31" name="Google Shape;43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40" name="Google Shape;44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01" name="Google Shape;3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11" name="Google Shape;31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22" name="Google Shape;3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32" name="Google Shape;33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53" name="Google Shape;35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71" name="Google Shape;3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81" name="Google Shape;3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Book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0718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17350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624969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19070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93181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41789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 pitchFamily="2" charset="0"/>
              </a:defRPr>
            </a:lvl1pPr>
          </a:lstStyle>
          <a:p>
            <a:r>
              <a:rPr lang="en-US" sz="788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 pitchFamily="2" charset="0"/>
              </a:defRPr>
            </a:lvl1pPr>
          </a:lstStyle>
          <a:p>
            <a:pPr algn="ctr"/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259715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4205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84514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299931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5783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15999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Book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828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36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3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1953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05016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6357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4222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3187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1243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0360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2669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3716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1pPr>
      <a:lvl2pPr marL="27432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2pPr>
      <a:lvl3pPr marL="41148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2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3pPr>
      <a:lvl4pPr marL="54864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4pPr>
      <a:lvl5pPr marL="68580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1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traceback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7D11D7-F283-1447-8D29-459FC2222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Lecture:</a:t>
            </a:r>
            <a:br>
              <a:rPr lang="en-US" sz="4000" dirty="0"/>
            </a:br>
            <a:r>
              <a:rPr lang="en-US" sz="4000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15235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4A90A7-4A82-B0D6-BB00-42E9D622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out of multiple calls deep</a:t>
            </a:r>
          </a:p>
        </p:txBody>
      </p:sp>
      <p:sp>
        <p:nvSpPr>
          <p:cNvPr id="345" name="Google Shape;345;p35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Stack “unwinds” until exception is handled or we reach the start of </a:t>
            </a:r>
            <a:r>
              <a:rPr lang="en-US"/>
              <a:t>the program</a:t>
            </a:r>
            <a:endParaRPr lang="en-US" dirty="0"/>
          </a:p>
        </p:txBody>
      </p:sp>
      <p:pic>
        <p:nvPicPr>
          <p:cNvPr id="349" name="Google Shape;349;p35" descr="Screen Shot 2016-04-17 at 3.36.25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009" y="2036704"/>
            <a:ext cx="5791200" cy="4440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5" descr="Screen Shot 2016-04-17 at 3.38.03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35450" y="3562865"/>
            <a:ext cx="6322541" cy="2761735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C1E41D-4347-BB1C-213E-32E3BB38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sz="3200" dirty="0"/>
              <a:t>exceptions</a:t>
            </a:r>
            <a:endParaRPr lang="en-US" dirty="0"/>
          </a:p>
        </p:txBody>
      </p:sp>
      <p:sp>
        <p:nvSpPr>
          <p:cNvPr id="356" name="Google Shape;356;p36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174896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Courier"/>
              </a:rPr>
              <a:t> Exceptions are just classes in Python, with common types for ease of use / clarity.</a:t>
            </a:r>
          </a:p>
          <a:p>
            <a:pPr lvl="1"/>
            <a:r>
              <a:rPr lang="en-US" dirty="0">
                <a:sym typeface="Courier"/>
              </a:rPr>
              <a:t> All inherit from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BaseException</a:t>
            </a:r>
            <a:endParaRPr lang="en-US" dirty="0">
              <a:latin typeface="Source Code Pro" panose="020B0309030403020204" pitchFamily="34" charset="0"/>
              <a:ea typeface="Source Code Pro" panose="020B0309030403020204" pitchFamily="34" charset="0"/>
              <a:sym typeface="Courier"/>
            </a:endParaRPr>
          </a:p>
          <a:p>
            <a:r>
              <a:rPr lang="en-US" dirty="0">
                <a:sym typeface="Courier"/>
              </a:rPr>
              <a:t>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AssertionError</a:t>
            </a:r>
            <a:r>
              <a:rPr lang="en-US" dirty="0">
                <a:sym typeface="Courier"/>
              </a:rPr>
              <a:t> – The of exception raised by a failing assert statement</a:t>
            </a:r>
          </a:p>
          <a:p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TypeError</a:t>
            </a:r>
            <a:r>
              <a:rPr lang="en-US" dirty="0"/>
              <a:t> -- A function was passed the wrong number/type of argument</a:t>
            </a:r>
          </a:p>
          <a:p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NameError</a:t>
            </a:r>
            <a:r>
              <a:rPr lang="en-US" dirty="0"/>
              <a:t> -- A name wasn't found</a:t>
            </a:r>
          </a:p>
          <a:p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KeyError</a:t>
            </a:r>
            <a:r>
              <a:rPr lang="en-US" dirty="0"/>
              <a:t> -- A key wasn't found in a dictionary</a:t>
            </a:r>
          </a:p>
          <a:p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RuntimeError</a:t>
            </a:r>
            <a:r>
              <a:rPr lang="en-US" dirty="0"/>
              <a:t> -- Catch-all for troubles during interpretation</a:t>
            </a:r>
          </a:p>
          <a:p>
            <a:r>
              <a:rPr lang="en-US" dirty="0"/>
              <a:t>Your own exceptions!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DB4472-679A-2549-9CB6-56E61DDDEEF3}"/>
              </a:ext>
            </a:extLst>
          </p:cNvPr>
          <p:cNvSpPr txBox="1"/>
          <p:nvPr/>
        </p:nvSpPr>
        <p:spPr>
          <a:xfrm>
            <a:off x="1198605" y="720398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819196-8B73-40C4-A133-E358FF98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 stops at the exception</a:t>
            </a:r>
          </a:p>
        </p:txBody>
      </p:sp>
      <p:sp>
        <p:nvSpPr>
          <p:cNvPr id="374" name="Google Shape;374;p38"/>
          <p:cNvSpPr txBox="1">
            <a:spLocks noGrp="1"/>
          </p:cNvSpPr>
          <p:nvPr>
            <p:ph idx="1"/>
          </p:nvPr>
        </p:nvSpPr>
        <p:spPr>
          <a:xfrm>
            <a:off x="533399" y="1066800"/>
            <a:ext cx="9584635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And is ‘thrown back’ to wherever it is caught, by default no where.</a:t>
            </a:r>
          </a:p>
        </p:txBody>
      </p:sp>
      <p:pic>
        <p:nvPicPr>
          <p:cNvPr id="378" name="Google Shape;378;p38" descr="Screen Shot 2016-04-17 at 3.43.5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4002" y="1550772"/>
            <a:ext cx="6769100" cy="50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ABC486-0A43-6CA6-F5D9-54F5A2FB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Statements</a:t>
            </a:r>
          </a:p>
        </p:txBody>
      </p:sp>
      <p:sp>
        <p:nvSpPr>
          <p:cNvPr id="384" name="Google Shape;384;p39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Allow you to make assertions about assumptions that your code relies on</a:t>
            </a:r>
          </a:p>
          <a:p>
            <a:pPr lvl="1"/>
            <a:r>
              <a:rPr lang="en-US" dirty="0"/>
              <a:t>Use them liberally!</a:t>
            </a:r>
          </a:p>
          <a:p>
            <a:pPr lvl="1"/>
            <a:r>
              <a:rPr lang="en-US" dirty="0"/>
              <a:t>Incoming data is "dirty" and unsafe till you’ve "cleaned" it</a:t>
            </a:r>
          </a:p>
          <a:p>
            <a:endParaRPr lang="en-US" dirty="0">
              <a:sym typeface="Courier"/>
            </a:endParaRPr>
          </a:p>
          <a:p>
            <a:r>
              <a:rPr lang="en-US" dirty="0">
                <a:sym typeface="Courier"/>
              </a:rPr>
              <a:t>They "do nothing" if the statement is true.</a:t>
            </a:r>
          </a:p>
          <a:p>
            <a:r>
              <a:rPr lang="en-US" dirty="0"/>
              <a:t>Raise an exception of type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AssertionError</a:t>
            </a:r>
            <a:endParaRPr lang="en-US" dirty="0">
              <a:latin typeface="Source Code Pro" panose="020B0309030403020204" pitchFamily="34" charset="0"/>
              <a:ea typeface="Source Code Pro" panose="020B0309030403020204" pitchFamily="34" charset="0"/>
              <a:sym typeface="Courier"/>
            </a:endParaRPr>
          </a:p>
          <a:p>
            <a:r>
              <a:rPr lang="en-US" dirty="0"/>
              <a:t>You can turn them off: </a:t>
            </a:r>
          </a:p>
          <a:p>
            <a:pPr lvl="1"/>
            <a:r>
              <a:rPr lang="en-US" dirty="0"/>
              <a:t> Ignored in optimize flag: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python3 –O</a:t>
            </a:r>
            <a:r>
              <a:rPr lang="en-US" dirty="0"/>
              <a:t> …</a:t>
            </a:r>
          </a:p>
          <a:p>
            <a:pPr lvl="1"/>
            <a:r>
              <a:rPr lang="en-US" dirty="0"/>
              <a:t> Governed by bool </a:t>
            </a:r>
            <a:r>
              <a:rPr lang="en-US" dirty="0">
                <a:sym typeface="Courier"/>
              </a:rPr>
              <a:t>__debug__</a:t>
            </a:r>
            <a:endParaRPr lang="en-US" dirty="0"/>
          </a:p>
          <a:p>
            <a:endParaRPr lang="en-US" dirty="0"/>
          </a:p>
        </p:txBody>
      </p:sp>
      <p:sp>
        <p:nvSpPr>
          <p:cNvPr id="388" name="Google Shape;388;p39"/>
          <p:cNvSpPr/>
          <p:nvPr/>
        </p:nvSpPr>
        <p:spPr>
          <a:xfrm>
            <a:off x="2209800" y="2667000"/>
            <a:ext cx="7848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assert &lt;assertion expression&gt;, &lt;string for failed&gt;</a:t>
            </a:r>
            <a:endParaRPr sz="1600" dirty="0">
              <a:latin typeface="Source Code Pro" panose="020B0509030403020204" pitchFamily="49" charset="77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89" name="Google Shape;389;p39"/>
          <p:cNvSpPr/>
          <p:nvPr/>
        </p:nvSpPr>
        <p:spPr>
          <a:xfrm>
            <a:off x="6567616" y="3308863"/>
            <a:ext cx="5090984" cy="1327669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def divides(x, y):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assert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x != 0, ”Denominator must be non-zero”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return y % x == 0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15F643-79F2-5933-7EAA-C33CC357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Demo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79367-F7E9-9431-204A-62AF0FA2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See an exception get raised</a:t>
            </a:r>
          </a:p>
          <a:p>
            <a:r>
              <a:rPr lang="en-US" dirty="0"/>
              <a:t> Use an assert statement to validate input</a:t>
            </a:r>
          </a:p>
          <a:p>
            <a:r>
              <a:rPr lang="en-US" dirty="0"/>
              <a:t> Use try/catch to recover from an exception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7D6D63-E67A-361E-889D-A647C853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Handling Errors – </a:t>
            </a:r>
            <a:r>
              <a:rPr lang="en-US" sz="3200" dirty="0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try</a:t>
            </a:r>
            <a:r>
              <a:rPr lang="en-US" sz="3200" dirty="0"/>
              <a:t> / </a:t>
            </a:r>
            <a:r>
              <a:rPr lang="en-US" sz="3200" dirty="0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except</a:t>
            </a:r>
            <a:endParaRPr lang="en-US" dirty="0"/>
          </a:p>
        </p:txBody>
      </p:sp>
      <p:sp>
        <p:nvSpPr>
          <p:cNvPr id="395" name="Google Shape;395;p40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Wrap your code in </a:t>
            </a:r>
            <a:r>
              <a:rPr lang="en-US" dirty="0">
                <a:sym typeface="Courier"/>
              </a:rPr>
              <a:t>try – except </a:t>
            </a:r>
            <a:r>
              <a:rPr lang="en-US" dirty="0"/>
              <a:t>statements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Execution rule</a:t>
            </a:r>
          </a:p>
          <a:p>
            <a:pPr lvl="1"/>
            <a:r>
              <a:rPr lang="en-US" dirty="0"/>
              <a:t>&lt;try suite&gt; is executed first</a:t>
            </a:r>
          </a:p>
          <a:p>
            <a:pPr lvl="1"/>
            <a:r>
              <a:rPr lang="en-US" dirty="0"/>
              <a:t>If during this an exception is raised and not handled otherwise</a:t>
            </a:r>
          </a:p>
          <a:p>
            <a:pPr lvl="1"/>
            <a:r>
              <a:rPr lang="en-US" dirty="0"/>
              <a:t>And if the exception inherits from &lt;exception class&gt;</a:t>
            </a:r>
          </a:p>
          <a:p>
            <a:pPr lvl="1"/>
            <a:r>
              <a:rPr lang="en-US" dirty="0"/>
              <a:t>Then &lt;except suite&gt; is executed with &lt;name&gt; bound to the exception</a:t>
            </a:r>
          </a:p>
          <a:p>
            <a:r>
              <a:rPr lang="en-US" dirty="0"/>
              <a:t>Control jumps to the except suite of the most recent </a:t>
            </a:r>
            <a:r>
              <a:rPr lang="en-US" dirty="0">
                <a:sym typeface="Courier"/>
              </a:rPr>
              <a:t>try</a:t>
            </a:r>
            <a:r>
              <a:rPr lang="en-US" dirty="0"/>
              <a:t> that handles the exception</a:t>
            </a:r>
          </a:p>
        </p:txBody>
      </p:sp>
      <p:sp>
        <p:nvSpPr>
          <p:cNvPr id="399" name="Google Shape;399;p40"/>
          <p:cNvSpPr/>
          <p:nvPr/>
        </p:nvSpPr>
        <p:spPr>
          <a:xfrm>
            <a:off x="852618" y="1559011"/>
            <a:ext cx="9947188" cy="1659924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try:</a:t>
            </a:r>
            <a:endParaRPr sz="160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&lt;try suite&gt;</a:t>
            </a:r>
            <a:endParaRPr sz="160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except &lt;exception class&gt; as &lt;name&gt;:</a:t>
            </a:r>
            <a:endParaRPr sz="160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&lt;except suite&gt;</a:t>
            </a:r>
            <a:endParaRPr sz="160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# continue here if &lt;try suite&gt; succeeds w/o exception</a:t>
            </a:r>
            <a:endParaRPr sz="160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2750" y="1344152"/>
            <a:ext cx="819185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0550" y="3733800"/>
            <a:ext cx="83947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5758F7B-AE0B-9302-1AA3-E7B3FC04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EE74B-306C-7A35-6D74-8BFF8B91D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C02476-11D1-6852-FDA9-C9437E8A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Raise statement</a:t>
            </a:r>
          </a:p>
        </p:txBody>
      </p:sp>
      <p:sp>
        <p:nvSpPr>
          <p:cNvPr id="415" name="Google Shape;415;p42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Exception are raised with a </a:t>
            </a:r>
            <a:r>
              <a:rPr lang="en-US" dirty="0">
                <a:sym typeface="Courier"/>
              </a:rPr>
              <a:t>raise</a:t>
            </a:r>
            <a:r>
              <a:rPr lang="en-US" dirty="0"/>
              <a:t> statement</a:t>
            </a:r>
          </a:p>
          <a:p>
            <a:pPr lvl="1"/>
            <a:r>
              <a:rPr lang="en-US" dirty="0">
                <a:sym typeface="Courier"/>
              </a:rPr>
              <a:t>       raise &lt;exception&gt;, e.g.:</a:t>
            </a:r>
          </a:p>
          <a:p>
            <a:pPr lvl="1"/>
            <a:r>
              <a:rPr lang="en-US" dirty="0">
                <a:sym typeface="Courier"/>
              </a:rPr>
              <a:t>  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raise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NameError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(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f"The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  <a:sym typeface="Courier"/>
              </a:rPr>
              <a:t> property {name} does not exist")</a:t>
            </a:r>
          </a:p>
          <a:p>
            <a:pPr lvl="1"/>
            <a:endParaRPr lang="en-US" dirty="0">
              <a:sym typeface="Courier"/>
            </a:endParaRPr>
          </a:p>
          <a:p>
            <a:r>
              <a:rPr lang="en-US" dirty="0"/>
              <a:t>&lt;expression&gt; must evaluate to a subclass of </a:t>
            </a:r>
            <a:r>
              <a:rPr lang="en-US" dirty="0" err="1"/>
              <a:t>BaseException</a:t>
            </a:r>
            <a:r>
              <a:rPr lang="en-US" dirty="0"/>
              <a:t> or an instance of one</a:t>
            </a:r>
          </a:p>
          <a:p>
            <a:r>
              <a:rPr lang="en-US" dirty="0"/>
              <a:t>Exceptions are constructed like any other object</a:t>
            </a:r>
          </a:p>
          <a:p>
            <a:pPr lvl="1"/>
            <a:r>
              <a:rPr lang="en-US" dirty="0">
                <a:sym typeface="Courier"/>
              </a:rPr>
              <a:t>        </a:t>
            </a:r>
            <a:r>
              <a:rPr lang="en-US" dirty="0" err="1">
                <a:sym typeface="Courier"/>
              </a:rPr>
              <a:t>TypeError</a:t>
            </a:r>
            <a:r>
              <a:rPr lang="en-US" dirty="0">
                <a:sym typeface="Courier"/>
              </a:rPr>
              <a:t>(‘Bad argument’)</a:t>
            </a:r>
          </a:p>
          <a:p>
            <a:r>
              <a:rPr lang="en-US" dirty="0">
                <a:sym typeface="Courier"/>
              </a:rPr>
              <a:t> </a:t>
            </a:r>
            <a:r>
              <a:rPr lang="en-US" b="1" dirty="0">
                <a:sym typeface="Courier"/>
              </a:rPr>
              <a:t>Raise Exceptions for unrecoverable errors!</a:t>
            </a:r>
          </a:p>
          <a:p>
            <a:pPr lvl="1"/>
            <a:r>
              <a:rPr lang="en-US" dirty="0">
                <a:sym typeface="Courier"/>
              </a:rPr>
              <a:t> Something bad has gone on and you cannot continue.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"/>
          <p:cNvSpPr/>
          <p:nvPr/>
        </p:nvSpPr>
        <p:spPr>
          <a:xfrm>
            <a:off x="2514600" y="1447800"/>
            <a:ext cx="6705600" cy="92333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class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NoiseyException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(Exception):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def __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init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__(self, stuff):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    print("Bad stuff happened", stuff)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28" name="Google Shape;428;p43"/>
          <p:cNvSpPr/>
          <p:nvPr/>
        </p:nvSpPr>
        <p:spPr>
          <a:xfrm>
            <a:off x="2438400" y="3581401"/>
            <a:ext cx="6705600" cy="1200329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try: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return fun(x)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except: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raise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NoiseyException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((fun, x))</a:t>
            </a:r>
            <a:endParaRPr sz="1800" dirty="0">
              <a:solidFill>
                <a:schemeClr val="dk1"/>
              </a:solidFill>
              <a:latin typeface="Source Code Pro" panose="020B0509030403020204" pitchFamily="49" charset="77"/>
              <a:ea typeface="Courier"/>
              <a:cs typeface="Courier"/>
              <a:sym typeface="Courier"/>
            </a:endParaRPr>
          </a:p>
        </p:txBody>
      </p:sp>
      <p:sp>
        <p:nvSpPr>
          <p:cNvPr id="10" name="Google Shape;427;p43">
            <a:extLst>
              <a:ext uri="{FF2B5EF4-FFF2-40B4-BE49-F238E27FC236}">
                <a16:creationId xmlns:a16="http://schemas.microsoft.com/office/drawing/2014/main" id="{432EE999-9DC2-774C-9362-7E6AE4B54BF4}"/>
              </a:ext>
            </a:extLst>
          </p:cNvPr>
          <p:cNvSpPr/>
          <p:nvPr/>
        </p:nvSpPr>
        <p:spPr>
          <a:xfrm>
            <a:off x="2438400" y="2505670"/>
            <a:ext cx="6705600" cy="92333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class CS88Error(Exception):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pass # The one time you can skip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init.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;)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90B7C-4EDA-E5C4-3A4A-074C6E4D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are Classes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A20447-AFF8-FD12-2AA8-985ADDC3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60BC3-8B67-90A3-2F25-DE6EF1587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99EA-EC3A-7D28-4755-BFA4A0D6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AB6D6-1C68-3269-929F-72E3D1764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A82C2-9AE7-9ADA-FB12-600602B7B6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91635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4CE1C4-F3D9-E1F9-B2E7-B1731C04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Summary</a:t>
            </a:r>
            <a:endParaRPr lang="en-US" dirty="0"/>
          </a:p>
        </p:txBody>
      </p:sp>
      <p:sp>
        <p:nvSpPr>
          <p:cNvPr id="443" name="Google Shape;443;p45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Approach use of exceptions as a design problem</a:t>
            </a:r>
          </a:p>
          <a:p>
            <a:pPr lvl="1"/>
            <a:r>
              <a:rPr lang="en-US" dirty="0"/>
              <a:t>Meaningful behavior =&gt; methods [&amp; attributes]</a:t>
            </a:r>
          </a:p>
          <a:p>
            <a:pPr lvl="1"/>
            <a:r>
              <a:rPr lang="en-US" dirty="0"/>
              <a:t>ADT methodology: What should a function do?</a:t>
            </a:r>
          </a:p>
          <a:p>
            <a:pPr lvl="1"/>
            <a:r>
              <a:rPr lang="en-US" dirty="0"/>
              <a:t>What’s private and hidden? vs What’s public?</a:t>
            </a:r>
          </a:p>
          <a:p>
            <a:r>
              <a:rPr lang="en-US" dirty="0"/>
              <a:t>Use it to streamline development</a:t>
            </a:r>
          </a:p>
          <a:p>
            <a:endParaRPr lang="en-US" dirty="0"/>
          </a:p>
          <a:p>
            <a:r>
              <a:rPr lang="en-US" dirty="0"/>
              <a:t>Anticipate exceptional cases and unforeseen problems</a:t>
            </a:r>
          </a:p>
          <a:p>
            <a:pPr lvl="1"/>
            <a:r>
              <a:rPr lang="en-US" dirty="0"/>
              <a:t>try … except</a:t>
            </a:r>
          </a:p>
          <a:p>
            <a:pPr lvl="1"/>
            <a:r>
              <a:rPr lang="en-US" dirty="0"/>
              <a:t>raise / assert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3DAA-00C5-2442-84AC-95C0BE27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4F2E-51E4-F344-A616-8100BDB93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Exceptions give us a formal way to address error conditions</a:t>
            </a:r>
          </a:p>
          <a:p>
            <a:r>
              <a:rPr lang="en-US" sz="2800" dirty="0"/>
              <a:t> "Catch" exceptions in a Python Program</a:t>
            </a:r>
          </a:p>
          <a:p>
            <a:r>
              <a:rPr lang="en-US" sz="2800" dirty="0"/>
              <a:t> Define and Raise our own exceptions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215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F797C3-58AF-1B4F-B596-13B69927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Can Occur Just About Anywhere!</a:t>
            </a:r>
          </a:p>
        </p:txBody>
      </p:sp>
      <p:sp>
        <p:nvSpPr>
          <p:cNvPr id="304" name="Google Shape;304;p31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Function receives arguments of improper type?</a:t>
            </a:r>
          </a:p>
          <a:p>
            <a:r>
              <a:rPr lang="en-US" dirty="0"/>
              <a:t>Resources (e.g. files or some data) are not available</a:t>
            </a:r>
          </a:p>
          <a:p>
            <a:r>
              <a:rPr lang="en-US" dirty="0"/>
              <a:t>Network connection is lost or times out?</a:t>
            </a:r>
          </a:p>
        </p:txBody>
      </p:sp>
      <p:pic>
        <p:nvPicPr>
          <p:cNvPr id="308" name="Google Shape;308;p31" descr="Screen Shot 2016-04-17 at 3.17.32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2653861"/>
            <a:ext cx="9144000" cy="343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E1BE24-5D5B-EDDA-8EDC-7837B593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 exceptions (</a:t>
            </a:r>
            <a:r>
              <a:rPr lang="en-US" sz="3200" dirty="0">
                <a:hlinkClick r:id="rId3"/>
              </a:rPr>
              <a:t>Docs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14" name="Google Shape;314;p32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Unhandled, "thrown" back to the top level interpreter</a:t>
            </a:r>
          </a:p>
          <a:p>
            <a:r>
              <a:rPr lang="en-US" b="1" dirty="0"/>
              <a:t>Or halt the program</a:t>
            </a:r>
          </a:p>
        </p:txBody>
      </p:sp>
      <p:sp>
        <p:nvSpPr>
          <p:cNvPr id="318" name="Google Shape;318;p32"/>
          <p:cNvSpPr/>
          <p:nvPr/>
        </p:nvSpPr>
        <p:spPr>
          <a:xfrm>
            <a:off x="952500" y="2506682"/>
            <a:ext cx="79248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3/0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Traceback (most recent call last):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1, in &lt;module&gt;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 err="1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ZeroDivisionError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: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division by zero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str.lower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(1)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Traceback (most recent call last):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1, in &lt;module&gt;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 err="1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TypeError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: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descriptor 'lower' requires a 'str' object but received a 'int'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""[2]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Traceback (most recent call last):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1, in &lt;module&gt;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 err="1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IndexError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: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string index out of range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8285-3EBD-FEB1-3453-72B3C83E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477D6-A754-1097-580F-3C7E99CC3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066800"/>
            <a:ext cx="11304373" cy="5257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 dirty="0"/>
              <a:t>Exceptions mean something bad has happened!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226E5-AB5F-44B7-DFF3-B1B955DF1A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8269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8CB61-9536-BBC2-CFF3-B78E3290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Functions</a:t>
            </a:r>
            <a:endParaRPr lang="en-US" dirty="0"/>
          </a:p>
        </p:txBody>
      </p:sp>
      <p:sp>
        <p:nvSpPr>
          <p:cNvPr id="325" name="Google Shape;325;p33"/>
          <p:cNvSpPr txBox="1">
            <a:spLocks noGrp="1"/>
          </p:cNvSpPr>
          <p:nvPr>
            <p:ph idx="1"/>
          </p:nvPr>
        </p:nvSpPr>
        <p:spPr>
          <a:xfrm>
            <a:off x="533399" y="1066800"/>
            <a:ext cx="10439399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Q: What is a function supposed to do?</a:t>
            </a:r>
          </a:p>
          <a:p>
            <a:r>
              <a:rPr lang="en-US" dirty="0"/>
              <a:t>A: One thing well</a:t>
            </a:r>
          </a:p>
          <a:p>
            <a:r>
              <a:rPr lang="en-US" dirty="0"/>
              <a:t>Q: What should it do when it is passed arguments that don’t make sense?</a:t>
            </a:r>
          </a:p>
          <a:p>
            <a:endParaRPr lang="en-US" dirty="0"/>
          </a:p>
        </p:txBody>
      </p:sp>
      <p:sp>
        <p:nvSpPr>
          <p:cNvPr id="329" name="Google Shape;329;p33"/>
          <p:cNvSpPr/>
          <p:nvPr/>
        </p:nvSpPr>
        <p:spPr>
          <a:xfrm>
            <a:off x="817180" y="2488325"/>
            <a:ext cx="10155619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def divides(x, y):</a:t>
            </a:r>
            <a:endParaRPr sz="2400" dirty="0">
              <a:latin typeface="Source Code Pro" panose="020B0509030403020204" pitchFamily="49" charset="77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    return 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y%x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== 0</a:t>
            </a:r>
            <a:endParaRPr sz="2400" dirty="0">
              <a:latin typeface="Source Code Pro" panose="020B0509030403020204" pitchFamily="49" charset="77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</a:t>
            </a:r>
            <a:endParaRPr sz="2400" dirty="0">
              <a:latin typeface="Source Code Pro" panose="020B0509030403020204" pitchFamily="49" charset="77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divides(0, 5)</a:t>
            </a:r>
            <a:endParaRPr sz="2400" dirty="0">
              <a:latin typeface="Source Code Pro" panose="020B0509030403020204" pitchFamily="49" charset="77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???</a:t>
            </a:r>
            <a:endParaRPr sz="2400" dirty="0">
              <a:solidFill>
                <a:schemeClr val="dk1"/>
              </a:solidFill>
              <a:latin typeface="Source Code Pro" panose="020B0509030403020204" pitchFamily="49" charset="77"/>
              <a:ea typeface="Courier"/>
              <a:cs typeface="Courier"/>
              <a:sym typeface="Courier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def get(data, selector):</a:t>
            </a:r>
            <a:endParaRPr sz="2400" dirty="0">
              <a:latin typeface="Source Code Pro" panose="020B0509030403020204" pitchFamily="49" charset="77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    return data[selector]</a:t>
            </a:r>
            <a:endParaRPr sz="2400" dirty="0">
              <a:latin typeface="Source Code Pro" panose="020B0509030403020204" pitchFamily="49" charset="77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</a:t>
            </a:r>
            <a:endParaRPr sz="2400" dirty="0">
              <a:latin typeface="Source Code Pro" panose="020B0509030403020204" pitchFamily="49" charset="77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get({'a': 34, 'cat':'9 lives'}, 'dog’) </a:t>
            </a:r>
            <a:endParaRPr sz="2400" dirty="0">
              <a:solidFill>
                <a:schemeClr val="dk1"/>
              </a:solidFill>
              <a:latin typeface="Source Code Pro" panose="020B0509030403020204" pitchFamily="49" charset="77"/>
              <a:ea typeface="Courier"/>
              <a:cs typeface="Courier"/>
              <a:sym typeface="Courier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????</a:t>
            </a:r>
            <a:endParaRPr sz="2400" dirty="0">
              <a:latin typeface="Source Code Pro" panose="020B0509030403020204" pitchFamily="49" charset="77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3D5CBE-BAF5-8149-F9B3-FB44D024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Exceptional exit from functions</a:t>
            </a:r>
            <a:endParaRPr lang="en-US" dirty="0"/>
          </a:p>
        </p:txBody>
      </p:sp>
      <p:sp>
        <p:nvSpPr>
          <p:cNvPr id="335" name="Google Shape;335;p34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Function doesn’t “return” but instead execution is thrown out of the function</a:t>
            </a:r>
          </a:p>
        </p:txBody>
      </p:sp>
      <p:sp>
        <p:nvSpPr>
          <p:cNvPr id="339" name="Google Shape;339;p34"/>
          <p:cNvSpPr/>
          <p:nvPr/>
        </p:nvSpPr>
        <p:spPr>
          <a:xfrm>
            <a:off x="533400" y="1919354"/>
            <a:ext cx="11065476" cy="480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def divides(x, y):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    return y % x == 0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divides(0, 5)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Traceback (most recent call last):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1, in &lt;module&gt;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2, in divides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ZeroDivisionError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: integer division or modulo by zero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def get(data, selector):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    return data[selector]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get({'a': 34, 'cat':'9 lives'}, 'dog')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Traceback (most recent call last):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1, in &lt;module&gt;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2, in get</a:t>
            </a:r>
            <a:endParaRPr sz="1800" dirty="0">
              <a:solidFill>
                <a:schemeClr val="dk1"/>
              </a:solidFill>
              <a:latin typeface="Source Code Pro" panose="020B0509030403020204" pitchFamily="49" charset="77"/>
              <a:ea typeface="Courier"/>
              <a:cs typeface="Courier"/>
              <a:sym typeface="Courier"/>
            </a:endParaRPr>
          </a:p>
          <a:p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KeyError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: 'dog'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A5B8-D572-092B-C87A-7D09D317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"Stack Trace" or "Traceback" (</a:t>
            </a:r>
            <a:r>
              <a:rPr lang="en-US" dirty="0">
                <a:hlinkClick r:id="rId2"/>
              </a:rPr>
              <a:t>Docs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A189D-1379-AEF7-D8C9-D0C8FA6DD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 All errors in Python </a:t>
            </a:r>
            <a:r>
              <a:rPr lang="en-US" sz="2800" i="1" dirty="0"/>
              <a:t>should </a:t>
            </a:r>
            <a:r>
              <a:rPr lang="en-US" sz="2800" dirty="0"/>
              <a:t>return some structured feedback.</a:t>
            </a:r>
          </a:p>
          <a:p>
            <a:r>
              <a:rPr lang="en-US" sz="2800" dirty="0"/>
              <a:t> Errors may be dense but contain some really helpful information!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👉 python3 -</a:t>
            </a:r>
            <a:r>
              <a:rPr lang="en-US" sz="2000" dirty="0" err="1">
                <a:effectLst/>
                <a:latin typeface="Source Code Pro Light" panose="020B0409030403020204" pitchFamily="49" charset="77"/>
              </a:rPr>
              <a:t>i</a:t>
            </a:r>
            <a:r>
              <a:rPr lang="en-US" sz="2000" dirty="0">
                <a:effectLst/>
                <a:latin typeface="Source Code Pro Light" panose="020B0409030403020204" pitchFamily="49" charset="77"/>
              </a:rPr>
              <a:t> 18-Exceptions.py 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What is your age? 5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Catching CS88Error</a:t>
            </a:r>
          </a:p>
          <a:p>
            <a:pPr marL="0" indent="0">
              <a:buNone/>
            </a:pPr>
            <a:r>
              <a:rPr lang="en-US" sz="2000" b="1" dirty="0">
                <a:effectLst/>
                <a:latin typeface="Source Code Pro Light" panose="020B0409030403020204" pitchFamily="49" charset="77"/>
              </a:rPr>
              <a:t>Traceback</a:t>
            </a:r>
            <a:r>
              <a:rPr lang="en-US" sz="2000" dirty="0">
                <a:effectLst/>
                <a:latin typeface="Source Code Pro Light" panose="020B0409030403020204" pitchFamily="49" charset="77"/>
              </a:rPr>
              <a:t> (most recent call last): 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  File "…</a:t>
            </a:r>
            <a:r>
              <a:rPr lang="en-US" sz="2000" dirty="0" err="1">
                <a:effectLst/>
                <a:latin typeface="Source Code Pro Light" panose="020B0409030403020204" pitchFamily="49" charset="77"/>
              </a:rPr>
              <a:t>Exceptions.py</a:t>
            </a:r>
            <a:r>
              <a:rPr lang="en-US" sz="2000" dirty="0">
                <a:effectLst/>
                <a:latin typeface="Source Code Pro Light" panose="020B0409030403020204" pitchFamily="49" charset="77"/>
              </a:rPr>
              <a:t>", line 24, in &lt;module&gt;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    </a:t>
            </a:r>
            <a:r>
              <a:rPr lang="en-US" sz="2000" dirty="0" err="1">
                <a:effectLst/>
                <a:latin typeface="Source Code Pro Light" panose="020B0409030403020204" pitchFamily="49" charset="77"/>
              </a:rPr>
              <a:t>get_age_in_days</a:t>
            </a:r>
            <a:r>
              <a:rPr lang="en-US" sz="2000" dirty="0">
                <a:effectLst/>
                <a:latin typeface="Source Code Pro Light" panose="020B0409030403020204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  File "…", line 20, in </a:t>
            </a:r>
            <a:r>
              <a:rPr lang="en-US" sz="2000" dirty="0" err="1">
                <a:effectLst/>
                <a:latin typeface="Source Code Pro Light" panose="020B0409030403020204" pitchFamily="49" charset="77"/>
              </a:rPr>
              <a:t>get_age_in_days</a:t>
            </a:r>
            <a:endParaRPr lang="en-US" sz="2000" dirty="0">
              <a:effectLst/>
              <a:latin typeface="Source Code Pro Light" panose="020B0409030403020204" pitchFamily="49" charset="77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    raise e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  File "…", line 14, in </a:t>
            </a:r>
            <a:r>
              <a:rPr lang="en-US" sz="2000" dirty="0" err="1">
                <a:effectLst/>
                <a:latin typeface="Source Code Pro Light" panose="020B0409030403020204" pitchFamily="49" charset="77"/>
              </a:rPr>
              <a:t>get_age_in_days</a:t>
            </a:r>
            <a:endParaRPr lang="en-US" sz="2000" dirty="0">
              <a:effectLst/>
              <a:latin typeface="Source Code Pro Light" panose="020B0409030403020204" pitchFamily="49" charset="77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    raise CS88Error('Yo</a:t>
            </a:r>
            <a:r>
              <a:rPr lang="en-US" sz="2000" dirty="0">
                <a:latin typeface="Source Code Pro Light" panose="020B0409030403020204" pitchFamily="49" charset="77"/>
              </a:rPr>
              <a:t>u seem young!</a:t>
            </a:r>
            <a:r>
              <a:rPr lang="en-US" sz="2000" dirty="0">
                <a:effectLst/>
                <a:latin typeface="Source Code Pro Light" panose="020B0409030403020204" pitchFamily="49" charset="77"/>
              </a:rPr>
              <a:t>')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__main__.CS88Error: Yo</a:t>
            </a:r>
            <a:r>
              <a:rPr lang="en-US" sz="2000" dirty="0">
                <a:latin typeface="Source Code Pro Light" panose="020B0409030403020204" pitchFamily="49" charset="77"/>
              </a:rPr>
              <a:t>u seem young!</a:t>
            </a:r>
            <a:endParaRPr lang="en-US" sz="2000" dirty="0">
              <a:effectLst/>
              <a:latin typeface="Source Code Pro Light" panose="020B04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66688478"/>
      </p:ext>
    </p:extLst>
  </p:cSld>
  <p:clrMapOvr>
    <a:masterClrMapping/>
  </p:clrMapOvr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.potx" id="{60C739C7-D456-6A4F-BBEC-3282AC96DFC2}" vid="{649004B0-456A-9B40-8F2C-9815F0B16F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1141</Words>
  <Application>Microsoft Macintosh PowerPoint</Application>
  <PresentationFormat>Widescreen</PresentationFormat>
  <Paragraphs>157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American Typewriter Condensed</vt:lpstr>
      <vt:lpstr>Arial</vt:lpstr>
      <vt:lpstr>Calibri</vt:lpstr>
      <vt:lpstr>Courier</vt:lpstr>
      <vt:lpstr>FreightMicro Pro Book</vt:lpstr>
      <vt:lpstr>Open Sans Light</vt:lpstr>
      <vt:lpstr>Source Code Pro</vt:lpstr>
      <vt:lpstr>Source Code Pro Light</vt:lpstr>
      <vt:lpstr>Source Code Pro Medium</vt:lpstr>
      <vt:lpstr>3_Main C88C</vt:lpstr>
      <vt:lpstr>Lecture: Exceptions</vt:lpstr>
      <vt:lpstr>Survey Comments</vt:lpstr>
      <vt:lpstr>Learning Objectives</vt:lpstr>
      <vt:lpstr>Errors Can Occur Just About Anywhere!</vt:lpstr>
      <vt:lpstr>Example exceptions (Docs)</vt:lpstr>
      <vt:lpstr>PowerPoint Presentation</vt:lpstr>
      <vt:lpstr>Functions</vt:lpstr>
      <vt:lpstr>Exceptional exit from functions</vt:lpstr>
      <vt:lpstr>Reading A "Stack Trace" or "Traceback" (Docs)</vt:lpstr>
      <vt:lpstr>Continue out of multiple calls deep</vt:lpstr>
      <vt:lpstr>Types of exceptions</vt:lpstr>
      <vt:lpstr>Flow of control stops at the exception</vt:lpstr>
      <vt:lpstr>Assert Statements</vt:lpstr>
      <vt:lpstr>Demo</vt:lpstr>
      <vt:lpstr>Handling Errors – try / except</vt:lpstr>
      <vt:lpstr>Demo</vt:lpstr>
      <vt:lpstr>Raise statement</vt:lpstr>
      <vt:lpstr>Exceptions are Classes</vt:lpstr>
      <vt:lpstr>Demo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Lecture: Exceptions</dc:title>
  <dc:creator>Microsoft Office User</dc:creator>
  <cp:lastModifiedBy>Michael Ball</cp:lastModifiedBy>
  <cp:revision>9</cp:revision>
  <dcterms:created xsi:type="dcterms:W3CDTF">2022-04-11T09:27:35Z</dcterms:created>
  <dcterms:modified xsi:type="dcterms:W3CDTF">2024-03-18T16:28:12Z</dcterms:modified>
</cp:coreProperties>
</file>