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52"/>
  </p:notesMasterIdLst>
  <p:handoutMasterIdLst>
    <p:handoutMasterId r:id="rId53"/>
  </p:handoutMasterIdLst>
  <p:sldIdLst>
    <p:sldId id="374" r:id="rId2"/>
    <p:sldId id="376" r:id="rId3"/>
    <p:sldId id="429" r:id="rId4"/>
    <p:sldId id="430" r:id="rId5"/>
    <p:sldId id="432" r:id="rId6"/>
    <p:sldId id="392" r:id="rId7"/>
    <p:sldId id="400" r:id="rId8"/>
    <p:sldId id="417" r:id="rId9"/>
    <p:sldId id="418" r:id="rId10"/>
    <p:sldId id="403" r:id="rId11"/>
    <p:sldId id="405" r:id="rId12"/>
    <p:sldId id="419" r:id="rId13"/>
    <p:sldId id="381" r:id="rId14"/>
    <p:sldId id="382" r:id="rId15"/>
    <p:sldId id="367" r:id="rId16"/>
    <p:sldId id="404" r:id="rId17"/>
    <p:sldId id="413" r:id="rId18"/>
    <p:sldId id="414" r:id="rId19"/>
    <p:sldId id="427" r:id="rId20"/>
    <p:sldId id="431" r:id="rId21"/>
    <p:sldId id="412" r:id="rId22"/>
    <p:sldId id="410" r:id="rId23"/>
    <p:sldId id="415" r:id="rId24"/>
    <p:sldId id="409" r:id="rId25"/>
    <p:sldId id="411" r:id="rId26"/>
    <p:sldId id="416" r:id="rId27"/>
    <p:sldId id="406" r:id="rId28"/>
    <p:sldId id="256" r:id="rId29"/>
    <p:sldId id="377" r:id="rId30"/>
    <p:sldId id="378" r:id="rId31"/>
    <p:sldId id="380" r:id="rId32"/>
    <p:sldId id="379" r:id="rId33"/>
    <p:sldId id="390" r:id="rId34"/>
    <p:sldId id="391" r:id="rId35"/>
    <p:sldId id="428" r:id="rId36"/>
    <p:sldId id="388" r:id="rId37"/>
    <p:sldId id="436" r:id="rId38"/>
    <p:sldId id="437" r:id="rId39"/>
    <p:sldId id="383" r:id="rId40"/>
    <p:sldId id="384" r:id="rId41"/>
    <p:sldId id="365" r:id="rId42"/>
    <p:sldId id="433" r:id="rId43"/>
    <p:sldId id="435" r:id="rId44"/>
    <p:sldId id="261" r:id="rId45"/>
    <p:sldId id="370" r:id="rId46"/>
    <p:sldId id="373" r:id="rId47"/>
    <p:sldId id="262" r:id="rId48"/>
    <p:sldId id="368" r:id="rId49"/>
    <p:sldId id="369" r:id="rId50"/>
    <p:sldId id="269" r:id="rId51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5"/>
    <p:restoredTop sz="86405"/>
  </p:normalViewPr>
  <p:slideViewPr>
    <p:cSldViewPr snapToGrid="0" snapToObjects="1">
      <p:cViewPr varScale="1">
        <p:scale>
          <a:sx n="95" d="100"/>
          <a:sy n="95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42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864643-90E1-A044-A16F-5E9713695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68283-4183-D44B-9BE8-043F9B1A4A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D6CA2-BF27-7E43-9B60-EE86E8E0F5E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6CAE9-4F4B-1F49-8B62-2E89E1A21C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34425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6B6A8-2641-DE43-9BA6-384195F70C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3988" y="8734425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B64D-1715-BE42-89E2-B97AE0AC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8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64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39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19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8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6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19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44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882650"/>
            <a:ext cx="5441950" cy="3062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5093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451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8503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28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456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6313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125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77709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104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40523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7427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59460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14977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74918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4983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2295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10397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Eric Kim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Eric Kim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549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3317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134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838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0407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1923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7798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2157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6441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0579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2812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quence-types-list-tuple-range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stem.org/us/courses/59252/discussion/" TargetMode="External"/><Relationship Id="rId2" Type="http://schemas.openxmlformats.org/officeDocument/2006/relationships/hyperlink" Target="https://www.gradescope.com/courses/786589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/>
              <a:t>Lecture 4: Sequences and </a:t>
            </a:r>
            <a:r>
              <a:rPr lang="en-US" sz="3800" dirty="0">
                <a:latin typeface="Source Code Pro" panose="020B0509030403020204" pitchFamily="49" charset="77"/>
              </a:rPr>
              <a:t>for</a:t>
            </a:r>
            <a:r>
              <a:rPr lang="en-US" sz="3800" dirty="0"/>
              <a:t> Loops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kern="0" dirty="0"/>
              <a:t>Week 2, Summer 2024. 6/24 (Mon)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E1911-849D-51A2-BB34-B93D306E4D2F}"/>
              </a:ext>
            </a:extLst>
          </p:cNvPr>
          <p:cNvSpPr txBox="1"/>
          <p:nvPr/>
        </p:nvSpPr>
        <p:spPr>
          <a:xfrm>
            <a:off x="5276193" y="714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438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3DB-C8E3-BC46-9750-44D8F32A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and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3353-0AEE-1144-A3ED-2CBD37FD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Index is the name used to track a position in some sequence.</a:t>
            </a:r>
          </a:p>
          <a:p>
            <a:r>
              <a:rPr lang="en-US" dirty="0"/>
              <a:t> We can "index into" a string to get an individual letter</a:t>
            </a:r>
          </a:p>
          <a:p>
            <a:r>
              <a:rPr lang="en-US" dirty="0"/>
              <a:t> 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text[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]</a:t>
            </a:r>
            <a:r>
              <a:rPr lang="en-US" b="0" dirty="0">
                <a:effectLst/>
                <a:latin typeface="SourceCodePro" panose="020B0309030403020204" pitchFamily="34" charset="0"/>
              </a:rPr>
              <a:t> == "H"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text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"Hello, C88C!"</a:t>
            </a:r>
            <a:endParaRPr lang="en-US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index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endParaRPr lang="en-US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while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index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&lt;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 err="1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len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(text):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	print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(text[index])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index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+=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effectLst/>
                <a:latin typeface="SourceCodePro" panose="020B0309030403020204" pitchFamily="34" charset="0"/>
              </a:rPr>
              <a:t># Same as index = index += 1</a:t>
            </a:r>
          </a:p>
          <a:p>
            <a:pPr marL="0" indent="0">
              <a:buNone/>
            </a:pPr>
            <a:endParaRPr lang="en-US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C28528F-4584-C13E-2418-926CBD49D763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4482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3DB-C8E3-BC46-9750-44D8F32A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The Numbers As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3353-0AEE-1144-A3ED-2CBD37FD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def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 err="1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sum_to_n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(n):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	"""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&gt;&gt;&gt; </a:t>
            </a:r>
            <a:r>
              <a:rPr lang="en-US" sz="2400" b="0" dirty="0" err="1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sum_to_n</a:t>
            </a:r>
            <a:r>
              <a:rPr lang="en-US" sz="2400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(10)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	55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	"""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</a:t>
            </a:r>
            <a:r>
              <a:rPr lang="en-US" sz="2400" b="0" dirty="0" err="1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i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while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 err="1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i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&lt;=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 err="1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i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	</a:t>
            </a:r>
            <a:r>
              <a:rPr lang="en-US" sz="2400" b="0" dirty="0" err="1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i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return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total</a:t>
            </a:r>
          </a:p>
          <a:p>
            <a:pPr marL="0" indent="0">
              <a:buNone/>
            </a:pP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C28528F-4584-C13E-2418-926CBD49D763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3144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3DB-C8E3-BC46-9750-44D8F32A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The Numbers As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3353-0AEE-1144-A3ED-2CBD37FD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def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 err="1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sum_to_n</a:t>
            </a:r>
            <a:r>
              <a:rPr lang="en-US" sz="2400" dirty="0" err="1">
                <a:solidFill>
                  <a:srgbClr val="622CBC"/>
                </a:solidFill>
                <a:latin typeface="SourceCodePro" panose="020B0309030403020204" pitchFamily="34" charset="0"/>
              </a:rPr>
              <a:t>_down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(n):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	"""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&gt;&gt;&gt; </a:t>
            </a:r>
            <a:r>
              <a:rPr lang="en-US" sz="2400" b="0" dirty="0" err="1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sum_to_n_down</a:t>
            </a:r>
            <a:r>
              <a:rPr lang="en-US" sz="2400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(10)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	55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	"""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while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 &gt; 0: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	n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-=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return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total</a:t>
            </a:r>
          </a:p>
          <a:p>
            <a:pPr marL="0" indent="0">
              <a:buNone/>
            </a:pP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C28528F-4584-C13E-2418-926CBD49D763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8642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Source Code Pro" panose="020B0509030403020204" pitchFamily="49" charset="77"/>
              </a:rPr>
              <a:t>for</a:t>
            </a:r>
            <a:r>
              <a:rPr lang="en-US" sz="3600" dirty="0"/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491740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Objectives: Using Lists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800" dirty="0"/>
              <a:t> Loops are a ”generic” way to iterate over data.</a:t>
            </a:r>
            <a:endParaRPr lang="en-US" dirty="0"/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 a </a:t>
            </a:r>
            <a:r>
              <a:rPr lang="en-US" sz="28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loop and a </a:t>
            </a:r>
            <a:r>
              <a:rPr lang="en-US" sz="28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loop.</a:t>
            </a:r>
          </a:p>
          <a:p>
            <a:r>
              <a:rPr lang="en-US" sz="2800" dirty="0"/>
              <a:t> Learn to use </a:t>
            </a:r>
            <a:r>
              <a:rPr lang="en-US" sz="2800" dirty="0">
                <a:latin typeface="Source Code Pro" panose="020B0509030403020204" pitchFamily="49" charset="77"/>
              </a:rPr>
              <a:t>range()</a:t>
            </a: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 a string as a sequence of letters</a:t>
            </a:r>
          </a:p>
          <a:p>
            <a:endParaRPr lang="en-US" sz="28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725F902-89DF-77B4-9F14-B597838E7D54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3725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while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until a predicate expression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1574661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&lt;predicate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# Equivalent to a for loop:</a:t>
            </a:r>
          </a:p>
          <a:p>
            <a:r>
              <a:rPr lang="en-US" sz="2000" dirty="0">
                <a:latin typeface="Courier New"/>
                <a:cs typeface="Courier New"/>
              </a:rPr>
              <a:t>text = "Hello, C88C!"</a:t>
            </a:r>
          </a:p>
          <a:p>
            <a:r>
              <a:rPr lang="en-US" sz="2000" dirty="0">
                <a:latin typeface="Courier New"/>
                <a:cs typeface="Courier New"/>
              </a:rPr>
              <a:t>index = 0</a:t>
            </a:r>
          </a:p>
          <a:p>
            <a:r>
              <a:rPr lang="en-US" sz="2000" dirty="0">
                <a:latin typeface="Courier New"/>
                <a:cs typeface="Courier New"/>
              </a:rPr>
              <a:t>while index &lt; </a:t>
            </a:r>
            <a:r>
              <a:rPr lang="en-US" sz="2000" dirty="0" err="1">
                <a:latin typeface="Courier New"/>
                <a:cs typeface="Courier New"/>
              </a:rPr>
              <a:t>len</a:t>
            </a:r>
            <a:r>
              <a:rPr lang="en-US" sz="2000" dirty="0">
                <a:latin typeface="Courier New"/>
                <a:cs typeface="Courier New"/>
              </a:rPr>
              <a:t>(text):</a:t>
            </a:r>
          </a:p>
          <a:p>
            <a:r>
              <a:rPr lang="en-US" sz="2000" dirty="0">
                <a:latin typeface="Courier New"/>
                <a:cs typeface="Courier New"/>
              </a:rPr>
              <a:t>    letter = text[index]</a:t>
            </a:r>
          </a:p>
          <a:p>
            <a:r>
              <a:rPr lang="en-US" sz="2000" dirty="0">
                <a:latin typeface="Courier New"/>
                <a:cs typeface="Courier New"/>
              </a:rPr>
              <a:t>    print(letter)</a:t>
            </a:r>
          </a:p>
          <a:p>
            <a:r>
              <a:rPr lang="en-US" sz="2000" dirty="0">
                <a:latin typeface="Courier New"/>
                <a:cs typeface="Courier New"/>
              </a:rPr>
              <a:t>    index += 1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180AD66-F87A-59EB-82FB-C4F6ECE2F826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496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15"/>
    </mc:Choice>
    <mc:Fallback xmlns="">
      <p:transition spd="slow" advTm="5131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for</a:t>
            </a:r>
            <a:r>
              <a:rPr lang="en-US" dirty="0"/>
              <a:t>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for a structured sequence of variable bindings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3748" y="2266613"/>
            <a:ext cx="6864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&lt;variables&gt; </a:t>
            </a:r>
            <a:r>
              <a:rPr lang="en-US" sz="28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&lt;sequence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A1B53AE-5AE9-2FDB-0A93-0976C8F2EAC5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3980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6"/>
    </mc:Choice>
    <mc:Fallback xmlns="">
      <p:transition spd="slow" advTm="1017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C7C-59B9-5CF3-2B26-4B4968E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Live Coding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D87-213C-0A85-D628-33EA1ED0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text = "Hello, C88C!"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index = 0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while index &lt; </a:t>
            </a:r>
            <a:r>
              <a:rPr lang="en-US" sz="2400" dirty="0" err="1">
                <a:latin typeface="Courier New"/>
                <a:cs typeface="Courier New"/>
              </a:rPr>
              <a:t>len</a:t>
            </a:r>
            <a:r>
              <a:rPr lang="en-US" sz="2400" dirty="0">
                <a:latin typeface="Courier New"/>
                <a:cs typeface="Courier New"/>
              </a:rPr>
              <a:t>(text):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letter = text[index]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print(letter)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index += 1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for letter in text: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print(letter)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82DC67B-8771-32D4-51D2-B2EA648A4ED8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72255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C7C-59B9-5CF3-2B26-4B4968E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Live Coding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D87-213C-0A85-D628-33EA1ED0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index = 0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while index &lt; 10: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print(index)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index += 1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for index in range(0, 10):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print(index)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CF5DF55-3F28-2EA7-52A4-F3F8DB91B069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27456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C7C-59B9-5CF3-2B26-4B4968E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Summing 1 to N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D87-213C-0A85-D628-33EA1ED0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066800"/>
            <a:ext cx="4836994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def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 err="1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sum_to_n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for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num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in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range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, n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return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total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</a:b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def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 err="1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sum_to_n_down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for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num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in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range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(n,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,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-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return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total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</a:b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902E6-749A-3781-A73D-E204B30484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229397-A1F4-C372-DC59-87A88C9E4BFA}"/>
              </a:ext>
            </a:extLst>
          </p:cNvPr>
          <p:cNvSpPr txBox="1">
            <a:spLocks/>
          </p:cNvSpPr>
          <p:nvPr/>
        </p:nvSpPr>
        <p:spPr bwMode="auto">
          <a:xfrm>
            <a:off x="6192103" y="1015367"/>
            <a:ext cx="4836994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20548" indent="-120548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800" b="0" i="0" cap="none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89315" indent="-96439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800" b="0" i="0" cap="none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82192" indent="-96439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400" b="0" i="0" cap="none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50958" indent="-72329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400" b="0" i="0" cap="none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43835" indent="-72329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000" b="0" i="0" cap="none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036711" indent="-72329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229588" indent="-72329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1422464" indent="-72329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1615341" indent="-72329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sum_to_n_while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total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&lt;=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total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+=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20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+=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total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sum_to_n_down_while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total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total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+=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20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-=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total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7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Welcome to Week 2!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Upcoming due dates (11:59 pm PST)</a:t>
            </a:r>
          </a:p>
          <a:p>
            <a:pPr>
              <a:buFontTx/>
              <a:buChar char="-"/>
            </a:pPr>
            <a:r>
              <a:rPr lang="en-US" dirty="0"/>
              <a:t> Homework 01: Due July 24th</a:t>
            </a:r>
          </a:p>
          <a:p>
            <a:pPr>
              <a:buFontTx/>
              <a:buChar char="-"/>
            </a:pPr>
            <a:r>
              <a:rPr lang="en-US" dirty="0"/>
              <a:t> Lab 01: Due July 24th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91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C7C-59B9-5CF3-2B26-4B4968E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Summing 1 to N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D87-213C-0A85-D628-33EA1ED0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066800"/>
            <a:ext cx="4836994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def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 err="1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sum_to_n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for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num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in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range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, n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return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total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</a:b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def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 err="1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sum_to_n_down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for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num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in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range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(n, 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,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-</a:t>
            </a:r>
            <a:r>
              <a:rPr lang="en-US" sz="2400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		total </a:t>
            </a: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+=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num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return</a:t>
            </a:r>
            <a: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total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400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</a:br>
            <a:endParaRPr lang="en-US" sz="2400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902E6-749A-3781-A73D-E204B30484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229397-A1F4-C372-DC59-87A88C9E4BFA}"/>
              </a:ext>
            </a:extLst>
          </p:cNvPr>
          <p:cNvSpPr txBox="1">
            <a:spLocks/>
          </p:cNvSpPr>
          <p:nvPr/>
        </p:nvSpPr>
        <p:spPr bwMode="auto">
          <a:xfrm>
            <a:off x="6192103" y="1015367"/>
            <a:ext cx="4836994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20548" indent="-120548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800" b="0" i="0" cap="none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89315" indent="-96439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800" b="0" i="0" cap="none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82192" indent="-96439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400" b="0" i="0" cap="none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50958" indent="-72329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400" b="0" i="0" cap="none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43835" indent="-72329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000" b="0" i="0" cap="none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036711" indent="-72329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229588" indent="-72329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1422464" indent="-72329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1615341" indent="-72329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sum_to_n_while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total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&lt;=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total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+=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20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+=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total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sum_to_n_down_while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total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total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+=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20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-=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0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total</a:t>
            </a:r>
            <a:endParaRPr lang="en-US" sz="200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7C783-C5EA-55DF-DCA3-AA5DC52420D5}"/>
              </a:ext>
            </a:extLst>
          </p:cNvPr>
          <p:cNvSpPr txBox="1"/>
          <p:nvPr/>
        </p:nvSpPr>
        <p:spPr>
          <a:xfrm>
            <a:off x="279777" y="5498755"/>
            <a:ext cx="5186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Tip</a:t>
            </a:r>
            <a:r>
              <a:rPr lang="en-US" sz="2400" dirty="0"/>
              <a:t>: you can often write a </a:t>
            </a:r>
            <a:r>
              <a:rPr lang="en-US" sz="2400" b="1" dirty="0"/>
              <a:t>for</a:t>
            </a:r>
            <a:r>
              <a:rPr lang="en-US" sz="2400" dirty="0"/>
              <a:t> loop as a </a:t>
            </a:r>
            <a:r>
              <a:rPr lang="en-US" sz="2400" b="1" dirty="0"/>
              <a:t>while</a:t>
            </a:r>
            <a:r>
              <a:rPr lang="en-US" sz="2400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1830657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9837-C209-824B-843C-A7D5FDC6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[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1368-93D5-194A-A344-C852C50E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refers generally to a data structure consisting of an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indexed collection of values,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we’ll generally call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is, there is a first, second, third value (which CS types call #0, #1, #2, etc.). “Zero-based” vs “One-based” indexing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sequence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(with a length) or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infinite.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mutable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(elements can change) or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its elements may be accessed via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selection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their indices.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 err="1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its values may be accessed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sequentially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first to last.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1726BF2-7A5F-427B-74BB-966CDF9BC9A1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35937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7DC2-DFE8-B746-A76C-DCE71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&lt;sequence expression&gt; — What's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86BB-F63F-A14E-923E-F51FACBE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sequences:</a:t>
            </a:r>
          </a:p>
          <a:p>
            <a:pPr lvl="1"/>
            <a:r>
              <a:rPr lang="en-US" dirty="0"/>
              <a:t>range() – give me all the numbers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e.g</a:t>
            </a:r>
            <a:r>
              <a:rPr lang="en-US" dirty="0"/>
              <a:t>, "Hello, C88C!"</a:t>
            </a:r>
          </a:p>
          <a:p>
            <a:pPr lvl="2"/>
            <a:r>
              <a:rPr lang="en-US" dirty="0"/>
              <a:t> What is it a sequence of? Characters!</a:t>
            </a:r>
          </a:p>
          <a:p>
            <a:pPr lvl="1"/>
            <a:r>
              <a:rPr lang="en-US" dirty="0"/>
              <a:t>lists (next!)</a:t>
            </a:r>
          </a:p>
          <a:p>
            <a:r>
              <a:rPr lang="en-US" dirty="0"/>
              <a:t>We'll start with two basic facts: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range(10)</a:t>
            </a:r>
            <a:r>
              <a:rPr lang="en-US" dirty="0"/>
              <a:t> is the numbers 0 to 9, or range(0, 10)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[]</a:t>
            </a:r>
            <a:r>
              <a:rPr lang="en-US" dirty="0"/>
              <a:t> means "indexing" an item in a sequence.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"Hello"[0] == "H"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678B67F-E64C-A610-DB60-08D6AAB786A5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23382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136-EF33-4740-9C42-A929325D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25A9-B8AA-884B-A27A-C3DDC658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There are many types of sequences </a:t>
            </a:r>
            <a:r>
              <a:rPr lang="en-US" dirty="0"/>
              <a:t>in Python.</a:t>
            </a:r>
          </a:p>
          <a:p>
            <a:pPr lvl="1"/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range</a:t>
            </a:r>
          </a:p>
          <a:p>
            <a:pPr lvl="1"/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string </a:t>
            </a:r>
            <a:r>
              <a:rPr lang="en-US" dirty="0"/>
              <a:t>(text data)</a:t>
            </a:r>
          </a:p>
          <a:p>
            <a:pPr lvl="1"/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list</a:t>
            </a:r>
          </a:p>
          <a:p>
            <a:pPr lvl="1"/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tuple</a:t>
            </a:r>
          </a:p>
          <a:p>
            <a:r>
              <a:rPr lang="en-US" dirty="0"/>
              <a:t> Sequences all share some common properties.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11D44F1-201B-E197-CA31-B83018ECBE82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1314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C76F-61C4-F64D-B0A1-7E0874E1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4FB9-DFA0-E74D-8F80-0DF5F3136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9346325" cy="5257800"/>
          </a:xfrm>
        </p:spPr>
        <p:txBody>
          <a:bodyPr/>
          <a:lstStyle/>
          <a:p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range() </a:t>
            </a:r>
            <a:r>
              <a:rPr lang="en-US" sz="2400" dirty="0"/>
              <a:t>is a built in Python tool that generates a sequence of numbers.</a:t>
            </a:r>
          </a:p>
          <a:p>
            <a:pPr lvl="1"/>
            <a:r>
              <a:rPr lang="en-US" sz="2400" dirty="0"/>
              <a:t>It does not return a list unless we explicitly ask for one.</a:t>
            </a:r>
          </a:p>
          <a:p>
            <a:r>
              <a:rPr lang="en-US" sz="2400" dirty="0"/>
              <a:t>It has many options: start, stop, and step.</a:t>
            </a:r>
          </a:p>
          <a:p>
            <a:r>
              <a:rPr lang="en-US" sz="2400" dirty="0"/>
              <a:t> (Fun fact) Range is </a:t>
            </a:r>
            <a:r>
              <a:rPr lang="en-US" sz="2400" i="1" dirty="0"/>
              <a:t>lazy!</a:t>
            </a:r>
            <a:r>
              <a:rPr lang="en-US" sz="2400" dirty="0"/>
              <a:t> It can be iterated over, but doesn’t compute all its values at once.</a:t>
            </a:r>
          </a:p>
          <a:p>
            <a:r>
              <a:rPr lang="en-US" sz="2800" b="1" dirty="0"/>
              <a:t>GOTCHA: </a:t>
            </a:r>
            <a:r>
              <a:rPr lang="en-US" sz="2800" dirty="0"/>
              <a:t>Range is exclusive in the last value!</a:t>
            </a:r>
          </a:p>
          <a:p>
            <a:pPr lvl="1"/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range(10)</a:t>
            </a:r>
            <a:r>
              <a:rPr lang="en-US" sz="2400" b="1" dirty="0"/>
              <a:t> is a sequence on 10 numbers from 0 to 9.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86CBE4F-C47B-37CB-E215-971771E3D2AD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57717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FC5F6C-C2A1-65CC-12B8-1F3BF077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Operations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B54795-5AA0-547D-12B1-D1C378C800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0942" y="1130617"/>
          <a:ext cx="11597833" cy="5136845"/>
        </p:xfrm>
        <a:graphic>
          <a:graphicData uri="http://schemas.openxmlformats.org/drawingml/2006/table">
            <a:tbl>
              <a:tblPr/>
              <a:tblGrid>
                <a:gridCol w="3054831">
                  <a:extLst>
                    <a:ext uri="{9D8B030D-6E8A-4147-A177-3AD203B41FA5}">
                      <a16:colId xmlns:a16="http://schemas.microsoft.com/office/drawing/2014/main" val="3053288484"/>
                    </a:ext>
                  </a:extLst>
                </a:gridCol>
                <a:gridCol w="8543002">
                  <a:extLst>
                    <a:ext uri="{9D8B030D-6E8A-4147-A177-3AD203B41FA5}">
                      <a16:colId xmlns:a16="http://schemas.microsoft.com/office/drawing/2014/main" val="2252712893"/>
                    </a:ext>
                  </a:extLst>
                </a:gridCol>
              </a:tblGrid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15671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x in 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True if an item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is equal to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else False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16620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x not in 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 if an item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is equal to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else True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019167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 + 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concatenation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and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en-US" sz="1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101396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 * n or n * 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equivalent to adding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to itself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times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1495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s[</a:t>
                      </a:r>
                      <a:r>
                        <a:rPr lang="en-US" sz="2000" dirty="0" err="1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 item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origin 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507435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s[i:j]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slice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from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to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</a:t>
                      </a:r>
                      <a:endParaRPr lang="en-US" sz="1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0356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s[i:j:k]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slice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from </a:t>
                      </a:r>
                      <a:r>
                        <a:rPr lang="en-US" sz="1800" i="1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to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with step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</a:t>
                      </a:r>
                      <a:endParaRPr lang="en-US" sz="1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52473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len(s)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length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US" sz="1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461662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min(s)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smallest item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US" sz="1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351673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max(s)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largest item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US" sz="1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368712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s.index</a:t>
                      </a:r>
                      <a:r>
                        <a:rPr lang="en-US" sz="18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(x[, </a:t>
                      </a:r>
                      <a:r>
                        <a:rPr lang="en-US" sz="1800" dirty="0" err="1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[, j]])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 of the first occurrence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in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(at or after index </a:t>
                      </a:r>
                      <a:r>
                        <a:rPr lang="en-US" sz="1800" i="1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and before index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861732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s.count</a:t>
                      </a:r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(x)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 number of occurrences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in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US" sz="1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130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9EF0A-1F3C-9168-C729-5D62BBEEA3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1077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C7C-59B9-5CF3-2B26-4B4968E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Live Coding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D87-213C-0A85-D628-33EA1ED0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sum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range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, 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11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</a:b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def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 err="1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sum_to_n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(n):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return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sum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range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0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, n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+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1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))</a:t>
            </a:r>
          </a:p>
          <a:p>
            <a:pPr marL="0" indent="0">
              <a:buNone/>
            </a:pPr>
            <a:endParaRPr lang="en-US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text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'Hello, C88C!'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len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(text)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text.count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'l'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text.count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b="0" dirty="0">
                <a:solidFill>
                  <a:srgbClr val="023B95"/>
                </a:solidFill>
                <a:effectLst/>
                <a:latin typeface="SourceCodePro" panose="020B0309030403020204" pitchFamily="34" charset="0"/>
              </a:rPr>
              <a:t>8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text.count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</a:t>
            </a:r>
            <a:r>
              <a:rPr lang="en-US" b="0" dirty="0">
                <a:solidFill>
                  <a:srgbClr val="032563"/>
                </a:solidFill>
                <a:effectLst/>
                <a:latin typeface="SourceCodePro" panose="020B0309030403020204" pitchFamily="34" charset="0"/>
              </a:rPr>
              <a:t>'8'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)</a:t>
            </a:r>
          </a:p>
          <a:p>
            <a:pPr marL="0" indent="0">
              <a:buNone/>
            </a:pPr>
            <a:endParaRPr lang="en-US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BB8D754-0AD9-CC7F-A41E-AB420214B2BC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60243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B82A-955C-BC4B-AAB9-ECCA8BA8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F002-423D-2448-827F-83F58B1B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a new data type in Python.</a:t>
            </a:r>
          </a:p>
          <a:p>
            <a:r>
              <a:rPr lang="en-US" dirty="0"/>
              <a:t>Lists can store any kind of data and be any length.</a:t>
            </a:r>
          </a:p>
          <a:p>
            <a:r>
              <a:rPr lang="en-US" dirty="0"/>
              <a:t>We start counting items of lists at 0.</a:t>
            </a:r>
          </a:p>
          <a:p>
            <a:r>
              <a:rPr lang="en-US" dirty="0"/>
              <a:t>Lists are </a:t>
            </a:r>
            <a:r>
              <a:rPr lang="en-US" i="1" dirty="0"/>
              <a:t>mutable.</a:t>
            </a:r>
            <a:r>
              <a:rPr lang="en-US" dirty="0"/>
              <a:t> We can change their data!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D826787-B777-8A1F-651C-7AA1F8DA133E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0569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Exam dates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/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Midterm: Wednesday July 17th, 3PM – 5PM PST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Final: Wednesday August 7th, 3PM – 5PM PST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Exams will be </a:t>
            </a:r>
            <a:r>
              <a:rPr lang="en-US" b="1" dirty="0"/>
              <a:t>administered online</a:t>
            </a:r>
            <a:r>
              <a:rPr lang="en-US" dirty="0"/>
              <a:t>, and </a:t>
            </a:r>
            <a:r>
              <a:rPr lang="en-US" b="1" dirty="0"/>
              <a:t>proctored via Zoom</a:t>
            </a:r>
            <a:r>
              <a:rPr lang="en-US" dirty="0"/>
              <a:t>. You may need to present your ID (</a:t>
            </a:r>
            <a:r>
              <a:rPr lang="en-US" dirty="0" err="1"/>
              <a:t>eg</a:t>
            </a:r>
            <a:r>
              <a:rPr lang="en-US" dirty="0"/>
              <a:t> student </a:t>
            </a:r>
            <a:r>
              <a:rPr lang="en-US" dirty="0" err="1"/>
              <a:t>CalID</a:t>
            </a:r>
            <a:r>
              <a:rPr lang="en-US" dirty="0"/>
              <a:t> card, or any ID with your name + photo) during the Zoom call to proctors.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Important</a:t>
            </a:r>
            <a:r>
              <a:rPr lang="en-US" dirty="0"/>
              <a:t>: for those that can’t make the above exam times, we will have </a:t>
            </a:r>
            <a:r>
              <a:rPr lang="en-US" b="1" dirty="0"/>
              <a:t>alternate exam times</a:t>
            </a:r>
            <a:r>
              <a:rPr lang="en-US" dirty="0"/>
              <a:t>. Stay tuned for details here!</a:t>
            </a:r>
          </a:p>
        </p:txBody>
      </p:sp>
    </p:spTree>
    <p:extLst>
      <p:ext uri="{BB962C8B-B14F-4D97-AF65-F5344CB8AC3E}">
        <p14:creationId xmlns:p14="http://schemas.microsoft.com/office/powerpoint/2010/main" val="3548120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38F0-80F2-9D47-831E-0DE645D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5497-879A-7349-AA7E-5DAA1F94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structure in Python that can hold many elements</a:t>
            </a:r>
          </a:p>
          <a:p>
            <a:pPr lvl="1"/>
            <a:r>
              <a:rPr lang="en-US" sz="2500" dirty="0"/>
              <a:t>Also referred to an an “array” in other programming languages.</a:t>
            </a:r>
          </a:p>
          <a:p>
            <a:r>
              <a:rPr lang="en-US" sz="2800" dirty="0"/>
              <a:t>Lists are used to group similar items together.</a:t>
            </a:r>
          </a:p>
          <a:p>
            <a:pPr lvl="1"/>
            <a:r>
              <a:rPr lang="en-US" sz="2500" dirty="0"/>
              <a:t>A “contact list”, a “list of courses”, a “to do list”</a:t>
            </a:r>
          </a:p>
          <a:p>
            <a:r>
              <a:rPr lang="en-US" sz="2800" dirty="0"/>
              <a:t>Python lists are </a:t>
            </a:r>
            <a:r>
              <a:rPr lang="en-US" sz="2800" i="1" dirty="0"/>
              <a:t>really </a:t>
            </a:r>
            <a:r>
              <a:rPr lang="en-US" sz="2800" dirty="0"/>
              <a:t>flexible!</a:t>
            </a:r>
          </a:p>
          <a:p>
            <a:pPr lvl="1"/>
            <a:r>
              <a:rPr lang="en-US" sz="2500" dirty="0"/>
              <a:t>Can contain any type of data</a:t>
            </a:r>
          </a:p>
          <a:p>
            <a:pPr lvl="1"/>
            <a:r>
              <a:rPr lang="en-US" sz="2500" dirty="0"/>
              <a:t>Can mix and match types!</a:t>
            </a:r>
          </a:p>
          <a:p>
            <a:pPr lvl="1"/>
            <a:r>
              <a:rPr lang="en-US" sz="2500" dirty="0"/>
              <a:t>Can add and delete items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B55CDF7-420A-35D1-8FD7-FB2D8105A0D7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31062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514-08BC-E342-B38C-8D63788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We’ve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B8CE-2AFB-214B-8D55-F95E54CF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54732"/>
            <a:ext cx="11125200" cy="5257800"/>
          </a:xfrm>
        </p:spPr>
        <p:txBody>
          <a:bodyPr/>
          <a:lstStyle/>
          <a:p>
            <a:r>
              <a:rPr lang="en-US" sz="2800" dirty="0"/>
              <a:t>Each </a:t>
            </a:r>
            <a:r>
              <a:rPr lang="en-US" sz="2800" i="1" dirty="0"/>
              <a:t>type</a:t>
            </a:r>
            <a:r>
              <a:rPr lang="en-US" sz="2800" dirty="0"/>
              <a:t> of data has a specific set of functions (methods) you can apply to them, and certain properties you can access.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int</a:t>
            </a:r>
            <a:r>
              <a:rPr lang="en-US" sz="2400" dirty="0"/>
              <a:t> / Integers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1, -1, 0</a:t>
            </a:r>
            <a:r>
              <a:rPr lang="en-US" sz="2400" dirty="0"/>
              <a:t>, …</a:t>
            </a:r>
          </a:p>
          <a:p>
            <a:pPr marL="457200" indent="-457200"/>
            <a:r>
              <a:rPr lang="en-US" sz="2400" dirty="0">
                <a:latin typeface="Source Code Pro" panose="020B0509030403020204" pitchFamily="49" charset="77"/>
              </a:rPr>
              <a:t>float</a:t>
            </a:r>
            <a:r>
              <a:rPr lang="en-US" sz="2400" dirty="0"/>
              <a:t> (“decimal numbers”)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1.0, 3.14159, 20.0</a:t>
            </a:r>
          </a:p>
          <a:p>
            <a:pPr marL="457200" indent="-457200"/>
            <a:r>
              <a:rPr lang="en-US" sz="2400" dirty="0">
                <a:latin typeface="Source Code Pro" panose="020B0509030403020204" pitchFamily="49" charset="77"/>
              </a:rPr>
              <a:t>string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"Hello, CS88"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function</a:t>
            </a:r>
            <a:endParaRPr lang="en-US" sz="2400" dirty="0"/>
          </a:p>
          <a:p>
            <a:pPr marL="914400" lvl="1"/>
            <a:r>
              <a:rPr lang="en-US" sz="2400" dirty="0">
                <a:latin typeface="Source Code Pro" panose="020B0509030403020204" pitchFamily="49" charset="77"/>
              </a:rPr>
              <a:t>max(), min(), print(), your own functions!</a:t>
            </a:r>
          </a:p>
          <a:p>
            <a:pPr marL="457200" indent="-457200"/>
            <a:r>
              <a:rPr lang="en-US" sz="2400" b="1" dirty="0">
                <a:latin typeface="Source Code Pro" panose="020B0509030403020204" pitchFamily="49" charset="77"/>
              </a:rPr>
              <a:t>list</a:t>
            </a:r>
            <a:r>
              <a:rPr lang="en-US" sz="2400" b="1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Code Pro" panose="020B0509030403020204" pitchFamily="49" charset="77"/>
              </a:rPr>
              <a:t> ['CS88', 'DATA8', 'POLSCI2', 'PHILR1B</a:t>
            </a:r>
            <a:r>
              <a:rPr lang="en-US" sz="2400" b="1" dirty="0"/>
              <a:t>’]</a:t>
            </a:r>
          </a:p>
          <a:p>
            <a:pPr marL="457200" indent="-457200"/>
            <a:endParaRPr lang="en-US" sz="24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163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AFEA-028B-D946-B312-8B477D66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[Python Docs!]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337F-4A81-5841-AEA5-9E19ACC3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Source Code Pro" panose="020B0509030403020204" pitchFamily="49" charset="77"/>
              </a:rPr>
              <a:t>[]</a:t>
            </a:r>
            <a:r>
              <a:rPr lang="en-US" sz="2400" dirty="0"/>
              <a:t> ”square brackets”: Used to access items in a list. We start at 0!</a:t>
            </a:r>
          </a:p>
          <a:p>
            <a:r>
              <a:rPr lang="en-US" sz="2400" dirty="0" err="1"/>
              <a:t>len</a:t>
            </a:r>
            <a:r>
              <a:rPr lang="en-US" sz="2400" dirty="0"/>
              <a:t>(): The number of items in a list</a:t>
            </a:r>
          </a:p>
          <a:p>
            <a:r>
              <a:rPr lang="en-US" sz="2400" dirty="0"/>
              <a:t>+: We can add lists together</a:t>
            </a:r>
          </a:p>
          <a:p>
            <a:r>
              <a:rPr lang="en-US" sz="2400" dirty="0"/>
              <a:t>min(), max(): Functions that take in a list and return some info.</a:t>
            </a:r>
          </a:p>
          <a:p>
            <a:r>
              <a:rPr lang="en-US" sz="2400" dirty="0"/>
              <a:t>Converting between types: Strings and Lists:</a:t>
            </a:r>
          </a:p>
          <a:p>
            <a:pPr lvl="1"/>
            <a:r>
              <a:rPr lang="en-US" sz="2400" dirty="0">
                <a:latin typeface="Source Code Pro" panose="020B0509030403020204" pitchFamily="49" charset="77"/>
              </a:rPr>
              <a:t>&lt;string&gt;.split(&lt;separator&gt;) </a:t>
            </a:r>
            <a:r>
              <a:rPr lang="en-US" sz="2400" dirty="0"/>
              <a:t>→  List of strings</a:t>
            </a:r>
          </a:p>
          <a:p>
            <a:pPr lvl="2"/>
            <a:r>
              <a:rPr lang="en-US" dirty="0">
                <a:latin typeface="Source Code Pro" panose="020B0509030403020204" pitchFamily="49" charset="77"/>
              </a:rPr>
              <a:t>'I am taking CS88.'.split(' ')</a:t>
            </a:r>
          </a:p>
          <a:p>
            <a:pPr lvl="1"/>
            <a:r>
              <a:rPr lang="en-US" sz="2400" dirty="0">
                <a:latin typeface="Source Code Pro" panose="020B0509030403020204" pitchFamily="49" charset="77"/>
              </a:rPr>
              <a:t>&lt;string&gt;.join(&lt;list&gt;) </a:t>
            </a:r>
            <a:r>
              <a:rPr lang="en-US" sz="2400" dirty="0"/>
              <a:t>→ String, with the items of a list joined together.</a:t>
            </a:r>
          </a:p>
          <a:p>
            <a:pPr lvl="2"/>
            <a:r>
              <a:rPr lang="en-US" dirty="0">
                <a:latin typeface="Source Code Pro" panose="020B0509030403020204" pitchFamily="49" charset="77"/>
              </a:rPr>
              <a:t>' '.join(['I', 'am', 'taking', 'C88C.'])</a:t>
            </a:r>
          </a:p>
          <a:p>
            <a:r>
              <a:rPr lang="en-US" sz="2400" dirty="0">
                <a:hlinkClick r:id="rId2"/>
              </a:rPr>
              <a:t>Lots more interesting tools!</a:t>
            </a:r>
            <a:endParaRPr lang="en-US" sz="2400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542F48D-7E7F-C49F-5B1A-FA22693DEB52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3511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AEAF-7F12-2F42-A8AF-6700E89D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Selecting Elements From a List (A Reference, Don't Memorize Yet!)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9104-F946-7E47-8625-F75453A1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b="1" dirty="0">
                <a:solidFill>
                  <a:schemeClr val="tx2"/>
                </a:solidFill>
              </a:rPr>
              <a:t>Selection</a:t>
            </a:r>
            <a:r>
              <a:rPr lang="en-US" sz="2600" dirty="0"/>
              <a:t> refers to extracting elements by their index.</a:t>
            </a:r>
          </a:p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b="1" dirty="0">
                <a:solidFill>
                  <a:schemeClr val="tx2"/>
                </a:solidFill>
              </a:rPr>
              <a:t>Slicing</a:t>
            </a:r>
            <a:r>
              <a:rPr lang="en-US" sz="2600" dirty="0"/>
              <a:t> refers to extracting subsequences.</a:t>
            </a:r>
          </a:p>
          <a:p>
            <a:pPr marL="0" indent="0">
              <a:buNone/>
            </a:pPr>
            <a:r>
              <a:rPr lang="en-US" sz="2600" dirty="0"/>
              <a:t>• These work uniformly across sequence types.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" panose="020B0509030403020204" pitchFamily="49" charset="77"/>
              </a:rPr>
              <a:t>L = [2,0,9,10,11]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" panose="020B0509030403020204" pitchFamily="49" charset="77"/>
              </a:rPr>
              <a:t>S  =  "Hello, world!" 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L[2]== 9 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L[-1] == L[</a:t>
            </a:r>
            <a:r>
              <a:rPr lang="en-US" sz="2000" dirty="0" err="1">
                <a:latin typeface="Source Code Pro" panose="020B0509030403020204" pitchFamily="49" charset="77"/>
              </a:rPr>
              <a:t>len</a:t>
            </a:r>
            <a:r>
              <a:rPr lang="en-US" sz="2000" dirty="0">
                <a:latin typeface="Source Code Pro" panose="020B0509030403020204" pitchFamily="49" charset="77"/>
              </a:rPr>
              <a:t>(t)-1] == 11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S[1] == "e" # Each element of a string is a one-element string.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L[1:4] == (L[1], L[2], L[3]) == (0, 9, 10)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S[1:2] == S[1] == "e"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S[0:5] == "Hello", S[0:5:2] == "</a:t>
            </a:r>
            <a:r>
              <a:rPr lang="en-US" sz="2000" dirty="0" err="1">
                <a:latin typeface="Source Code Pro" panose="020B0509030403020204" pitchFamily="49" charset="77"/>
              </a:rPr>
              <a:t>Hlo</a:t>
            </a:r>
            <a:r>
              <a:rPr lang="en-US" sz="2000" dirty="0">
                <a:latin typeface="Source Code Pro" panose="020B0509030403020204" pitchFamily="49" charset="77"/>
              </a:rPr>
              <a:t>", S[4::-1] == "</a:t>
            </a:r>
            <a:r>
              <a:rPr lang="en-US" sz="2000" dirty="0" err="1">
                <a:latin typeface="Source Code Pro" panose="020B0509030403020204" pitchFamily="49" charset="77"/>
              </a:rPr>
              <a:t>olleH</a:t>
            </a:r>
            <a:r>
              <a:rPr lang="en-US" sz="2000" dirty="0">
                <a:latin typeface="Source Code Pro" panose="020B0509030403020204" pitchFamily="49" charset="77"/>
              </a:rPr>
              <a:t>"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1FB7E3F-619D-05D6-12B3-A65F1E39781A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19430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880A-E0AB-5447-91B9-0974DA9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Indexing &amp;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7191-4074-0947-95A9-C07E5A18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start counting from 0.</a:t>
            </a:r>
          </a:p>
          <a:p>
            <a:pPr lvl="1"/>
            <a:r>
              <a:rPr lang="en-US" sz="2400" dirty="0"/>
              <a:t>You </a:t>
            </a:r>
            <a:r>
              <a:rPr lang="en-US" sz="2400" i="1" dirty="0"/>
              <a:t>will </a:t>
            </a:r>
            <a:r>
              <a:rPr lang="en-US" sz="2400" dirty="0"/>
              <a:t>mess this up. We all do. It's ok.</a:t>
            </a:r>
          </a:p>
          <a:p>
            <a:pPr lvl="1"/>
            <a:r>
              <a:rPr lang="en-US" sz="2400" dirty="0"/>
              <a:t>There's lots of bad dad jokes about this. </a:t>
            </a:r>
            <a:r>
              <a:rPr lang="en-US" sz="2400" dirty="0">
                <a:sym typeface="Wingdings" pitchFamily="2" charset="2"/>
              </a:rPr>
              <a:t></a:t>
            </a:r>
          </a:p>
          <a:p>
            <a:r>
              <a:rPr lang="en-US" sz="2400" dirty="0">
                <a:sym typeface="Wingdings" pitchFamily="2" charset="2"/>
              </a:rPr>
              <a:t>Python provides flexibility but can be confusing.</a:t>
            </a:r>
          </a:p>
          <a:p>
            <a:pPr lvl="1"/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[0] </a:t>
            </a:r>
            <a:r>
              <a:rPr lang="en-US" sz="2400" dirty="0">
                <a:sym typeface="Wingdings" pitchFamily="2" charset="2"/>
              </a:rPr>
              <a:t>means the first item</a:t>
            </a:r>
          </a:p>
          <a:p>
            <a:pPr lvl="1"/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[-1] </a:t>
            </a:r>
            <a:r>
              <a:rPr lang="en-US" sz="2400" dirty="0">
                <a:sym typeface="Wingdings" pitchFamily="2" charset="2"/>
              </a:rPr>
              <a:t>means the last item, [-2] 2</a:t>
            </a:r>
            <a:r>
              <a:rPr lang="en-US" sz="2400" baseline="30000" dirty="0">
                <a:sym typeface="Wingdings" pitchFamily="2" charset="2"/>
              </a:rPr>
              <a:t>nd</a:t>
            </a:r>
            <a:r>
              <a:rPr lang="en-US" sz="2400" dirty="0">
                <a:sym typeface="Wingdings" pitchFamily="2" charset="2"/>
              </a:rPr>
              <a:t> to last, and so on</a:t>
            </a:r>
          </a:p>
          <a:p>
            <a:r>
              <a:rPr lang="en-US" sz="2400" b="1" dirty="0">
                <a:sym typeface="Wingdings" pitchFamily="2" charset="2"/>
              </a:rPr>
              <a:t>Slicing: The last value is </a:t>
            </a:r>
            <a:r>
              <a:rPr lang="en-US" sz="2400" b="1" i="1" dirty="0">
                <a:sym typeface="Wingdings" pitchFamily="2" charset="2"/>
              </a:rPr>
              <a:t>exclusive!</a:t>
            </a:r>
          </a:p>
          <a:p>
            <a:pPr lvl="1"/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[:stop], e.g. </a:t>
            </a:r>
            <a:r>
              <a:rPr lang="en-US" sz="2400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[:5] # items 0-4</a:t>
            </a:r>
          </a:p>
          <a:p>
            <a:pPr lvl="1"/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[</a:t>
            </a:r>
            <a:r>
              <a:rPr lang="en-US" sz="2400" dirty="0" err="1">
                <a:latin typeface="Source Code Pro" panose="020B0509030403020204" pitchFamily="49" charset="77"/>
                <a:sym typeface="Wingdings" pitchFamily="2" charset="2"/>
              </a:rPr>
              <a:t>start:stop</a:t>
            </a:r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], e.g. </a:t>
            </a:r>
            <a:r>
              <a:rPr lang="en-US" sz="2400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[2:5] # items 2,3,4</a:t>
            </a:r>
          </a:p>
          <a:p>
            <a:pPr lvl="1"/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[</a:t>
            </a:r>
            <a:r>
              <a:rPr lang="en-US" sz="2400" dirty="0" err="1">
                <a:latin typeface="Source Code Pro" panose="020B0509030403020204" pitchFamily="49" charset="77"/>
                <a:sym typeface="Wingdings" pitchFamily="2" charset="2"/>
              </a:rPr>
              <a:t>start:stop:step</a:t>
            </a:r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] e.g. </a:t>
            </a:r>
            <a:r>
              <a:rPr lang="en-US" sz="2400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sz="2400" dirty="0">
                <a:latin typeface="Source Code Pro" panose="020B0509030403020204" pitchFamily="49" charset="77"/>
                <a:sym typeface="Wingdings" pitchFamily="2" charset="2"/>
              </a:rPr>
              <a:t>[0:8:2] # items 0,2,4,6</a:t>
            </a:r>
            <a:endParaRPr lang="en-US" sz="24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3552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EF5BD-12D1-9BD9-AF43-F23FE0C59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23C9AB-FEC7-AB4D-7C32-A3DF6B9E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ightMicro Pro Book" panose="02000603020000020004"/>
              </a:rPr>
              <a:t>Sequence Operations (Review and Reference)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F55D6F8-F2BE-F4BB-4831-3C28A3DD1D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0942" y="1130617"/>
          <a:ext cx="11597833" cy="5136845"/>
        </p:xfrm>
        <a:graphic>
          <a:graphicData uri="http://schemas.openxmlformats.org/drawingml/2006/table">
            <a:tbl>
              <a:tblPr/>
              <a:tblGrid>
                <a:gridCol w="3054831">
                  <a:extLst>
                    <a:ext uri="{9D8B030D-6E8A-4147-A177-3AD203B41FA5}">
                      <a16:colId xmlns:a16="http://schemas.microsoft.com/office/drawing/2014/main" val="3053288484"/>
                    </a:ext>
                  </a:extLst>
                </a:gridCol>
                <a:gridCol w="8543002">
                  <a:extLst>
                    <a:ext uri="{9D8B030D-6E8A-4147-A177-3AD203B41FA5}">
                      <a16:colId xmlns:a16="http://schemas.microsoft.com/office/drawing/2014/main" val="2252712893"/>
                    </a:ext>
                  </a:extLst>
                </a:gridCol>
              </a:tblGrid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15671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x in 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True if an item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is equal to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else False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16620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x not in 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 if an item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is equal to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else True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019167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 + 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concatenation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and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en-US" sz="1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101396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 * n or n * 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equivalent to adding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to itself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times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1495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s[</a:t>
                      </a:r>
                      <a:r>
                        <a:rPr lang="en-US" sz="2000" dirty="0" err="1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 item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origin 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507435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s[i:j]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slice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from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to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</a:t>
                      </a:r>
                      <a:endParaRPr lang="en-US" sz="1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0356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s[i:j:k]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slice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from </a:t>
                      </a:r>
                      <a:r>
                        <a:rPr lang="en-US" sz="1800" i="1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to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with step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</a:t>
                      </a:r>
                      <a:endParaRPr lang="en-US" sz="1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52473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len(s)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length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US" sz="1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461662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min(s)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smallest item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US" sz="1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351673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max(s)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largest item of </a:t>
                      </a:r>
                      <a:r>
                        <a:rPr lang="en-US" sz="1800" i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US" sz="1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368712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s.index</a:t>
                      </a:r>
                      <a:r>
                        <a:rPr lang="en-US" sz="18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(x[, </a:t>
                      </a:r>
                      <a:r>
                        <a:rPr lang="en-US" sz="1800" dirty="0" err="1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[, j]])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 of the first occurrence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in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(at or after index </a:t>
                      </a:r>
                      <a:r>
                        <a:rPr lang="en-US" sz="1800" i="1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and before index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861732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s.count</a:t>
                      </a:r>
                      <a:r>
                        <a:rPr lang="en-US" sz="2000" dirty="0">
                          <a:effectLst/>
                          <a:latin typeface="Source Code Pro" panose="020B0309030403020204" pitchFamily="34" charset="0"/>
                          <a:ea typeface="Source Code Pro" panose="020B0309030403020204" pitchFamily="34" charset="0"/>
                        </a:rPr>
                        <a:t>(x)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 number of occurrences of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r>
                        <a:rPr lang="en-US" sz="1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in </a:t>
                      </a:r>
                      <a:r>
                        <a:rPr lang="en-US" sz="18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US" sz="1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130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3E4F3-B050-E6B5-DAD1-3B4B2BAB9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29072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EC303E-BA7F-2442-80A3-59BC5814A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Demo: putting it all together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F9D0894-CC32-854A-BBE9-D410C5EB3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F32E3-F607-9D4C-857A-953F09E419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69600" y="6381750"/>
            <a:ext cx="14224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14615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is_even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"""Returns True if the input integer is even, False otherwise."""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%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get_every_other_letter_of_each_word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input_string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"""For each word (separated by spaces), returns every other letter.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Example: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get_every_other_letter_of_each_word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("Hello I am Eric")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[['H', 'l', 'o'], ['I'], ['a'], ['E', '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']]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"""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words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input_string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.split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 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output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word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words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# grab every other letter in word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letters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ind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word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is_even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ind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       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# only keep letters with even indices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letters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append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word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ind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output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append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letters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output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259FC3D-4C34-88D1-4089-D480303D82C5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65875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is_even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"""Returns True if the input integer is even, False otherwise."""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%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get_every_other_letter_of_each_word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input_string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"""For each word (separated by spaces), returns every other letter.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Example: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get_every_other_letter_of_each_word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("Hello I am Eric")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[['H', 'l', 'o'], ['I'], ['a'], ['E', '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']]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"""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words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input_string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.split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 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output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word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words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# grab every other letter in word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letters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ind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word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is_even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ind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       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# only keep letters with even indices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letters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append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word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ind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output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append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letters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output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259FC3D-4C34-88D1-4089-D480303D82C5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8EA18-6E00-48B6-DB01-19134EF196A5}"/>
              </a:ext>
            </a:extLst>
          </p:cNvPr>
          <p:cNvSpPr txBox="1"/>
          <p:nvPr/>
        </p:nvSpPr>
        <p:spPr>
          <a:xfrm>
            <a:off x="7857811" y="3305908"/>
            <a:ext cx="433418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Tip</a:t>
            </a:r>
            <a:r>
              <a:rPr lang="en-US" sz="2000" dirty="0"/>
              <a:t>: there are lots of ways to implement this function, using techniques we’ve learned so far.</a:t>
            </a:r>
          </a:p>
          <a:p>
            <a:r>
              <a:rPr lang="en-US" sz="2000" dirty="0"/>
              <a:t>Examples: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Use a while loop instead of a for loop?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Use string slicing ([</a:t>
            </a:r>
            <a:r>
              <a:rPr lang="en-US" sz="2000" dirty="0" err="1"/>
              <a:t>i:j:k</a:t>
            </a:r>
            <a:r>
              <a:rPr lang="en-US" sz="2000" dirty="0"/>
              <a:t>]) instead of the inner for loop?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Refactor to use another helper function(s)?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2558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(preview) List Comprehensions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93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(Reminder) tips for success in Data C88C</a:t>
            </a:r>
          </a:p>
          <a:p>
            <a:pPr>
              <a:buFontTx/>
              <a:buChar char="-"/>
            </a:pPr>
            <a:r>
              <a:rPr lang="en-US" dirty="0"/>
              <a:t> Attend Lab, Office Hours</a:t>
            </a:r>
          </a:p>
          <a:p>
            <a:pPr>
              <a:buFontTx/>
              <a:buChar char="-"/>
            </a:pPr>
            <a:r>
              <a:rPr lang="en-US" dirty="0"/>
              <a:t> Keep on top of due dates by checking </a:t>
            </a:r>
            <a:r>
              <a:rPr lang="en-US" dirty="0">
                <a:hlinkClick r:id="rId2"/>
              </a:rPr>
              <a:t>Gradescope</a:t>
            </a:r>
            <a:r>
              <a:rPr lang="en-US" dirty="0"/>
              <a:t> regularly</a:t>
            </a:r>
          </a:p>
          <a:p>
            <a:pPr lvl="1">
              <a:buFontTx/>
              <a:buChar char="-"/>
            </a:pPr>
            <a:r>
              <a:rPr lang="en-US" dirty="0"/>
              <a:t> This summer course moves </a:t>
            </a:r>
            <a:r>
              <a:rPr lang="en-US" b="1" dirty="0"/>
              <a:t>QUICKLY</a:t>
            </a:r>
            <a:r>
              <a:rPr lang="en-US" dirty="0"/>
              <a:t>, don’t get left behind</a:t>
            </a:r>
          </a:p>
          <a:p>
            <a:pPr lvl="1">
              <a:buFontTx/>
              <a:buChar char="-"/>
            </a:pPr>
            <a:r>
              <a:rPr lang="en-US" dirty="0"/>
              <a:t> Tip: google calendar / task spreadsheet for organizing</a:t>
            </a:r>
          </a:p>
          <a:p>
            <a:pPr>
              <a:buFontTx/>
              <a:buChar char="-"/>
            </a:pPr>
            <a:r>
              <a:rPr lang="en-US" dirty="0"/>
              <a:t> Ask (lots of) questions on </a:t>
            </a:r>
            <a:r>
              <a:rPr lang="en-US" dirty="0">
                <a:hlinkClick r:id="rId3"/>
              </a:rPr>
              <a:t>Ed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 </a:t>
            </a:r>
            <a:r>
              <a:rPr lang="en-US" b="1" dirty="0"/>
              <a:t>Tip</a:t>
            </a:r>
            <a:r>
              <a:rPr lang="en-US" dirty="0"/>
              <a:t>: if you’d like additional practice problems (and ask nicely on Ed!), course staff may be willing to help out!</a:t>
            </a:r>
          </a:p>
        </p:txBody>
      </p:sp>
    </p:spTree>
    <p:extLst>
      <p:ext uri="{BB962C8B-B14F-4D97-AF65-F5344CB8AC3E}">
        <p14:creationId xmlns:p14="http://schemas.microsoft.com/office/powerpoint/2010/main" val="598441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 comprehensions let us build lists "inline".</a:t>
            </a:r>
          </a:p>
          <a:p>
            <a:r>
              <a:rPr lang="en-US" dirty="0"/>
              <a:t>List comprehensions are an </a:t>
            </a:r>
            <a:r>
              <a:rPr lang="en-US" i="1" dirty="0"/>
              <a:t>expression that returns a list.</a:t>
            </a:r>
            <a:r>
              <a:rPr lang="en-US" sz="2800" dirty="0"/>
              <a:t> </a:t>
            </a:r>
          </a:p>
          <a:p>
            <a:r>
              <a:rPr lang="en-US" sz="2800" dirty="0"/>
              <a:t>We can easily “filter” the list using a conditional expression, i.e.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259FC3D-4C34-88D1-4089-D480303D82C5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64566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  <a:p>
            <a:r>
              <a:rPr lang="en-US" dirty="0"/>
              <a:t>In some ways, nothing more than a concise for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873726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if</a:t>
            </a:r>
            <a:r>
              <a:rPr lang="en-US" dirty="0">
                <a:latin typeface="Courier New"/>
                <a:cs typeface="Courier New"/>
              </a:rPr>
              <a:t> &lt;conditional expression with loop var&gt;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9B01534-AE81-246F-1A92-3FB7301078BA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672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32" y="1066800"/>
            <a:ext cx="12081468" cy="368607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my_nums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 sz="2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"my_nums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my_nums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3B3B3B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# list comprehension</a:t>
            </a:r>
            <a:endParaRPr lang="en-US" sz="2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my_squared_nums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sz="2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my_nums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 sz="2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"my_squared_nums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my_squared_nums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3B3B3B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# list comprehension with filter</a:t>
            </a:r>
            <a:endParaRPr lang="en-US" sz="2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my_squared_even_nums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sz="2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my_nums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US" sz="2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%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==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 sz="2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"my_squared_even_nums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my_squared_even_nums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3B3B3B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Outputs: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my_nums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: [1, 2, 3, 4, 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my_squared_nums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: [1, 4, 9, 16, 25]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my_squared_even_nums</a:t>
            </a:r>
            <a:r>
              <a:rPr lang="en-US" sz="2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: [4, 16] 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9B01534-AE81-246F-1A92-3FB7301078BA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129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Overview.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Today:</a:t>
            </a:r>
          </a:p>
          <a:p>
            <a:pPr>
              <a:buFontTx/>
              <a:buChar char="-"/>
            </a:pPr>
            <a:r>
              <a:rPr lang="en-US" dirty="0"/>
              <a:t> While loops</a:t>
            </a:r>
          </a:p>
          <a:p>
            <a:pPr>
              <a:buFontTx/>
              <a:buChar char="-"/>
            </a:pPr>
            <a:r>
              <a:rPr lang="en-US" dirty="0"/>
              <a:t> For loops</a:t>
            </a:r>
          </a:p>
          <a:p>
            <a:pPr>
              <a:buFontTx/>
              <a:buChar char="-"/>
            </a:pPr>
            <a:r>
              <a:rPr lang="en-US" dirty="0"/>
              <a:t> Sequences</a:t>
            </a:r>
          </a:p>
          <a:p>
            <a:pPr lvl="1">
              <a:buFontTx/>
              <a:buChar char="-"/>
            </a:pPr>
            <a:r>
              <a:rPr lang="en-US" dirty="0"/>
              <a:t> Lists</a:t>
            </a:r>
          </a:p>
          <a:p>
            <a:pPr>
              <a:buFontTx/>
              <a:buChar char="-"/>
            </a:pPr>
            <a:r>
              <a:rPr lang="en-US" dirty="0"/>
              <a:t> (preview) List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1841431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list(range(0,10))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is…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 1, 2, 3, 4, 5, 6, 7, 8,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B)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 1, 2, 3, 4, 5, 6, 7, 8, 9, 10]</a:t>
            </a: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2, 3, 4, 5, 6, 7, 8, 9, 10]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D)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2, 3, 4, 5, 6, 7, 8, 9]</a:t>
            </a: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E) an error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862040" y="5128200"/>
            <a:ext cx="7884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list(range(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m,n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))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creates a list with elements from m to n-1.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4F77-0F1F-C34C-8B1F-7C77C710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14B1D-38D0-9C4F-A5DA-657BEC52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value of thing after running:</a:t>
            </a:r>
          </a:p>
          <a:p>
            <a:pPr lvl="1"/>
            <a:r>
              <a:rPr lang="en-US" dirty="0"/>
              <a:t>thing = [ print('I like '+ course) for course in courses 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Nothing</a:t>
            </a:r>
          </a:p>
          <a:p>
            <a:pPr lvl="1"/>
            <a:r>
              <a:rPr lang="en-US" dirty="0"/>
              <a:t>[ “I like CS88”, “I like DATA8”, … ]</a:t>
            </a:r>
          </a:p>
          <a:p>
            <a:pPr lvl="1"/>
            <a:r>
              <a:rPr lang="en-US" dirty="0"/>
              <a:t>[]</a:t>
            </a:r>
          </a:p>
          <a:p>
            <a:pPr lvl="1"/>
            <a:r>
              <a:rPr lang="en-US" dirty="0"/>
              <a:t>[ None, None, None, None ]</a:t>
            </a:r>
          </a:p>
          <a:p>
            <a:pPr lvl="1"/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310049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 err="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iClicker</a:t>
            </a: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Question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‘The University of California at Berkeley’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words =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uni.split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(‘ ‘)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thing = [ w[0] for w in words ]
A) []
B) [‘The’, ’University’, ‘of’, ‘California’, ‘at’, ‘Berkeley’ ]
C) ‘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TUoCaB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’
D) [ ‘T’, ‘U’, ‘o’, ‘C’, ‘a’, ‘B’ ]
E) Error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D)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7841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for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 range(3,9) if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% 2 == 1]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is…</a:t>
            </a:r>
          </a:p>
          <a:p>
            <a:pPr marL="360">
              <a:buClr>
                <a:srgbClr val="000000"/>
              </a:buClr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4, 5, 6, 7, 8, 9]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4, 5, 6, 7, 8]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C)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3, 5, 7,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D)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E)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7]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748640" y="516600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E) </a:t>
            </a:r>
            <a:r>
              <a:rPr lang="en-US" sz="24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2B8EFCEE-847B-3942-8DED-AAE17C61E209}"/>
              </a:ext>
            </a:extLst>
          </p:cNvPr>
          <p:cNvSpPr txBox="1"/>
          <p:nvPr/>
        </p:nvSpPr>
        <p:spPr>
          <a:xfrm>
            <a:off x="2272992" y="180282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Additional Types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BB1A4-8CEA-4E48-AA7C-D2E148E01397}"/>
              </a:ext>
            </a:extLst>
          </p:cNvPr>
          <p:cNvSpPr txBox="1"/>
          <p:nvPr/>
        </p:nvSpPr>
        <p:spPr>
          <a:xfrm>
            <a:off x="1880840" y="1059736"/>
            <a:ext cx="84191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range</a:t>
            </a:r>
            <a:r>
              <a:rPr lang="en-US" sz="2800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function, but is also its own 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range(0, 10)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“sequence”.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tuple</a:t>
            </a:r>
            <a:r>
              <a:rPr lang="en-US" sz="2800" dirty="0"/>
              <a:t> / A list you cannot change.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('CS88', 'DATA8', 'POLSCI2', 'PHILR1B</a:t>
            </a:r>
            <a:r>
              <a:rPr lang="en-US" sz="2800" dirty="0"/>
              <a:t>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sequence 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filter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7001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09FC-8823-4B4A-AF02-C77487D8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“Acronym”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72428-20FF-D44A-8B50-7F683412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University of California at Berkeley” →  “UCB"</a:t>
            </a:r>
          </a:p>
        </p:txBody>
      </p:sp>
    </p:spTree>
    <p:extLst>
      <p:ext uri="{BB962C8B-B14F-4D97-AF65-F5344CB8AC3E}">
        <p14:creationId xmlns:p14="http://schemas.microsoft.com/office/powerpoint/2010/main" val="398186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Today:</a:t>
            </a:r>
          </a:p>
          <a:p>
            <a:pPr>
              <a:buFontTx/>
              <a:buChar char="-"/>
            </a:pPr>
            <a:r>
              <a:rPr lang="en-US" dirty="0"/>
              <a:t> While loops</a:t>
            </a:r>
          </a:p>
          <a:p>
            <a:pPr>
              <a:buFontTx/>
              <a:buChar char="-"/>
            </a:pPr>
            <a:r>
              <a:rPr lang="en-US" dirty="0"/>
              <a:t> For loops</a:t>
            </a:r>
          </a:p>
          <a:p>
            <a:pPr>
              <a:buFontTx/>
              <a:buChar char="-"/>
            </a:pPr>
            <a:r>
              <a:rPr lang="en-US" dirty="0"/>
              <a:t> Sequences</a:t>
            </a:r>
          </a:p>
          <a:p>
            <a:pPr lvl="1">
              <a:buFontTx/>
              <a:buChar char="-"/>
            </a:pPr>
            <a:r>
              <a:rPr lang="en-US" dirty="0"/>
              <a:t> Lists</a:t>
            </a:r>
          </a:p>
          <a:p>
            <a:pPr>
              <a:buFontTx/>
              <a:buChar char="-"/>
            </a:pPr>
            <a:r>
              <a:rPr lang="en-US" dirty="0"/>
              <a:t> (preview) List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23891993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030440" y="18900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super important HOFS (Wait for lab)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list(map(function_to_apply, list_of_inputs))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29504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list(filter(condition, list_of_inputs))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reduce(function, list_of_inputs)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Reduces the list to a result, given the function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50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builtin filter/map, you need to then call list on it to get a list. If we define our own, we do not need to call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with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9E437-03C2-60B8-5DD5-84B18C53E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D6C8-D98C-0A48-AA6D-667D525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7440-F20E-0042-9F08-7623E15E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while loop to repeat some task.</a:t>
            </a:r>
          </a:p>
          <a:p>
            <a:r>
              <a:rPr lang="en-US" dirty="0"/>
              <a:t>Write an expression to control when a while loop stops executing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32A0279-E6BF-E9BF-669A-BAF3D3637D1B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174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until a </a:t>
            </a:r>
            <a:r>
              <a:rPr lang="en-US" i="1" dirty="0"/>
              <a:t>predicate expression</a:t>
            </a:r>
            <a:r>
              <a:rPr lang="en-US" dirty="0"/>
              <a:t> is not satisfied</a:t>
            </a:r>
          </a:p>
          <a:p>
            <a:r>
              <a:rPr lang="en-US" dirty="0"/>
              <a:t> At the "end" of the body, we re-evaluate the expression, and continue as long as it True</a:t>
            </a:r>
          </a:p>
          <a:p>
            <a:r>
              <a:rPr lang="en-US" dirty="0"/>
              <a:t> Like conditionals and functions, we indent the body one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4036873"/>
            <a:ext cx="6400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&lt;predicate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9403874-85A0-3C5D-862D-042BE937D568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263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15"/>
    </mc:Choice>
    <mc:Fallback xmlns="">
      <p:transition spd="slow" advTm="5131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3DB-C8E3-BC46-9750-44D8F32A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3353-0AEE-1144-A3ED-2CBD37FD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task we'll see many times!</a:t>
            </a:r>
          </a:p>
          <a:p>
            <a:r>
              <a:rPr lang="en-US" dirty="0"/>
              <a:t> The sum of 1 to 10 (inclusive) is 55. A useless, but useful, fact.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</a:rPr>
              <a:t>total = 0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</a:rPr>
              <a:t>n = 1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</a:rPr>
              <a:t>while n &lt;= 10: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</a:rPr>
              <a:t>    total += n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</a:rPr>
              <a:t>    n += 1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</a:rPr>
              <a:t>print(total)</a:t>
            </a:r>
          </a:p>
          <a:p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C28528F-4584-C13E-2418-926CBD49D763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76862543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14426</TotalTime>
  <Words>4255</Words>
  <Application>Microsoft Office PowerPoint</Application>
  <PresentationFormat>Widescreen</PresentationFormat>
  <Paragraphs>517</Paragraphs>
  <Slides>50</Slides>
  <Notes>11</Notes>
  <HiddenSlides>7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6" baseType="lpstr">
      <vt:lpstr>ＭＳ Ｐゴシック</vt:lpstr>
      <vt:lpstr>Arial</vt:lpstr>
      <vt:lpstr>Calibri</vt:lpstr>
      <vt:lpstr>Courier</vt:lpstr>
      <vt:lpstr>Courier New</vt:lpstr>
      <vt:lpstr>FreightMicro Pro Book</vt:lpstr>
      <vt:lpstr>FreightMicro Pro Light</vt:lpstr>
      <vt:lpstr>FreightMicro Pro Medium</vt:lpstr>
      <vt:lpstr>Helvetica Neue</vt:lpstr>
      <vt:lpstr>Open Sans</vt:lpstr>
      <vt:lpstr>Source Code Pro</vt:lpstr>
      <vt:lpstr>Source Code Pro Medium</vt:lpstr>
      <vt:lpstr>SourceCodePro</vt:lpstr>
      <vt:lpstr>Times New Roman</vt:lpstr>
      <vt:lpstr>Wingdings</vt:lpstr>
      <vt:lpstr>3_Main C88C</vt:lpstr>
      <vt:lpstr>Lecture 4: Sequences and for Loops</vt:lpstr>
      <vt:lpstr>Announcements</vt:lpstr>
      <vt:lpstr>Announcements</vt:lpstr>
      <vt:lpstr>Announcements</vt:lpstr>
      <vt:lpstr>Overview</vt:lpstr>
      <vt:lpstr>Iteration with while Loops</vt:lpstr>
      <vt:lpstr>Learning Objectives</vt:lpstr>
      <vt:lpstr>while Statement – Iteration Control</vt:lpstr>
      <vt:lpstr>Sum The Numbers</vt:lpstr>
      <vt:lpstr>While Loops and Text</vt:lpstr>
      <vt:lpstr>Sum The Numbers As a Function</vt:lpstr>
      <vt:lpstr>Sum The Numbers As a Function</vt:lpstr>
      <vt:lpstr>for Loops</vt:lpstr>
      <vt:lpstr>Learning Objectives: Using Lists in Practice</vt:lpstr>
      <vt:lpstr>REVIEW: while statement – iteration control</vt:lpstr>
      <vt:lpstr>for Statement – Iteration Control</vt:lpstr>
      <vt:lpstr>Live Coding Demo</vt:lpstr>
      <vt:lpstr>Live Coding Demo</vt:lpstr>
      <vt:lpstr>Summing 1 to N (Again)</vt:lpstr>
      <vt:lpstr>Summing 1 to N (Again)</vt:lpstr>
      <vt:lpstr>Sequences</vt:lpstr>
      <vt:lpstr>Sequences [Docs]</vt:lpstr>
      <vt:lpstr>&lt;sequence expression&gt; — What's that?</vt:lpstr>
      <vt:lpstr>Common Sequences</vt:lpstr>
      <vt:lpstr>range</vt:lpstr>
      <vt:lpstr>Sequence Operations</vt:lpstr>
      <vt:lpstr>Live Coding Demo</vt:lpstr>
      <vt:lpstr>Lists</vt:lpstr>
      <vt:lpstr>Learning Objectives</vt:lpstr>
      <vt:lpstr>Lists</vt:lpstr>
      <vt:lpstr>Types We’ve Learned So Far</vt:lpstr>
      <vt:lpstr>List Operations [Python Docs!]</vt:lpstr>
      <vt:lpstr>Selecting Elements From a List (A Reference, Don't Memorize Yet!)</vt:lpstr>
      <vt:lpstr>Rules of Indexing &amp; Slicing</vt:lpstr>
      <vt:lpstr>Sequence Operations (Review and Reference)</vt:lpstr>
      <vt:lpstr>Demo: putting it all together</vt:lpstr>
      <vt:lpstr>Demo: putting it all together</vt:lpstr>
      <vt:lpstr>Demo: putting it all together</vt:lpstr>
      <vt:lpstr>(preview) List Comprehensions</vt:lpstr>
      <vt:lpstr>Learning Objectives</vt:lpstr>
      <vt:lpstr>Data-driven iteration</vt:lpstr>
      <vt:lpstr>Example: List comprehension</vt:lpstr>
      <vt:lpstr>Overview. Any Questions?</vt:lpstr>
      <vt:lpstr>PowerPoint Presentation</vt:lpstr>
      <vt:lpstr>iClicker Question</vt:lpstr>
      <vt:lpstr>PowerPoint Presentation</vt:lpstr>
      <vt:lpstr>PowerPoint Presentation</vt:lpstr>
      <vt:lpstr>PowerPoint Presentation</vt:lpstr>
      <vt:lpstr>Example “Acronym”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Eric Kim</cp:lastModifiedBy>
  <cp:revision>141</cp:revision>
  <cp:lastPrinted>2023-01-30T21:55:31Z</cp:lastPrinted>
  <dcterms:modified xsi:type="dcterms:W3CDTF">2024-06-24T05:30:22Z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