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3" r:id="rId1"/>
  </p:sldMasterIdLst>
  <p:notesMasterIdLst>
    <p:notesMasterId r:id="rId48"/>
  </p:notesMasterIdLst>
  <p:sldIdLst>
    <p:sldId id="256" r:id="rId2"/>
    <p:sldId id="429" r:id="rId3"/>
    <p:sldId id="277" r:id="rId4"/>
    <p:sldId id="395" r:id="rId5"/>
    <p:sldId id="398" r:id="rId6"/>
    <p:sldId id="383" r:id="rId7"/>
    <p:sldId id="384" r:id="rId8"/>
    <p:sldId id="365" r:id="rId9"/>
    <p:sldId id="390" r:id="rId10"/>
    <p:sldId id="394" r:id="rId11"/>
    <p:sldId id="387" r:id="rId12"/>
    <p:sldId id="282" r:id="rId13"/>
    <p:sldId id="283" r:id="rId14"/>
    <p:sldId id="284" r:id="rId15"/>
    <p:sldId id="292" r:id="rId16"/>
    <p:sldId id="386" r:id="rId17"/>
    <p:sldId id="264" r:id="rId18"/>
    <p:sldId id="393" r:id="rId19"/>
    <p:sldId id="392" r:id="rId20"/>
    <p:sldId id="286" r:id="rId21"/>
    <p:sldId id="268" r:id="rId22"/>
    <p:sldId id="385" r:id="rId23"/>
    <p:sldId id="287" r:id="rId24"/>
    <p:sldId id="293" r:id="rId25"/>
    <p:sldId id="400" r:id="rId26"/>
    <p:sldId id="401" r:id="rId27"/>
    <p:sldId id="402" r:id="rId28"/>
    <p:sldId id="403" r:id="rId29"/>
    <p:sldId id="404" r:id="rId30"/>
    <p:sldId id="405" r:id="rId31"/>
    <p:sldId id="266" r:id="rId32"/>
    <p:sldId id="289" r:id="rId33"/>
    <p:sldId id="396" r:id="rId34"/>
    <p:sldId id="265" r:id="rId35"/>
    <p:sldId id="288" r:id="rId36"/>
    <p:sldId id="406" r:id="rId37"/>
    <p:sldId id="272" r:id="rId38"/>
    <p:sldId id="269" r:id="rId39"/>
    <p:sldId id="276" r:id="rId40"/>
    <p:sldId id="273" r:id="rId41"/>
    <p:sldId id="279" r:id="rId42"/>
    <p:sldId id="274" r:id="rId43"/>
    <p:sldId id="280" r:id="rId44"/>
    <p:sldId id="275" r:id="rId45"/>
    <p:sldId id="267" r:id="rId46"/>
    <p:sldId id="270" r:id="rId47"/>
  </p:sldIdLst>
  <p:sldSz cx="12192000" cy="6858000"/>
  <p:notesSz cx="6997700" cy="91948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ael Ball" initials="MB" lastIdx="2" clrIdx="0">
    <p:extLst>
      <p:ext uri="{19B8F6BF-5375-455C-9EA6-DF929625EA0E}">
        <p15:presenceInfo xmlns:p15="http://schemas.microsoft.com/office/powerpoint/2012/main" userId="S::ball@berkeley.edu::193c5538-4594-411a-855b-59318feefd1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4"/>
    <p:restoredTop sz="90204"/>
  </p:normalViewPr>
  <p:slideViewPr>
    <p:cSldViewPr snapToGrid="0" snapToObjects="1">
      <p:cViewPr varScale="1">
        <p:scale>
          <a:sx n="99" d="100"/>
          <a:sy n="99" d="100"/>
        </p:scale>
        <p:origin x="102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9-09T11:42:51.123" idx="2">
    <p:pos x="10" y="10"/>
    <p:text/>
    <p:extLst>
      <p:ext uri="{C676402C-5697-4E1C-873F-D02D1690AC5C}">
        <p15:threadingInfo xmlns:p15="http://schemas.microsoft.com/office/powerpoint/2012/main" timeZoneBias="4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85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86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87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88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1E6A0497-FA14-4881-862A-AC8598D64A92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3983040" y="8763120"/>
            <a:ext cx="3038040" cy="409320"/>
          </a:xfrm>
          <a:prstGeom prst="rect">
            <a:avLst/>
          </a:prstGeom>
          <a:noFill/>
          <a:ln>
            <a:noFill/>
          </a:ln>
        </p:spPr>
        <p:txBody>
          <a:bodyPr lIns="17280" tIns="0" rIns="17280" bIns="0" anchor="b"/>
          <a:lstStyle/>
          <a:p>
            <a:pPr>
              <a:lnSpc>
                <a:spcPct val="100000"/>
              </a:lnSpc>
            </a:pPr>
            <a:fld id="{0DFD83B9-9663-45A3-A75D-FB9D87875DE1}" type="slidenum">
              <a:rPr lang="en-US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1</a:t>
            </a:fld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933480" y="4367160"/>
            <a:ext cx="5130360" cy="4136760"/>
          </a:xfrm>
          <a:prstGeom prst="rect">
            <a:avLst/>
          </a:prstGeom>
        </p:spPr>
        <p:txBody>
          <a:bodyPr lIns="92880" rIns="9288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3983040" y="8763120"/>
            <a:ext cx="3038040" cy="409320"/>
          </a:xfrm>
          <a:prstGeom prst="rect">
            <a:avLst/>
          </a:prstGeom>
          <a:noFill/>
          <a:ln>
            <a:noFill/>
          </a:ln>
        </p:spPr>
        <p:txBody>
          <a:bodyPr lIns="17280" tIns="0" rIns="17280" bIns="0" anchor="b"/>
          <a:lstStyle/>
          <a:p>
            <a:pPr>
              <a:lnSpc>
                <a:spcPct val="100000"/>
              </a:lnSpc>
            </a:pPr>
            <a:fld id="{0DFD83B9-9663-45A3-A75D-FB9D87875DE1}" type="slidenum">
              <a:rPr lang="en-US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6</a:t>
            </a:fld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933480" y="4367160"/>
            <a:ext cx="5130360" cy="4136760"/>
          </a:xfrm>
          <a:prstGeom prst="rect">
            <a:avLst/>
          </a:prstGeom>
        </p:spPr>
        <p:txBody>
          <a:bodyPr lIns="92880" rIns="92880"/>
          <a:lstStyle/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14193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3983040" y="8763120"/>
            <a:ext cx="3038040" cy="409320"/>
          </a:xfrm>
          <a:prstGeom prst="rect">
            <a:avLst/>
          </a:prstGeom>
          <a:noFill/>
          <a:ln>
            <a:noFill/>
          </a:ln>
        </p:spPr>
        <p:txBody>
          <a:bodyPr lIns="17280" tIns="0" rIns="17280" bIns="0" anchor="b"/>
          <a:lstStyle/>
          <a:p>
            <a:pPr>
              <a:lnSpc>
                <a:spcPct val="100000"/>
              </a:lnSpc>
            </a:pPr>
            <a:fld id="{0DFD83B9-9663-45A3-A75D-FB9D87875DE1}" type="slidenum">
              <a:rPr lang="en-US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12</a:t>
            </a:fld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933480" y="4367160"/>
            <a:ext cx="5130360" cy="4136760"/>
          </a:xfrm>
          <a:prstGeom prst="rect">
            <a:avLst/>
          </a:prstGeom>
        </p:spPr>
        <p:txBody>
          <a:bodyPr lIns="92880" rIns="9288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77054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3983040" y="8763120"/>
            <a:ext cx="3038040" cy="409320"/>
          </a:xfrm>
          <a:prstGeom prst="rect">
            <a:avLst/>
          </a:prstGeom>
          <a:noFill/>
          <a:ln>
            <a:noFill/>
          </a:ln>
        </p:spPr>
        <p:txBody>
          <a:bodyPr lIns="17280" tIns="0" rIns="17280" bIns="0" anchor="b"/>
          <a:lstStyle/>
          <a:p>
            <a:pPr>
              <a:lnSpc>
                <a:spcPct val="100000"/>
              </a:lnSpc>
            </a:pPr>
            <a:fld id="{0DFD83B9-9663-45A3-A75D-FB9D87875DE1}" type="slidenum">
              <a:rPr lang="en-US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20</a:t>
            </a:fld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933480" y="4367160"/>
            <a:ext cx="5130360" cy="4136760"/>
          </a:xfrm>
          <a:prstGeom prst="rect">
            <a:avLst/>
          </a:prstGeom>
        </p:spPr>
        <p:txBody>
          <a:bodyPr lIns="92880" rIns="9288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527269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3983040" y="8763120"/>
            <a:ext cx="3038040" cy="409320"/>
          </a:xfrm>
          <a:prstGeom prst="rect">
            <a:avLst/>
          </a:prstGeom>
          <a:noFill/>
          <a:ln>
            <a:noFill/>
          </a:ln>
        </p:spPr>
        <p:txBody>
          <a:bodyPr lIns="17280" tIns="0" rIns="17280" bIns="0" anchor="b"/>
          <a:lstStyle/>
          <a:p>
            <a:pPr>
              <a:lnSpc>
                <a:spcPct val="100000"/>
              </a:lnSpc>
            </a:pPr>
            <a:fld id="{0DFD83B9-9663-45A3-A75D-FB9D87875DE1}" type="slidenum">
              <a:rPr lang="en-US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23</a:t>
            </a:fld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933480" y="4367160"/>
            <a:ext cx="5130360" cy="4136760"/>
          </a:xfrm>
          <a:prstGeom prst="rect">
            <a:avLst/>
          </a:prstGeom>
        </p:spPr>
        <p:txBody>
          <a:bodyPr lIns="92880" rIns="92880"/>
          <a:lstStyle/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050641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9775" y="1149350"/>
            <a:ext cx="5518150" cy="3103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1E6A0497-FA14-4881-862A-AC8598D64A92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35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80083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microsoft.com/office/2007/relationships/hdphoto" Target="../media/hdphoto2.wdp"/><Relationship Id="rId7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4400"/>
          </a:xfrm>
        </p:spPr>
        <p:txBody>
          <a:bodyPr>
            <a:normAutofit/>
          </a:bodyPr>
          <a:lstStyle>
            <a:lvl1pPr>
              <a:defRPr sz="36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  <a:lvl2pPr>
              <a:defRPr sz="28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2pPr>
            <a:lvl3pPr>
              <a:defRPr sz="24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3pPr>
            <a:lvl4pPr>
              <a:defRPr sz="24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4pPr>
            <a:lvl5pPr>
              <a:defRPr sz="20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F574F4-9EA5-E09D-AA0C-48EE3C3246A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434666"/>
            <a:ext cx="4572000" cy="303743"/>
          </a:xfrm>
        </p:spPr>
        <p:txBody>
          <a:bodyPr/>
          <a:lstStyle>
            <a:lvl1pPr>
              <a:defRPr b="0" i="0">
                <a:latin typeface="FreightMicro Pro Medium" panose="02000603020000020004" pitchFamily="2" charset="0"/>
              </a:defRPr>
            </a:lvl1pPr>
          </a:lstStyle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953352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6DCF39-8489-B440-287B-604AF733C85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1" y="6500285"/>
            <a:ext cx="4348655" cy="273049"/>
          </a:xfrm>
        </p:spPr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585399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7">
            <a:extLst>
              <a:ext uri="{FF2B5EF4-FFF2-40B4-BE49-F238E27FC236}">
                <a16:creationId xmlns:a16="http://schemas.microsoft.com/office/drawing/2014/main" id="{ECA42F45-1436-E397-BC1C-20EF043ED0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1" y="6483351"/>
            <a:ext cx="4348655" cy="365125"/>
          </a:xfrm>
        </p:spPr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40737582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15900"/>
            <a:ext cx="10261600" cy="7366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066800"/>
            <a:ext cx="53594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096000" y="1066801"/>
            <a:ext cx="5562600" cy="2552700"/>
          </a:xfrm>
        </p:spPr>
        <p:txBody>
          <a:bodyPr/>
          <a:lstStyle>
            <a:lvl1pPr>
              <a:defRPr sz="2667"/>
            </a:lvl1pPr>
            <a:lvl2pPr>
              <a:defRPr sz="2667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96000" y="3771901"/>
            <a:ext cx="5562600" cy="2552700"/>
          </a:xfrm>
        </p:spPr>
        <p:txBody>
          <a:bodyPr/>
          <a:lstStyle>
            <a:lvl1pPr>
              <a:defRPr sz="2667"/>
            </a:lvl1pPr>
            <a:lvl2pPr>
              <a:defRPr sz="2667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9B8C7DD-E937-7C7A-0125-F53589ECA24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6600696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84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20800" y="1143007"/>
            <a:ext cx="9855200" cy="3584575"/>
          </a:xfrm>
        </p:spPr>
        <p:txBody>
          <a:bodyPr/>
          <a:lstStyle>
            <a:lvl1pPr marL="0" indent="0">
              <a:buNone/>
              <a:defRPr sz="1351"/>
            </a:lvl1pPr>
            <a:lvl2pPr marL="192877" indent="0">
              <a:buNone/>
              <a:defRPr sz="1181"/>
            </a:lvl2pPr>
            <a:lvl3pPr marL="385753" indent="0">
              <a:buNone/>
              <a:defRPr sz="1013"/>
            </a:lvl3pPr>
            <a:lvl4pPr marL="578630" indent="0">
              <a:buNone/>
              <a:defRPr sz="844"/>
            </a:lvl4pPr>
            <a:lvl5pPr marL="771506" indent="0">
              <a:buNone/>
              <a:defRPr sz="844"/>
            </a:lvl5pPr>
            <a:lvl6pPr marL="964383" indent="0">
              <a:buNone/>
              <a:defRPr sz="844"/>
            </a:lvl6pPr>
            <a:lvl7pPr marL="1157259" indent="0">
              <a:buNone/>
              <a:defRPr sz="844"/>
            </a:lvl7pPr>
            <a:lvl8pPr marL="1350136" indent="0">
              <a:buNone/>
              <a:defRPr sz="844"/>
            </a:lvl8pPr>
            <a:lvl9pPr marL="1543012" indent="0">
              <a:buNone/>
              <a:defRPr sz="844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591"/>
            </a:lvl1pPr>
            <a:lvl2pPr marL="192877" indent="0">
              <a:buNone/>
              <a:defRPr sz="507"/>
            </a:lvl2pPr>
            <a:lvl3pPr marL="385753" indent="0">
              <a:buNone/>
              <a:defRPr sz="421"/>
            </a:lvl3pPr>
            <a:lvl4pPr marL="578630" indent="0">
              <a:buNone/>
              <a:defRPr sz="380"/>
            </a:lvl4pPr>
            <a:lvl5pPr marL="771506" indent="0">
              <a:buNone/>
              <a:defRPr sz="380"/>
            </a:lvl5pPr>
            <a:lvl6pPr marL="964383" indent="0">
              <a:buNone/>
              <a:defRPr sz="380"/>
            </a:lvl6pPr>
            <a:lvl7pPr marL="1157259" indent="0">
              <a:buNone/>
              <a:defRPr sz="380"/>
            </a:lvl7pPr>
            <a:lvl8pPr marL="1350136" indent="0">
              <a:buNone/>
              <a:defRPr sz="380"/>
            </a:lvl8pPr>
            <a:lvl9pPr marL="1543012" indent="0">
              <a:buNone/>
              <a:defRPr sz="3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A8BDE8-F90A-0148-46CF-5751E5EEBD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3273311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8EDAE3B-4F9B-E1D9-6A36-666A736E6F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6649130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10260960" cy="73620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b="0" i="0">
                <a:latin typeface="Open Sans Light"/>
              </a:defRPr>
            </a:lvl1pPr>
          </a:lstStyle>
          <a:p>
            <a:r>
              <a:rPr lang="en-US" sz="788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title style</a:t>
            </a:r>
            <a:endParaRPr lang="en-US" sz="788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914400" y="1066680"/>
            <a:ext cx="10159680" cy="525744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b="0" i="0">
                <a:latin typeface="Open Sans Light"/>
              </a:defRPr>
            </a:lvl1pPr>
          </a:lstStyle>
          <a:p>
            <a:pPr algn="ctr"/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subtitle style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452491-A029-4B13-92F1-12DB3B77C8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8726443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IT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E1852-78FC-D3F3-C972-F219664A4F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CITN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7D5024-0F78-8518-088C-2091FD4977F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1000" y="1066800"/>
            <a:ext cx="7924800" cy="5257800"/>
          </a:xfrm>
        </p:spPr>
        <p:txBody>
          <a:bodyPr>
            <a:normAutofit/>
          </a:bodyPr>
          <a:lstStyle>
            <a:lvl1pPr marL="0" indent="0" algn="just">
              <a:buNone/>
              <a:defRPr sz="2000"/>
            </a:lvl1pPr>
            <a:lvl2pPr marL="192877" indent="0" algn="just">
              <a:buNone/>
              <a:defRPr/>
            </a:lvl2pPr>
            <a:lvl3pPr marL="385753" indent="0" algn="just">
              <a:buNone/>
              <a:defRPr/>
            </a:lvl3pPr>
            <a:lvl4pPr marL="578630" indent="0" algn="just">
              <a:buNone/>
              <a:defRPr/>
            </a:lvl4pPr>
            <a:lvl5pPr marL="771506" indent="0" algn="just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8115F0-EE99-B62A-B436-CE068D384E2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458200" y="152400"/>
            <a:ext cx="3276600" cy="2286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DAD039-3F0B-EE63-8523-7285720D1B2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>
                <a:latin typeface="FreightMicro Pro Light" panose="02000603030000020004" pitchFamily="2" charset="0"/>
              </a:rPr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8192294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9E935-D3CA-F2F6-7481-6CC2EA5CE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82928C-C2C6-56F3-58DC-18D2AB8BF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066800"/>
            <a:ext cx="8763000" cy="2514600"/>
          </a:xfrm>
        </p:spPr>
        <p:txBody>
          <a:bodyPr/>
          <a:lstStyle>
            <a:lvl1pPr>
              <a:defRPr sz="22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  <a:lvl2pPr>
              <a:defRPr sz="22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2pPr>
            <a:lvl3pPr>
              <a:defRPr sz="20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3pPr>
            <a:lvl4pPr>
              <a:defRPr sz="20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4pPr>
            <a:lvl5pPr>
              <a:defRPr sz="18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B3683A-E9D6-DD15-0B31-95D169D29D3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3733800"/>
            <a:ext cx="87630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Python Code: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&gt;&gt;&gt; 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Terminal Commands:</a:t>
            </a:r>
            <a:b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$ …</a:t>
            </a:r>
          </a:p>
          <a:p>
            <a:pPr lvl="0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56C03-6D79-D18C-760B-B6B4E561C84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>
                <a:latin typeface="FreightMicro Pro Light" panose="02000603030000020004" pitchFamily="2" charset="0"/>
              </a:rPr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8908345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44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C6EE0E2-0155-74C7-B124-ACD0680418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latin typeface="FreightMicro Pro Light" panose="02000603030000020004" pitchFamily="2" charset="0"/>
              </a:rPr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1419558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8EDAE3B-4F9B-E1D9-6A36-666A736E6F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latin typeface="FreightMicro Pro Light" panose="02000603030000020004" pitchFamily="2" charset="0"/>
              </a:rPr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962536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457200" y="1219200"/>
            <a:ext cx="11201400" cy="0"/>
          </a:xfrm>
          <a:prstGeom prst="line">
            <a:avLst/>
          </a:prstGeom>
          <a:noFill/>
          <a:ln w="47625" cap="rnd" cmpd="sng">
            <a:solidFill>
              <a:srgbClr val="FBBA0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760" b="0" i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sp>
        <p:nvSpPr>
          <p:cNvPr id="45568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983828" y="2153805"/>
            <a:ext cx="8458200" cy="1470025"/>
          </a:xfrm>
          <a:noFill/>
        </p:spPr>
        <p:txBody>
          <a:bodyPr lIns="457200" rIns="457200">
            <a:normAutofit/>
          </a:bodyPr>
          <a:lstStyle>
            <a:lvl1pPr algn="ctr">
              <a:defRPr sz="3733" b="0" i="0" baseline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5568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566131" y="3908993"/>
            <a:ext cx="7543800" cy="990600"/>
          </a:xfrm>
        </p:spPr>
        <p:txBody>
          <a:bodyPr/>
          <a:lstStyle>
            <a:lvl1pPr marL="0" indent="0" algn="ctr">
              <a:buFontTx/>
              <a:buNone/>
              <a:defRPr sz="3200" b="0" i="0">
                <a:solidFill>
                  <a:schemeClr val="bg1"/>
                </a:solidFill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D689537F-BECA-854A-A037-BD779A5CA59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26131" y="382588"/>
            <a:ext cx="11232469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8844" tIns="19423" rIns="38844" bIns="19423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r>
              <a:rPr lang="en-US" sz="4800" b="0" i="0" kern="0" baseline="0" dirty="0">
                <a:solidFill>
                  <a:schemeClr val="accent1"/>
                </a:solidFill>
                <a:latin typeface="FreightMicro Pro Book" panose="02000603020000020004" pitchFamily="2" charset="0"/>
              </a:rPr>
              <a:t>Computational Structures in Data Science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E66487-F608-564D-808C-E53BA42B7ECC}"/>
              </a:ext>
            </a:extLst>
          </p:cNvPr>
          <p:cNvSpPr txBox="1"/>
          <p:nvPr userDrawn="1"/>
        </p:nvSpPr>
        <p:spPr>
          <a:xfrm>
            <a:off x="5108717" y="2584177"/>
            <a:ext cx="184731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788" b="0" i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36936D33-9916-57D9-FB99-897ADE096A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09628" y="5211824"/>
            <a:ext cx="2006600" cy="800100"/>
          </a:xfrm>
          <a:prstGeom prst="rect">
            <a:avLst/>
          </a:prstGeom>
        </p:spPr>
      </p:pic>
      <p:pic>
        <p:nvPicPr>
          <p:cNvPr id="2" name="Picture 2" descr="cc logo">
            <a:extLst>
              <a:ext uri="{FF2B5EF4-FFF2-40B4-BE49-F238E27FC236}">
                <a16:creationId xmlns:a16="http://schemas.microsoft.com/office/drawing/2014/main" id="{EAA7962C-3F43-B61B-C295-5CC1C54FC63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" y="64160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457D5436-895F-5C14-E7A6-60F66909094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" y="64160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2990FD94-67AA-9E61-5E4B-22B79FFC1B9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" y="641127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36AA5D1F-1908-7A27-D303-E300596211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alphaModFix/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4700"/>
                    </a14:imgEffect>
                    <a14:imgEffect>
                      <a14:saturation sat="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19200" y="6408596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27CECC5-A838-52DB-E938-F5E8244AB8A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5725583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457200" y="1219200"/>
            <a:ext cx="11201400" cy="0"/>
          </a:xfrm>
          <a:prstGeom prst="line">
            <a:avLst/>
          </a:prstGeom>
          <a:noFill/>
          <a:ln w="47625" cap="rnd" cmpd="sng">
            <a:solidFill>
              <a:srgbClr val="FBBA0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760" b="0" i="0"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pic>
        <p:nvPicPr>
          <p:cNvPr id="5" name="Picture 8"/>
          <p:cNvPicPr>
            <a:picLocks noChangeAspect="1" noChangeArrowheads="1"/>
          </p:cNvPicPr>
          <p:nvPr userDrawn="1"/>
        </p:nvPicPr>
        <p:blipFill>
          <a:blip r:embed="rId2"/>
          <a:srcRect/>
          <a:stretch/>
        </p:blipFill>
        <p:spPr bwMode="auto">
          <a:xfrm>
            <a:off x="10769603" y="228600"/>
            <a:ext cx="833439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568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819400" y="2130432"/>
            <a:ext cx="8458200" cy="1470025"/>
          </a:xfrm>
        </p:spPr>
        <p:txBody>
          <a:bodyPr/>
          <a:lstStyle>
            <a:lvl1pPr algn="ctr">
              <a:defRPr sz="3200" b="0" i="0" baseline="0">
                <a:latin typeface="FreightMicro Pro Book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5568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276600" y="3886200"/>
            <a:ext cx="7543800" cy="990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D689537F-BECA-854A-A037-BD779A5CA59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179195" y="382588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8844" tIns="19423" rIns="38844" bIns="19423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r>
              <a:rPr lang="en-US" sz="3200" b="0" i="0" kern="0" baseline="0" dirty="0">
                <a:latin typeface="FreightMicro Pro Book" panose="02000603020000020004" pitchFamily="2" charset="0"/>
              </a:rPr>
              <a:t>Computational Structures in Data Science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14DF4B-2D56-AB45-B234-4F37FEC419CC}"/>
              </a:ext>
            </a:extLst>
          </p:cNvPr>
          <p:cNvSpPr txBox="1"/>
          <p:nvPr userDrawn="1"/>
        </p:nvSpPr>
        <p:spPr>
          <a:xfrm>
            <a:off x="109100" y="2384625"/>
            <a:ext cx="21336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1400" b="0" i="0" baseline="0" dirty="0">
                <a:solidFill>
                  <a:schemeClr val="bg2"/>
                </a:solidFill>
                <a:latin typeface="Open Sans Light"/>
                <a:ea typeface="Open Sans Light" panose="020B0606030504020204" pitchFamily="34" charset="0"/>
                <a:cs typeface="Open Sans Light" panose="020B0606030504020204" pitchFamily="34" charset="0"/>
              </a:rPr>
              <a:t>UC Berkeley EECS</a:t>
            </a:r>
            <a:br>
              <a:rPr lang="en-US" sz="1400" b="0" i="0" baseline="0" dirty="0">
                <a:solidFill>
                  <a:schemeClr val="bg2"/>
                </a:solidFill>
                <a:latin typeface="Open Sans Light"/>
                <a:ea typeface="Open Sans Light" panose="020B0606030504020204" pitchFamily="34" charset="0"/>
                <a:cs typeface="Open Sans Light" panose="020B0606030504020204" pitchFamily="34" charset="0"/>
              </a:rPr>
            </a:br>
            <a:r>
              <a:rPr lang="en-US" sz="1400" b="0" i="0" baseline="0" dirty="0">
                <a:solidFill>
                  <a:schemeClr val="bg2"/>
                </a:solidFill>
                <a:latin typeface="Open Sans Light"/>
                <a:ea typeface="Open Sans Light" panose="020B0606030504020204" pitchFamily="34" charset="0"/>
                <a:cs typeface="Open Sans Light" panose="020B0606030504020204" pitchFamily="34" charset="0"/>
              </a:rPr>
              <a:t>Lecturer</a:t>
            </a:r>
          </a:p>
          <a:p>
            <a:pPr lvl="0" algn="ctr">
              <a:defRPr/>
            </a:pPr>
            <a:r>
              <a:rPr lang="en-US" sz="1400" b="0" i="0" baseline="0" dirty="0">
                <a:solidFill>
                  <a:schemeClr val="bg2"/>
                </a:solidFill>
                <a:latin typeface="Open Sans Light"/>
                <a:ea typeface="Open Sans Light" panose="020B0606030504020204" pitchFamily="34" charset="0"/>
                <a:cs typeface="Open Sans Light" panose="020B0606030504020204" pitchFamily="34" charset="0"/>
              </a:rPr>
              <a:t>Eric Kim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8CD1E19B-E1FA-114F-B2A6-C6DE982CA37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/>
          <a:srcRect/>
          <a:stretch/>
        </p:blipFill>
        <p:spPr bwMode="auto">
          <a:xfrm>
            <a:off x="457205" y="152406"/>
            <a:ext cx="1437391" cy="215760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2" name="Rectangle 5">
            <a:extLst>
              <a:ext uri="{FF2B5EF4-FFF2-40B4-BE49-F238E27FC236}">
                <a16:creationId xmlns:a16="http://schemas.microsoft.com/office/drawing/2014/main" id="{E54B2176-5634-6845-968B-F5816C0360C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46258" y="6381750"/>
            <a:ext cx="617167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8844" tIns="19423" rIns="38844" bIns="19423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en-US" sz="1200" b="0" i="0" baseline="0" dirty="0">
                <a:latin typeface="FreightMicro Pro Light" panose="02000603030000020004" pitchFamily="2" charset="0"/>
              </a:rPr>
              <a:t>UC Berkeley | Computer Science 88 | Eric Kim | http://cs88.org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E66487-F608-564D-808C-E53BA42B7ECC}"/>
              </a:ext>
            </a:extLst>
          </p:cNvPr>
          <p:cNvSpPr txBox="1"/>
          <p:nvPr userDrawn="1"/>
        </p:nvSpPr>
        <p:spPr>
          <a:xfrm>
            <a:off x="5108715" y="2584176"/>
            <a:ext cx="184731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788" b="0" i="0"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3EF65B-5B14-C7E1-E1F9-88E88BF9E207}"/>
              </a:ext>
            </a:extLst>
          </p:cNvPr>
          <p:cNvSpPr txBox="1"/>
          <p:nvPr userDrawn="1"/>
        </p:nvSpPr>
        <p:spPr>
          <a:xfrm>
            <a:off x="1055914" y="-522514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0" i="0"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204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2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8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2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8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7790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2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8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2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8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729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Gray Title">
    <p:bg>
      <p:bgPr>
        <a:solidFill>
          <a:srgbClr val="4653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457200" y="1219200"/>
            <a:ext cx="11201400" cy="0"/>
          </a:xfrm>
          <a:prstGeom prst="line">
            <a:avLst/>
          </a:prstGeom>
          <a:noFill/>
          <a:ln w="47625" cap="rnd" cmpd="sng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760" b="0" i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sp>
        <p:nvSpPr>
          <p:cNvPr id="45568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866900" y="2170186"/>
            <a:ext cx="8458200" cy="1470025"/>
          </a:xfrm>
          <a:noFill/>
        </p:spPr>
        <p:txBody>
          <a:bodyPr lIns="457200" rIns="457200" anchor="ctr" anchorCtr="1">
            <a:normAutofit/>
          </a:bodyPr>
          <a:lstStyle>
            <a:lvl1pPr algn="ctr">
              <a:defRPr sz="3733" b="0" i="0" baseline="0">
                <a:solidFill>
                  <a:schemeClr val="bg2"/>
                </a:solidFill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5568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324100" y="3970684"/>
            <a:ext cx="7543800" cy="990600"/>
          </a:xfrm>
        </p:spPr>
        <p:txBody>
          <a:bodyPr lIns="91440" anchor="ctr" anchorCtr="1"/>
          <a:lstStyle>
            <a:lvl1pPr marL="0" indent="0" algn="ctr">
              <a:buFontTx/>
              <a:buNone/>
              <a:defRPr sz="3000" b="0" i="0">
                <a:solidFill>
                  <a:schemeClr val="bg2"/>
                </a:solidFill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D689537F-BECA-854A-A037-BD779A5CA59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57200" y="314329"/>
            <a:ext cx="11201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8844" tIns="19423" rIns="38844" bIns="19423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r>
              <a:rPr lang="en-US" sz="4800" b="0" i="0" kern="0" baseline="0" dirty="0">
                <a:solidFill>
                  <a:schemeClr val="bg2"/>
                </a:solidFill>
                <a:latin typeface="FreightMicro Pro Book" panose="02000603020000020004" pitchFamily="2" charset="0"/>
              </a:rPr>
              <a:t>Computational Structures in Data Science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E66487-F608-564D-808C-E53BA42B7ECC}"/>
              </a:ext>
            </a:extLst>
          </p:cNvPr>
          <p:cNvSpPr txBox="1"/>
          <p:nvPr userDrawn="1"/>
        </p:nvSpPr>
        <p:spPr>
          <a:xfrm>
            <a:off x="5108717" y="2584177"/>
            <a:ext cx="184731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788" b="0" i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936D33-9916-57D9-FB99-897ADE096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92700" y="5238751"/>
            <a:ext cx="2006600" cy="800100"/>
          </a:xfrm>
          <a:prstGeom prst="rect">
            <a:avLst/>
          </a:prstGeom>
        </p:spPr>
      </p:pic>
      <p:pic>
        <p:nvPicPr>
          <p:cNvPr id="2" name="Picture 2" descr="cc logo">
            <a:extLst>
              <a:ext uri="{FF2B5EF4-FFF2-40B4-BE49-F238E27FC236}">
                <a16:creationId xmlns:a16="http://schemas.microsoft.com/office/drawing/2014/main" id="{5867EE33-0531-3B3B-5F3F-4915997C350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" y="64160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>
            <a:extLst>
              <a:ext uri="{FF2B5EF4-FFF2-40B4-BE49-F238E27FC236}">
                <a16:creationId xmlns:a16="http://schemas.microsoft.com/office/drawing/2014/main" id="{044A1AF6-78D2-1F19-3AD4-A4646F288BB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" y="64160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C948AF43-1942-A3AB-74BE-E6775AAA7D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" y="641127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A669AB84-0488-46A9-C63A-5BAB96784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alphaModFix/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4700"/>
                    </a14:imgEffect>
                    <a14:imgEffect>
                      <a14:saturation sat="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19200" y="6408596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4B558-3D21-33F1-35A1-FE48DF43E2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2528713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E1852-78FC-D3F3-C972-F219664A4F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CITN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7D5024-0F78-8518-088C-2091FD4977F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1000" y="1066800"/>
            <a:ext cx="7924800" cy="5257800"/>
          </a:xfrm>
        </p:spPr>
        <p:txBody>
          <a:bodyPr>
            <a:normAutofit/>
          </a:bodyPr>
          <a:lstStyle>
            <a:lvl1pPr marL="0" indent="0" algn="just">
              <a:buNone/>
              <a:defRPr sz="2000"/>
            </a:lvl1pPr>
            <a:lvl2pPr marL="192877" indent="0" algn="just">
              <a:buNone/>
              <a:defRPr/>
            </a:lvl2pPr>
            <a:lvl3pPr marL="385753" indent="0" algn="just">
              <a:buNone/>
              <a:defRPr/>
            </a:lvl3pPr>
            <a:lvl4pPr marL="578630" indent="0" algn="just">
              <a:buNone/>
              <a:defRPr/>
            </a:lvl4pPr>
            <a:lvl5pPr marL="771506" indent="0" algn="just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8115F0-EE99-B62A-B436-CE068D384E2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458200" y="152400"/>
            <a:ext cx="3276600" cy="2286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DAD039-3F0B-EE63-8523-7285720D1B2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2618282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9E935-D3CA-F2F6-7481-6CC2EA5CE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B3683A-E9D6-DD15-0B31-95D169D29D3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066800"/>
            <a:ext cx="11277600" cy="5257800"/>
          </a:xfrm>
        </p:spPr>
        <p:txBody>
          <a:bodyPr/>
          <a:lstStyle>
            <a:lvl1pPr marL="0" indent="0">
              <a:buNone/>
              <a:defRPr sz="2400" b="0" i="0">
                <a:latin typeface="Source Code Pro Medium" panose="020B0309030403020204" pitchFamily="34" charset="0"/>
                <a:ea typeface="Source Code Pro Medium" panose="020B0309030403020204" pitchFamily="34" charset="0"/>
              </a:defRPr>
            </a:lvl1pPr>
          </a:lstStyle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Python Code: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&gt;&gt;&gt; 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Terminal Commands:</a:t>
            </a:r>
            <a:b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$ …</a:t>
            </a:r>
          </a:p>
          <a:p>
            <a:pPr lvl="0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56C03-6D79-D18C-760B-B6B4E561C84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2734291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ents +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9E935-D3CA-F2F6-7481-6CC2EA5CE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82928C-C2C6-56F3-58DC-18D2AB8BF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066800"/>
            <a:ext cx="10972800" cy="2514600"/>
          </a:xfrm>
        </p:spPr>
        <p:txBody>
          <a:bodyPr/>
          <a:lstStyle>
            <a:lvl1pPr>
              <a:defRPr sz="22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  <a:lvl2pPr>
              <a:defRPr sz="22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2pPr>
            <a:lvl3pPr>
              <a:defRPr sz="20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3pPr>
            <a:lvl4pPr>
              <a:defRPr sz="20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4pPr>
            <a:lvl5pPr>
              <a:defRPr sz="18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B3683A-E9D6-DD15-0B31-95D169D29D3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3733800"/>
            <a:ext cx="10972800" cy="2514600"/>
          </a:xfrm>
        </p:spPr>
        <p:txBody>
          <a:bodyPr/>
          <a:lstStyle>
            <a:lvl1pPr marL="0" indent="0">
              <a:buNone/>
              <a:defRPr sz="2400" b="0" i="0">
                <a:latin typeface="Source Code Pro Medium" panose="020B0309030403020204" pitchFamily="34" charset="0"/>
                <a:ea typeface="Source Code Pro Medium" panose="020B0309030403020204" pitchFamily="34" charset="0"/>
              </a:defRPr>
            </a:lvl1pPr>
          </a:lstStyle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Python Code: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&gt;&gt;&gt; 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Terminal Commands:</a:t>
            </a:r>
            <a:b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$ …</a:t>
            </a:r>
          </a:p>
          <a:p>
            <a:pPr lvl="0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56C03-6D79-D18C-760B-B6B4E561C84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549498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+ Com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9E935-D3CA-F2F6-7481-6CC2EA5CE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82928C-C2C6-56F3-58DC-18D2AB8BF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3733800"/>
            <a:ext cx="11430000" cy="2514600"/>
          </a:xfrm>
        </p:spPr>
        <p:txBody>
          <a:bodyPr/>
          <a:lstStyle>
            <a:lvl1pPr>
              <a:defRPr sz="22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  <a:lvl2pPr>
              <a:defRPr sz="22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2pPr>
            <a:lvl3pPr>
              <a:defRPr sz="20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3pPr>
            <a:lvl4pPr>
              <a:defRPr sz="20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4pPr>
            <a:lvl5pPr>
              <a:defRPr sz="18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B3683A-E9D6-DD15-0B31-95D169D29D3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4800" y="1049866"/>
            <a:ext cx="11430000" cy="2607733"/>
          </a:xfrm>
        </p:spPr>
        <p:txBody>
          <a:bodyPr/>
          <a:lstStyle>
            <a:lvl1pPr marL="0" indent="0">
              <a:buNone/>
              <a:defRPr sz="2400" b="0" i="0">
                <a:latin typeface="Source Code Pro Medium" panose="020B0309030403020204" pitchFamily="34" charset="0"/>
                <a:ea typeface="Source Code Pro Medium" panose="020B0309030403020204" pitchFamily="34" charset="0"/>
              </a:defRPr>
            </a:lvl1pPr>
          </a:lstStyle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Python Code: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&gt;&gt;&gt; 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Terminal Commands:</a:t>
            </a:r>
            <a:b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$ …</a:t>
            </a:r>
          </a:p>
          <a:p>
            <a:pPr lvl="0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56C03-6D79-D18C-760B-B6B4E561C84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2421681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066800"/>
            <a:ext cx="5334000" cy="5257800"/>
          </a:xfrm>
        </p:spPr>
        <p:txBody>
          <a:bodyPr/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  <a:lvl6pPr>
              <a:defRPr sz="760"/>
            </a:lvl6pPr>
            <a:lvl7pPr>
              <a:defRPr sz="760"/>
            </a:lvl7pPr>
            <a:lvl8pPr>
              <a:defRPr sz="760"/>
            </a:lvl8pPr>
            <a:lvl9pPr>
              <a:defRPr sz="7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066800"/>
            <a:ext cx="5334000" cy="5257800"/>
          </a:xfrm>
        </p:spPr>
        <p:txBody>
          <a:bodyPr/>
          <a:lstStyle>
            <a:lvl1pPr>
              <a:defRPr sz="2200"/>
            </a:lvl1pPr>
            <a:lvl2pPr>
              <a:defRPr sz="2200"/>
            </a:lvl2pPr>
            <a:lvl3pPr>
              <a:defRPr sz="2000"/>
            </a:lvl3pPr>
            <a:lvl4pPr>
              <a:defRPr sz="2000"/>
            </a:lvl4pPr>
            <a:lvl5pPr>
              <a:defRPr sz="1800"/>
            </a:lvl5pPr>
            <a:lvl6pPr>
              <a:defRPr sz="760"/>
            </a:lvl6pPr>
            <a:lvl7pPr>
              <a:defRPr sz="760"/>
            </a:lvl7pPr>
            <a:lvl8pPr>
              <a:defRPr sz="760"/>
            </a:lvl8pPr>
            <a:lvl9pPr>
              <a:defRPr sz="7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A21C7C-9A16-3A4F-22C4-4A125632B1A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4163395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44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C6EE0E2-0155-74C7-B124-ACD0680418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438359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25400"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548640" tIns="46038" rIns="914400" bIns="46038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066800"/>
            <a:ext cx="11218333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AE50B5-DD0F-D4BD-B315-A76A49108F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457951"/>
            <a:ext cx="4348655" cy="2561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accent3"/>
                </a:solidFill>
                <a:latin typeface="FreightMicro Pro Book" panose="02000603020000020004" pitchFamily="2" charset="0"/>
                <a:ea typeface="FreightMicro Pro Book" panose="02000603020000020004" pitchFamily="2" charset="0"/>
                <a:cs typeface="FreightMicro Pro Book" panose="02000603020000020004" pitchFamily="2" charset="0"/>
              </a:defRPr>
            </a:lvl1pPr>
          </a:lstStyle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291686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  <p:sldLayoutId id="2147483717" r:id="rId14"/>
    <p:sldLayoutId id="2147483718" r:id="rId15"/>
    <p:sldLayoutId id="2147483719" r:id="rId16"/>
    <p:sldLayoutId id="2147483720" r:id="rId17"/>
    <p:sldLayoutId id="2147483721" r:id="rId18"/>
    <p:sldLayoutId id="2147483722" r:id="rId19"/>
    <p:sldLayoutId id="2147483723" r:id="rId20"/>
    <p:sldLayoutId id="2147483724" r:id="rId21"/>
    <p:sldLayoutId id="2147483725" r:id="rId22"/>
  </p:sldLayoutIdLst>
  <p:hf sldNum="0"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0" i="0" baseline="0">
          <a:solidFill>
            <a:schemeClr val="bg1"/>
          </a:solidFill>
          <a:latin typeface="FreightMicro Pro Book" panose="02000603020000020004" pitchFamily="2" charset="0"/>
          <a:ea typeface="ＭＳ Ｐゴシック" charset="-128"/>
          <a:cs typeface="FreightMicro Pro Book" panose="02000603020000020004" pitchFamily="2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192877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</a:defRPr>
      </a:lvl6pPr>
      <a:lvl7pPr marL="38575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</a:defRPr>
      </a:lvl7pPr>
      <a:lvl8pPr marL="57863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</a:defRPr>
      </a:lvl8pPr>
      <a:lvl9pPr marL="77150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</a:defRPr>
      </a:lvl9pPr>
    </p:titleStyle>
    <p:bodyStyle>
      <a:lvl1pPr marL="120548" indent="-120548" algn="l" rtl="0" eaLnBrk="1" fontAlgn="base" hangingPunct="1">
        <a:lnSpc>
          <a:spcPct val="100000"/>
        </a:lnSpc>
        <a:spcBef>
          <a:spcPct val="30000"/>
        </a:spcBef>
        <a:spcAft>
          <a:spcPct val="0"/>
        </a:spcAft>
        <a:buSzPct val="85000"/>
        <a:buFont typeface="Arial" panose="020B0604020202020204" pitchFamily="34" charset="0"/>
        <a:buChar char="•"/>
        <a:defRPr sz="2800" b="0" i="0" cap="none" baseline="0">
          <a:solidFill>
            <a:schemeClr val="tx1"/>
          </a:solidFill>
          <a:latin typeface="Open Sans Light" panose="020B0606030504020204" pitchFamily="34" charset="0"/>
          <a:ea typeface="Open Sans Light" panose="020B0606030504020204" pitchFamily="34" charset="0"/>
          <a:cs typeface="Open Sans Light" panose="020B0606030504020204" pitchFamily="34" charset="0"/>
        </a:defRPr>
      </a:lvl1pPr>
      <a:lvl2pPr marL="289315" indent="-96439" algn="l" rtl="0" eaLnBrk="1" fontAlgn="base" hangingPunct="1">
        <a:lnSpc>
          <a:spcPct val="100000"/>
        </a:lnSpc>
        <a:spcBef>
          <a:spcPct val="30000"/>
        </a:spcBef>
        <a:spcAft>
          <a:spcPct val="0"/>
        </a:spcAft>
        <a:buSzPct val="85000"/>
        <a:buFont typeface="Arial" panose="020B0604020202020204" pitchFamily="34" charset="0"/>
        <a:buChar char="•"/>
        <a:defRPr sz="2800" b="0" i="0" cap="none" baseline="0">
          <a:solidFill>
            <a:schemeClr val="tx1"/>
          </a:solidFill>
          <a:latin typeface="Open Sans Light" panose="020B0606030504020204" pitchFamily="34" charset="0"/>
          <a:ea typeface="Open Sans Light" panose="020B0606030504020204" pitchFamily="34" charset="0"/>
          <a:cs typeface="Open Sans Light" panose="020B0606030504020204" pitchFamily="34" charset="0"/>
        </a:defRPr>
      </a:lvl2pPr>
      <a:lvl3pPr marL="482192" indent="-96439" algn="l" rtl="0" eaLnBrk="1" fontAlgn="base" hangingPunct="1">
        <a:lnSpc>
          <a:spcPct val="100000"/>
        </a:lnSpc>
        <a:spcBef>
          <a:spcPct val="30000"/>
        </a:spcBef>
        <a:spcAft>
          <a:spcPct val="0"/>
        </a:spcAft>
        <a:buSzPct val="85000"/>
        <a:buFont typeface="Arial" panose="020B0604020202020204" pitchFamily="34" charset="0"/>
        <a:buChar char="•"/>
        <a:defRPr sz="2400" b="0" i="0" cap="none" baseline="0">
          <a:solidFill>
            <a:schemeClr val="tx1"/>
          </a:solidFill>
          <a:latin typeface="Open Sans Light" panose="020B0606030504020204" pitchFamily="34" charset="0"/>
          <a:ea typeface="Open Sans Light" panose="020B0606030504020204" pitchFamily="34" charset="0"/>
          <a:cs typeface="Open Sans Light" panose="020B0606030504020204" pitchFamily="34" charset="0"/>
        </a:defRPr>
      </a:lvl3pPr>
      <a:lvl4pPr marL="650958" indent="-72329" algn="l" rtl="0" eaLnBrk="1" fontAlgn="base" hangingPunct="1">
        <a:lnSpc>
          <a:spcPct val="100000"/>
        </a:lnSpc>
        <a:spcBef>
          <a:spcPct val="30000"/>
        </a:spcBef>
        <a:spcAft>
          <a:spcPct val="0"/>
        </a:spcAft>
        <a:buSzPct val="85000"/>
        <a:buFont typeface="Arial" panose="020B0604020202020204" pitchFamily="34" charset="0"/>
        <a:buChar char="•"/>
        <a:defRPr sz="2400" b="0" i="0" cap="none" baseline="0">
          <a:solidFill>
            <a:schemeClr val="tx1"/>
          </a:solidFill>
          <a:latin typeface="Open Sans Light" panose="020B0606030504020204" pitchFamily="34" charset="0"/>
          <a:ea typeface="Open Sans Light" panose="020B0606030504020204" pitchFamily="34" charset="0"/>
          <a:cs typeface="Open Sans Light" panose="020B0606030504020204" pitchFamily="34" charset="0"/>
        </a:defRPr>
      </a:lvl4pPr>
      <a:lvl5pPr marL="843835" indent="-72329" algn="l" rtl="0" eaLnBrk="1" fontAlgn="base" hangingPunct="1">
        <a:lnSpc>
          <a:spcPct val="100000"/>
        </a:lnSpc>
        <a:spcBef>
          <a:spcPct val="30000"/>
        </a:spcBef>
        <a:spcAft>
          <a:spcPct val="0"/>
        </a:spcAft>
        <a:buSzPct val="85000"/>
        <a:buFont typeface="Arial" panose="020B0604020202020204" pitchFamily="34" charset="0"/>
        <a:buChar char="•"/>
        <a:defRPr sz="2000" b="0" i="0" cap="none" baseline="0">
          <a:solidFill>
            <a:schemeClr val="tx1"/>
          </a:solidFill>
          <a:latin typeface="Open Sans Light" panose="020B0606030504020204" pitchFamily="34" charset="0"/>
          <a:ea typeface="Open Sans Light" panose="020B0606030504020204" pitchFamily="34" charset="0"/>
          <a:cs typeface="Open Sans Light" panose="020B0606030504020204" pitchFamily="34" charset="0"/>
        </a:defRPr>
      </a:lvl5pPr>
      <a:lvl6pPr marL="1036711" indent="-72329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591" b="1">
          <a:solidFill>
            <a:schemeClr val="tx1"/>
          </a:solidFill>
          <a:latin typeface="+mn-lt"/>
          <a:ea typeface="ＭＳ Ｐゴシック" charset="-128"/>
        </a:defRPr>
      </a:lvl6pPr>
      <a:lvl7pPr marL="1229588" indent="-72329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591" b="1">
          <a:solidFill>
            <a:schemeClr val="tx1"/>
          </a:solidFill>
          <a:latin typeface="+mn-lt"/>
          <a:ea typeface="ＭＳ Ｐゴシック" charset="-128"/>
        </a:defRPr>
      </a:lvl7pPr>
      <a:lvl8pPr marL="1422464" indent="-72329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591" b="1">
          <a:solidFill>
            <a:schemeClr val="tx1"/>
          </a:solidFill>
          <a:latin typeface="+mn-lt"/>
          <a:ea typeface="ＭＳ Ｐゴシック" charset="-128"/>
        </a:defRPr>
      </a:lvl8pPr>
      <a:lvl9pPr marL="1615341" indent="-72329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591" b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1pPr>
      <a:lvl2pPr marL="192877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2pPr>
      <a:lvl3pPr marL="385753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3pPr>
      <a:lvl4pPr marL="578630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771506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964383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157259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350136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12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pythontutor.com/cp/composingprograms.html#code=def%20leq_maker%28c%29%3A%0A%20%20%20%20def%20leq%28val%29%3A%0A%20%20%20%20%20%20%20%20return%20val%20%3C%3D%20c%0A%20%20%20%20return%20leq%0Ac%20%3D%204%0Aval%20%3D%202%0Aleq_fn%20%3D%20leq_maker%28c%29%0Aprint%28f%22%28v1%29%20%7Bleq_fn%282%29%7D%22%29%0A%0Ac%20%3D%201%0A%23%20does%20leq_fn%28%29%E2%80%99s%20behavior%20change%3F%0Aprint%28f%22%28v2%29%20%7Bleq_fn%282%29%7D%22%29%0A&amp;cumulative=true&amp;mode=edit&amp;origin=composingprograms.js&amp;py=3&amp;rawInputLstJSON=%5B%5D" TargetMode="Externa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pythontutor.com/cp/composingprograms.html#code=def%20leq_maker%28c%29%3A%0A%20%20%20%20def%20leq%28val%29%3A%0A%20%20%20%20%20%20%20%20return%20val%20%3C%3D%20c%0A%20%20%20%20return%20leq%0Ac%20%3D%204%0Aval%20%3D%202%0Aleq_fn%20%3D%20leq_maker%28c%29%0Aprint%28f%22%28v1%29%20%7Bleq_fn%282%29%7D%22%29%0A%0Ac%20%3D%201%0A%23%20does%20leq_fn%28%29%E2%80%99s%20behavior%20change%3F%0Aprint%28f%22%28v2%29%20%7Bleq_fn%282%29%7D%22%29%0A&amp;cumulative=true&amp;mode=edit&amp;origin=composingprograms.js&amp;py=3&amp;rawInputLstJSON=%5B%5D" TargetMode="Externa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tutor.com/cp/composingprograms.html#code=def%20leq_maker%28c%29%3A%0A%20%20%20%20def%20leq%28val%29%3A%0A%20%20%20%20%20%20%20%20return%20val%20%3C%3D%20c%0A%20%20%20%20return%20leq%0Ac%20%3D%204%0Aval%20%3D%202%0Aleq_fn%20%3D%20leq_maker%28c%29%0Aprint%28f%22%28v1%29%20%7Bleq_fn%282%29%7D%22%29%0A%0Ac%20%3D%201%0A%23%20does%20leq_fn%28%29%E2%80%99s%20behavior%20change%3F%0Aprint%28f%22%28v2%29%20%7Bleq_fn%282%29%7D%22%29%0A&amp;cumulative=true&amp;mode=edit&amp;origin=composingprograms.js&amp;py=3&amp;rawInputLstJSON=%5B%5D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tutor.com/cp/composingprograms.html#code=def%20leq_maker%28c%29%3A%0A%20%20%20%20def%20leq%28val%29%3A%0A%20%20%20%20%20%20%20%20return%20val%20%3C%3D%20c%0A%20%20%20%20return%20leq%0Ac%20%3D%204%0Aval%20%3D%202%0Aleq_fn%20%3D%20leq_maker%28c%29%0Aprint%28f%22%28v1%29%20%7Bleq_fn%282%29%7D%22%29%0A%0Ac%20%3D%201%0A%23%20does%20leq_fn%28%29%E2%80%99s%20behavior%20change%3F%0Aprint%28f%22%28v2%29%20%7Bleq_fn%282%29%7D%22%29%0A&amp;cumulative=true&amp;mode=edit&amp;origin=composingprograms.js&amp;py=3&amp;rawInputLstJSON=%5B%5D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dstem.org/us/courses/59252/discussion/" TargetMode="Externa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tutor.com/cp/composingprograms.html#code=def%20leq_maker%28c%29%3A%0A%20%20%20%20def%20leq%28val%29%3A%0A%20%20%20%20%20%20%20%20return%20val%20%3C%3D%20c%0A%20%20%20%20return%20leq%0Ac%20%3D%204%0Aval%20%3D%202%0Aleq_fn%20%3D%20leq_maker%28c%29%0Aprint%28f%22%28v1%29%20%7Bleq_fn%282%29%7D%22%29%0A%0Ac%20%3D%201%0A%23%20does%20leq_fn%28%29%E2%80%99s%20behavior%20change%3F%0Aprint%28f%22%28v2%29%20%7Bleq_fn%282%29%7D%22%29%0A&amp;cumulative=true&amp;mode=edit&amp;origin=composingprograms.js&amp;py=3&amp;rawInputLstJSON=%5B%5D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pythontutor.com/composingprograms.html#code=def%20square%28x%29%3A%0A%20%20%20%20return%20x%20*%20x%0A%20%20%20%20%0As%20%3D%20square%0Ax%20%3D%20s%283%29%0A%0Adef%20make_adder%28n%29%3A%0A%20%20%20%20def%20adder%28k%29%3A%0A%20%20%20%20%20%20%20%20return%20k%20%2B%20n%0A%20%20%20%20return%20adder%0A%20%20%20%20%0Aadd_2%20%3D%20make_adder%282%29%0Aadd_3%20%3D%20make_adder%283%29%0Ax%20%3D%20add_2%28x%29%0A%0Adef%20compose%28f,%20g%29%3A%0A%20%20%20%20def%20h%28x%29%3A%0A%20%20%20%20%20%20%20%20return%20f%28g%28x%29%29%0A%20%20%20%20return%20h%0A%0Aadd_5%20%3D%20compose%28add_2,%20add_3%29%0Ay%20%3D%20add_5%28x%29%0A%0Az%20%3D%20compose%28square,%20make_adder%282%29%29%283%29&amp;cumulative=true&amp;mode=edit&amp;origin=composingprograms.js&amp;py=3&amp;rawInputLstJSON=%5B%5D" TargetMode="Externa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markmiyashita.com/cs61a/environment_diagrams/rules_of_environment_diagrams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1.xml"/><Relationship Id="rId4" Type="http://schemas.openxmlformats.org/officeDocument/2006/relationships/hyperlink" Target="http://albertwu.org/cs61a/notes/environments.html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radescope.com/courses/786589" TargetMode="Externa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40843-39A8-4E4A-A923-FEDC64A7AE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5</a:t>
            </a:r>
            <a:br>
              <a:rPr lang="en-US" dirty="0"/>
            </a:br>
            <a:r>
              <a:rPr lang="en-US" dirty="0"/>
              <a:t>Higher Order Functions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54B63CFC-2AA0-9B79-050E-18E63F21FD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kern="0" dirty="0"/>
              <a:t>Week 2, Summer 2024. </a:t>
            </a:r>
            <a:r>
              <a:rPr lang="en-US" sz="3200" kern="0"/>
              <a:t>6/25 (Tues)</a:t>
            </a:r>
            <a:endParaRPr lang="en-US" sz="3200" kern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31B28EB-6701-E68D-7DC2-3B2AF46C9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list comprehensions?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818148-6441-3686-4286-C02195FD9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Transforming elements in a list</a:t>
            </a:r>
          </a:p>
          <a:p>
            <a:r>
              <a:rPr lang="en-US" dirty="0"/>
              <a:t> Filtering a list</a:t>
            </a:r>
          </a:p>
          <a:p>
            <a:r>
              <a:rPr lang="en-US" dirty="0"/>
              <a:t> Combining the two!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is a </a:t>
            </a:r>
            <a:r>
              <a:rPr lang="en-US" i="1" dirty="0"/>
              <a:t>surprising </a:t>
            </a:r>
            <a:r>
              <a:rPr lang="en-US" dirty="0"/>
              <a:t>number of tasks!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F803DE-87F0-2E24-BA2C-B9C18661B30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4088503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5B558-0969-F940-B29A-B92A06E02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82970-87C0-4C4C-8D68-D7DF8E285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B2DCDA-6F45-3040-85AE-661302C38CE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80800" y="6553200"/>
            <a:ext cx="7112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11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019615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40843-39A8-4E4A-A923-FEDC64A7AE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Higher Order Functions:</a:t>
            </a:r>
            <a:br>
              <a:rPr lang="en-US" dirty="0"/>
            </a:br>
            <a:r>
              <a:rPr lang="en-US" dirty="0"/>
              <a:t>Functions that accept functions as input</a:t>
            </a:r>
          </a:p>
        </p:txBody>
      </p:sp>
    </p:spTree>
    <p:extLst>
      <p:ext uri="{BB962C8B-B14F-4D97-AF65-F5344CB8AC3E}">
        <p14:creationId xmlns:p14="http://schemas.microsoft.com/office/powerpoint/2010/main" val="377408281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B1421-7577-D94A-A03F-9746321D9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19B6B-B854-7643-924E-9BF51C8B8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 how to use and create higher order functions:</a:t>
            </a:r>
          </a:p>
          <a:p>
            <a:r>
              <a:rPr lang="en-US" dirty="0"/>
              <a:t>Functions can be used as data</a:t>
            </a:r>
          </a:p>
          <a:p>
            <a:r>
              <a:rPr lang="en-US" b="1" dirty="0"/>
              <a:t>Functions can accept a function as an argument</a:t>
            </a:r>
          </a:p>
          <a:p>
            <a:r>
              <a:rPr lang="en-US" dirty="0"/>
              <a:t>Functions can return a new function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6072C-DF41-544B-A9A9-82F6656E36B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80800" y="6553200"/>
            <a:ext cx="7112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13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401300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F38EA-1B62-7843-8D1A-00FF223B5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is a Form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4563E-6C22-FC46-93DC-58D20786D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Numbers, Strings: All kinds of data</a:t>
            </a:r>
          </a:p>
          <a:p>
            <a:r>
              <a:rPr lang="en-US" dirty="0"/>
              <a:t>Code is its own kind of data, too!</a:t>
            </a:r>
          </a:p>
          <a:p>
            <a:r>
              <a:rPr lang="en-US" dirty="0"/>
              <a:t>Why?</a:t>
            </a:r>
          </a:p>
          <a:p>
            <a:pPr lvl="1"/>
            <a:r>
              <a:rPr lang="en-US" dirty="0"/>
              <a:t>More expressive programs, a new kind of abstraction.</a:t>
            </a:r>
          </a:p>
          <a:p>
            <a:pPr lvl="1"/>
            <a:r>
              <a:rPr lang="en-US" dirty="0"/>
              <a:t>”Encapsulate” logic and data into neat packages.</a:t>
            </a:r>
          </a:p>
          <a:p>
            <a:r>
              <a:rPr lang="en-US" dirty="0"/>
              <a:t>This will be one of the trickier concepts in CS88.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939D06-AEE5-5546-BFD6-E054F7CEBEB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80800" y="6553200"/>
            <a:ext cx="7112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14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9328199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99501-F0C7-EC42-A944-CAC24ED1F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Higher Order Function?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E36E9-772B-2648-8DA7-FD5CACFF1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function that takes in another function as an argument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OR</a:t>
            </a:r>
            <a:br>
              <a:rPr lang="en-US" dirty="0"/>
            </a:br>
            <a:endParaRPr lang="en-US" dirty="0"/>
          </a:p>
          <a:p>
            <a:r>
              <a:rPr lang="en-US" dirty="0"/>
              <a:t>A function that returns a function as a result.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18B7AE-157B-8048-B295-CD4B4FA9D68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80800" y="6553200"/>
            <a:ext cx="7112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15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1697388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EE8EF-F9E0-2945-84FC-815423611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Aside: </a:t>
            </a:r>
            <a:r>
              <a:rPr lang="en-US" dirty="0">
                <a:latin typeface="Source Code Pro" panose="020B0509030403020204" pitchFamily="49" charset="77"/>
              </a:rPr>
              <a:t>import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F740E-8A68-D44E-A1AB-6A8002E70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rPr>
              <a:t>Python organizes code in modules</a:t>
            </a:r>
          </a:p>
          <a:p>
            <a:pPr lvl="1"/>
            <a:r>
              <a:rPr lang="en-US" dirty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rPr>
              <a:t>These functions come with Python, but you need to "import" them.</a:t>
            </a:r>
            <a:endParaRPr lang="en-US" dirty="0"/>
          </a:p>
          <a:p>
            <a:r>
              <a:rPr lang="en-US" sz="2400" dirty="0">
                <a:latin typeface="Source Code Pro" panose="020B0509030403020204" pitchFamily="49" charset="77"/>
              </a:rPr>
              <a:t>import </a:t>
            </a:r>
            <a:r>
              <a:rPr lang="en-US" sz="2400" dirty="0" err="1">
                <a:latin typeface="Source Code Pro" panose="020B0509030403020204" pitchFamily="49" charset="77"/>
              </a:rPr>
              <a:t>module_name</a:t>
            </a:r>
            <a:endParaRPr lang="en-US" sz="2400" dirty="0">
              <a:latin typeface="Source Code Pro" panose="020B0509030403020204" pitchFamily="49" charset="77"/>
            </a:endParaRPr>
          </a:p>
          <a:p>
            <a:pPr lvl="1"/>
            <a:r>
              <a:rPr lang="en-US" dirty="0">
                <a:latin typeface="Source Code Pro" panose="020B0509030403020204" pitchFamily="49" charset="77"/>
              </a:rPr>
              <a:t> </a:t>
            </a:r>
            <a:r>
              <a:rPr lang="en-US" dirty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rPr>
              <a:t>gives us access to</a:t>
            </a:r>
            <a:r>
              <a:rPr lang="en-US" dirty="0">
                <a:latin typeface="Source Code Pro" panose="020B0509030403020204" pitchFamily="49" charset="77"/>
              </a:rPr>
              <a:t> </a:t>
            </a:r>
            <a:r>
              <a:rPr lang="en-US" dirty="0" err="1">
                <a:latin typeface="Source Code Pro" panose="020B0509030403020204" pitchFamily="49" charset="77"/>
              </a:rPr>
              <a:t>module_name</a:t>
            </a:r>
            <a:r>
              <a:rPr lang="en-US" dirty="0">
                <a:latin typeface="Source Code Pro" panose="020B0509030403020204" pitchFamily="49" charset="77"/>
              </a:rPr>
              <a:t> </a:t>
            </a:r>
            <a:r>
              <a:rPr lang="en-US" dirty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rPr>
              <a:t>and </a:t>
            </a:r>
            <a:r>
              <a:rPr lang="en-US" dirty="0" err="1">
                <a:latin typeface="Source Code Pro" panose="020B0509030403020204" pitchFamily="49" charset="77"/>
              </a:rPr>
              <a:t>module_name.x</a:t>
            </a:r>
            <a:endParaRPr lang="en-US" dirty="0">
              <a:latin typeface="Source Code Pro" panose="020B0509030403020204" pitchFamily="49" charset="77"/>
            </a:endParaRPr>
          </a:p>
          <a:p>
            <a:r>
              <a:rPr lang="en-US" sz="2400" dirty="0">
                <a:latin typeface="Source Code Pro" panose="020B0509030403020204" pitchFamily="49" charset="77"/>
              </a:rPr>
              <a:t>import </a:t>
            </a:r>
            <a:r>
              <a:rPr lang="en-US" sz="2400" dirty="0" err="1">
                <a:latin typeface="Source Code Pro" panose="020B0509030403020204" pitchFamily="49" charset="77"/>
              </a:rPr>
              <a:t>module_name</a:t>
            </a:r>
            <a:r>
              <a:rPr lang="en-US" sz="2400" dirty="0">
                <a:latin typeface="Source Code Pro" panose="020B0509030403020204" pitchFamily="49" charset="77"/>
              </a:rPr>
              <a:t> as </a:t>
            </a:r>
            <a:r>
              <a:rPr lang="en-US" sz="2400" dirty="0" err="1">
                <a:latin typeface="Source Code Pro" panose="020B0509030403020204" pitchFamily="49" charset="77"/>
              </a:rPr>
              <a:t>my_module</a:t>
            </a:r>
            <a:endParaRPr lang="en-US" sz="2400" dirty="0">
              <a:latin typeface="Source Code Pro" panose="020B0509030403020204" pitchFamily="49" charset="77"/>
            </a:endParaRPr>
          </a:p>
          <a:p>
            <a:pPr lvl="1"/>
            <a:r>
              <a:rPr lang="en-US" dirty="0">
                <a:latin typeface="Source Code Pro" panose="020B0509030403020204" pitchFamily="49" charset="77"/>
              </a:rPr>
              <a:t> </a:t>
            </a:r>
            <a:r>
              <a:rPr lang="en-US" dirty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rPr>
              <a:t>can access </a:t>
            </a:r>
            <a:r>
              <a:rPr lang="en-US" dirty="0" err="1">
                <a:latin typeface="Source Code Pro" panose="020B0509030403020204" pitchFamily="49" charset="77"/>
              </a:rPr>
              <a:t>my_module</a:t>
            </a:r>
            <a:r>
              <a:rPr lang="en-US" dirty="0">
                <a:latin typeface="Source Code Pro" panose="020B0509030403020204" pitchFamily="49" charset="77"/>
              </a:rPr>
              <a:t> and </a:t>
            </a:r>
            <a:r>
              <a:rPr lang="en-US" dirty="0" err="1">
                <a:latin typeface="Source Code Pro" panose="020B0509030403020204" pitchFamily="49" charset="77"/>
              </a:rPr>
              <a:t>my_module.x</a:t>
            </a:r>
            <a:r>
              <a:rPr lang="en-US" dirty="0">
                <a:latin typeface="Source Code Pro" panose="020B0509030403020204" pitchFamily="49" charset="77"/>
              </a:rPr>
              <a:t> </a:t>
            </a:r>
            <a:r>
              <a:rPr lang="en-US" dirty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rPr>
              <a:t>(same code, just a different name)</a:t>
            </a:r>
          </a:p>
          <a:p>
            <a:r>
              <a:rPr lang="en-US" sz="2400" dirty="0">
                <a:latin typeface="Source Code Pro" panose="020B0509030403020204" pitchFamily="49" charset="77"/>
              </a:rPr>
              <a:t>from </a:t>
            </a:r>
            <a:r>
              <a:rPr lang="en-US" sz="2400" dirty="0" err="1">
                <a:latin typeface="Source Code Pro" panose="020B0509030403020204" pitchFamily="49" charset="77"/>
              </a:rPr>
              <a:t>module_name</a:t>
            </a:r>
            <a:r>
              <a:rPr lang="en-US" sz="2400" dirty="0">
                <a:latin typeface="Source Code Pro" panose="020B0509030403020204" pitchFamily="49" charset="77"/>
              </a:rPr>
              <a:t> import x, y, z</a:t>
            </a:r>
          </a:p>
          <a:p>
            <a:pPr lvl="1"/>
            <a:r>
              <a:rPr lang="en-US" dirty="0">
                <a:latin typeface="Source Code Pro" panose="020B0509030403020204" pitchFamily="49" charset="77"/>
              </a:rPr>
              <a:t> </a:t>
            </a:r>
            <a:r>
              <a:rPr lang="en-US" dirty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rPr>
              <a:t>can only access the functions we import. </a:t>
            </a:r>
            <a:r>
              <a:rPr lang="en-US" dirty="0">
                <a:latin typeface="Source Code Pro" panose="020B0509030403020204" pitchFamily="49" charset="77"/>
              </a:rPr>
              <a:t>x </a:t>
            </a:r>
            <a:r>
              <a:rPr lang="en-US" dirty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rPr>
              <a:t>is</a:t>
            </a:r>
            <a:r>
              <a:rPr lang="en-US" dirty="0">
                <a:latin typeface="Source Code Pro" panose="020B0509030403020204" pitchFamily="49" charset="77"/>
              </a:rPr>
              <a:t> </a:t>
            </a:r>
            <a:r>
              <a:rPr lang="en-US" dirty="0" err="1">
                <a:latin typeface="Source Code Pro" panose="020B0509030403020204" pitchFamily="49" charset="77"/>
              </a:rPr>
              <a:t>my_module.x</a:t>
            </a:r>
            <a:endParaRPr lang="en-US" dirty="0">
              <a:latin typeface="Source Code Pro" panose="020B0509030403020204" pitchFamily="49" charset="77"/>
            </a:endParaRPr>
          </a:p>
          <a:p>
            <a:pPr marL="0" indent="0">
              <a:buNone/>
            </a:pPr>
            <a:r>
              <a:rPr lang="en-US" sz="2400" dirty="0">
                <a:latin typeface="Source Code Pro" panose="020B0509030403020204" pitchFamily="49" charset="77"/>
              </a:rPr>
              <a:t>from math import pi, sqrt</a:t>
            </a:r>
          </a:p>
          <a:p>
            <a:pPr marL="0" indent="0">
              <a:buNone/>
            </a:pPr>
            <a:r>
              <a:rPr lang="en-US" sz="2400" dirty="0">
                <a:latin typeface="Source Code Pro" panose="020B0509030403020204" pitchFamily="49" charset="77"/>
              </a:rPr>
              <a:t>from operator import </a:t>
            </a:r>
            <a:r>
              <a:rPr lang="en-US" sz="2400" dirty="0" err="1">
                <a:latin typeface="Source Code Pro" panose="020B0509030403020204" pitchFamily="49" charset="77"/>
              </a:rPr>
              <a:t>mul</a:t>
            </a:r>
            <a:endParaRPr lang="en-US" sz="2400" dirty="0">
              <a:latin typeface="Source Code Pro" panose="020B0509030403020204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2014756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3"/>
          <p:cNvSpPr/>
          <p:nvPr/>
        </p:nvSpPr>
        <p:spPr>
          <a:xfrm>
            <a:off x="1626240" y="5051160"/>
            <a:ext cx="7884360" cy="82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141" name="Picture 140"/>
          <p:cNvPicPr/>
          <p:nvPr/>
        </p:nvPicPr>
        <p:blipFill>
          <a:blip r:embed="rId2"/>
          <a:stretch/>
        </p:blipFill>
        <p:spPr>
          <a:xfrm>
            <a:off x="1626240" y="1296642"/>
            <a:ext cx="9543712" cy="4483800"/>
          </a:xfrm>
          <a:prstGeom prst="rect">
            <a:avLst/>
          </a:prstGeom>
          <a:ln>
            <a:noFill/>
          </a:ln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E57E7DB-F4B4-ED4C-9267-CF5C53A56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Interesting Example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4AA9C-E785-043D-9481-83AD0EC85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Higher Order Functions?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59801-5924-AD83-44FE-81665F682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We can sum 1 to N easily enough.</a:t>
            </a:r>
          </a:p>
          <a:p>
            <a:r>
              <a:rPr lang="en-US" dirty="0"/>
              <a:t>We can sum 1 to N^2 easily enough too.</a:t>
            </a:r>
          </a:p>
          <a:p>
            <a:r>
              <a:rPr lang="en-US" dirty="0"/>
              <a:t> Or we can sum, 1 to N^3…</a:t>
            </a:r>
          </a:p>
          <a:p>
            <a:r>
              <a:rPr lang="en-US" dirty="0"/>
              <a:t> But why write so many functions?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Why not write </a:t>
            </a:r>
            <a:r>
              <a:rPr lang="en-US" b="1" i="1" dirty="0"/>
              <a:t>one function(!)</a:t>
            </a:r>
            <a:r>
              <a:rPr lang="en-US" b="1" dirty="0"/>
              <a:t> which allows us flexibility in solving many problems?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99A77F-0064-8C27-600C-1486710EFAD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9287573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57983-DA42-156E-6E64-994A44FE6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Generic Sum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D9632-A4EC-682D-90F0-A8D53E49A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Source Code Pro" panose="020B0309030403020204" pitchFamily="34" charset="0"/>
                <a:ea typeface="Source Code Pro" panose="020B0309030403020204" pitchFamily="34" charset="0"/>
              </a:rPr>
              <a:t>def summation(n, </a:t>
            </a:r>
            <a:r>
              <a:rPr lang="en-US" sz="2600" dirty="0" err="1">
                <a:latin typeface="Source Code Pro" panose="020B0309030403020204" pitchFamily="34" charset="0"/>
                <a:ea typeface="Source Code Pro" panose="020B0309030403020204" pitchFamily="34" charset="0"/>
              </a:rPr>
              <a:t>term_fn</a:t>
            </a:r>
            <a:r>
              <a:rPr lang="en-US" sz="2600" dirty="0">
                <a:latin typeface="Source Code Pro" panose="020B0309030403020204" pitchFamily="34" charset="0"/>
                <a:ea typeface="Source Code Pro" panose="020B0309030403020204" pitchFamily="34" charset="0"/>
              </a:rPr>
              <a:t>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Source Code Pro" panose="020B0309030403020204" pitchFamily="34" charset="0"/>
                <a:ea typeface="Source Code Pro" panose="020B0309030403020204" pitchFamily="34" charset="0"/>
              </a:rPr>
              <a:t>    """Sum the first N terms of a sequence.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Source Code Pro" panose="020B0309030403020204" pitchFamily="34" charset="0"/>
                <a:ea typeface="Source Code Pro" panose="020B0309030403020204" pitchFamily="34" charset="0"/>
              </a:rPr>
              <a:t>    &gt;&gt;&gt; summation(5, cube)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Source Code Pro" panose="020B0309030403020204" pitchFamily="34" charset="0"/>
                <a:ea typeface="Source Code Pro" panose="020B0309030403020204" pitchFamily="34" charset="0"/>
              </a:rPr>
              <a:t>    225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Source Code Pro" panose="020B0309030403020204" pitchFamily="34" charset="0"/>
                <a:ea typeface="Source Code Pro" panose="020B0309030403020204" pitchFamily="34" charset="0"/>
              </a:rPr>
              <a:t>    &gt;&gt;&gt; summation(5, identity)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Source Code Pro" panose="020B0309030403020204" pitchFamily="34" charset="0"/>
                <a:ea typeface="Source Code Pro" panose="020B0309030403020204" pitchFamily="34" charset="0"/>
              </a:rPr>
              <a:t>    15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Source Code Pro" panose="020B0309030403020204" pitchFamily="34" charset="0"/>
                <a:ea typeface="Source Code Pro" panose="020B0309030403020204" pitchFamily="34" charset="0"/>
              </a:rPr>
              <a:t>    &gt;&gt;&gt; summation(10, identity)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Source Code Pro" panose="020B0309030403020204" pitchFamily="34" charset="0"/>
                <a:ea typeface="Source Code Pro" panose="020B0309030403020204" pitchFamily="34" charset="0"/>
              </a:rPr>
              <a:t>    55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Source Code Pro" panose="020B0309030403020204" pitchFamily="34" charset="0"/>
                <a:ea typeface="Source Code Pro" panose="020B0309030403020204" pitchFamily="34" charset="0"/>
              </a:rPr>
              <a:t>    """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Source Code Pro" panose="020B0309030403020204" pitchFamily="34" charset="0"/>
                <a:ea typeface="Source Code Pro" panose="020B0309030403020204" pitchFamily="34" charset="0"/>
              </a:rPr>
              <a:t>    total =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Source Code Pro" panose="020B0309030403020204" pitchFamily="34" charset="0"/>
                <a:ea typeface="Source Code Pro" panose="020B0309030403020204" pitchFamily="34" charset="0"/>
              </a:rPr>
              <a:t>    for </a:t>
            </a:r>
            <a:r>
              <a:rPr lang="en-US" sz="2600" dirty="0" err="1">
                <a:latin typeface="Source Code Pro" panose="020B0309030403020204" pitchFamily="34" charset="0"/>
                <a:ea typeface="Source Code Pro" panose="020B0309030403020204" pitchFamily="34" charset="0"/>
              </a:rPr>
              <a:t>i</a:t>
            </a:r>
            <a:r>
              <a:rPr lang="en-US" sz="2600" dirty="0">
                <a:latin typeface="Source Code Pro" panose="020B0309030403020204" pitchFamily="34" charset="0"/>
                <a:ea typeface="Source Code Pro" panose="020B0309030403020204" pitchFamily="34" charset="0"/>
              </a:rPr>
              <a:t> in range(n + 1):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Source Code Pro" panose="020B0309030403020204" pitchFamily="34" charset="0"/>
                <a:ea typeface="Source Code Pro" panose="020B0309030403020204" pitchFamily="34" charset="0"/>
              </a:rPr>
              <a:t>        total = total + </a:t>
            </a:r>
            <a:r>
              <a:rPr lang="en-US" sz="2600" dirty="0" err="1">
                <a:latin typeface="Source Code Pro" panose="020B0309030403020204" pitchFamily="34" charset="0"/>
                <a:ea typeface="Source Code Pro" panose="020B0309030403020204" pitchFamily="34" charset="0"/>
              </a:rPr>
              <a:t>term_fn</a:t>
            </a:r>
            <a:r>
              <a:rPr lang="en-US" sz="2600" dirty="0">
                <a:latin typeface="Source Code Pro" panose="020B0309030403020204" pitchFamily="34" charset="0"/>
                <a:ea typeface="Source Code Pro" panose="020B0309030403020204" pitchFamily="34" charset="0"/>
              </a:rPr>
              <a:t>(</a:t>
            </a:r>
            <a:r>
              <a:rPr lang="en-US" sz="2600" dirty="0" err="1">
                <a:latin typeface="Source Code Pro" panose="020B0309030403020204" pitchFamily="34" charset="0"/>
                <a:ea typeface="Source Code Pro" panose="020B0309030403020204" pitchFamily="34" charset="0"/>
              </a:rPr>
              <a:t>i</a:t>
            </a:r>
            <a:r>
              <a:rPr lang="en-US" sz="2600" dirty="0">
                <a:latin typeface="Source Code Pro" panose="020B0309030403020204" pitchFamily="34" charset="0"/>
                <a:ea typeface="Source Code Pro" panose="020B0309030403020204" pitchFamily="34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Source Code Pro" panose="020B0309030403020204" pitchFamily="34" charset="0"/>
                <a:ea typeface="Source Code Pro" panose="020B0309030403020204" pitchFamily="34" charset="0"/>
              </a:rPr>
              <a:t>    return total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45861D-4C39-1B2F-A197-52BD867764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47072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4F312-ABCD-8B4B-A190-C7A5FABE2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4A6B4-5D93-444D-98DD-446A9595B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200"/>
              </a:spcBef>
              <a:buNone/>
            </a:pPr>
            <a:r>
              <a:rPr lang="en-US" b="1" dirty="0"/>
              <a:t>Exam dates</a:t>
            </a:r>
          </a:p>
          <a:p>
            <a:pPr marL="0" indent="0">
              <a:spcBef>
                <a:spcPts val="200"/>
              </a:spcBef>
              <a:buNone/>
            </a:pPr>
            <a:endParaRPr lang="en-US" b="1" dirty="0"/>
          </a:p>
          <a:p>
            <a:pPr marL="0" indent="0">
              <a:spcBef>
                <a:spcPts val="200"/>
              </a:spcBef>
              <a:buNone/>
            </a:pPr>
            <a:r>
              <a:rPr lang="en-US" b="1" dirty="0"/>
              <a:t>Midterm: Wednesday July 17th, 3PM – 5PM PST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b="1" dirty="0"/>
              <a:t>Final: Wednesday August 7th, 3PM – 5PM PST</a:t>
            </a:r>
          </a:p>
          <a:p>
            <a:pPr marL="0" indent="0">
              <a:spcBef>
                <a:spcPts val="200"/>
              </a:spcBef>
              <a:buNone/>
            </a:pPr>
            <a:endParaRPr lang="en-US" b="1" dirty="0"/>
          </a:p>
          <a:p>
            <a:pPr marL="0" indent="0">
              <a:spcBef>
                <a:spcPts val="200"/>
              </a:spcBef>
              <a:buNone/>
            </a:pPr>
            <a:r>
              <a:rPr lang="en-US" dirty="0"/>
              <a:t>Exams will be </a:t>
            </a:r>
            <a:r>
              <a:rPr lang="en-US" b="1" dirty="0"/>
              <a:t>administered online</a:t>
            </a:r>
            <a:r>
              <a:rPr lang="en-US" dirty="0"/>
              <a:t>, and </a:t>
            </a:r>
            <a:r>
              <a:rPr lang="en-US" b="1" dirty="0"/>
              <a:t>proctored via Zoom</a:t>
            </a:r>
            <a:r>
              <a:rPr lang="en-US" dirty="0"/>
              <a:t>. You may need to present your ID (</a:t>
            </a:r>
            <a:r>
              <a:rPr lang="en-US" dirty="0" err="1"/>
              <a:t>eg</a:t>
            </a:r>
            <a:r>
              <a:rPr lang="en-US" dirty="0"/>
              <a:t> student </a:t>
            </a:r>
            <a:r>
              <a:rPr lang="en-US" dirty="0" err="1"/>
              <a:t>CalID</a:t>
            </a:r>
            <a:r>
              <a:rPr lang="en-US" dirty="0"/>
              <a:t> card, or any ID with your name + photo) during the Zoom call to proctors.</a:t>
            </a:r>
          </a:p>
          <a:p>
            <a:pPr marL="0" indent="0">
              <a:spcBef>
                <a:spcPts val="200"/>
              </a:spcBef>
              <a:buNone/>
            </a:pPr>
            <a:endParaRPr lang="en-US" dirty="0"/>
          </a:p>
          <a:p>
            <a:pPr marL="0" indent="0">
              <a:spcBef>
                <a:spcPts val="200"/>
              </a:spcBef>
              <a:buNone/>
            </a:pPr>
            <a:r>
              <a:rPr lang="en-US" b="1" dirty="0"/>
              <a:t>Important</a:t>
            </a:r>
            <a:r>
              <a:rPr lang="en-US" dirty="0"/>
              <a:t>: for those that can’t make the above exam times, we will have </a:t>
            </a:r>
            <a:r>
              <a:rPr lang="en-US" b="1" dirty="0"/>
              <a:t>alternate exam times</a:t>
            </a:r>
            <a:r>
              <a:rPr lang="en-US" dirty="0"/>
              <a:t>. Stay tuned for details here!</a:t>
            </a:r>
          </a:p>
        </p:txBody>
      </p:sp>
    </p:spTree>
    <p:extLst>
      <p:ext uri="{BB962C8B-B14F-4D97-AF65-F5344CB8AC3E}">
        <p14:creationId xmlns:p14="http://schemas.microsoft.com/office/powerpoint/2010/main" val="35481205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40843-39A8-4E4A-A923-FEDC64A7AE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Higher Order Functions:</a:t>
            </a:r>
            <a:br>
              <a:rPr lang="en-US" dirty="0"/>
            </a:br>
            <a:r>
              <a:rPr lang="en-US" dirty="0"/>
              <a:t>Functions that return another function</a:t>
            </a:r>
          </a:p>
        </p:txBody>
      </p:sp>
    </p:spTree>
    <p:extLst>
      <p:ext uri="{BB962C8B-B14F-4D97-AF65-F5344CB8AC3E}">
        <p14:creationId xmlns:p14="http://schemas.microsoft.com/office/powerpoint/2010/main" val="426481055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2"/>
          <p:cNvSpPr txBox="1"/>
          <p:nvPr/>
        </p:nvSpPr>
        <p:spPr>
          <a:xfrm>
            <a:off x="2209800" y="1066680"/>
            <a:ext cx="7619760" cy="45684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/>
          <a:lstStyle/>
          <a:p>
            <a:pPr marL="285840" indent="-2854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 function that returns (makes) a function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132840">
              <a:lnSpc>
                <a:spcPct val="90000"/>
              </a:lnSpc>
            </a:pP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2590680" y="1752480"/>
            <a:ext cx="7009920" cy="1230840"/>
          </a:xfrm>
          <a:prstGeom prst="rect">
            <a:avLst/>
          </a:prstGeom>
          <a:noFill/>
          <a:ln w="9360">
            <a:solidFill>
              <a:srgbClr val="4F81B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def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leq_maker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(c):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 def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leq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(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val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):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     return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val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&lt;= c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 return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leq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4"/>
          <p:cNvSpPr/>
          <p:nvPr/>
        </p:nvSpPr>
        <p:spPr>
          <a:xfrm>
            <a:off x="2590680" y="3208305"/>
            <a:ext cx="6933960" cy="64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&gt;&gt;&gt;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leq_maker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(3)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&lt;function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leq_maker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.&lt;locals&gt;.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leq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at 0x1019d8c80&gt;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CustomShape 5"/>
          <p:cNvSpPr/>
          <p:nvPr/>
        </p:nvSpPr>
        <p:spPr>
          <a:xfrm>
            <a:off x="2590680" y="4122705"/>
            <a:ext cx="6552720" cy="64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&gt;&gt;&gt;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leq_maker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(3)(4)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False</a:t>
            </a:r>
          </a:p>
        </p:txBody>
      </p:sp>
      <p:sp>
        <p:nvSpPr>
          <p:cNvPr id="167" name="CustomShape 6"/>
          <p:cNvSpPr/>
          <p:nvPr/>
        </p:nvSpPr>
        <p:spPr>
          <a:xfrm>
            <a:off x="2590680" y="4884825"/>
            <a:ext cx="7009920" cy="923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&gt;&gt;&gt;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leq_fn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=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leq_maker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(3)</a:t>
            </a: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&gt;&gt;&gt;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leq_fn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(4)</a:t>
            </a: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False</a:t>
            </a:r>
          </a:p>
          <a:p>
            <a:pPr>
              <a:lnSpc>
                <a:spcPct val="100000"/>
              </a:lnSpc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  <a:ea typeface="Courier New"/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&gt;&gt;&gt; [x for x in range(7) if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leq_maker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(3)(x)] 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[0, 1, 2, 3]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7794D3-FC69-EF4F-8897-1BDEB7151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 Order Functions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99501-F0C7-EC42-A944-CAC24ED1F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E36E9-772B-2648-8DA7-FD5CACFF1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18B7AE-157B-8048-B295-CD4B4FA9D68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80800" y="6553200"/>
            <a:ext cx="7112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22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41768029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40843-39A8-4E4A-A923-FEDC64A7AE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Environments &amp; Higher Order Functions</a:t>
            </a:r>
          </a:p>
        </p:txBody>
      </p:sp>
    </p:spTree>
    <p:extLst>
      <p:ext uri="{BB962C8B-B14F-4D97-AF65-F5344CB8AC3E}">
        <p14:creationId xmlns:p14="http://schemas.microsoft.com/office/powerpoint/2010/main" val="247824247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B1421-7577-D94A-A03F-9746321D9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Diagram motivation: variable aliasing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19B6B-B854-7643-924E-9BF51C8B8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1" y="1066800"/>
            <a:ext cx="5164756" cy="5257800"/>
          </a:xfrm>
        </p:spPr>
        <p:txBody>
          <a:bodyPr/>
          <a:lstStyle/>
          <a:p>
            <a:r>
              <a:rPr lang="en-US" dirty="0"/>
              <a:t>With HOF’s,  at first glance there can be confusion between local function variables, nested function variables, and global variables</a:t>
            </a:r>
          </a:p>
          <a:p>
            <a:r>
              <a:rPr lang="en-US" dirty="0"/>
              <a:t> Example: here, there are two `c` variables, and two `</a:t>
            </a:r>
            <a:r>
              <a:rPr lang="en-US" dirty="0" err="1"/>
              <a:t>val</a:t>
            </a:r>
            <a:r>
              <a:rPr lang="en-US" dirty="0"/>
              <a:t>` variables. </a:t>
            </a:r>
          </a:p>
          <a:p>
            <a:pPr lvl="1"/>
            <a:r>
              <a:rPr lang="en-US" dirty="0"/>
              <a:t> How do they relate to each other?</a:t>
            </a:r>
          </a:p>
          <a:p>
            <a:pPr lvl="1"/>
            <a:r>
              <a:rPr lang="en-US" dirty="0"/>
              <a:t> aka “variable aliasing”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6072C-DF41-544B-A9A9-82F6656E36B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80800" y="6553200"/>
            <a:ext cx="7112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24</a:t>
            </a:fld>
            <a:endParaRPr lang="en-US" b="0"/>
          </a:p>
        </p:txBody>
      </p:sp>
      <p:sp>
        <p:nvSpPr>
          <p:cNvPr id="6" name="CustomShape 3">
            <a:extLst>
              <a:ext uri="{FF2B5EF4-FFF2-40B4-BE49-F238E27FC236}">
                <a16:creationId xmlns:a16="http://schemas.microsoft.com/office/drawing/2014/main" id="{441AAB69-3CBC-2FAE-FE64-9215355070AA}"/>
              </a:ext>
            </a:extLst>
          </p:cNvPr>
          <p:cNvSpPr/>
          <p:nvPr/>
        </p:nvSpPr>
        <p:spPr>
          <a:xfrm>
            <a:off x="5865474" y="934040"/>
            <a:ext cx="7009920" cy="4946995"/>
          </a:xfrm>
          <a:prstGeom prst="rect">
            <a:avLst/>
          </a:prstGeom>
          <a:noFill/>
          <a:ln w="9360">
            <a:solidFill>
              <a:srgbClr val="4F81B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r>
              <a:rPr lang="en-US" sz="2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def</a:t>
            </a:r>
            <a:r>
              <a:rPr lang="en-US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2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leq_maker</a:t>
            </a:r>
            <a:r>
              <a:rPr lang="en-US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US" sz="2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c</a:t>
            </a:r>
            <a:r>
              <a:rPr lang="en-US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):</a:t>
            </a:r>
          </a:p>
          <a:p>
            <a:r>
              <a:rPr lang="en-US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    </a:t>
            </a:r>
            <a:r>
              <a:rPr lang="en-US" sz="2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def</a:t>
            </a:r>
            <a:r>
              <a:rPr lang="en-US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2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leq</a:t>
            </a:r>
            <a:r>
              <a:rPr lang="en-US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US" sz="2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val</a:t>
            </a:r>
            <a:r>
              <a:rPr lang="en-US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):</a:t>
            </a:r>
          </a:p>
          <a:p>
            <a:r>
              <a:rPr lang="en-US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        </a:t>
            </a:r>
            <a:r>
              <a:rPr lang="en-US" sz="2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return</a:t>
            </a:r>
            <a:r>
              <a:rPr lang="en-US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2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val</a:t>
            </a:r>
            <a:r>
              <a:rPr lang="en-US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&lt;=</a:t>
            </a:r>
            <a:r>
              <a:rPr lang="en-US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2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c</a:t>
            </a:r>
            <a:endParaRPr lang="en-US" sz="2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    </a:t>
            </a:r>
            <a:r>
              <a:rPr lang="en-US" sz="2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return</a:t>
            </a:r>
            <a:r>
              <a:rPr lang="en-US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2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leq</a:t>
            </a:r>
            <a:endParaRPr lang="en-US" sz="2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br>
              <a:rPr lang="en-US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sz="2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c</a:t>
            </a:r>
            <a:r>
              <a:rPr lang="en-US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en-US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2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4</a:t>
            </a:r>
            <a:endParaRPr lang="en-US" sz="2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2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val</a:t>
            </a:r>
            <a:r>
              <a:rPr lang="en-US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en-US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2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2</a:t>
            </a:r>
            <a:endParaRPr lang="en-US" sz="2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2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leq_fn</a:t>
            </a:r>
            <a:r>
              <a:rPr lang="en-US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en-US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2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leq_maker</a:t>
            </a:r>
            <a:r>
              <a:rPr lang="en-US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US" sz="2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c</a:t>
            </a:r>
            <a:r>
              <a:rPr lang="en-US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print</a:t>
            </a:r>
            <a:r>
              <a:rPr lang="en-US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US" sz="2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f</a:t>
            </a:r>
            <a:r>
              <a:rPr lang="en-US" sz="2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"(v1) </a:t>
            </a:r>
            <a:r>
              <a:rPr lang="en-US" sz="2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en-US" sz="2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leq_fn</a:t>
            </a:r>
            <a:r>
              <a:rPr lang="en-US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US" sz="2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2</a:t>
            </a:r>
            <a:r>
              <a:rPr lang="en-US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  <a:r>
              <a:rPr lang="en-US" sz="2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r>
              <a:rPr lang="en-US" sz="2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en-US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br>
              <a:rPr lang="en-US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sz="2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c</a:t>
            </a:r>
            <a:r>
              <a:rPr lang="en-US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en-US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2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1</a:t>
            </a:r>
          </a:p>
          <a:p>
            <a:r>
              <a:rPr lang="en-US" sz="2400" dirty="0">
                <a:solidFill>
                  <a:srgbClr val="098658"/>
                </a:solidFill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# does </a:t>
            </a:r>
            <a:r>
              <a:rPr lang="en-US" sz="2400" dirty="0" err="1">
                <a:solidFill>
                  <a:srgbClr val="098658"/>
                </a:solidFill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leq_fn</a:t>
            </a:r>
            <a:r>
              <a:rPr lang="en-US" sz="2400" dirty="0">
                <a:solidFill>
                  <a:srgbClr val="098658"/>
                </a:solidFill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()’s behavior change?</a:t>
            </a:r>
            <a:endParaRPr lang="en-US" sz="2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2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print</a:t>
            </a:r>
            <a:r>
              <a:rPr lang="en-US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US" sz="2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f</a:t>
            </a:r>
            <a:r>
              <a:rPr lang="en-US" sz="2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"(v2) </a:t>
            </a:r>
            <a:r>
              <a:rPr lang="en-US" sz="2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en-US" sz="2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leq_fn</a:t>
            </a:r>
            <a:r>
              <a:rPr lang="en-US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US" sz="2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2</a:t>
            </a:r>
            <a:r>
              <a:rPr lang="en-US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  <a:r>
              <a:rPr lang="en-US" sz="2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r>
              <a:rPr lang="en-US" sz="2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en-US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br>
              <a:rPr lang="en-US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sz="2400" b="1" dirty="0">
                <a:solidFill>
                  <a:srgbClr val="3B3B3B"/>
                </a:solidFill>
                <a:effectLst/>
                <a:highlight>
                  <a:srgbClr val="FFFF00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Question</a:t>
            </a:r>
            <a:r>
              <a:rPr lang="en-US" sz="2400" b="1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: what does Python output?</a:t>
            </a:r>
          </a:p>
        </p:txBody>
      </p:sp>
    </p:spTree>
    <p:extLst>
      <p:ext uri="{BB962C8B-B14F-4D97-AF65-F5344CB8AC3E}">
        <p14:creationId xmlns:p14="http://schemas.microsoft.com/office/powerpoint/2010/main" val="18207056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B1421-7577-D94A-A03F-9746321D9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Diagram motivation: variable aliasing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19B6B-B854-7643-924E-9BF51C8B8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1" y="1066800"/>
            <a:ext cx="5164756" cy="5257800"/>
          </a:xfrm>
        </p:spPr>
        <p:txBody>
          <a:bodyPr/>
          <a:lstStyle/>
          <a:p>
            <a:r>
              <a:rPr lang="en-US" dirty="0"/>
              <a:t>With HOF’s,  at first glance there can be confusion between local function variables, nested function variables, and global variables</a:t>
            </a:r>
          </a:p>
          <a:p>
            <a:r>
              <a:rPr lang="en-US" dirty="0"/>
              <a:t> Example: here, there are two `c` variables, and two `</a:t>
            </a:r>
            <a:r>
              <a:rPr lang="en-US" dirty="0" err="1"/>
              <a:t>val</a:t>
            </a:r>
            <a:r>
              <a:rPr lang="en-US" dirty="0"/>
              <a:t>` variables. </a:t>
            </a:r>
          </a:p>
          <a:p>
            <a:pPr lvl="1"/>
            <a:r>
              <a:rPr lang="en-US" dirty="0"/>
              <a:t> How do they relate to each other?</a:t>
            </a:r>
          </a:p>
          <a:p>
            <a:pPr lvl="1"/>
            <a:r>
              <a:rPr lang="en-US" dirty="0"/>
              <a:t> aka “variable aliasing”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6072C-DF41-544B-A9A9-82F6656E36B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80800" y="6553200"/>
            <a:ext cx="7112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25</a:t>
            </a:fld>
            <a:endParaRPr lang="en-US" b="0"/>
          </a:p>
        </p:txBody>
      </p:sp>
      <p:sp>
        <p:nvSpPr>
          <p:cNvPr id="6" name="CustomShape 3">
            <a:extLst>
              <a:ext uri="{FF2B5EF4-FFF2-40B4-BE49-F238E27FC236}">
                <a16:creationId xmlns:a16="http://schemas.microsoft.com/office/drawing/2014/main" id="{441AAB69-3CBC-2FAE-FE64-9215355070AA}"/>
              </a:ext>
            </a:extLst>
          </p:cNvPr>
          <p:cNvSpPr/>
          <p:nvPr/>
        </p:nvSpPr>
        <p:spPr>
          <a:xfrm>
            <a:off x="5865474" y="934040"/>
            <a:ext cx="7009920" cy="5619160"/>
          </a:xfrm>
          <a:prstGeom prst="rect">
            <a:avLst/>
          </a:prstGeom>
          <a:noFill/>
          <a:ln w="9360">
            <a:solidFill>
              <a:srgbClr val="4F81B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r>
              <a:rPr lang="en-US" sz="2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def</a:t>
            </a:r>
            <a:r>
              <a:rPr lang="en-US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2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leq_maker</a:t>
            </a:r>
            <a:r>
              <a:rPr lang="en-US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US" sz="2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c</a:t>
            </a:r>
            <a:r>
              <a:rPr lang="en-US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):</a:t>
            </a:r>
          </a:p>
          <a:p>
            <a:r>
              <a:rPr lang="en-US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    </a:t>
            </a:r>
            <a:r>
              <a:rPr lang="en-US" sz="2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def</a:t>
            </a:r>
            <a:r>
              <a:rPr lang="en-US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2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leq</a:t>
            </a:r>
            <a:r>
              <a:rPr lang="en-US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US" sz="2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val</a:t>
            </a:r>
            <a:r>
              <a:rPr lang="en-US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):</a:t>
            </a:r>
          </a:p>
          <a:p>
            <a:r>
              <a:rPr lang="en-US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        </a:t>
            </a:r>
            <a:r>
              <a:rPr lang="en-US" sz="2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return</a:t>
            </a:r>
            <a:r>
              <a:rPr lang="en-US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2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val</a:t>
            </a:r>
            <a:r>
              <a:rPr lang="en-US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&lt;=</a:t>
            </a:r>
            <a:r>
              <a:rPr lang="en-US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2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c</a:t>
            </a:r>
            <a:endParaRPr lang="en-US" sz="2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    </a:t>
            </a:r>
            <a:r>
              <a:rPr lang="en-US" sz="2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return</a:t>
            </a:r>
            <a:r>
              <a:rPr lang="en-US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2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leq</a:t>
            </a:r>
            <a:endParaRPr lang="en-US" sz="2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br>
              <a:rPr lang="en-US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sz="2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c</a:t>
            </a:r>
            <a:r>
              <a:rPr lang="en-US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en-US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2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4</a:t>
            </a:r>
            <a:endParaRPr lang="en-US" sz="2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2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val</a:t>
            </a:r>
            <a:r>
              <a:rPr lang="en-US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en-US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2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2</a:t>
            </a:r>
            <a:endParaRPr lang="en-US" sz="2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2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leq_fn</a:t>
            </a:r>
            <a:r>
              <a:rPr lang="en-US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en-US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2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leq_maker</a:t>
            </a:r>
            <a:r>
              <a:rPr lang="en-US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US" sz="2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c</a:t>
            </a:r>
            <a:r>
              <a:rPr lang="en-US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print</a:t>
            </a:r>
            <a:r>
              <a:rPr lang="en-US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US" sz="2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f</a:t>
            </a:r>
            <a:r>
              <a:rPr lang="en-US" sz="2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"(v1) </a:t>
            </a:r>
            <a:r>
              <a:rPr lang="en-US" sz="2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en-US" sz="2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leq_fn</a:t>
            </a:r>
            <a:r>
              <a:rPr lang="en-US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US" sz="2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2</a:t>
            </a:r>
            <a:r>
              <a:rPr lang="en-US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  <a:r>
              <a:rPr lang="en-US" sz="2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r>
              <a:rPr lang="en-US" sz="2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en-US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br>
              <a:rPr lang="en-US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sz="2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c</a:t>
            </a:r>
            <a:r>
              <a:rPr lang="en-US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en-US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2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1</a:t>
            </a:r>
          </a:p>
          <a:p>
            <a:r>
              <a:rPr lang="en-US" sz="2400" dirty="0">
                <a:solidFill>
                  <a:srgbClr val="098658"/>
                </a:solidFill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# does </a:t>
            </a:r>
            <a:r>
              <a:rPr lang="en-US" sz="2400" dirty="0" err="1">
                <a:solidFill>
                  <a:srgbClr val="098658"/>
                </a:solidFill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leq_fn</a:t>
            </a:r>
            <a:r>
              <a:rPr lang="en-US" sz="2400" dirty="0">
                <a:solidFill>
                  <a:srgbClr val="098658"/>
                </a:solidFill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()’s behavior change?</a:t>
            </a:r>
            <a:endParaRPr lang="en-US" sz="2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2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print</a:t>
            </a:r>
            <a:r>
              <a:rPr lang="en-US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US" sz="2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f</a:t>
            </a:r>
            <a:r>
              <a:rPr lang="en-US" sz="2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"(v2) </a:t>
            </a:r>
            <a:r>
              <a:rPr lang="en-US" sz="2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en-US" sz="2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leq_fn</a:t>
            </a:r>
            <a:r>
              <a:rPr lang="en-US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US" sz="2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2</a:t>
            </a:r>
            <a:r>
              <a:rPr lang="en-US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  <a:r>
              <a:rPr lang="en-US" sz="2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r>
              <a:rPr lang="en-US" sz="2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en-US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3B3B3B"/>
                </a:solidFill>
                <a:effectLst/>
                <a:highlight>
                  <a:srgbClr val="00FF00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(v1) True</a:t>
            </a:r>
          </a:p>
          <a:p>
            <a:r>
              <a:rPr lang="en-US" sz="2400" b="0" dirty="0">
                <a:solidFill>
                  <a:srgbClr val="3B3B3B"/>
                </a:solidFill>
                <a:effectLst/>
                <a:highlight>
                  <a:srgbClr val="00FF00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(v2) True</a:t>
            </a:r>
          </a:p>
        </p:txBody>
      </p:sp>
    </p:spTree>
    <p:extLst>
      <p:ext uri="{BB962C8B-B14F-4D97-AF65-F5344CB8AC3E}">
        <p14:creationId xmlns:p14="http://schemas.microsoft.com/office/powerpoint/2010/main" val="13558960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B1421-7577-D94A-A03F-9746321D9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Diagram motivation: variable aliasing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19B6B-B854-7643-924E-9BF51C8B8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1" y="1066800"/>
            <a:ext cx="5164756" cy="5257800"/>
          </a:xfrm>
        </p:spPr>
        <p:txBody>
          <a:bodyPr/>
          <a:lstStyle/>
          <a:p>
            <a:r>
              <a:rPr lang="en-US" dirty="0"/>
              <a:t>With HOF’s,  at first glance there can be confusion between local function variables, nested function variables, and global variables</a:t>
            </a:r>
          </a:p>
          <a:p>
            <a:r>
              <a:rPr lang="en-US" dirty="0"/>
              <a:t> Example: here, there are two `c` variables, and two `</a:t>
            </a:r>
            <a:r>
              <a:rPr lang="en-US" dirty="0" err="1"/>
              <a:t>val</a:t>
            </a:r>
            <a:r>
              <a:rPr lang="en-US" dirty="0"/>
              <a:t>` variables. </a:t>
            </a:r>
          </a:p>
          <a:p>
            <a:pPr lvl="1"/>
            <a:r>
              <a:rPr lang="en-US" dirty="0"/>
              <a:t> How do they relate to each other?</a:t>
            </a:r>
          </a:p>
          <a:p>
            <a:pPr lvl="1"/>
            <a:r>
              <a:rPr lang="en-US" dirty="0"/>
              <a:t> aka “variable aliasing”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6072C-DF41-544B-A9A9-82F6656E36B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80800" y="6553200"/>
            <a:ext cx="7112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26</a:t>
            </a:fld>
            <a:endParaRPr lang="en-US" b="0"/>
          </a:p>
        </p:txBody>
      </p:sp>
      <p:sp>
        <p:nvSpPr>
          <p:cNvPr id="6" name="CustomShape 3">
            <a:extLst>
              <a:ext uri="{FF2B5EF4-FFF2-40B4-BE49-F238E27FC236}">
                <a16:creationId xmlns:a16="http://schemas.microsoft.com/office/drawing/2014/main" id="{441AAB69-3CBC-2FAE-FE64-9215355070AA}"/>
              </a:ext>
            </a:extLst>
          </p:cNvPr>
          <p:cNvSpPr/>
          <p:nvPr/>
        </p:nvSpPr>
        <p:spPr>
          <a:xfrm>
            <a:off x="5865474" y="934040"/>
            <a:ext cx="7009920" cy="5619160"/>
          </a:xfrm>
          <a:prstGeom prst="rect">
            <a:avLst/>
          </a:prstGeom>
          <a:noFill/>
          <a:ln w="9360">
            <a:solidFill>
              <a:srgbClr val="4F81B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r>
              <a:rPr lang="en-US" sz="2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def</a:t>
            </a:r>
            <a:r>
              <a:rPr lang="en-US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2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leq_maker</a:t>
            </a:r>
            <a:r>
              <a:rPr lang="en-US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US" sz="2400" b="0" dirty="0">
                <a:solidFill>
                  <a:srgbClr val="001080"/>
                </a:solidFill>
                <a:effectLst/>
                <a:highlight>
                  <a:srgbClr val="00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c</a:t>
            </a:r>
            <a:r>
              <a:rPr lang="en-US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):</a:t>
            </a:r>
          </a:p>
          <a:p>
            <a:r>
              <a:rPr lang="en-US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    </a:t>
            </a:r>
            <a:r>
              <a:rPr lang="en-US" sz="2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def</a:t>
            </a:r>
            <a:r>
              <a:rPr lang="en-US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2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leq</a:t>
            </a:r>
            <a:r>
              <a:rPr lang="en-US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US" sz="2400" b="0" dirty="0" err="1">
                <a:solidFill>
                  <a:srgbClr val="001080"/>
                </a:solidFill>
                <a:effectLst/>
                <a:highlight>
                  <a:srgbClr val="FFFF00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val</a:t>
            </a:r>
            <a:r>
              <a:rPr lang="en-US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):</a:t>
            </a:r>
          </a:p>
          <a:p>
            <a:r>
              <a:rPr lang="en-US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        </a:t>
            </a:r>
            <a:r>
              <a:rPr lang="en-US" sz="2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return</a:t>
            </a:r>
            <a:r>
              <a:rPr lang="en-US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2400" b="0" dirty="0" err="1">
                <a:solidFill>
                  <a:srgbClr val="001080"/>
                </a:solidFill>
                <a:effectLst/>
                <a:highlight>
                  <a:srgbClr val="FFFF00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val</a:t>
            </a:r>
            <a:r>
              <a:rPr lang="en-US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&lt;=</a:t>
            </a:r>
            <a:r>
              <a:rPr lang="en-US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2400" b="0" dirty="0">
                <a:solidFill>
                  <a:srgbClr val="001080"/>
                </a:solidFill>
                <a:effectLst/>
                <a:highlight>
                  <a:srgbClr val="00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c</a:t>
            </a:r>
            <a:endParaRPr lang="en-US" sz="2400" b="0" dirty="0">
              <a:solidFill>
                <a:srgbClr val="3B3B3B"/>
              </a:solidFill>
              <a:effectLst/>
              <a:highlight>
                <a:srgbClr val="00FFFF"/>
              </a:highlight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    </a:t>
            </a:r>
            <a:r>
              <a:rPr lang="en-US" sz="2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return</a:t>
            </a:r>
            <a:r>
              <a:rPr lang="en-US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2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leq</a:t>
            </a:r>
            <a:endParaRPr lang="en-US" sz="2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br>
              <a:rPr lang="en-US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sz="2400" b="0" dirty="0">
                <a:solidFill>
                  <a:srgbClr val="001080"/>
                </a:solidFill>
                <a:effectLst/>
                <a:highlight>
                  <a:srgbClr val="00FF00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c</a:t>
            </a:r>
            <a:r>
              <a:rPr lang="en-US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en-US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2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4</a:t>
            </a:r>
            <a:endParaRPr lang="en-US" sz="2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2400" b="0" dirty="0" err="1">
                <a:solidFill>
                  <a:srgbClr val="001080"/>
                </a:solidFill>
                <a:effectLst/>
                <a:highlight>
                  <a:srgbClr val="FF00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val</a:t>
            </a:r>
            <a:r>
              <a:rPr lang="en-US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en-US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2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2</a:t>
            </a:r>
            <a:endParaRPr lang="en-US" sz="2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2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leq_fn</a:t>
            </a:r>
            <a:r>
              <a:rPr lang="en-US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en-US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2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leq_maker</a:t>
            </a:r>
            <a:r>
              <a:rPr lang="en-US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US" sz="2400" b="0" dirty="0">
                <a:solidFill>
                  <a:srgbClr val="001080"/>
                </a:solidFill>
                <a:effectLst/>
                <a:highlight>
                  <a:srgbClr val="00FF00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c</a:t>
            </a:r>
            <a:r>
              <a:rPr lang="en-US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print</a:t>
            </a:r>
            <a:r>
              <a:rPr lang="en-US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US" sz="2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f</a:t>
            </a:r>
            <a:r>
              <a:rPr lang="en-US" sz="2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"(v1) </a:t>
            </a:r>
            <a:r>
              <a:rPr lang="en-US" sz="2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en-US" sz="2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leq_fn</a:t>
            </a:r>
            <a:r>
              <a:rPr lang="en-US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US" sz="2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2</a:t>
            </a:r>
            <a:r>
              <a:rPr lang="en-US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  <a:r>
              <a:rPr lang="en-US" sz="2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r>
              <a:rPr lang="en-US" sz="2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en-US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br>
              <a:rPr lang="en-US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sz="2400" b="0" dirty="0">
                <a:solidFill>
                  <a:srgbClr val="001080"/>
                </a:solidFill>
                <a:effectLst/>
                <a:highlight>
                  <a:srgbClr val="00FF00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c</a:t>
            </a:r>
            <a:r>
              <a:rPr lang="en-US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en-US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2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1</a:t>
            </a:r>
          </a:p>
          <a:p>
            <a:r>
              <a:rPr lang="en-US" sz="2400" dirty="0">
                <a:solidFill>
                  <a:srgbClr val="098658"/>
                </a:solidFill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# does </a:t>
            </a:r>
            <a:r>
              <a:rPr lang="en-US" sz="2400" dirty="0" err="1">
                <a:solidFill>
                  <a:srgbClr val="098658"/>
                </a:solidFill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leq_fn</a:t>
            </a:r>
            <a:r>
              <a:rPr lang="en-US" sz="2400" dirty="0">
                <a:solidFill>
                  <a:srgbClr val="098658"/>
                </a:solidFill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()’s behavior change?</a:t>
            </a:r>
            <a:endParaRPr lang="en-US" sz="2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2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print</a:t>
            </a:r>
            <a:r>
              <a:rPr lang="en-US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US" sz="2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f</a:t>
            </a:r>
            <a:r>
              <a:rPr lang="en-US" sz="2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"(v2) </a:t>
            </a:r>
            <a:r>
              <a:rPr lang="en-US" sz="2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en-US" sz="2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leq_fn</a:t>
            </a:r>
            <a:r>
              <a:rPr lang="en-US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US" sz="2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2</a:t>
            </a:r>
            <a:r>
              <a:rPr lang="en-US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  <a:r>
              <a:rPr lang="en-US" sz="2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r>
              <a:rPr lang="en-US" sz="2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en-US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(v1) True</a:t>
            </a:r>
          </a:p>
          <a:p>
            <a:r>
              <a:rPr lang="en-US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(v2) True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3C065C-96F4-BC40-088E-4DF625589D9B}"/>
              </a:ext>
            </a:extLst>
          </p:cNvPr>
          <p:cNvSpPr txBox="1"/>
          <p:nvPr/>
        </p:nvSpPr>
        <p:spPr>
          <a:xfrm>
            <a:off x="1" y="6395806"/>
            <a:ext cx="201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dirty="0">
                <a:hlinkClick r:id="rId2"/>
              </a:rPr>
              <a:t>Python tutor link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754734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B1421-7577-D94A-A03F-9746321D9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Diagram motivation: variable aliasing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19B6B-B854-7643-924E-9BF51C8B8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1" y="1066800"/>
            <a:ext cx="5164756" cy="5257800"/>
          </a:xfrm>
        </p:spPr>
        <p:txBody>
          <a:bodyPr/>
          <a:lstStyle/>
          <a:p>
            <a:r>
              <a:rPr lang="en-US" dirty="0"/>
              <a:t> Keeping track of each function’s local variables can be tricky.</a:t>
            </a:r>
          </a:p>
          <a:p>
            <a:r>
              <a:rPr lang="en-US" dirty="0"/>
              <a:t> </a:t>
            </a:r>
            <a:r>
              <a:rPr lang="en-US" b="1" dirty="0"/>
              <a:t>General tip</a:t>
            </a:r>
            <a:r>
              <a:rPr lang="en-US" dirty="0"/>
              <a:t>: drawing pictures is often a helpful strategy for understanding</a:t>
            </a:r>
          </a:p>
          <a:p>
            <a:r>
              <a:rPr lang="en-US" dirty="0"/>
              <a:t> </a:t>
            </a:r>
            <a:r>
              <a:rPr lang="en-US" b="1" dirty="0"/>
              <a:t>Thus: environment diagrams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6072C-DF41-544B-A9A9-82F6656E36B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80800" y="6553200"/>
            <a:ext cx="7112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27</a:t>
            </a:fld>
            <a:endParaRPr lang="en-US" b="0"/>
          </a:p>
        </p:txBody>
      </p:sp>
      <p:sp>
        <p:nvSpPr>
          <p:cNvPr id="6" name="CustomShape 3">
            <a:extLst>
              <a:ext uri="{FF2B5EF4-FFF2-40B4-BE49-F238E27FC236}">
                <a16:creationId xmlns:a16="http://schemas.microsoft.com/office/drawing/2014/main" id="{441AAB69-3CBC-2FAE-FE64-9215355070AA}"/>
              </a:ext>
            </a:extLst>
          </p:cNvPr>
          <p:cNvSpPr/>
          <p:nvPr/>
        </p:nvSpPr>
        <p:spPr>
          <a:xfrm>
            <a:off x="5865474" y="934040"/>
            <a:ext cx="7009920" cy="5619160"/>
          </a:xfrm>
          <a:prstGeom prst="rect">
            <a:avLst/>
          </a:prstGeom>
          <a:noFill/>
          <a:ln w="9360">
            <a:solidFill>
              <a:srgbClr val="4F81B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r>
              <a:rPr lang="en-US" sz="2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def</a:t>
            </a:r>
            <a:r>
              <a:rPr lang="en-US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2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leq_maker</a:t>
            </a:r>
            <a:r>
              <a:rPr lang="en-US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US" sz="2400" b="0" dirty="0">
                <a:solidFill>
                  <a:srgbClr val="001080"/>
                </a:solidFill>
                <a:effectLst/>
                <a:highlight>
                  <a:srgbClr val="00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c</a:t>
            </a:r>
            <a:r>
              <a:rPr lang="en-US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):</a:t>
            </a:r>
          </a:p>
          <a:p>
            <a:r>
              <a:rPr lang="en-US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    </a:t>
            </a:r>
            <a:r>
              <a:rPr lang="en-US" sz="2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def</a:t>
            </a:r>
            <a:r>
              <a:rPr lang="en-US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2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leq</a:t>
            </a:r>
            <a:r>
              <a:rPr lang="en-US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US" sz="2400" b="0" dirty="0" err="1">
                <a:solidFill>
                  <a:srgbClr val="001080"/>
                </a:solidFill>
                <a:effectLst/>
                <a:highlight>
                  <a:srgbClr val="FFFF00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val</a:t>
            </a:r>
            <a:r>
              <a:rPr lang="en-US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):</a:t>
            </a:r>
          </a:p>
          <a:p>
            <a:r>
              <a:rPr lang="en-US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        </a:t>
            </a:r>
            <a:r>
              <a:rPr lang="en-US" sz="2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return</a:t>
            </a:r>
            <a:r>
              <a:rPr lang="en-US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2400" b="0" dirty="0" err="1">
                <a:solidFill>
                  <a:srgbClr val="001080"/>
                </a:solidFill>
                <a:effectLst/>
                <a:highlight>
                  <a:srgbClr val="FFFF00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val</a:t>
            </a:r>
            <a:r>
              <a:rPr lang="en-US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&lt;=</a:t>
            </a:r>
            <a:r>
              <a:rPr lang="en-US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2400" b="0" dirty="0">
                <a:solidFill>
                  <a:srgbClr val="001080"/>
                </a:solidFill>
                <a:effectLst/>
                <a:highlight>
                  <a:srgbClr val="00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c</a:t>
            </a:r>
            <a:endParaRPr lang="en-US" sz="2400" b="0" dirty="0">
              <a:solidFill>
                <a:srgbClr val="3B3B3B"/>
              </a:solidFill>
              <a:effectLst/>
              <a:highlight>
                <a:srgbClr val="00FFFF"/>
              </a:highlight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    </a:t>
            </a:r>
            <a:r>
              <a:rPr lang="en-US" sz="2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return</a:t>
            </a:r>
            <a:r>
              <a:rPr lang="en-US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2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leq</a:t>
            </a:r>
            <a:endParaRPr lang="en-US" sz="2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br>
              <a:rPr lang="en-US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sz="2400" b="0" dirty="0">
                <a:solidFill>
                  <a:srgbClr val="001080"/>
                </a:solidFill>
                <a:effectLst/>
                <a:highlight>
                  <a:srgbClr val="00FF00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c</a:t>
            </a:r>
            <a:r>
              <a:rPr lang="en-US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en-US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2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4</a:t>
            </a:r>
            <a:endParaRPr lang="en-US" sz="2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2400" b="0" dirty="0" err="1">
                <a:solidFill>
                  <a:srgbClr val="001080"/>
                </a:solidFill>
                <a:effectLst/>
                <a:highlight>
                  <a:srgbClr val="FF00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val</a:t>
            </a:r>
            <a:r>
              <a:rPr lang="en-US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en-US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2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2</a:t>
            </a:r>
            <a:endParaRPr lang="en-US" sz="2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2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leq_fn</a:t>
            </a:r>
            <a:r>
              <a:rPr lang="en-US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en-US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2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leq_maker</a:t>
            </a:r>
            <a:r>
              <a:rPr lang="en-US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US" sz="2400" b="0" dirty="0">
                <a:solidFill>
                  <a:srgbClr val="001080"/>
                </a:solidFill>
                <a:effectLst/>
                <a:highlight>
                  <a:srgbClr val="00FF00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c</a:t>
            </a:r>
            <a:r>
              <a:rPr lang="en-US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print</a:t>
            </a:r>
            <a:r>
              <a:rPr lang="en-US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US" sz="2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f</a:t>
            </a:r>
            <a:r>
              <a:rPr lang="en-US" sz="2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"(v1) </a:t>
            </a:r>
            <a:r>
              <a:rPr lang="en-US" sz="2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en-US" sz="2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leq_fn</a:t>
            </a:r>
            <a:r>
              <a:rPr lang="en-US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US" sz="2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2</a:t>
            </a:r>
            <a:r>
              <a:rPr lang="en-US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  <a:r>
              <a:rPr lang="en-US" sz="2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r>
              <a:rPr lang="en-US" sz="2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en-US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br>
              <a:rPr lang="en-US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sz="2400" b="0" dirty="0">
                <a:solidFill>
                  <a:srgbClr val="001080"/>
                </a:solidFill>
                <a:effectLst/>
                <a:highlight>
                  <a:srgbClr val="00FF00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c</a:t>
            </a:r>
            <a:r>
              <a:rPr lang="en-US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en-US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2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1</a:t>
            </a:r>
          </a:p>
          <a:p>
            <a:r>
              <a:rPr lang="en-US" sz="2400" dirty="0">
                <a:solidFill>
                  <a:srgbClr val="098658"/>
                </a:solidFill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# does </a:t>
            </a:r>
            <a:r>
              <a:rPr lang="en-US" sz="2400" dirty="0" err="1">
                <a:solidFill>
                  <a:srgbClr val="098658"/>
                </a:solidFill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leq_fn</a:t>
            </a:r>
            <a:r>
              <a:rPr lang="en-US" sz="2400" dirty="0">
                <a:solidFill>
                  <a:srgbClr val="098658"/>
                </a:solidFill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()’s behavior change?</a:t>
            </a:r>
            <a:endParaRPr lang="en-US" sz="24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2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print</a:t>
            </a:r>
            <a:r>
              <a:rPr lang="en-US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US" sz="2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f</a:t>
            </a:r>
            <a:r>
              <a:rPr lang="en-US" sz="2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"(v2) </a:t>
            </a:r>
            <a:r>
              <a:rPr lang="en-US" sz="2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en-US" sz="2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leq_fn</a:t>
            </a:r>
            <a:r>
              <a:rPr lang="en-US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US" sz="2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2</a:t>
            </a:r>
            <a:r>
              <a:rPr lang="en-US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  <a:r>
              <a:rPr lang="en-US" sz="2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r>
              <a:rPr lang="en-US" sz="2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en-US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(v1) True</a:t>
            </a:r>
          </a:p>
          <a:p>
            <a:r>
              <a:rPr lang="en-US" sz="2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(v2) True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3C065C-96F4-BC40-088E-4DF625589D9B}"/>
              </a:ext>
            </a:extLst>
          </p:cNvPr>
          <p:cNvSpPr txBox="1"/>
          <p:nvPr/>
        </p:nvSpPr>
        <p:spPr>
          <a:xfrm>
            <a:off x="1" y="6395806"/>
            <a:ext cx="201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dirty="0">
                <a:hlinkClick r:id="rId2"/>
              </a:rPr>
              <a:t>Python tutor link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894818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B1421-7577-D94A-A03F-9746321D9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Diagram: First Look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6072C-DF41-544B-A9A9-82F6656E36B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80800" y="6553200"/>
            <a:ext cx="7112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28</a:t>
            </a:fld>
            <a:endParaRPr lang="en-US" b="0"/>
          </a:p>
        </p:txBody>
      </p:sp>
      <p:pic>
        <p:nvPicPr>
          <p:cNvPr id="10" name="Content Placeholder 9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27F7C6E3-D3B8-487C-948F-9D02DA4DF8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369" y="1026203"/>
            <a:ext cx="11481031" cy="5753676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93C065C-96F4-BC40-088E-4DF625589D9B}"/>
              </a:ext>
            </a:extLst>
          </p:cNvPr>
          <p:cNvSpPr txBox="1"/>
          <p:nvPr/>
        </p:nvSpPr>
        <p:spPr>
          <a:xfrm>
            <a:off x="1" y="6395806"/>
            <a:ext cx="201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dirty="0">
                <a:hlinkClick r:id="rId3"/>
              </a:rPr>
              <a:t>Python tutor link</a:t>
            </a:r>
            <a:r>
              <a:rPr lang="en-US" dirty="0"/>
              <a:t>)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3757543-B63E-0495-2F9A-35540DB70F0D}"/>
              </a:ext>
            </a:extLst>
          </p:cNvPr>
          <p:cNvSpPr/>
          <p:nvPr/>
        </p:nvSpPr>
        <p:spPr bwMode="auto">
          <a:xfrm>
            <a:off x="1607418" y="3247548"/>
            <a:ext cx="433137" cy="308971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6D8F50-A18B-81AC-252A-F5742A1C8B50}"/>
              </a:ext>
            </a:extLst>
          </p:cNvPr>
          <p:cNvSpPr txBox="1"/>
          <p:nvPr/>
        </p:nvSpPr>
        <p:spPr>
          <a:xfrm>
            <a:off x="134429" y="2663369"/>
            <a:ext cx="13186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(currently evaluating this function call</a:t>
            </a:r>
          </a:p>
        </p:txBody>
      </p:sp>
    </p:spTree>
    <p:extLst>
      <p:ext uri="{BB962C8B-B14F-4D97-AF65-F5344CB8AC3E}">
        <p14:creationId xmlns:p14="http://schemas.microsoft.com/office/powerpoint/2010/main" val="20423270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B1421-7577-D94A-A03F-9746321D9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Diagram: First Look: Frames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6072C-DF41-544B-A9A9-82F6656E36B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80800" y="6553200"/>
            <a:ext cx="7112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29</a:t>
            </a:fld>
            <a:endParaRPr lang="en-US" b="0"/>
          </a:p>
        </p:txBody>
      </p:sp>
      <p:pic>
        <p:nvPicPr>
          <p:cNvPr id="10" name="Content Placeholder 9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27F7C6E3-D3B8-487C-948F-9D02DA4DF8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369" y="1026203"/>
            <a:ext cx="11481031" cy="5753676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93C065C-96F4-BC40-088E-4DF625589D9B}"/>
              </a:ext>
            </a:extLst>
          </p:cNvPr>
          <p:cNvSpPr txBox="1"/>
          <p:nvPr/>
        </p:nvSpPr>
        <p:spPr>
          <a:xfrm>
            <a:off x="1" y="6395806"/>
            <a:ext cx="201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dirty="0">
                <a:hlinkClick r:id="rId3"/>
              </a:rPr>
              <a:t>Python tutor link</a:t>
            </a:r>
            <a:r>
              <a:rPr lang="en-US" dirty="0"/>
              <a:t>)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3757543-B63E-0495-2F9A-35540DB70F0D}"/>
              </a:ext>
            </a:extLst>
          </p:cNvPr>
          <p:cNvSpPr/>
          <p:nvPr/>
        </p:nvSpPr>
        <p:spPr bwMode="auto">
          <a:xfrm>
            <a:off x="1607418" y="3247548"/>
            <a:ext cx="433137" cy="308971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6D8F50-A18B-81AC-252A-F5742A1C8B50}"/>
              </a:ext>
            </a:extLst>
          </p:cNvPr>
          <p:cNvSpPr txBox="1"/>
          <p:nvPr/>
        </p:nvSpPr>
        <p:spPr>
          <a:xfrm>
            <a:off x="134429" y="2663369"/>
            <a:ext cx="13186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(currently evaluating this function call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283C9ECE-4212-CA29-AB97-432A00AC0F80}"/>
              </a:ext>
            </a:extLst>
          </p:cNvPr>
          <p:cNvSpPr/>
          <p:nvPr/>
        </p:nvSpPr>
        <p:spPr bwMode="auto">
          <a:xfrm>
            <a:off x="9652114" y="3638349"/>
            <a:ext cx="394636" cy="2757457"/>
          </a:xfrm>
          <a:prstGeom prst="rightBrac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D34A80-9DD7-E3A1-2B47-C350E65657C9}"/>
              </a:ext>
            </a:extLst>
          </p:cNvPr>
          <p:cNvSpPr txBox="1"/>
          <p:nvPr/>
        </p:nvSpPr>
        <p:spPr>
          <a:xfrm>
            <a:off x="10065350" y="3588700"/>
            <a:ext cx="210804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Frames</a:t>
            </a:r>
            <a:r>
              <a:rPr lang="en-US" sz="2000" dirty="0"/>
              <a:t>: where variables live. </a:t>
            </a:r>
          </a:p>
          <a:p>
            <a:r>
              <a:rPr lang="en-US" sz="2000" dirty="0"/>
              <a:t>Each function call has its own variable namespace.</a:t>
            </a:r>
          </a:p>
          <a:p>
            <a:endParaRPr lang="en-US" sz="2000" b="1" dirty="0"/>
          </a:p>
          <a:p>
            <a:r>
              <a:rPr lang="en-US" sz="2000" b="1" dirty="0"/>
              <a:t>“Global frame”</a:t>
            </a:r>
            <a:r>
              <a:rPr lang="en-US" sz="2000" dirty="0"/>
              <a:t> is the parent-most frame.</a:t>
            </a:r>
          </a:p>
        </p:txBody>
      </p:sp>
    </p:spTree>
    <p:extLst>
      <p:ext uri="{BB962C8B-B14F-4D97-AF65-F5344CB8AC3E}">
        <p14:creationId xmlns:p14="http://schemas.microsoft.com/office/powerpoint/2010/main" val="1473076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6A79926-540C-804C-BB3C-28C6FF857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0FFE9F9-F3B5-7F4A-92C9-723DB466C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Do watch </a:t>
            </a:r>
            <a:r>
              <a:rPr lang="en-US" dirty="0">
                <a:hlinkClick r:id="rId2"/>
              </a:rPr>
              <a:t>Ed</a:t>
            </a:r>
            <a:r>
              <a:rPr lang="en-US" dirty="0"/>
              <a:t> for announcements</a:t>
            </a:r>
          </a:p>
          <a:p>
            <a:pPr lvl="1"/>
            <a:r>
              <a:rPr lang="en-US" dirty="0"/>
              <a:t>  Please remember to pick the best category when asking questions</a:t>
            </a:r>
          </a:p>
          <a:p>
            <a:pPr lvl="1"/>
            <a:r>
              <a:rPr lang="en-US" dirty="0">
                <a:sym typeface="Wingdings" pitchFamily="2" charset="2"/>
              </a:rPr>
              <a:t> Use the Python code option</a:t>
            </a:r>
          </a:p>
          <a:p>
            <a:endParaRPr lang="en-US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0037221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9F45DAB5-60A4-DCEE-F2A4-619C1600EA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096" y="790697"/>
            <a:ext cx="10309059" cy="6092792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00B1421-7577-D94A-A03F-9746321D9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Diagram: First Look: Frames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6072C-DF41-544B-A9A9-82F6656E36B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80800" y="6553200"/>
            <a:ext cx="7112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30</a:t>
            </a:fld>
            <a:endParaRPr lang="en-US" b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3C065C-96F4-BC40-088E-4DF625589D9B}"/>
              </a:ext>
            </a:extLst>
          </p:cNvPr>
          <p:cNvSpPr txBox="1"/>
          <p:nvPr/>
        </p:nvSpPr>
        <p:spPr>
          <a:xfrm>
            <a:off x="1" y="6395806"/>
            <a:ext cx="201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dirty="0">
                <a:hlinkClick r:id="rId3"/>
              </a:rPr>
              <a:t>Python tutor link</a:t>
            </a:r>
            <a:r>
              <a:rPr lang="en-US" dirty="0"/>
              <a:t>)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3757543-B63E-0495-2F9A-35540DB70F0D}"/>
              </a:ext>
            </a:extLst>
          </p:cNvPr>
          <p:cNvSpPr/>
          <p:nvPr/>
        </p:nvSpPr>
        <p:spPr bwMode="auto">
          <a:xfrm>
            <a:off x="1631480" y="3520903"/>
            <a:ext cx="433137" cy="308971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6D8F50-A18B-81AC-252A-F5742A1C8B50}"/>
              </a:ext>
            </a:extLst>
          </p:cNvPr>
          <p:cNvSpPr txBox="1"/>
          <p:nvPr/>
        </p:nvSpPr>
        <p:spPr>
          <a:xfrm>
            <a:off x="273765" y="2782239"/>
            <a:ext cx="13186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(currently evaluating this function call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283C9ECE-4212-CA29-AB97-432A00AC0F80}"/>
              </a:ext>
            </a:extLst>
          </p:cNvPr>
          <p:cNvSpPr/>
          <p:nvPr/>
        </p:nvSpPr>
        <p:spPr bwMode="auto">
          <a:xfrm>
            <a:off x="8344834" y="5815508"/>
            <a:ext cx="394636" cy="1019116"/>
          </a:xfrm>
          <a:prstGeom prst="rightBrac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D34A80-9DD7-E3A1-2B47-C350E65657C9}"/>
              </a:ext>
            </a:extLst>
          </p:cNvPr>
          <p:cNvSpPr txBox="1"/>
          <p:nvPr/>
        </p:nvSpPr>
        <p:spPr>
          <a:xfrm>
            <a:off x="8739470" y="3684514"/>
            <a:ext cx="343578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Rule</a:t>
            </a:r>
            <a:r>
              <a:rPr lang="en-US" sz="2000" dirty="0"/>
              <a:t>: each time you evaluate a </a:t>
            </a:r>
            <a:r>
              <a:rPr lang="en-US" sz="2000" b="1" dirty="0"/>
              <a:t>function call</a:t>
            </a:r>
            <a:r>
              <a:rPr lang="en-US" sz="2000" dirty="0"/>
              <a:t>, you </a:t>
            </a:r>
            <a:r>
              <a:rPr lang="en-US" sz="2000" b="1" dirty="0"/>
              <a:t>draw a new frame</a:t>
            </a:r>
          </a:p>
          <a:p>
            <a:endParaRPr lang="en-US" sz="2000" dirty="0"/>
          </a:p>
          <a:p>
            <a:r>
              <a:rPr lang="en-US" sz="2000" dirty="0"/>
              <a:t>Each frame has a </a:t>
            </a:r>
            <a:r>
              <a:rPr lang="en-US" sz="2000" b="1" dirty="0"/>
              <a:t>“parent frame”</a:t>
            </a:r>
            <a:r>
              <a:rPr lang="en-US" sz="2000" dirty="0"/>
              <a:t>, dictates variable resolution order</a:t>
            </a:r>
          </a:p>
          <a:p>
            <a:endParaRPr lang="en-US" sz="2000" dirty="0"/>
          </a:p>
          <a:p>
            <a:r>
              <a:rPr lang="en-US" sz="2000" dirty="0"/>
              <a:t>Ex: in </a:t>
            </a:r>
            <a:r>
              <a:rPr lang="en-US" sz="2000" dirty="0" err="1"/>
              <a:t>leq_fn</a:t>
            </a:r>
            <a:r>
              <a:rPr lang="en-US" sz="2000" dirty="0"/>
              <a:t>, `c` evaluates to 4, NOT 1</a:t>
            </a:r>
          </a:p>
        </p:txBody>
      </p:sp>
    </p:spTree>
    <p:extLst>
      <p:ext uri="{BB962C8B-B14F-4D97-AF65-F5344CB8AC3E}">
        <p14:creationId xmlns:p14="http://schemas.microsoft.com/office/powerpoint/2010/main" val="17229406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E3A171A-202E-F941-95BA-E3F4087BF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compose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49D997-089B-3E4D-99D9-067AB0EBB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Tutor is a handy web tool that allows you to visualize the environment diagrams of your own Python code! Useful study tool.</a:t>
            </a:r>
          </a:p>
          <a:p>
            <a:pPr lvl="1"/>
            <a:r>
              <a:rPr lang="en-US" dirty="0"/>
              <a:t>Example: </a:t>
            </a:r>
            <a:br>
              <a:rPr lang="en-US" dirty="0"/>
            </a:b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  <a:hlinkClick r:id="rId2"/>
              </a:rPr>
              <a:t>http://pythontutor.com/composingprograms.html#code=def%20square%28x%29%3A%0A%20%20%20%20return%20x%20*%20x%0A%20%20%20%20%0As%20%3D%20square%0Ax%20%3D%20s%283%29%0A%0Adef%20make_adder%28n%29%3A%0A%20%20%20%20def%20adder%28k%29%3A%0A%20%20%20%20%20%20%20%2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99021-8955-514A-9ABD-D08BFEB65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41B0F-247A-494F-911C-6AF62A771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1" y="1066800"/>
            <a:ext cx="5148252" cy="5257800"/>
          </a:xfrm>
        </p:spPr>
        <p:txBody>
          <a:bodyPr/>
          <a:lstStyle/>
          <a:p>
            <a:r>
              <a:rPr lang="en-US" dirty="0"/>
              <a:t>Organizational tools that help you understand code</a:t>
            </a:r>
          </a:p>
          <a:p>
            <a:r>
              <a:rPr lang="en-US" dirty="0"/>
              <a:t> Allows us to more-precisely define how Python evaluates code</a:t>
            </a:r>
          </a:p>
          <a:p>
            <a:pPr lvl="1"/>
            <a:r>
              <a:rPr lang="en-US" dirty="0"/>
              <a:t> Up until now, we’ve been somewhat hand-wavy</a:t>
            </a:r>
          </a:p>
          <a:p>
            <a:pPr marL="192876" lvl="1" indent="0">
              <a:buNone/>
            </a:pPr>
            <a:endParaRPr lang="en-US" dirty="0"/>
          </a:p>
        </p:txBody>
      </p: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C51E5ABB-105C-7231-1080-A2E44384DE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1652" y="914400"/>
            <a:ext cx="6510348" cy="3917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4457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99021-8955-514A-9ABD-D08BFEB65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Diagrams: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41B0F-247A-494F-911C-6AF62A771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Organizational tools that help you understand code</a:t>
            </a:r>
          </a:p>
          <a:p>
            <a:r>
              <a:rPr lang="en-US" b="1" dirty="0"/>
              <a:t>Terminology:</a:t>
            </a:r>
            <a:endParaRPr lang="en-US" dirty="0"/>
          </a:p>
          <a:p>
            <a:pPr lvl="1"/>
            <a:r>
              <a:rPr lang="en-US" b="1" dirty="0"/>
              <a:t>Frame:</a:t>
            </a:r>
            <a:r>
              <a:rPr lang="en-US" dirty="0"/>
              <a:t> keeps track of variable-to-value bindings, each function call has a frame</a:t>
            </a:r>
          </a:p>
          <a:p>
            <a:pPr lvl="1"/>
            <a:r>
              <a:rPr lang="en-US" b="1" dirty="0"/>
              <a:t>Global Frame: </a:t>
            </a:r>
            <a:r>
              <a:rPr lang="en-US" dirty="0"/>
              <a:t>global for short, the starting frame of all python programs, doesn’t correspond to a specific function</a:t>
            </a:r>
          </a:p>
          <a:p>
            <a:pPr lvl="1"/>
            <a:r>
              <a:rPr lang="en-US" b="1" dirty="0"/>
              <a:t>Parent Frame:</a:t>
            </a:r>
            <a:r>
              <a:rPr lang="en-US" dirty="0"/>
              <a:t> The frame of where a function is defined (default parent frame is global)</a:t>
            </a:r>
          </a:p>
          <a:p>
            <a:pPr lvl="1"/>
            <a:r>
              <a:rPr lang="en-US" b="1" dirty="0"/>
              <a:t>Frame number:</a:t>
            </a:r>
            <a:r>
              <a:rPr lang="en-US" dirty="0"/>
              <a:t> What we use to keep track of frames, f1, f2, f3,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b="1" dirty="0"/>
              <a:t>Variable </a:t>
            </a:r>
            <a:r>
              <a:rPr lang="en-US" dirty="0"/>
              <a:t>vs </a:t>
            </a:r>
            <a:r>
              <a:rPr lang="en-US" b="1" dirty="0"/>
              <a:t>Value</a:t>
            </a:r>
            <a:r>
              <a:rPr lang="en-US" dirty="0"/>
              <a:t>: x = 1. x is the </a:t>
            </a:r>
            <a:r>
              <a:rPr lang="en-US" b="1" dirty="0"/>
              <a:t>variable</a:t>
            </a:r>
            <a:r>
              <a:rPr lang="en-US" dirty="0"/>
              <a:t>, 1 is the </a:t>
            </a:r>
            <a:r>
              <a:rPr lang="en-US" b="1" dirty="0"/>
              <a:t>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093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3"/>
          <p:cNvSpPr/>
          <p:nvPr/>
        </p:nvSpPr>
        <p:spPr>
          <a:xfrm>
            <a:off x="1626240" y="5051160"/>
            <a:ext cx="7884360" cy="82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1E5A117-87E3-F247-9EDC-A482C098C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Diagrams Steps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DF4151-9817-744B-B82A-CCF4359D8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066799"/>
            <a:ext cx="11125200" cy="5391873"/>
          </a:xfrm>
        </p:spPr>
        <p:txBody>
          <a:bodyPr/>
          <a:lstStyle/>
          <a:p>
            <a:pPr marL="514350" indent="-514350">
              <a:spcBef>
                <a:spcPts val="200"/>
              </a:spcBef>
              <a:buAutoNum type="arabicPeriod"/>
            </a:pPr>
            <a:r>
              <a:rPr lang="en-US" dirty="0"/>
              <a:t>Draw the global frame</a:t>
            </a:r>
          </a:p>
          <a:p>
            <a:pPr marL="514350" indent="-514350">
              <a:spcBef>
                <a:spcPts val="200"/>
              </a:spcBef>
              <a:buAutoNum type="arabicPeriod"/>
            </a:pPr>
            <a:r>
              <a:rPr lang="en-US" dirty="0"/>
              <a:t>When evaluating assignments (lines with single equal), always evaluate right side first</a:t>
            </a:r>
          </a:p>
          <a:p>
            <a:pPr marL="514350" indent="-514350">
              <a:spcBef>
                <a:spcPts val="200"/>
              </a:spcBef>
              <a:buAutoNum type="arabicPeriod"/>
            </a:pPr>
            <a:r>
              <a:rPr lang="en-US" dirty="0"/>
              <a:t>When you call a function MAKE A NEW FRAME!</a:t>
            </a:r>
          </a:p>
          <a:p>
            <a:pPr marL="514350" indent="-514350">
              <a:spcBef>
                <a:spcPts val="200"/>
              </a:spcBef>
              <a:buAutoNum type="arabicPeriod"/>
            </a:pPr>
            <a:r>
              <a:rPr lang="en-US" dirty="0"/>
              <a:t>When assigning a primitive expression (number, </a:t>
            </a:r>
            <a:r>
              <a:rPr lang="en-US" dirty="0" err="1"/>
              <a:t>boolean</a:t>
            </a:r>
            <a:r>
              <a:rPr lang="en-US" dirty="0"/>
              <a:t>, string) write the value in the box</a:t>
            </a:r>
          </a:p>
          <a:p>
            <a:pPr marL="514350" indent="-514350">
              <a:spcBef>
                <a:spcPts val="200"/>
              </a:spcBef>
              <a:buAutoNum type="arabicPeriod"/>
            </a:pPr>
            <a:r>
              <a:rPr lang="en-US" dirty="0"/>
              <a:t>When assigning anything else, draw an arrow to the value</a:t>
            </a:r>
          </a:p>
          <a:p>
            <a:pPr marL="514350" indent="-514350">
              <a:spcBef>
                <a:spcPts val="200"/>
              </a:spcBef>
              <a:buAutoNum type="arabicPeriod"/>
            </a:pPr>
            <a:r>
              <a:rPr lang="en-US" dirty="0"/>
              <a:t>When calling a function, name the frame with the intrinsic name – the name of the function that variable points to</a:t>
            </a:r>
          </a:p>
          <a:p>
            <a:pPr marL="514350" indent="-514350">
              <a:spcBef>
                <a:spcPts val="200"/>
              </a:spcBef>
              <a:buAutoNum type="arabicPeriod"/>
            </a:pPr>
            <a:r>
              <a:rPr lang="en-US" dirty="0"/>
              <a:t>The parent frame of a function is the frame in which it was defined in (default parent frame is global)</a:t>
            </a:r>
          </a:p>
          <a:p>
            <a:pPr marL="514350" indent="-514350">
              <a:spcBef>
                <a:spcPts val="200"/>
              </a:spcBef>
              <a:buAutoNum type="arabicPeriod"/>
            </a:pPr>
            <a:r>
              <a:rPr lang="en-US" dirty="0"/>
              <a:t>If the value isn’t in the current frame, search in the parent frame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58CAE-0705-B045-AD80-3D6241BFC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Diagram Tips /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01BF4-AA36-5D41-AE04-17550495E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NEVER EVER draw an arrow from one variable to another.</a:t>
            </a:r>
          </a:p>
          <a:p>
            <a:r>
              <a:rPr lang="en-US" dirty="0"/>
              <a:t>Useful Resources:</a:t>
            </a:r>
          </a:p>
          <a:p>
            <a:pPr lvl="1"/>
            <a:r>
              <a:rPr lang="en-US" dirty="0">
                <a:hlinkClick r:id="rId3"/>
              </a:rPr>
              <a:t>http://</a:t>
            </a:r>
            <a:r>
              <a:rPr lang="en-US" dirty="0" err="1">
                <a:hlinkClick r:id="rId3"/>
              </a:rPr>
              <a:t>markmiyashita.com</a:t>
            </a:r>
            <a:r>
              <a:rPr lang="en-US" dirty="0">
                <a:hlinkClick r:id="rId3"/>
              </a:rPr>
              <a:t>/cs61a/</a:t>
            </a:r>
            <a:r>
              <a:rPr lang="en-US" dirty="0" err="1">
                <a:hlinkClick r:id="rId3"/>
              </a:rPr>
              <a:t>environment_diagrams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rules_of_environment_diagrams</a:t>
            </a:r>
            <a:r>
              <a:rPr lang="en-US" dirty="0">
                <a:hlinkClick r:id="rId3"/>
              </a:rPr>
              <a:t>/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http://albertwu.org/cs61a/notes/environments.html</a:t>
            </a:r>
            <a:endParaRPr lang="en-US" dirty="0"/>
          </a:p>
          <a:p>
            <a:r>
              <a:rPr lang="en-US" dirty="0"/>
              <a:t> </a:t>
            </a:r>
            <a:r>
              <a:rPr lang="en-US" b="1" dirty="0"/>
              <a:t>Tip</a:t>
            </a:r>
            <a:r>
              <a:rPr lang="en-US" dirty="0"/>
              <a:t>: historically, students have had trouble with drawing environment diagrams (</a:t>
            </a:r>
            <a:r>
              <a:rPr lang="en-US" dirty="0" err="1"/>
              <a:t>eg</a:t>
            </a:r>
            <a:r>
              <a:rPr lang="en-US" dirty="0"/>
              <a:t> on exams). Let’s do a great job this semester!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7542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6A79926-540C-804C-BB3C-28C6FF857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Overview. Any questions?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0FFE9F9-F3B5-7F4A-92C9-723DB466C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Wingdings" pitchFamily="2" charset="2"/>
              </a:rPr>
              <a:t> List comprehensions</a:t>
            </a:r>
          </a:p>
          <a:p>
            <a:r>
              <a:rPr lang="en-US" dirty="0">
                <a:sym typeface="Wingdings" pitchFamily="2" charset="2"/>
              </a:rPr>
              <a:t> Higher order functions</a:t>
            </a:r>
          </a:p>
          <a:p>
            <a:r>
              <a:rPr lang="en-US" dirty="0">
                <a:sym typeface="Wingdings" pitchFamily="2" charset="2"/>
              </a:rPr>
              <a:t> Environment Diagrams</a:t>
            </a:r>
          </a:p>
        </p:txBody>
      </p:sp>
    </p:spTree>
    <p:extLst>
      <p:ext uri="{BB962C8B-B14F-4D97-AF65-F5344CB8AC3E}">
        <p14:creationId xmlns:p14="http://schemas.microsoft.com/office/powerpoint/2010/main" val="49117356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548FF-49F9-7D4D-979B-F4B8E6C8E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FA481-72A9-4C49-998F-FDB9CD388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741" y="1178312"/>
            <a:ext cx="11125200" cy="5257800"/>
          </a:xfrm>
        </p:spPr>
        <p:txBody>
          <a:bodyPr/>
          <a:lstStyle/>
          <a:p>
            <a:pPr marL="0" indent="0">
              <a:buClr>
                <a:srgbClr val="000000"/>
              </a:buClr>
              <a:buNone/>
            </a:pPr>
            <a:r>
              <a:rPr lang="en-US" sz="2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Question:  What's the result of the following?</a:t>
            </a:r>
          </a:p>
          <a:p>
            <a:pPr marL="0" indent="0">
              <a:buClr>
                <a:srgbClr val="000000"/>
              </a:buClr>
              <a:buNone/>
            </a:pP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def greet(name):</a:t>
            </a:r>
          </a:p>
          <a:p>
            <a:pPr marL="0" indent="0">
              <a:buClr>
                <a:srgbClr val="000000"/>
              </a:buClr>
              <a:buNone/>
            </a:pP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	 print('Hello, ' + name)</a:t>
            </a:r>
          </a:p>
          <a:p>
            <a:pPr marL="0" indent="0">
              <a:buClr>
                <a:srgbClr val="000000"/>
              </a:buClr>
              <a:buNone/>
            </a:pP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hello = greet</a:t>
            </a:r>
          </a:p>
          <a:p>
            <a:pPr marL="0" indent="0">
              <a:buClr>
                <a:srgbClr val="000000"/>
              </a:buClr>
              <a:buNone/>
            </a:pP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def greet(name):</a:t>
            </a:r>
          </a:p>
          <a:p>
            <a:pPr marL="0" indent="0">
              <a:buClr>
                <a:srgbClr val="000000"/>
              </a:buClr>
              <a:buNone/>
            </a:pP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	print('Hi, ' + name)</a:t>
            </a:r>
          </a:p>
          <a:p>
            <a:pPr marL="0" indent="0">
              <a:buClr>
                <a:srgbClr val="000000"/>
              </a:buClr>
              <a:buNone/>
            </a:pPr>
            <a:r>
              <a:rPr 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hello('CS88')</a:t>
            </a:r>
          </a:p>
          <a:p>
            <a:pPr marL="0" indent="0">
              <a:buClr>
                <a:srgbClr val="000000"/>
              </a:buClr>
              <a:buNone/>
            </a:pPr>
            <a:endParaRPr lang="en-US" sz="22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0" indent="0">
              <a:buClr>
                <a:srgbClr val="000000"/>
              </a:buClr>
              <a:buNone/>
            </a:pPr>
            <a:r>
              <a:rPr lang="en-US" sz="2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A) Error</a:t>
            </a:r>
          </a:p>
          <a:p>
            <a:pPr marL="0" indent="0">
              <a:buClr>
                <a:srgbClr val="000000"/>
              </a:buClr>
              <a:buNone/>
            </a:pPr>
            <a:r>
              <a:rPr lang="en-US" sz="2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B) prints "Hello, CS88"</a:t>
            </a:r>
          </a:p>
          <a:p>
            <a:pPr marL="0" indent="0">
              <a:buClr>
                <a:srgbClr val="000000"/>
              </a:buClr>
              <a:buNone/>
            </a:pPr>
            <a:r>
              <a:rPr lang="en-US" sz="2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C) prints "Hi, CS88"</a:t>
            </a:r>
          </a:p>
          <a:p>
            <a:pPr marL="0" indent="0">
              <a:buClr>
                <a:srgbClr val="000000"/>
              </a:buClr>
              <a:buNone/>
            </a:pPr>
            <a:r>
              <a:rPr lang="en-US" sz="2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D) "I'm lost…."</a:t>
            </a:r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38363883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2274422" y="60480"/>
            <a:ext cx="8474400" cy="73620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>
              <a:lnSpc>
                <a:spcPct val="90000"/>
              </a:lnSpc>
            </a:pPr>
            <a:r>
              <a:rPr lang="en-US" sz="3200" b="1" spc="-1" dirty="0">
                <a:solidFill>
                  <a:srgbClr val="0332B7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Three super important HOFS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2281080" y="1668600"/>
            <a:ext cx="8372520" cy="52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list(map(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function_to_apply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,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list_of_inputs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))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Code Pro" panose="020B0509030403020204" pitchFamily="49" charset="77"/>
            </a:endParaRPr>
          </a:p>
        </p:txBody>
      </p:sp>
      <p:sp>
        <p:nvSpPr>
          <p:cNvPr id="173" name="CustomShape 3"/>
          <p:cNvSpPr/>
          <p:nvPr/>
        </p:nvSpPr>
        <p:spPr>
          <a:xfrm>
            <a:off x="2209800" y="3200400"/>
            <a:ext cx="7924680" cy="52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list(filter(condition,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list_of_inputs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))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Code Pro" panose="020B0509030403020204" pitchFamily="49" charset="77"/>
            </a:endParaRPr>
          </a:p>
        </p:txBody>
      </p:sp>
      <p:sp>
        <p:nvSpPr>
          <p:cNvPr id="174" name="CustomShape 4"/>
          <p:cNvSpPr/>
          <p:nvPr/>
        </p:nvSpPr>
        <p:spPr>
          <a:xfrm>
            <a:off x="2286120" y="2057400"/>
            <a:ext cx="6910920" cy="52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Applies function to each element of the list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5"/>
          <p:cNvSpPr/>
          <p:nvPr/>
        </p:nvSpPr>
        <p:spPr>
          <a:xfrm>
            <a:off x="2209800" y="3733920"/>
            <a:ext cx="6371280" cy="95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Returns a list of elements for which the condition is true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6"/>
          <p:cNvSpPr/>
          <p:nvPr/>
        </p:nvSpPr>
        <p:spPr>
          <a:xfrm>
            <a:off x="2209800" y="5029200"/>
            <a:ext cx="7238520" cy="52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reduce(function, </a:t>
            </a:r>
            <a:r>
              <a:rPr lang="en-US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list_of_inputs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)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Code Pro" panose="020B0509030403020204" pitchFamily="49" charset="77"/>
            </a:endParaRPr>
          </a:p>
        </p:txBody>
      </p:sp>
      <p:sp>
        <p:nvSpPr>
          <p:cNvPr id="177" name="CustomShape 7"/>
          <p:cNvSpPr/>
          <p:nvPr/>
        </p:nvSpPr>
        <p:spPr>
          <a:xfrm>
            <a:off x="2209800" y="5410080"/>
            <a:ext cx="7429680" cy="52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Applies the function, combining items of the list into a "single" value.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TextShape 8"/>
          <p:cNvSpPr txBox="1"/>
          <p:nvPr/>
        </p:nvSpPr>
        <p:spPr>
          <a:xfrm>
            <a:off x="10134480" y="6553080"/>
            <a:ext cx="53316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r">
              <a:lnSpc>
                <a:spcPct val="100000"/>
              </a:lnSpc>
            </a:pPr>
            <a:fld id="{713BEC69-ACC0-4745-91F6-6864BC87B08D}" type="slidenum">
              <a:rPr lang="en-US" sz="1400" b="1" spc="-1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38</a:t>
            </a:fld>
            <a:endParaRPr lang="en-US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9" name="CustomShape 9"/>
          <p:cNvSpPr/>
          <p:nvPr/>
        </p:nvSpPr>
        <p:spPr>
          <a:xfrm>
            <a:off x="1524000" y="6553080"/>
            <a:ext cx="1523520" cy="304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/>
          <a:lstStyle/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02/10/2020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TextShape 11"/>
          <p:cNvSpPr txBox="1"/>
          <p:nvPr/>
        </p:nvSpPr>
        <p:spPr>
          <a:xfrm>
            <a:off x="2378640" y="1120680"/>
            <a:ext cx="717156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* For the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builtin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filter/map, you need to then call list on it to get a list. If we define our own, we do not need to call list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2281080" y="272353"/>
            <a:ext cx="8474400" cy="73620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>
              <a:lnSpc>
                <a:spcPct val="90000"/>
              </a:lnSpc>
            </a:pPr>
            <a:r>
              <a:rPr lang="en-US" sz="3200" b="1" spc="-1" dirty="0">
                <a:solidFill>
                  <a:srgbClr val="0332B7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Today's Task: Acronym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2281080" y="999528"/>
            <a:ext cx="8372520" cy="52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Code Pro" panose="020B0509030403020204" pitchFamily="49" charset="77"/>
            </a:endParaRPr>
          </a:p>
          <a:p>
            <a:pPr>
              <a:lnSpc>
                <a:spcPct val="100000"/>
              </a:lnSpc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Input: "The University of California at Berkeley"</a:t>
            </a:r>
          </a:p>
          <a:p>
            <a:pPr>
              <a:lnSpc>
                <a:spcPct val="100000"/>
              </a:lnSpc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Code Pro" panose="020B0509030403020204" pitchFamily="49" charset="77"/>
            </a:endParaRPr>
          </a:p>
          <a:p>
            <a:pPr>
              <a:lnSpc>
                <a:spcPct val="100000"/>
              </a:lnSpc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Output: "UCB"</a:t>
            </a:r>
          </a:p>
          <a:p>
            <a:pPr>
              <a:lnSpc>
                <a:spcPct val="100000"/>
              </a:lnSpc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Code Pro" panose="020B0509030403020204" pitchFamily="49" charset="77"/>
            </a:endParaRPr>
          </a:p>
          <a:p>
            <a:pPr>
              <a:lnSpc>
                <a:spcPct val="100000"/>
              </a:lnSpc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def acronym(sentence):</a:t>
            </a:r>
          </a:p>
          <a:p>
            <a:pPr>
              <a:lnSpc>
                <a:spcPct val="100000"/>
              </a:lnSpc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</a:rPr>
              <a:t>	"""YOUR CODE HERE"""</a:t>
            </a:r>
          </a:p>
        </p:txBody>
      </p:sp>
      <p:sp>
        <p:nvSpPr>
          <p:cNvPr id="178" name="TextShape 8"/>
          <p:cNvSpPr txBox="1"/>
          <p:nvPr/>
        </p:nvSpPr>
        <p:spPr>
          <a:xfrm>
            <a:off x="10134480" y="6553080"/>
            <a:ext cx="53316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r">
              <a:lnSpc>
                <a:spcPct val="100000"/>
              </a:lnSpc>
            </a:pPr>
            <a:fld id="{713BEC69-ACC0-4745-91F6-6864BC87B08D}" type="slidenum">
              <a:rPr lang="en-US" sz="1400" b="1" spc="-1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39</a:t>
            </a:fld>
            <a:endParaRPr lang="en-US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9" name="CustomShape 9"/>
          <p:cNvSpPr/>
          <p:nvPr/>
        </p:nvSpPr>
        <p:spPr>
          <a:xfrm>
            <a:off x="1524000" y="6553080"/>
            <a:ext cx="1523520" cy="304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/>
          <a:lstStyle/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02/10/2020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TextShape 10"/>
          <p:cNvSpPr txBox="1"/>
          <p:nvPr/>
        </p:nvSpPr>
        <p:spPr>
          <a:xfrm>
            <a:off x="4572120" y="6553080"/>
            <a:ext cx="289512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en-US" sz="1200" b="1" spc="-1" dirty="0">
                <a:solidFill>
                  <a:srgbClr val="114FFB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UCB CS88 Fa20 L6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1" name="TextShape 11"/>
          <p:cNvSpPr txBox="1"/>
          <p:nvPr/>
        </p:nvSpPr>
        <p:spPr>
          <a:xfrm>
            <a:off x="2281080" y="5012456"/>
            <a:ext cx="717156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P.S. Pedantry alert: This is really an </a:t>
            </a:r>
            <a:r>
              <a:rPr lang="en-US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initialism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but that's rather annoying to say and type. 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sym typeface="Wingdings" pitchFamily="2" charset="2"/>
              </a:rPr>
              <a:t> (However, the code we write is the same, the difference is in how you pronounce the result.) The more you know!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7598401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6A79926-540C-804C-BB3C-28C6FF857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0FFE9F9-F3B5-7F4A-92C9-723DB466C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Wingdings" pitchFamily="2" charset="2"/>
              </a:rPr>
              <a:t> </a:t>
            </a:r>
            <a:r>
              <a:rPr lang="en-US" b="1" dirty="0">
                <a:sym typeface="Wingdings" pitchFamily="2" charset="2"/>
              </a:rPr>
              <a:t>Lab 2 </a:t>
            </a:r>
            <a:r>
              <a:rPr lang="en-US" dirty="0">
                <a:sym typeface="Wingdings" pitchFamily="2" charset="2"/>
              </a:rPr>
              <a:t>released today (Due: June 29)</a:t>
            </a:r>
          </a:p>
          <a:p>
            <a:r>
              <a:rPr lang="en-US" dirty="0">
                <a:sym typeface="Wingdings" pitchFamily="2" charset="2"/>
              </a:rPr>
              <a:t> </a:t>
            </a:r>
            <a:r>
              <a:rPr lang="en-US" b="1" dirty="0">
                <a:sym typeface="Wingdings" pitchFamily="2" charset="2"/>
              </a:rPr>
              <a:t>Homework 2 </a:t>
            </a:r>
            <a:r>
              <a:rPr lang="en-US" dirty="0">
                <a:sym typeface="Wingdings" pitchFamily="2" charset="2"/>
              </a:rPr>
              <a:t>released today (Due: June 29)</a:t>
            </a:r>
          </a:p>
          <a:p>
            <a:r>
              <a:rPr lang="en-US" dirty="0">
                <a:sym typeface="Wingdings" pitchFamily="2" charset="2"/>
              </a:rPr>
              <a:t> Remember to do your lecture self checks!</a:t>
            </a:r>
          </a:p>
          <a:p>
            <a:r>
              <a:rPr lang="en-US" dirty="0">
                <a:sym typeface="Wingdings" pitchFamily="2" charset="2"/>
              </a:rPr>
              <a:t> Reminder: you must submit all assignments to </a:t>
            </a:r>
            <a:r>
              <a:rPr lang="en-US" b="1" dirty="0">
                <a:sym typeface="Wingdings" pitchFamily="2" charset="2"/>
                <a:hlinkClick r:id="rId2"/>
              </a:rPr>
              <a:t>Gradescope</a:t>
            </a:r>
            <a:r>
              <a:rPr lang="en-US" dirty="0">
                <a:sym typeface="Wingdings" pitchFamily="2" charset="2"/>
              </a:rPr>
              <a:t>.</a:t>
            </a:r>
          </a:p>
          <a:p>
            <a:pPr lvl="1"/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okpy</a:t>
            </a:r>
            <a:r>
              <a:rPr lang="en-US" dirty="0">
                <a:sym typeface="Wingdings" pitchFamily="2" charset="2"/>
              </a:rPr>
              <a:t> is only a convenience tool. Its backups don’t count as submitting to Gradescope.</a:t>
            </a:r>
          </a:p>
        </p:txBody>
      </p:sp>
    </p:spTree>
    <p:extLst>
      <p:ext uri="{BB962C8B-B14F-4D97-AF65-F5344CB8AC3E}">
        <p14:creationId xmlns:p14="http://schemas.microsoft.com/office/powerpoint/2010/main" val="183115664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2281080" y="272353"/>
            <a:ext cx="8474400" cy="73620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>
              <a:lnSpc>
                <a:spcPct val="90000"/>
              </a:lnSpc>
            </a:pPr>
            <a:r>
              <a:rPr lang="en-US" sz="3200" b="1" spc="-1" dirty="0">
                <a:solidFill>
                  <a:srgbClr val="0332B7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MAP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2281080" y="999528"/>
            <a:ext cx="8372520" cy="52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list(map(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function_to_apply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,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list_of_inputs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))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Code Pro" panose="020B0509030403020204" pitchFamily="49" charset="77"/>
            </a:endParaRPr>
          </a:p>
        </p:txBody>
      </p:sp>
      <p:sp>
        <p:nvSpPr>
          <p:cNvPr id="174" name="CustomShape 4"/>
          <p:cNvSpPr/>
          <p:nvPr/>
        </p:nvSpPr>
        <p:spPr>
          <a:xfrm>
            <a:off x="2286120" y="1634375"/>
            <a:ext cx="6910920" cy="31773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Transform each of items by a function.</a:t>
            </a:r>
          </a:p>
          <a:p>
            <a:pPr>
              <a:lnSpc>
                <a:spcPct val="100000"/>
              </a:lnSpc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e.g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. square()</a:t>
            </a:r>
          </a:p>
          <a:p>
            <a:pPr>
              <a:lnSpc>
                <a:spcPct val="100000"/>
              </a:lnSpc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Inputs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  <a:t> (Domain):</a:t>
            </a:r>
            <a:b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</a:b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  <a:t>	• Function</a:t>
            </a:r>
          </a:p>
          <a:p>
            <a:pPr>
              <a:lnSpc>
                <a:spcPct val="100000"/>
              </a:lnSpc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  <a:t>	• Sequence</a:t>
            </a:r>
            <a:b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</a:b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  <a:t>Output (Range):</a:t>
            </a:r>
          </a:p>
          <a:p>
            <a:pPr>
              <a:lnSpc>
                <a:spcPct val="100000"/>
              </a:lnSpc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  <a:t>	• A sequence</a:t>
            </a:r>
          </a:p>
          <a:p>
            <a:pPr>
              <a:lnSpc>
                <a:spcPct val="100000"/>
              </a:lnSpc>
            </a:pP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  <a:sym typeface="Wingdings" pitchFamily="2" charset="2"/>
            </a:endParaRPr>
          </a:p>
          <a:p>
            <a:pPr>
              <a:lnSpc>
                <a:spcPct val="100000"/>
              </a:lnSpc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TextShape 8"/>
          <p:cNvSpPr txBox="1"/>
          <p:nvPr/>
        </p:nvSpPr>
        <p:spPr>
          <a:xfrm>
            <a:off x="10134480" y="6553080"/>
            <a:ext cx="53316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r">
              <a:lnSpc>
                <a:spcPct val="100000"/>
              </a:lnSpc>
            </a:pPr>
            <a:fld id="{713BEC69-ACC0-4745-91F6-6864BC87B08D}" type="slidenum">
              <a:rPr lang="en-US" sz="1400" b="1" spc="-1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40</a:t>
            </a:fld>
            <a:endParaRPr lang="en-US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9" name="CustomShape 9"/>
          <p:cNvSpPr/>
          <p:nvPr/>
        </p:nvSpPr>
        <p:spPr>
          <a:xfrm>
            <a:off x="1524000" y="6553080"/>
            <a:ext cx="1523520" cy="304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/>
          <a:lstStyle/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02/10/2020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TextShape 10"/>
          <p:cNvSpPr txBox="1"/>
          <p:nvPr/>
        </p:nvSpPr>
        <p:spPr>
          <a:xfrm>
            <a:off x="4572120" y="6553080"/>
            <a:ext cx="289512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en-US" sz="1200" b="1" spc="-1" dirty="0">
                <a:solidFill>
                  <a:srgbClr val="114FFB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UCB CS88 Fa20 L6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1" name="TextShape 11"/>
          <p:cNvSpPr txBox="1"/>
          <p:nvPr/>
        </p:nvSpPr>
        <p:spPr>
          <a:xfrm>
            <a:off x="2281080" y="5012456"/>
            <a:ext cx="717156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TextShape 11">
            <a:extLst>
              <a:ext uri="{FF2B5EF4-FFF2-40B4-BE49-F238E27FC236}">
                <a16:creationId xmlns:a16="http://schemas.microsoft.com/office/drawing/2014/main" id="{CD52A5B2-39FC-CD45-AEED-54BDCC1A8C5F}"/>
              </a:ext>
            </a:extLst>
          </p:cNvPr>
          <p:cNvSpPr txBox="1"/>
          <p:nvPr/>
        </p:nvSpPr>
        <p:spPr>
          <a:xfrm>
            <a:off x="2378640" y="1120680"/>
            <a:ext cx="717156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E23900-24AC-C541-A848-5EDC8E5E8C5E}"/>
              </a:ext>
            </a:extLst>
          </p:cNvPr>
          <p:cNvSpPr/>
          <p:nvPr/>
        </p:nvSpPr>
        <p:spPr>
          <a:xfrm>
            <a:off x="2281079" y="4876073"/>
            <a:ext cx="751712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 SourceCodePro-Light" panose="020B0509030403020204" pitchFamily="49" charset="77"/>
              </a:rPr>
              <a:t>def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 </a:t>
            </a:r>
            <a:r>
              <a:rPr lang="en-US" dirty="0">
                <a:solidFill>
                  <a:srgbClr val="795E26"/>
                </a:solidFill>
                <a:latin typeface=" SourceCodePro-Light" panose="020B0509030403020204" pitchFamily="49" charset="77"/>
              </a:rPr>
              <a:t>map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(</a:t>
            </a:r>
            <a:r>
              <a:rPr lang="en-US" dirty="0">
                <a:solidFill>
                  <a:srgbClr val="001080"/>
                </a:solidFill>
                <a:latin typeface=" SourceCodePro-Light" panose="020B0509030403020204" pitchFamily="49" charset="77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, </a:t>
            </a:r>
            <a:r>
              <a:rPr lang="en-US" dirty="0">
                <a:solidFill>
                  <a:srgbClr val="001080"/>
                </a:solidFill>
                <a:latin typeface=" SourceCodePro-Light" panose="020B0509030403020204" pitchFamily="49" charset="77"/>
              </a:rPr>
              <a:t>sequence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):</a:t>
            </a:r>
          </a:p>
          <a:p>
            <a:r>
              <a:rPr lang="en-US" dirty="0">
                <a:solidFill>
                  <a:srgbClr val="AF00DB"/>
                </a:solidFill>
                <a:latin typeface=" SourceCodePro-Light" panose="020B0509030403020204" pitchFamily="49" charset="77"/>
              </a:rPr>
              <a:t>    return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 [ function(item) </a:t>
            </a:r>
            <a:r>
              <a:rPr lang="en-US" dirty="0">
                <a:solidFill>
                  <a:srgbClr val="AF00DB"/>
                </a:solidFill>
                <a:latin typeface=" SourceCodePro-Light" panose="020B0509030403020204" pitchFamily="49" charset="77"/>
              </a:rPr>
              <a:t>for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 item </a:t>
            </a:r>
            <a:r>
              <a:rPr lang="en-US" dirty="0">
                <a:solidFill>
                  <a:srgbClr val="0000FF"/>
                </a:solidFill>
                <a:latin typeface=" SourceCodePro-Light" panose="020B0509030403020204" pitchFamily="49" charset="77"/>
              </a:rPr>
              <a:t>in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 sequence ]</a:t>
            </a:r>
          </a:p>
          <a:p>
            <a:b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</a:br>
            <a:endParaRPr lang="en-US" dirty="0">
              <a:solidFill>
                <a:srgbClr val="000000"/>
              </a:solidFill>
              <a:latin typeface=" SourceCodePro-Light" panose="020B0509030403020204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71814236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2281080" y="272353"/>
            <a:ext cx="8474400" cy="73620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>
              <a:lnSpc>
                <a:spcPct val="90000"/>
              </a:lnSpc>
            </a:pPr>
            <a:r>
              <a:rPr lang="en-US" sz="3200" b="1" spc="-1" dirty="0">
                <a:solidFill>
                  <a:srgbClr val="0332B7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What does this do?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2281080" y="999528"/>
            <a:ext cx="8372520" cy="52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list(map(capitalize, </a:t>
            </a:r>
            <a:b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</a:b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    ['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michael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', 'Alex', 'Srinath', '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julia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'] </a:t>
            </a:r>
          </a:p>
          <a:p>
            <a:pPr>
              <a:lnSpc>
                <a:spcPct val="100000"/>
              </a:lnSpc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))</a:t>
            </a:r>
            <a:b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</a:br>
            <a:b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</a:b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Assume capitalize('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michael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') == 'Michael'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Code Pro" panose="020B0509030403020204" pitchFamily="49" charset="77"/>
            </a:endParaRPr>
          </a:p>
        </p:txBody>
      </p:sp>
      <p:sp>
        <p:nvSpPr>
          <p:cNvPr id="174" name="CustomShape 4"/>
          <p:cNvSpPr/>
          <p:nvPr/>
        </p:nvSpPr>
        <p:spPr>
          <a:xfrm>
            <a:off x="1782792" y="3333775"/>
            <a:ext cx="8807570" cy="31773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A) 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['</a:t>
            </a:r>
            <a:r>
              <a:rPr lang="en-US" sz="2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michael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', 'Alex', 'Srinath', '</a:t>
            </a:r>
            <a:r>
              <a:rPr lang="en-US" sz="2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julia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']</a:t>
            </a:r>
            <a:endParaRPr lang="en-US" sz="2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pPr>
              <a:lnSpc>
                <a:spcPct val="100000"/>
              </a:lnSpc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B) 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['Michael', 'Alex', 'Srinath', 'Julia']</a:t>
            </a:r>
            <a:endParaRPr lang="en-US" sz="2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C) []</a:t>
            </a:r>
          </a:p>
          <a:p>
            <a:pPr>
              <a:lnSpc>
                <a:spcPct val="100000"/>
              </a:lnSpc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D) Error</a:t>
            </a:r>
          </a:p>
          <a:p>
            <a:pPr>
              <a:lnSpc>
                <a:spcPct val="100000"/>
              </a:lnSpc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E) I'm lost.</a:t>
            </a:r>
          </a:p>
        </p:txBody>
      </p:sp>
      <p:sp>
        <p:nvSpPr>
          <p:cNvPr id="178" name="TextShape 8"/>
          <p:cNvSpPr txBox="1"/>
          <p:nvPr/>
        </p:nvSpPr>
        <p:spPr>
          <a:xfrm>
            <a:off x="10134480" y="6553080"/>
            <a:ext cx="53316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r">
              <a:lnSpc>
                <a:spcPct val="100000"/>
              </a:lnSpc>
            </a:pPr>
            <a:fld id="{713BEC69-ACC0-4745-91F6-6864BC87B08D}" type="slidenum">
              <a:rPr lang="en-US" sz="1400" b="1" spc="-1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41</a:t>
            </a:fld>
            <a:endParaRPr lang="en-US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9" name="CustomShape 9"/>
          <p:cNvSpPr/>
          <p:nvPr/>
        </p:nvSpPr>
        <p:spPr>
          <a:xfrm>
            <a:off x="1524000" y="6553080"/>
            <a:ext cx="1523520" cy="304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/>
          <a:lstStyle/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02/10/2020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TextShape 10"/>
          <p:cNvSpPr txBox="1"/>
          <p:nvPr/>
        </p:nvSpPr>
        <p:spPr>
          <a:xfrm>
            <a:off x="4572120" y="6553080"/>
            <a:ext cx="289512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en-US" sz="1200" b="1" spc="-1" dirty="0">
                <a:solidFill>
                  <a:srgbClr val="114FFB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UCB CS88 Fa20 L6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950130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2281080" y="272353"/>
            <a:ext cx="8474400" cy="73620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>
              <a:lnSpc>
                <a:spcPct val="90000"/>
              </a:lnSpc>
            </a:pPr>
            <a:r>
              <a:rPr lang="en-US" sz="3200" b="1" spc="-1" dirty="0">
                <a:solidFill>
                  <a:srgbClr val="0332B7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FILTER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2281080" y="999528"/>
            <a:ext cx="8372520" cy="52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list(filter(function,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list_of_inputs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))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Code Pro" panose="020B0509030403020204" pitchFamily="49" charset="77"/>
            </a:endParaRPr>
          </a:p>
        </p:txBody>
      </p:sp>
      <p:sp>
        <p:nvSpPr>
          <p:cNvPr id="174" name="CustomShape 4"/>
          <p:cNvSpPr/>
          <p:nvPr/>
        </p:nvSpPr>
        <p:spPr>
          <a:xfrm>
            <a:off x="2286120" y="1634375"/>
            <a:ext cx="6910920" cy="31773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*Keeps* each of item where the function is true.</a:t>
            </a: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Arial"/>
            </a:endParaRPr>
          </a:p>
          <a:p>
            <a:pPr>
              <a:lnSpc>
                <a:spcPct val="100000"/>
              </a:lnSpc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Inputs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  <a:t> (Domain):</a:t>
            </a:r>
            <a:b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</a:b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  <a:t>	• Function</a:t>
            </a:r>
          </a:p>
          <a:p>
            <a:pPr>
              <a:lnSpc>
                <a:spcPct val="100000"/>
              </a:lnSpc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  <a:t>	• Sequence</a:t>
            </a:r>
            <a:b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</a:b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  <a:t>Output (Range):</a:t>
            </a:r>
          </a:p>
          <a:p>
            <a:pPr>
              <a:lnSpc>
                <a:spcPct val="100000"/>
              </a:lnSpc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  <a:t>	• A sequence</a:t>
            </a:r>
          </a:p>
          <a:p>
            <a:pPr>
              <a:lnSpc>
                <a:spcPct val="100000"/>
              </a:lnSpc>
            </a:pP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  <a:sym typeface="Wingdings" pitchFamily="2" charset="2"/>
            </a:endParaRPr>
          </a:p>
          <a:p>
            <a:pPr>
              <a:lnSpc>
                <a:spcPct val="100000"/>
              </a:lnSpc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TextShape 8"/>
          <p:cNvSpPr txBox="1"/>
          <p:nvPr/>
        </p:nvSpPr>
        <p:spPr>
          <a:xfrm>
            <a:off x="10134480" y="6553080"/>
            <a:ext cx="53316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r">
              <a:lnSpc>
                <a:spcPct val="100000"/>
              </a:lnSpc>
            </a:pPr>
            <a:fld id="{713BEC69-ACC0-4745-91F6-6864BC87B08D}" type="slidenum">
              <a:rPr lang="en-US" sz="1400" b="1" spc="-1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42</a:t>
            </a:fld>
            <a:endParaRPr lang="en-US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9" name="CustomShape 9"/>
          <p:cNvSpPr/>
          <p:nvPr/>
        </p:nvSpPr>
        <p:spPr>
          <a:xfrm>
            <a:off x="1524000" y="6553080"/>
            <a:ext cx="1523520" cy="304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/>
          <a:lstStyle/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02/10/2020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TextShape 10"/>
          <p:cNvSpPr txBox="1"/>
          <p:nvPr/>
        </p:nvSpPr>
        <p:spPr>
          <a:xfrm>
            <a:off x="4572120" y="6553080"/>
            <a:ext cx="289512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en-US" sz="1200" b="1" spc="-1" dirty="0">
                <a:solidFill>
                  <a:srgbClr val="114FFB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UCB CS88 Fa20 L6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1" name="TextShape 11"/>
          <p:cNvSpPr txBox="1"/>
          <p:nvPr/>
        </p:nvSpPr>
        <p:spPr>
          <a:xfrm>
            <a:off x="2281080" y="5012456"/>
            <a:ext cx="717156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2751185-0159-7645-BAEC-59FF9A798C28}"/>
              </a:ext>
            </a:extLst>
          </p:cNvPr>
          <p:cNvSpPr/>
          <p:nvPr/>
        </p:nvSpPr>
        <p:spPr>
          <a:xfrm>
            <a:off x="2025804" y="4697556"/>
            <a:ext cx="83725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 SourceCodePro-Light" panose="020B0509030403020204" pitchFamily="49" charset="77"/>
              </a:rPr>
              <a:t>def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 </a:t>
            </a:r>
            <a:r>
              <a:rPr lang="en-US" dirty="0">
                <a:solidFill>
                  <a:srgbClr val="795E26"/>
                </a:solidFill>
                <a:latin typeface=" SourceCodePro-Light" panose="020B0509030403020204" pitchFamily="49" charset="77"/>
              </a:rPr>
              <a:t>filter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(</a:t>
            </a:r>
            <a:r>
              <a:rPr lang="en-US" dirty="0">
                <a:solidFill>
                  <a:srgbClr val="001080"/>
                </a:solidFill>
                <a:latin typeface=" SourceCodePro-Light" panose="020B0509030403020204" pitchFamily="49" charset="77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, </a:t>
            </a:r>
            <a:r>
              <a:rPr lang="en-US" dirty="0">
                <a:solidFill>
                  <a:srgbClr val="001080"/>
                </a:solidFill>
                <a:latin typeface=" SourceCodePro-Light" panose="020B0509030403020204" pitchFamily="49" charset="77"/>
              </a:rPr>
              <a:t>sequence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):</a:t>
            </a:r>
          </a:p>
          <a:p>
            <a:r>
              <a:rPr lang="en-US" dirty="0">
                <a:solidFill>
                  <a:srgbClr val="AF00DB"/>
                </a:solidFill>
                <a:latin typeface=" SourceCodePro-Light" panose="020B0509030403020204" pitchFamily="49" charset="77"/>
              </a:rPr>
              <a:t>    return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 [ item </a:t>
            </a:r>
            <a:r>
              <a:rPr lang="en-US" dirty="0">
                <a:solidFill>
                  <a:srgbClr val="AF00DB"/>
                </a:solidFill>
                <a:latin typeface=" SourceCodePro-Light" panose="020B0509030403020204" pitchFamily="49" charset="77"/>
              </a:rPr>
              <a:t>for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 item </a:t>
            </a:r>
            <a:r>
              <a:rPr lang="en-US" dirty="0">
                <a:solidFill>
                  <a:srgbClr val="0000FF"/>
                </a:solidFill>
                <a:latin typeface=" SourceCodePro-Light" panose="020B0509030403020204" pitchFamily="49" charset="77"/>
              </a:rPr>
              <a:t>in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 sequence </a:t>
            </a:r>
            <a:r>
              <a:rPr lang="en-US" dirty="0">
                <a:solidFill>
                  <a:srgbClr val="AF00DB"/>
                </a:solidFill>
                <a:latin typeface=" SourceCodePro-Light" panose="020B0509030403020204" pitchFamily="49" charset="77"/>
              </a:rPr>
              <a:t>if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 function(item) ]</a:t>
            </a:r>
          </a:p>
          <a:p>
            <a:b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</a:br>
            <a:endParaRPr lang="en-US" dirty="0">
              <a:solidFill>
                <a:srgbClr val="000000"/>
              </a:solidFill>
              <a:latin typeface=" SourceCodePro-Light" panose="020B0509030403020204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06225873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2281080" y="272353"/>
            <a:ext cx="8474400" cy="73620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>
              <a:lnSpc>
                <a:spcPct val="90000"/>
              </a:lnSpc>
            </a:pPr>
            <a:r>
              <a:rPr lang="en-US" sz="3200" b="1" spc="-1" dirty="0">
                <a:solidFill>
                  <a:srgbClr val="0332B7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What does this do?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2281080" y="999528"/>
            <a:ext cx="8372520" cy="52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list(filter(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return_false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, </a:t>
            </a:r>
            <a:b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</a:b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    range(100) </a:t>
            </a:r>
          </a:p>
          <a:p>
            <a:pPr>
              <a:lnSpc>
                <a:spcPct val="100000"/>
              </a:lnSpc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))</a:t>
            </a:r>
            <a:b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</a:br>
            <a:b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</a:b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Assume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return_false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(42) == False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Code Pro" panose="020B0509030403020204" pitchFamily="49" charset="77"/>
            </a:endParaRPr>
          </a:p>
        </p:txBody>
      </p:sp>
      <p:sp>
        <p:nvSpPr>
          <p:cNvPr id="174" name="CustomShape 4"/>
          <p:cNvSpPr/>
          <p:nvPr/>
        </p:nvSpPr>
        <p:spPr>
          <a:xfrm>
            <a:off x="1782792" y="3333775"/>
            <a:ext cx="8807570" cy="31773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A) 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range(0, 100) # A standard range object</a:t>
            </a:r>
            <a:endParaRPr lang="en-US" sz="2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pPr>
              <a:lnSpc>
                <a:spcPct val="100000"/>
              </a:lnSpc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B) 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[0, 1, 2, … 96, 97, 98, 99]</a:t>
            </a:r>
            <a:endParaRPr lang="en-US" sz="2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C) [ ]</a:t>
            </a:r>
          </a:p>
          <a:p>
            <a:pPr>
              <a:lnSpc>
                <a:spcPct val="100000"/>
              </a:lnSpc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D) Error</a:t>
            </a:r>
          </a:p>
          <a:p>
            <a:pPr>
              <a:lnSpc>
                <a:spcPct val="100000"/>
              </a:lnSpc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E) I'm lost.</a:t>
            </a:r>
          </a:p>
        </p:txBody>
      </p:sp>
      <p:sp>
        <p:nvSpPr>
          <p:cNvPr id="178" name="TextShape 8"/>
          <p:cNvSpPr txBox="1"/>
          <p:nvPr/>
        </p:nvSpPr>
        <p:spPr>
          <a:xfrm>
            <a:off x="10134480" y="6553080"/>
            <a:ext cx="53316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r">
              <a:lnSpc>
                <a:spcPct val="100000"/>
              </a:lnSpc>
            </a:pPr>
            <a:fld id="{713BEC69-ACC0-4745-91F6-6864BC87B08D}" type="slidenum">
              <a:rPr lang="en-US" sz="1400" b="1" spc="-1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43</a:t>
            </a:fld>
            <a:endParaRPr lang="en-US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9" name="CustomShape 9"/>
          <p:cNvSpPr/>
          <p:nvPr/>
        </p:nvSpPr>
        <p:spPr>
          <a:xfrm>
            <a:off x="1524000" y="6553080"/>
            <a:ext cx="1523520" cy="304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/>
          <a:lstStyle/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02/10/2020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TextShape 10"/>
          <p:cNvSpPr txBox="1"/>
          <p:nvPr/>
        </p:nvSpPr>
        <p:spPr>
          <a:xfrm>
            <a:off x="4572120" y="6553080"/>
            <a:ext cx="289512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en-US" sz="1200" b="1" spc="-1" dirty="0">
                <a:solidFill>
                  <a:srgbClr val="114FFB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UCB CS88 Fa20 L6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3115194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2281080" y="272353"/>
            <a:ext cx="8474400" cy="73620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>
              <a:lnSpc>
                <a:spcPct val="90000"/>
              </a:lnSpc>
            </a:pPr>
            <a:r>
              <a:rPr lang="en-US" sz="3200" b="1" spc="-1" dirty="0">
                <a:solidFill>
                  <a:srgbClr val="0332B7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REDUCE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2281080" y="999528"/>
            <a:ext cx="8372520" cy="52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reduce(function,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list_of_inputs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Code Pro" panose="020B0509030403020204" pitchFamily="49" charset="77"/>
                <a:ea typeface="Courier New"/>
              </a:rPr>
              <a:t>)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Code Pro" panose="020B0509030403020204" pitchFamily="49" charset="77"/>
            </a:endParaRPr>
          </a:p>
        </p:txBody>
      </p:sp>
      <p:sp>
        <p:nvSpPr>
          <p:cNvPr id="174" name="CustomShape 4"/>
          <p:cNvSpPr/>
          <p:nvPr/>
        </p:nvSpPr>
        <p:spPr>
          <a:xfrm>
            <a:off x="2005548" y="1455959"/>
            <a:ext cx="8372520" cy="31773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Successively </a:t>
            </a:r>
            <a:r>
              <a:rPr lang="en-US" sz="2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combine 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items of our sequence</a:t>
            </a:r>
          </a:p>
          <a:p>
            <a:pPr>
              <a:lnSpc>
                <a:spcPct val="100000"/>
              </a:lnSpc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• function: add(), takes 2 inputs gives us 1 value. </a:t>
            </a:r>
            <a:endParaRPr lang="en-US" sz="2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Arial"/>
            </a:endParaRPr>
          </a:p>
          <a:p>
            <a:pPr>
              <a:lnSpc>
                <a:spcPct val="100000"/>
              </a:lnSpc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Inputs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  <a:t> (Domain):</a:t>
            </a:r>
            <a:b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</a:b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  <a:t>	• Function, with 2 inputs</a:t>
            </a:r>
          </a:p>
          <a:p>
            <a:pPr>
              <a:lnSpc>
                <a:spcPct val="100000"/>
              </a:lnSpc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  <a:t>	• Sequence</a:t>
            </a:r>
            <a:b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</a:b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  <a:t>Output (Range):</a:t>
            </a:r>
          </a:p>
          <a:p>
            <a:pPr>
              <a:lnSpc>
                <a:spcPct val="100000"/>
              </a:lnSpc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sym typeface="Wingdings" pitchFamily="2" charset="2"/>
              </a:rPr>
              <a:t>	• An item, specifically, the output of our function.</a:t>
            </a:r>
          </a:p>
          <a:p>
            <a:pPr>
              <a:lnSpc>
                <a:spcPct val="100000"/>
              </a:lnSpc>
            </a:pPr>
            <a:endParaRPr lang="en-US" sz="2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  <a:sym typeface="Wingdings" pitchFamily="2" charset="2"/>
            </a:endParaRPr>
          </a:p>
          <a:p>
            <a:pPr>
              <a:lnSpc>
                <a:spcPct val="100000"/>
              </a:lnSpc>
            </a:pPr>
            <a:endParaRPr lang="en-US" sz="2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TextShape 8"/>
          <p:cNvSpPr txBox="1"/>
          <p:nvPr/>
        </p:nvSpPr>
        <p:spPr>
          <a:xfrm>
            <a:off x="10134480" y="6553080"/>
            <a:ext cx="53316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r">
              <a:lnSpc>
                <a:spcPct val="100000"/>
              </a:lnSpc>
            </a:pPr>
            <a:fld id="{713BEC69-ACC0-4745-91F6-6864BC87B08D}" type="slidenum">
              <a:rPr lang="en-US" sz="1400" b="1" spc="-1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44</a:t>
            </a:fld>
            <a:endParaRPr lang="en-US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9" name="CustomShape 9"/>
          <p:cNvSpPr/>
          <p:nvPr/>
        </p:nvSpPr>
        <p:spPr>
          <a:xfrm>
            <a:off x="1524000" y="6553080"/>
            <a:ext cx="1523520" cy="304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/>
          <a:lstStyle/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02/10/2020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TextShape 10"/>
          <p:cNvSpPr txBox="1"/>
          <p:nvPr/>
        </p:nvSpPr>
        <p:spPr>
          <a:xfrm>
            <a:off x="4572120" y="6553080"/>
            <a:ext cx="289512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en-US" sz="1200" b="1" spc="-1" dirty="0">
                <a:solidFill>
                  <a:srgbClr val="114FFB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UCB CS88 Fa20 L6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1" name="TextShape 11"/>
          <p:cNvSpPr txBox="1"/>
          <p:nvPr/>
        </p:nvSpPr>
        <p:spPr>
          <a:xfrm>
            <a:off x="2281080" y="5012456"/>
            <a:ext cx="717156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3BA0DD-C671-564E-8D6D-0143E2712244}"/>
              </a:ext>
            </a:extLst>
          </p:cNvPr>
          <p:cNvSpPr/>
          <p:nvPr/>
        </p:nvSpPr>
        <p:spPr>
          <a:xfrm>
            <a:off x="2179200" y="4493067"/>
            <a:ext cx="8474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 SourceCodePro-Light" panose="020B0509030403020204" pitchFamily="49" charset="77"/>
              </a:rPr>
              <a:t>def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 </a:t>
            </a:r>
            <a:r>
              <a:rPr lang="en-US" dirty="0">
                <a:solidFill>
                  <a:srgbClr val="001080"/>
                </a:solidFill>
                <a:latin typeface=" SourceCodePro-Light" panose="020B0509030403020204" pitchFamily="49" charset="77"/>
              </a:rPr>
              <a:t>reduce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(</a:t>
            </a:r>
            <a:r>
              <a:rPr lang="en-US" dirty="0">
                <a:solidFill>
                  <a:srgbClr val="001080"/>
                </a:solidFill>
                <a:latin typeface=" SourceCodePro-Light" panose="020B0509030403020204" pitchFamily="49" charset="77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, </a:t>
            </a:r>
            <a:r>
              <a:rPr lang="en-US" dirty="0">
                <a:solidFill>
                  <a:srgbClr val="001080"/>
                </a:solidFill>
                <a:latin typeface=" SourceCodePro-Light" panose="020B0509030403020204" pitchFamily="49" charset="77"/>
              </a:rPr>
              <a:t>sequence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    result = function(sequence[</a:t>
            </a:r>
            <a:r>
              <a:rPr lang="en-US" dirty="0">
                <a:solidFill>
                  <a:srgbClr val="098658"/>
                </a:solidFill>
                <a:latin typeface=" SourceCodePro-Light" panose="020B0509030403020204" pitchFamily="49" charset="77"/>
              </a:rPr>
              <a:t>0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], sequence[</a:t>
            </a:r>
            <a:r>
              <a:rPr lang="en-US" dirty="0">
                <a:solidFill>
                  <a:srgbClr val="098658"/>
                </a:solidFill>
                <a:latin typeface=" SourceCodePro-Light" panose="020B0509030403020204" pitchFamily="49" charset="77"/>
              </a:rPr>
              <a:t>1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])</a:t>
            </a:r>
          </a:p>
          <a:p>
            <a:r>
              <a:rPr lang="en-US" dirty="0">
                <a:solidFill>
                  <a:srgbClr val="AF00DB"/>
                </a:solidFill>
                <a:latin typeface=" SourceCodePro-Light" panose="020B0509030403020204" pitchFamily="49" charset="77"/>
              </a:rPr>
              <a:t>    for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 index </a:t>
            </a:r>
            <a:r>
              <a:rPr lang="en-US" dirty="0">
                <a:solidFill>
                  <a:srgbClr val="0000FF"/>
                </a:solidFill>
                <a:latin typeface=" SourceCodePro-Light" panose="020B0509030403020204" pitchFamily="49" charset="77"/>
              </a:rPr>
              <a:t>in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 </a:t>
            </a:r>
            <a:r>
              <a:rPr lang="en-US" dirty="0">
                <a:solidFill>
                  <a:srgbClr val="795E26"/>
                </a:solidFill>
                <a:latin typeface=" SourceCodePro-Light" panose="020B0509030403020204" pitchFamily="49" charset="77"/>
              </a:rPr>
              <a:t>range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(</a:t>
            </a:r>
            <a:r>
              <a:rPr lang="en-US" dirty="0">
                <a:solidFill>
                  <a:srgbClr val="098658"/>
                </a:solidFill>
                <a:latin typeface=" SourceCodePro-Light" panose="020B0509030403020204" pitchFamily="49" charset="77"/>
              </a:rPr>
              <a:t>2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, </a:t>
            </a:r>
            <a:r>
              <a:rPr lang="en-US" dirty="0" err="1">
                <a:solidFill>
                  <a:srgbClr val="795E26"/>
                </a:solidFill>
                <a:latin typeface=" SourceCodePro-Light" panose="020B0509030403020204" pitchFamily="49" charset="77"/>
              </a:rPr>
              <a:t>len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(sequence)):</a:t>
            </a:r>
          </a:p>
          <a:p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        result = function(result, sequence[index])</a:t>
            </a:r>
          </a:p>
          <a:p>
            <a:r>
              <a:rPr lang="en-US" dirty="0">
                <a:solidFill>
                  <a:srgbClr val="AF00DB"/>
                </a:solidFill>
                <a:latin typeface=" SourceCodePro-Light" panose="020B0509030403020204" pitchFamily="49" charset="77"/>
              </a:rPr>
              <a:t>    return</a:t>
            </a:r>
            <a:r>
              <a:rPr lang="en-US" dirty="0">
                <a:solidFill>
                  <a:srgbClr val="000000"/>
                </a:solidFill>
                <a:latin typeface=" SourceCodePro-Light" panose="020B0509030403020204" pitchFamily="49" charset="77"/>
              </a:rPr>
              <a:t> result</a:t>
            </a:r>
          </a:p>
        </p:txBody>
      </p:sp>
    </p:spTree>
    <p:extLst>
      <p:ext uri="{BB962C8B-B14F-4D97-AF65-F5344CB8AC3E}">
        <p14:creationId xmlns:p14="http://schemas.microsoft.com/office/powerpoint/2010/main" val="17106830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2209800" y="228600"/>
            <a:ext cx="7695720" cy="73620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>
              <a:lnSpc>
                <a:spcPct val="90000"/>
              </a:lnSpc>
            </a:pPr>
            <a:r>
              <a:rPr lang="en-US" sz="3200" b="1" spc="-1">
                <a:solidFill>
                  <a:srgbClr val="0332B7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Higher Order Functions</a:t>
            </a:r>
            <a:endParaRPr lang="en-US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TextShape 2"/>
          <p:cNvSpPr txBox="1"/>
          <p:nvPr/>
        </p:nvSpPr>
        <p:spPr>
          <a:xfrm>
            <a:off x="2209800" y="1066680"/>
            <a:ext cx="7619760" cy="45684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/>
          <a:lstStyle/>
          <a:p>
            <a:pPr marL="285840" indent="-2854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Functions that operate on functions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 function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132840">
              <a:lnSpc>
                <a:spcPct val="90000"/>
              </a:lnSpc>
            </a:pP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132840">
              <a:lnSpc>
                <a:spcPct val="90000"/>
              </a:lnSpc>
            </a:pP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132840">
              <a:lnSpc>
                <a:spcPct val="90000"/>
              </a:lnSpc>
            </a:pPr>
            <a:b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</a:br>
            <a:b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</a:br>
            <a:b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</a:br>
            <a:b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</a:br>
            <a:b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</a:br>
            <a:b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</a:b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132840">
              <a:lnSpc>
                <a:spcPct val="90000"/>
              </a:lnSpc>
            </a:pP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 function that takes a function </a:t>
            </a:r>
            <a:r>
              <a:rPr lang="en-US" sz="24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arg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3"/>
          <p:cNvSpPr/>
          <p:nvPr/>
        </p:nvSpPr>
        <p:spPr>
          <a:xfrm>
            <a:off x="3429120" y="2027880"/>
            <a:ext cx="6019560" cy="1477080"/>
          </a:xfrm>
          <a:prstGeom prst="rect">
            <a:avLst/>
          </a:prstGeom>
          <a:noFill/>
          <a:ln w="9360">
            <a:solidFill>
              <a:srgbClr val="4F81B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def odd(x):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 return x%2==1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odd(3)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True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4"/>
          <p:cNvSpPr/>
          <p:nvPr/>
        </p:nvSpPr>
        <p:spPr>
          <a:xfrm>
            <a:off x="3429120" y="4267080"/>
            <a:ext cx="6019560" cy="1661760"/>
          </a:xfrm>
          <a:prstGeom prst="rect">
            <a:avLst/>
          </a:prstGeom>
          <a:noFill/>
          <a:ln w="9360">
            <a:solidFill>
              <a:srgbClr val="4F81B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def filter(</a:t>
            </a:r>
            <a:r>
              <a:rPr lang="en-US" sz="2400" b="1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fun</a:t>
            </a: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, s):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 return [x for x in s if </a:t>
            </a:r>
            <a:r>
              <a:rPr lang="en-US" sz="2400" b="1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fun</a:t>
            </a: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(x)]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filter(odd, [0,1,2,3,4,5,6,7])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[1, 3, 5, 7]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CustomShape 5"/>
          <p:cNvSpPr/>
          <p:nvPr/>
        </p:nvSpPr>
        <p:spPr>
          <a:xfrm>
            <a:off x="8534280" y="3276720"/>
            <a:ext cx="1371240" cy="761760"/>
          </a:xfrm>
          <a:prstGeom prst="wedgeRectCallout">
            <a:avLst>
              <a:gd name="adj1" fmla="val -98452"/>
              <a:gd name="adj2" fmla="val 141578"/>
            </a:avLst>
          </a:prstGeom>
          <a:solidFill>
            <a:srgbClr val="618FFD"/>
          </a:solidFill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Why is this not ‘odd’ ?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TextShape 6"/>
          <p:cNvSpPr txBox="1"/>
          <p:nvPr/>
        </p:nvSpPr>
        <p:spPr>
          <a:xfrm>
            <a:off x="10134480" y="6553080"/>
            <a:ext cx="53316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r">
              <a:lnSpc>
                <a:spcPct val="100000"/>
              </a:lnSpc>
            </a:pPr>
            <a:fld id="{E8F10D85-10BA-42D8-B690-B9761B5D0DF4}" type="slidenum">
              <a:rPr lang="en-US" sz="1400" b="1" spc="-1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45</a:t>
            </a:fld>
            <a:endParaRPr lang="en-US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0" name="CustomShape 7"/>
          <p:cNvSpPr/>
          <p:nvPr/>
        </p:nvSpPr>
        <p:spPr>
          <a:xfrm>
            <a:off x="1524000" y="6553080"/>
            <a:ext cx="1523520" cy="304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/>
          <a:lstStyle/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02/10/2020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TextShape 8"/>
          <p:cNvSpPr txBox="1"/>
          <p:nvPr/>
        </p:nvSpPr>
        <p:spPr>
          <a:xfrm>
            <a:off x="4572120" y="6553080"/>
            <a:ext cx="289512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en-US" sz="1200" b="1" spc="-1" dirty="0">
                <a:solidFill>
                  <a:srgbClr val="114FFB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UCB CS88 Fa20 L6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0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36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41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2209800" y="228600"/>
            <a:ext cx="7695720" cy="73620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>
              <a:lnSpc>
                <a:spcPct val="90000"/>
              </a:lnSpc>
            </a:pPr>
            <a:r>
              <a:rPr lang="en-US" sz="3200" b="1" spc="-1">
                <a:solidFill>
                  <a:srgbClr val="0332B7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Computational Concepts today</a:t>
            </a:r>
            <a:endParaRPr lang="en-US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TextShape 2"/>
          <p:cNvSpPr txBox="1"/>
          <p:nvPr/>
        </p:nvSpPr>
        <p:spPr>
          <a:xfrm>
            <a:off x="2209800" y="1066680"/>
            <a:ext cx="7619760" cy="525744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/>
          <a:lstStyle/>
          <a:p>
            <a:pPr marL="285840" indent="-2854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1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Higher Order Functions</a:t>
            </a:r>
            <a:endParaRPr lang="en-US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1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Functions as Values</a:t>
            </a:r>
            <a:endParaRPr lang="en-US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1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Functions with functions as argument</a:t>
            </a:r>
            <a:endParaRPr lang="en-US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1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Functions with functions as return values</a:t>
            </a:r>
            <a:endParaRPr lang="en-US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1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Environment Diagrams</a:t>
            </a:r>
            <a:endParaRPr lang="en-US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TextShape 3"/>
          <p:cNvSpPr txBox="1"/>
          <p:nvPr/>
        </p:nvSpPr>
        <p:spPr>
          <a:xfrm>
            <a:off x="10134480" y="6553080"/>
            <a:ext cx="53316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r">
              <a:lnSpc>
                <a:spcPct val="100000"/>
              </a:lnSpc>
            </a:pPr>
            <a:fld id="{5EF8A75E-B082-4918-B462-57A16F73F00D}" type="slidenum">
              <a:rPr lang="en-US" sz="1400" b="1" spc="-1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46</a:t>
            </a:fld>
            <a:endParaRPr lang="en-US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85" name="Google Shape;200;p22"/>
          <p:cNvPicPr/>
          <p:nvPr/>
        </p:nvPicPr>
        <p:blipFill>
          <a:blip r:embed="rId2"/>
          <a:stretch/>
        </p:blipFill>
        <p:spPr>
          <a:xfrm>
            <a:off x="1539480" y="5029200"/>
            <a:ext cx="990360" cy="1617480"/>
          </a:xfrm>
          <a:prstGeom prst="rect">
            <a:avLst/>
          </a:prstGeom>
          <a:ln>
            <a:noFill/>
          </a:ln>
        </p:spPr>
      </p:pic>
      <p:sp>
        <p:nvSpPr>
          <p:cNvPr id="186" name="CustomShape 4"/>
          <p:cNvSpPr/>
          <p:nvPr/>
        </p:nvSpPr>
        <p:spPr>
          <a:xfrm>
            <a:off x="5105280" y="5181480"/>
            <a:ext cx="4974480" cy="461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Big Idea: Software Design Patterns</a:t>
            </a: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CustomShape 5"/>
          <p:cNvSpPr/>
          <p:nvPr/>
        </p:nvSpPr>
        <p:spPr>
          <a:xfrm>
            <a:off x="1524000" y="6553080"/>
            <a:ext cx="1523520" cy="304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/>
          <a:lstStyle/>
          <a:p>
            <a:pPr>
              <a:lnSpc>
                <a:spcPct val="100000"/>
              </a:lnSpc>
            </a:pPr>
            <a:r>
              <a:rPr lang="en-US" sz="1200" b="1" spc="-1" dirty="0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02/10/2020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TextShape 6"/>
          <p:cNvSpPr txBox="1"/>
          <p:nvPr/>
        </p:nvSpPr>
        <p:spPr>
          <a:xfrm>
            <a:off x="4572120" y="6553080"/>
            <a:ext cx="2895120" cy="304560"/>
          </a:xfrm>
          <a:prstGeom prst="rect">
            <a:avLst/>
          </a:prstGeom>
          <a:noFill/>
          <a:ln>
            <a:noFill/>
          </a:ln>
        </p:spPr>
        <p:txBody>
          <a:bodyPr lIns="92160" tIns="46080" rIns="92160" bIns="46080" anchor="ctr"/>
          <a:lstStyle/>
          <a:p>
            <a:pPr algn="ctr">
              <a:lnSpc>
                <a:spcPct val="100000"/>
              </a:lnSpc>
            </a:pPr>
            <a:r>
              <a:rPr lang="en-US" sz="1200" b="1" spc="-1" dirty="0">
                <a:solidFill>
                  <a:srgbClr val="114FFB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UCB CS88 Fa20 L6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6A79926-540C-804C-BB3C-28C6FF857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Overview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0FFE9F9-F3B5-7F4A-92C9-723DB466C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Wingdings" pitchFamily="2" charset="2"/>
              </a:rPr>
              <a:t> List comprehensions</a:t>
            </a:r>
          </a:p>
          <a:p>
            <a:r>
              <a:rPr lang="en-US" dirty="0">
                <a:sym typeface="Wingdings" pitchFamily="2" charset="2"/>
              </a:rPr>
              <a:t> Higher order functions</a:t>
            </a:r>
          </a:p>
          <a:p>
            <a:r>
              <a:rPr lang="en-US" dirty="0">
                <a:sym typeface="Wingdings" pitchFamily="2" charset="2"/>
              </a:rPr>
              <a:t> Environment Diagrams</a:t>
            </a:r>
          </a:p>
        </p:txBody>
      </p:sp>
    </p:spTree>
    <p:extLst>
      <p:ext uri="{BB962C8B-B14F-4D97-AF65-F5344CB8AC3E}">
        <p14:creationId xmlns:p14="http://schemas.microsoft.com/office/powerpoint/2010/main" val="230980352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61CF6-E75A-F049-BC84-985FBDA000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List Comprehensions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240BFF0-18C1-CB42-A1F0-2C80E4A500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39358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F0583-4935-884D-A666-3E3336A12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AF622-39BD-DF46-82BA-6690499AF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List comprehensions let us build lists "inline".</a:t>
            </a:r>
          </a:p>
          <a:p>
            <a:r>
              <a:rPr lang="en-US" dirty="0"/>
              <a:t>List comprehensions are an </a:t>
            </a:r>
            <a:r>
              <a:rPr lang="en-US" i="1" dirty="0"/>
              <a:t>expression that returns a list.</a:t>
            </a:r>
            <a:r>
              <a:rPr lang="en-US" sz="2800" dirty="0"/>
              <a:t> </a:t>
            </a:r>
          </a:p>
          <a:p>
            <a:r>
              <a:rPr lang="en-US" sz="2800" dirty="0"/>
              <a:t>We can easily “filter” the list using a conditional expression, i.e. </a:t>
            </a:r>
            <a:r>
              <a:rPr lang="en-US" sz="2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if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AD508B-3D98-3140-9B20-72253082566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80800" y="6553200"/>
            <a:ext cx="7112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7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1964566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Data-driven iteration: List Comprehensions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 an expression to perform on each item in a sequence</a:t>
            </a:r>
          </a:p>
          <a:p>
            <a:r>
              <a:rPr lang="en-US" dirty="0"/>
              <a:t>let the data dictate the control</a:t>
            </a:r>
          </a:p>
          <a:p>
            <a:r>
              <a:rPr lang="en-US" dirty="0"/>
              <a:t>In some ways, nothing more than a concise for loop.</a:t>
            </a:r>
          </a:p>
          <a:p>
            <a:r>
              <a:rPr lang="en-US" dirty="0"/>
              <a:t>Always returns a list!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28800" y="3754671"/>
            <a:ext cx="8382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[</a:t>
            </a:r>
            <a:r>
              <a:rPr lang="en-US" dirty="0">
                <a:latin typeface="Courier New"/>
                <a:cs typeface="Courier New"/>
              </a:rPr>
              <a:t> &lt;expr with loop var&gt; </a:t>
            </a:r>
            <a:r>
              <a:rPr lang="en-US" sz="2000" b="1" dirty="0">
                <a:latin typeface="Courier New"/>
                <a:cs typeface="Courier New"/>
              </a:rPr>
              <a:t>for</a:t>
            </a:r>
            <a:r>
              <a:rPr lang="en-US" dirty="0">
                <a:latin typeface="Courier New"/>
                <a:cs typeface="Courier New"/>
              </a:rPr>
              <a:t> &lt;loop var&gt; </a:t>
            </a:r>
            <a:r>
              <a:rPr lang="en-US" sz="2000" b="1" dirty="0">
                <a:latin typeface="Courier New"/>
                <a:cs typeface="Courier New"/>
              </a:rPr>
              <a:t>in</a:t>
            </a:r>
            <a:r>
              <a:rPr lang="en-US" dirty="0">
                <a:latin typeface="Courier New"/>
                <a:cs typeface="Courier New"/>
              </a:rPr>
              <a:t> &lt;sequence expr &gt; </a:t>
            </a:r>
            <a:r>
              <a:rPr lang="en-US" b="1" dirty="0">
                <a:latin typeface="Courier New"/>
                <a:cs typeface="Courier New"/>
              </a:rPr>
              <a:t>]</a:t>
            </a:r>
          </a:p>
          <a:p>
            <a:endParaRPr lang="en-US" b="1" dirty="0">
              <a:latin typeface="Courier New"/>
              <a:cs typeface="Courier New"/>
            </a:endParaRPr>
          </a:p>
          <a:p>
            <a:endParaRPr lang="en-US" b="1" dirty="0">
              <a:latin typeface="Courier New"/>
              <a:cs typeface="Courier New"/>
            </a:endParaRPr>
          </a:p>
          <a:p>
            <a:r>
              <a:rPr lang="en-US" b="1" dirty="0">
                <a:latin typeface="Courier New"/>
                <a:cs typeface="Courier New"/>
              </a:rPr>
              <a:t>[</a:t>
            </a:r>
            <a:r>
              <a:rPr lang="en-US" dirty="0">
                <a:latin typeface="Courier New"/>
                <a:cs typeface="Courier New"/>
              </a:rPr>
              <a:t> &lt;expr with loop var&gt; </a:t>
            </a:r>
            <a:r>
              <a:rPr lang="en-US" sz="2000" b="1" dirty="0">
                <a:latin typeface="Courier New"/>
                <a:cs typeface="Courier New"/>
              </a:rPr>
              <a:t>for</a:t>
            </a:r>
            <a:r>
              <a:rPr lang="en-US" dirty="0">
                <a:latin typeface="Courier New"/>
                <a:cs typeface="Courier New"/>
              </a:rPr>
              <a:t> &lt;loop var&gt; </a:t>
            </a:r>
            <a:r>
              <a:rPr lang="en-US" sz="2000" b="1" dirty="0">
                <a:latin typeface="Courier New"/>
                <a:cs typeface="Courier New"/>
              </a:rPr>
              <a:t>in</a:t>
            </a:r>
            <a:r>
              <a:rPr lang="en-US" dirty="0">
                <a:latin typeface="Courier New"/>
                <a:cs typeface="Courier New"/>
              </a:rPr>
              <a:t> &lt;sequence expr &gt; </a:t>
            </a:r>
            <a:r>
              <a:rPr lang="en-US" b="1" dirty="0">
                <a:latin typeface="Courier New"/>
                <a:cs typeface="Courier New"/>
              </a:rPr>
              <a:t>if</a:t>
            </a:r>
            <a:r>
              <a:rPr lang="en-US" dirty="0">
                <a:latin typeface="Courier New"/>
                <a:cs typeface="Courier New"/>
              </a:rPr>
              <a:t> &lt;conditional expression with loop var&gt; </a:t>
            </a:r>
            <a:r>
              <a:rPr lang="en-US" b="1" dirty="0">
                <a:latin typeface="Courier New"/>
                <a:cs typeface="Courier New"/>
              </a:rPr>
              <a:t>]</a:t>
            </a:r>
          </a:p>
          <a:p>
            <a:endParaRPr lang="en-US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067272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424"/>
    </mc:Choice>
    <mc:Fallback xmlns="">
      <p:transition spd="slow" advTm="61424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DC83D-F789-1131-3072-749EE20AA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Comprehensions vs for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C82DD-19B2-D013-4B12-B1BBC8A16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comprehensions always return a list!</a:t>
            </a:r>
          </a:p>
          <a:p>
            <a:r>
              <a:rPr lang="en-US" dirty="0"/>
              <a:t>For loops do not return anything.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>
                <a:latin typeface="Source Code Pro" panose="020B0509030403020204" pitchFamily="49" charset="77"/>
              </a:rPr>
              <a:t>my_data</a:t>
            </a:r>
            <a:r>
              <a:rPr lang="en-US" dirty="0">
                <a:latin typeface="Source Code Pro" panose="020B0509030403020204" pitchFamily="49" charset="77"/>
              </a:rPr>
              <a:t> = []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for item in range(10):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    </a:t>
            </a:r>
            <a:r>
              <a:rPr lang="en-US" dirty="0" err="1">
                <a:latin typeface="Source Code Pro" panose="020B0509030403020204" pitchFamily="49" charset="77"/>
              </a:rPr>
              <a:t>my_data.append</a:t>
            </a:r>
            <a:r>
              <a:rPr lang="en-US" dirty="0">
                <a:latin typeface="Source Code Pro" panose="020B0509030403020204" pitchFamily="49" charset="77"/>
              </a:rPr>
              <a:t>(item)</a:t>
            </a:r>
          </a:p>
          <a:p>
            <a:pPr marL="0" indent="0">
              <a:buNone/>
            </a:pPr>
            <a:r>
              <a:rPr lang="en-US" dirty="0" err="1">
                <a:latin typeface="Source Code Pro" panose="020B0509030403020204" pitchFamily="49" charset="77"/>
              </a:rPr>
              <a:t>my_data</a:t>
            </a:r>
            <a:endParaRPr lang="en-US" dirty="0">
              <a:latin typeface="Source Code Pro" panose="020B0509030403020204" pitchFamily="49" charset="77"/>
            </a:endParaRPr>
          </a:p>
          <a:p>
            <a:pPr marL="0" indent="0">
              <a:buNone/>
            </a:pPr>
            <a:endParaRPr lang="en-US" dirty="0">
              <a:latin typeface="Source Code Pro" panose="020B0509030403020204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# or </a:t>
            </a:r>
          </a:p>
          <a:p>
            <a:pPr marL="0" indent="0">
              <a:buNone/>
            </a:pPr>
            <a:r>
              <a:rPr lang="en-US" dirty="0" err="1">
                <a:latin typeface="Source Code Pro" panose="020B0509030403020204" pitchFamily="49" charset="77"/>
              </a:rPr>
              <a:t>my_data</a:t>
            </a:r>
            <a:r>
              <a:rPr lang="en-US" dirty="0">
                <a:latin typeface="Source Code Pro" panose="020B0509030403020204" pitchFamily="49" charset="77"/>
              </a:rPr>
              <a:t> = [ item for item in range(10) 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0A638A-AA2E-B0AB-1B44-2B4E2245D45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80800" y="6553200"/>
            <a:ext cx="7112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9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679670158"/>
      </p:ext>
    </p:extLst>
  </p:cSld>
  <p:clrMapOvr>
    <a:masterClrMapping/>
  </p:clrMapOvr>
</p:sld>
</file>

<file path=ppt/theme/theme1.xml><?xml version="1.0" encoding="utf-8"?>
<a:theme xmlns:a="http://schemas.openxmlformats.org/drawingml/2006/main" name="3_Main C88C">
  <a:themeElements>
    <a:clrScheme name="UC Berkeley C88C">
      <a:dk1>
        <a:srgbClr val="000000"/>
      </a:dk1>
      <a:lt1>
        <a:srgbClr val="FFFFFF"/>
      </a:lt1>
      <a:dk2>
        <a:srgbClr val="003265"/>
      </a:dk2>
      <a:lt2>
        <a:srgbClr val="DDD5C7"/>
      </a:lt2>
      <a:accent1>
        <a:srgbClr val="FCB515"/>
      </a:accent1>
      <a:accent2>
        <a:srgbClr val="00B0DA"/>
      </a:accent2>
      <a:accent3>
        <a:srgbClr val="46535E"/>
      </a:accent3>
      <a:accent4>
        <a:srgbClr val="00A498"/>
      </a:accent4>
      <a:accent5>
        <a:srgbClr val="B9D3B6"/>
      </a:accent5>
      <a:accent6>
        <a:srgbClr val="EC4D33"/>
      </a:accent6>
      <a:hlink>
        <a:srgbClr val="3A7EA0"/>
      </a:hlink>
      <a:folHlink>
        <a:srgbClr val="3A7EA0"/>
      </a:folHlink>
    </a:clrScheme>
    <a:fontScheme name="sample-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mple-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-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88C.potx" id="{60C739C7-D456-6A4F-BBEC-3282AC96DFC2}" vid="{649004B0-456A-9B40-8F2C-9815F0B16FE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8613</TotalTime>
  <Words>2939</Words>
  <Application>Microsoft Office PowerPoint</Application>
  <PresentationFormat>Widescreen</PresentationFormat>
  <Paragraphs>406</Paragraphs>
  <Slides>46</Slides>
  <Notes>6</Notes>
  <HiddenSlides>10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9" baseType="lpstr">
      <vt:lpstr> SourceCodePro-Light</vt:lpstr>
      <vt:lpstr>Arial</vt:lpstr>
      <vt:lpstr>Courier New</vt:lpstr>
      <vt:lpstr>FreightMicro Pro Book</vt:lpstr>
      <vt:lpstr>FreightMicro Pro Light</vt:lpstr>
      <vt:lpstr>FreightMicro Pro Medium</vt:lpstr>
      <vt:lpstr>Helvetica Neue</vt:lpstr>
      <vt:lpstr>Open Sans Light</vt:lpstr>
      <vt:lpstr>Source Code Pro</vt:lpstr>
      <vt:lpstr>Source Code Pro Medium</vt:lpstr>
      <vt:lpstr>Times New Roman</vt:lpstr>
      <vt:lpstr>Wingdings</vt:lpstr>
      <vt:lpstr>3_Main C88C</vt:lpstr>
      <vt:lpstr>Lecture 5 Higher Order Functions</vt:lpstr>
      <vt:lpstr>Announcements</vt:lpstr>
      <vt:lpstr>Announcements</vt:lpstr>
      <vt:lpstr>Announcements</vt:lpstr>
      <vt:lpstr>Today’s Overview</vt:lpstr>
      <vt:lpstr>List Comprehensions</vt:lpstr>
      <vt:lpstr>Learning Objectives</vt:lpstr>
      <vt:lpstr>Data-driven iteration: List Comprehensions</vt:lpstr>
      <vt:lpstr>List Comprehensions vs for Loops</vt:lpstr>
      <vt:lpstr>Why use list comprehensions?</vt:lpstr>
      <vt:lpstr>Demo!</vt:lpstr>
      <vt:lpstr>Higher Order Functions: Functions that accept functions as input</vt:lpstr>
      <vt:lpstr>Learning Objectives</vt:lpstr>
      <vt:lpstr>Code is a Form of Data</vt:lpstr>
      <vt:lpstr>What is a Higher Order Function?</vt:lpstr>
      <vt:lpstr>Brief Aside: import</vt:lpstr>
      <vt:lpstr>An Interesting Example</vt:lpstr>
      <vt:lpstr>Why Higher Order Functions?</vt:lpstr>
      <vt:lpstr>A Generic Sum Function</vt:lpstr>
      <vt:lpstr>Higher Order Functions: Functions that return another function</vt:lpstr>
      <vt:lpstr>Higher Order Functions</vt:lpstr>
      <vt:lpstr>Demo</vt:lpstr>
      <vt:lpstr>Environments &amp; Higher Order Functions</vt:lpstr>
      <vt:lpstr>Environment Diagram motivation: variable aliasing</vt:lpstr>
      <vt:lpstr>Environment Diagram motivation: variable aliasing</vt:lpstr>
      <vt:lpstr>Environment Diagram motivation: variable aliasing</vt:lpstr>
      <vt:lpstr>Environment Diagram motivation: variable aliasing</vt:lpstr>
      <vt:lpstr>Environment Diagram: First Look</vt:lpstr>
      <vt:lpstr>Environment Diagram: First Look: Frames</vt:lpstr>
      <vt:lpstr>Environment Diagram: First Look: Frames</vt:lpstr>
      <vt:lpstr>Example: compose</vt:lpstr>
      <vt:lpstr>Environment Diagrams</vt:lpstr>
      <vt:lpstr>Environment Diagrams: Terminology</vt:lpstr>
      <vt:lpstr>Environment Diagrams Steps</vt:lpstr>
      <vt:lpstr>Environment Diagram Tips / Links</vt:lpstr>
      <vt:lpstr>Today’s Overview. Any questions?</vt:lpstr>
      <vt:lpstr>Question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Computational Structures in Data Science</dc:title>
  <dc:subject/>
  <dc:creator/>
  <dc:description/>
  <cp:lastModifiedBy>Eric Kim</cp:lastModifiedBy>
  <cp:revision>141</cp:revision>
  <cp:lastPrinted>2022-09-08T19:53:04Z</cp:lastPrinted>
  <dcterms:modified xsi:type="dcterms:W3CDTF">2024-06-24T05:29:50Z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15.0032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16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16</vt:i4>
  </property>
</Properties>
</file>