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48"/>
  </p:notesMasterIdLst>
  <p:sldIdLst>
    <p:sldId id="256" r:id="rId2"/>
    <p:sldId id="439" r:id="rId3"/>
    <p:sldId id="435" r:id="rId4"/>
    <p:sldId id="417" r:id="rId5"/>
    <p:sldId id="418" r:id="rId6"/>
    <p:sldId id="420" r:id="rId7"/>
    <p:sldId id="422" r:id="rId8"/>
    <p:sldId id="423" r:id="rId9"/>
    <p:sldId id="429" r:id="rId10"/>
    <p:sldId id="389" r:id="rId11"/>
    <p:sldId id="282" r:id="rId12"/>
    <p:sldId id="290" r:id="rId13"/>
    <p:sldId id="387" r:id="rId14"/>
    <p:sldId id="390" r:id="rId15"/>
    <p:sldId id="388" r:id="rId16"/>
    <p:sldId id="273" r:id="rId17"/>
    <p:sldId id="432" r:id="rId18"/>
    <p:sldId id="285" r:id="rId19"/>
    <p:sldId id="288" r:id="rId20"/>
    <p:sldId id="274" r:id="rId21"/>
    <p:sldId id="434" r:id="rId22"/>
    <p:sldId id="433" r:id="rId23"/>
    <p:sldId id="287" r:id="rId24"/>
    <p:sldId id="289" r:id="rId25"/>
    <p:sldId id="275" r:id="rId26"/>
    <p:sldId id="394" r:id="rId27"/>
    <p:sldId id="286" r:id="rId28"/>
    <p:sldId id="283" r:id="rId29"/>
    <p:sldId id="392" r:id="rId30"/>
    <p:sldId id="436" r:id="rId31"/>
    <p:sldId id="437" r:id="rId32"/>
    <p:sldId id="438" r:id="rId33"/>
    <p:sldId id="393" r:id="rId34"/>
    <p:sldId id="269" r:id="rId35"/>
    <p:sldId id="291" r:id="rId36"/>
    <p:sldId id="292" r:id="rId37"/>
    <p:sldId id="293" r:id="rId38"/>
    <p:sldId id="294" r:id="rId39"/>
    <p:sldId id="295" r:id="rId40"/>
    <p:sldId id="385" r:id="rId41"/>
    <p:sldId id="395" r:id="rId42"/>
    <p:sldId id="284" r:id="rId43"/>
    <p:sldId id="279" r:id="rId44"/>
    <p:sldId id="280" r:id="rId45"/>
    <p:sldId id="267" r:id="rId46"/>
    <p:sldId id="268" r:id="rId47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0"/>
    <p:restoredTop sz="89524"/>
  </p:normalViewPr>
  <p:slideViewPr>
    <p:cSldViewPr snapToGrid="0" snapToObjects="1">
      <p:cViewPr varScale="1">
        <p:scale>
          <a:sx n="98" d="100"/>
          <a:sy n="98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91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29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3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1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100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513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5724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2419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5624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4290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23456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10766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363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46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179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81536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14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8775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887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6690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7721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13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005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350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1470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leq_maker%28c%29%3A%0A%20%20%20%20def%20leq%28val%29%3A%0A%20%20%20%20%20%20%20%20return%20val%20%3C%3D%20c%0A%20%20%20%20return%20leq%0A%0Adata%20%3D%20%5B%5D%0Afor%20num%20in%20range%287%29%3A%0A%20%20%20%20if%20leq_maker%283%29%28num%29%3A%0A%20%20%20%20%20%20%20%20data%20%2B%3D%20%5B%20num%20%5D%0A%0A%23%20We'll%20do%20this%20twice%0A%0Aless_than_3%20%3D%20leq_maker%283%29%0Adata_2%20%3D%20%5B%5D%0Afor%20num%20in%20range%287%29%3A%0A%20%20%20%20if%20less_than_3%28num%29%3A%0A%20%20%20%20%20%20%20%20data_2%20%2B%3D%20%5B%20num%20%5D%0A&amp;cumulative=true&amp;curInstr=116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make_adder%28n%29%3A%0A%20%20%20%20def%20adder%28x%29%3A%0A%20%20%20%20%20%20%20%20return%20x%20%2B%20n%0A%20%20%20%20return%20adder%0A%0Adef%20compose%28f,%20g%29%3A%0A%20%20%20%20def%20h%28x%29%3A%0A%20%20%20%20%20%20return%20f%28g%28x%29%29%0A%20%20%20%20return%20h%0A%0Aadd_2%20%3D%20make_adder%282%29%0Aadd_3%20%3D%20make_adder%283%29%0Ax%20%3D%20add_2%283%29%0A%0Aadd_5%20%3D%20compose%28add_2,%20add_3%29%0Ay%20%3D%20add_5%28x%29%0Ay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6: Lists &amp; Higher Order Functions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F6A82A-F13D-0F84-33ED-40084477E4AB}"/>
              </a:ext>
            </a:extLst>
          </p:cNvPr>
          <p:cNvSpPr txBox="1">
            <a:spLocks/>
          </p:cNvSpPr>
          <p:nvPr/>
        </p:nvSpPr>
        <p:spPr bwMode="auto">
          <a:xfrm>
            <a:off x="1866900" y="3605124"/>
            <a:ext cx="8458200" cy="1470025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46038" rIns="457200" bIns="46038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7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6pPr>
            <a:lvl7pPr marL="38575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7pPr>
            <a:lvl8pPr marL="5786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8pPr>
            <a:lvl9pPr marL="77150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Week 2, Summer 2024. 6/26 (Wed)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That Operate on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36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They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60FB-15AC-1B4F-911D-C57D370274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83347"/>
              </p:ext>
            </p:extLst>
          </p:nvPr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893-CBE4-C8D8-7EB0-02C6D9F2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HOFs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252A-B075-F750-64E1-CE27B4B9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Break a complex task into many smaller parts</a:t>
            </a:r>
          </a:p>
          <a:p>
            <a:pPr lvl="1"/>
            <a:r>
              <a:rPr lang="en-US" sz="2900" dirty="0"/>
              <a:t> Small problems are easier to solve</a:t>
            </a:r>
          </a:p>
          <a:p>
            <a:pPr lvl="1"/>
            <a:r>
              <a:rPr lang="en-US" sz="2900" dirty="0"/>
              <a:t> They're easier to understand and debug</a:t>
            </a:r>
          </a:p>
          <a:p>
            <a:r>
              <a:rPr lang="en-US" sz="3200" dirty="0"/>
              <a:t>Directly maps to transforming data in lists and tables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map</a:t>
            </a:r>
            <a:r>
              <a:rPr lang="en-US" sz="2900" dirty="0"/>
              <a:t>: transformations, </a:t>
            </a:r>
            <a:r>
              <a:rPr lang="en-US" sz="2900" dirty="0">
                <a:latin typeface="Source Code Pro" panose="020B0509030403020204" pitchFamily="49" charset="77"/>
              </a:rPr>
              <a:t>apply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filter</a:t>
            </a:r>
            <a:r>
              <a:rPr lang="en-US" sz="2900" dirty="0"/>
              <a:t>: selections, </a:t>
            </a:r>
            <a:r>
              <a:rPr lang="en-US" sz="2900" dirty="0">
                <a:latin typeface="Source Code Pro" panose="020B0509030403020204" pitchFamily="49" charset="77"/>
              </a:rPr>
              <a:t>where</a:t>
            </a:r>
          </a:p>
          <a:p>
            <a:pPr lvl="1"/>
            <a:r>
              <a:rPr lang="en-US" sz="2900" dirty="0"/>
              <a:t> </a:t>
            </a:r>
            <a:r>
              <a:rPr lang="en-US" sz="2900" dirty="0">
                <a:latin typeface="Source Code Pro" panose="020B0509030403020204" pitchFamily="49" charset="77"/>
              </a:rPr>
              <a:t>reduce</a:t>
            </a:r>
            <a:r>
              <a:rPr lang="en-US" sz="2900" dirty="0"/>
              <a:t>: aggregations, </a:t>
            </a:r>
            <a:r>
              <a:rPr lang="en-US" sz="2900" dirty="0" err="1">
                <a:latin typeface="Source Code Pro" panose="020B0509030403020204" pitchFamily="49" charset="77"/>
              </a:rPr>
              <a:t>groupby</a:t>
            </a:r>
            <a:endParaRPr lang="en-US" sz="2900" dirty="0">
              <a:latin typeface="Source Code Pro" panose="020B0509030403020204" pitchFamily="49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FA79-7956-6C00-233C-5477F52E6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790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E3A1-E83A-0416-C8C0-CFE81F10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FBB8-E9C0-7F2E-216B-77AE06D0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Transform each item</a:t>
            </a:r>
          </a:p>
          <a:p>
            <a:pPr lvl="1"/>
            <a:r>
              <a:rPr lang="en-US" dirty="0"/>
              <a:t>Input: A function and a sequence</a:t>
            </a:r>
          </a:p>
          <a:p>
            <a:pPr lvl="1"/>
            <a:r>
              <a:rPr lang="en-US" dirty="0"/>
              <a:t>Output: A sequence of the same length.  The items may be different.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6CD91-3945-CBBE-BA45-33F839954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3089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Functions:</a:t>
            </a:r>
            <a:br>
              <a:rPr lang="en-US" dirty="0"/>
            </a:br>
            <a:r>
              <a:rPr lang="en-US" dirty="0">
                <a:latin typeface="Source Code Pro" panose="020B0509030403020204" pitchFamily="49" charset="77"/>
              </a:rPr>
              <a:t>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61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list(map(square, range(10)))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05D42-26FA-EBCF-6A77-318D8681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map(function, sequence)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0B22-CC20-85A4-F558-F8016AAA3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D98BA-DD8B-386D-FFE8-B7495A4ED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618B-5547-251E-5D3A-F3315465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07CF-445D-83D6-7524-D4A45ECC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x: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3464C-CC16-A1F4-026D-800F8FBDA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08D27D2-7C35-BBA7-CBAB-2178866820D8}"/>
              </a:ext>
            </a:extLst>
          </p:cNvPr>
          <p:cNvSpPr/>
          <p:nvPr/>
        </p:nvSpPr>
        <p:spPr bwMode="auto">
          <a:xfrm rot="5400000">
            <a:off x="3993203" y="4056437"/>
            <a:ext cx="311285" cy="232491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1317-A7FD-FB1C-829C-91E7D979F089}"/>
              </a:ext>
            </a:extLst>
          </p:cNvPr>
          <p:cNvSpPr txBox="1"/>
          <p:nvPr/>
        </p:nvSpPr>
        <p:spPr>
          <a:xfrm>
            <a:off x="2128736" y="4632389"/>
            <a:ext cx="419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Important: this is a </a:t>
            </a:r>
            <a:r>
              <a:rPr lang="en-US" sz="2400" b="1" dirty="0">
                <a:highlight>
                  <a:srgbClr val="FFFF00"/>
                </a:highlight>
              </a:rPr>
              <a:t>function</a:t>
            </a:r>
            <a:r>
              <a:rPr lang="en-US" sz="2400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634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Functions: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56ADA-A12E-E942-88E4-F40825D406E2}"/>
              </a:ext>
            </a:extLst>
          </p:cNvPr>
          <p:cNvSpPr txBox="1"/>
          <p:nvPr/>
        </p:nvSpPr>
        <p:spPr>
          <a:xfrm>
            <a:off x="10181063" y="3077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r>
              <a:rPr lang="en-US" dirty="0"/>
              <a:t>map/filter are "lazy" so we may need to call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Filter: Keeps items matching a condition.</a:t>
            </a:r>
          </a:p>
          <a:p>
            <a:pPr lvl="1"/>
            <a:r>
              <a:rPr lang="en-US" dirty="0"/>
              <a:t> Input: A function and sequence</a:t>
            </a:r>
          </a:p>
          <a:p>
            <a:pPr lvl="1"/>
            <a:r>
              <a:rPr lang="en-US" dirty="0"/>
              <a:t>Output: A sequence, possibly with items removed. The items don't change.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F4D4A3-F99D-913F-9A08-7548EF5C6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829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Exam dates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Midterm: Wednesday July 17th, 3PM – 5PM PST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Final: Wednesday August 7th, 3PM – 5PM PST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Exams will be </a:t>
            </a:r>
            <a:r>
              <a:rPr lang="en-US" b="1" dirty="0"/>
              <a:t>administered online</a:t>
            </a:r>
            <a:r>
              <a:rPr lang="en-US" dirty="0"/>
              <a:t>, and </a:t>
            </a:r>
            <a:r>
              <a:rPr lang="en-US" b="1" dirty="0"/>
              <a:t>proctored via Zoom</a:t>
            </a:r>
            <a:r>
              <a:rPr lang="en-US" dirty="0"/>
              <a:t>. You may need to present your ID (</a:t>
            </a:r>
            <a:r>
              <a:rPr lang="en-US" dirty="0" err="1"/>
              <a:t>eg</a:t>
            </a:r>
            <a:r>
              <a:rPr lang="en-US" dirty="0"/>
              <a:t> student </a:t>
            </a:r>
            <a:r>
              <a:rPr lang="en-US" dirty="0" err="1"/>
              <a:t>CalID</a:t>
            </a:r>
            <a:r>
              <a:rPr lang="en-US" dirty="0"/>
              <a:t> card, or any ID with your name + photo) during the Zoom call to proctors.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Important</a:t>
            </a:r>
            <a:r>
              <a:rPr lang="en-US" dirty="0"/>
              <a:t>: for those that can’t make the above exam times, we will have </a:t>
            </a:r>
            <a:r>
              <a:rPr lang="en-US" b="1" dirty="0"/>
              <a:t>alternate exam times</a:t>
            </a:r>
            <a:r>
              <a:rPr lang="en-US" dirty="0"/>
              <a:t>. Stay tuned for details here!</a:t>
            </a:r>
          </a:p>
        </p:txBody>
      </p:sp>
    </p:spTree>
    <p:extLst>
      <p:ext uri="{BB962C8B-B14F-4D97-AF65-F5344CB8AC3E}">
        <p14:creationId xmlns:p14="http://schemas.microsoft.com/office/powerpoint/2010/main" val="354812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5014" y="207265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filter(</a:t>
            </a:r>
            <a:r>
              <a:rPr lang="en-US" dirty="0" err="1">
                <a:solidFill>
                  <a:srgbClr val="000000"/>
                </a:solidFill>
                <a:latin typeface=" SourceCodePro-Light" panose="020B0509030403020204" pitchFamily="49" charset="77"/>
              </a:rPr>
              <a:t>is_even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range(10))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57CFE-0C4C-F179-900B-9E8D2B34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filter(function, sequence)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3DD93-F7FF-5D9B-299C-58ECB8232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E280F-8756-6118-E72F-F0A0D0FA0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>
            <a:extLst>
              <a:ext uri="{FF2B5EF4-FFF2-40B4-BE49-F238E27FC236}">
                <a16:creationId xmlns:a16="http://schemas.microsoft.com/office/drawing/2014/main" id="{9D428431-4BAA-4441-AD59-152CDA9EF6D0}"/>
              </a:ext>
            </a:extLst>
          </p:cNvPr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>
            <a:extLst>
              <a:ext uri="{FF2B5EF4-FFF2-40B4-BE49-F238E27FC236}">
                <a16:creationId xmlns:a16="http://schemas.microsoft.com/office/drawing/2014/main" id="{3433EC61-F053-00AF-B1BD-789825FA1FA2}"/>
              </a:ext>
            </a:extLst>
          </p:cNvPr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less_than_5(c):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 &lt; 5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>
            <a:extLst>
              <a:ext uri="{FF2B5EF4-FFF2-40B4-BE49-F238E27FC236}">
                <a16:creationId xmlns:a16="http://schemas.microsoft.com/office/drawing/2014/main" id="{F533C7D8-92BE-9CAD-E407-03ECB5B4F2D1}"/>
              </a:ext>
            </a:extLst>
          </p:cNvPr>
          <p:cNvSpPr/>
          <p:nvPr/>
        </p:nvSpPr>
        <p:spPr>
          <a:xfrm>
            <a:off x="2590680" y="3352680"/>
            <a:ext cx="7826066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less_than_5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less_than_5… at 0x1019d8c80&gt;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>
            <a:extLst>
              <a:ext uri="{FF2B5EF4-FFF2-40B4-BE49-F238E27FC236}">
                <a16:creationId xmlns:a16="http://schemas.microsoft.com/office/drawing/2014/main" id="{FE87A988-0B52-C7EA-1D2E-6F8B41CB0E82}"/>
              </a:ext>
            </a:extLst>
          </p:cNvPr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filter(less_than_5,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3, 4]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>
            <a:extLst>
              <a:ext uri="{FF2B5EF4-FFF2-40B4-BE49-F238E27FC236}">
                <a16:creationId xmlns:a16="http://schemas.microsoft.com/office/drawing/2014/main" id="{F48B00E3-E611-C6BE-810F-F6E8B6FE76F8}"/>
              </a:ext>
            </a:extLst>
          </p:cNvPr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lambda x: x &lt; 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5DA1F-0F34-4FDE-AE39-13F04FBB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HOFs</a:t>
            </a:r>
          </a:p>
        </p:txBody>
      </p:sp>
    </p:spTree>
    <p:extLst>
      <p:ext uri="{BB962C8B-B14F-4D97-AF65-F5344CB8AC3E}">
        <p14:creationId xmlns:p14="http://schemas.microsoft.com/office/powerpoint/2010/main" val="239326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lambda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7826066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.&lt;locals&gt;.&lt;lambda&gt; at 0x1019d8c80&gt;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(5), [0,1,2,3,4,5,6,7])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3, 4, 5]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50A1C-6A34-1E42-89C6-D1930397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HOFs</a:t>
            </a:r>
          </a:p>
        </p:txBody>
      </p:sp>
    </p:spTree>
    <p:extLst>
      <p:ext uri="{BB962C8B-B14F-4D97-AF65-F5344CB8AC3E}">
        <p14:creationId xmlns:p14="http://schemas.microsoft.com/office/powerpoint/2010/main" val="9401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FA7D010-293B-C34D-4F3C-030088994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96858" y="1166701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892512" y="4911167"/>
            <a:ext cx="847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# Simplified implementation</a:t>
            </a:r>
          </a:p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96746-FA38-AADF-4330-55C60B96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ource Code Pro" panose="020B0309030403020204" pitchFamily="34" charset="0"/>
                <a:ea typeface="Source Code Pro" panose="020B0309030403020204" pitchFamily="34" charset="0"/>
              </a:rPr>
              <a:t>reduce(function, </a:t>
            </a:r>
            <a:r>
              <a:rPr lang="en-US" b="1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list_of_inputs</a:t>
            </a:r>
            <a:r>
              <a:rPr lang="en-US" b="1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EEDC2E3-7981-5CE0-753D-C041F0FFD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45094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7D57-1EE6-F60D-F018-A74FBC78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is an aggregation!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AD6C-5108-47F9-EA04-5B0A2102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Reduce aggregates or combines data</a:t>
            </a:r>
          </a:p>
          <a:p>
            <a:r>
              <a:rPr lang="en-US" dirty="0"/>
              <a:t> This is commonly called "group by"</a:t>
            </a:r>
          </a:p>
          <a:p>
            <a:r>
              <a:rPr lang="en-US" dirty="0"/>
              <a:t> In Data 8:</a:t>
            </a:r>
          </a:p>
          <a:p>
            <a:pPr lvl="1"/>
            <a:r>
              <a:rPr lang="en-US" dirty="0"/>
              <a:t> sum over a range of values</a:t>
            </a:r>
          </a:p>
          <a:p>
            <a:pPr lvl="1"/>
            <a:r>
              <a:rPr lang="en-US" dirty="0"/>
              <a:t> joining multiple cells into 1 array</a:t>
            </a:r>
          </a:p>
          <a:p>
            <a:pPr lvl="1"/>
            <a:r>
              <a:rPr lang="en-US" dirty="0"/>
              <a:t> calling max(), min() etc. on a column</a:t>
            </a:r>
          </a:p>
          <a:p>
            <a:r>
              <a:rPr lang="en-US" dirty="0"/>
              <a:t> We'll revisit aggregations in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017C-08F5-F084-1F6C-9A3BBF765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59042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0F7DD36-31E3-8DA2-86B2-1C07D04A00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689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is_long_word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1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4047-88C6-1636-87FA-21749C0F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E4AD-C501-36D8-B1B8-0CA308B2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Lambda expressions</a:t>
            </a:r>
          </a:p>
          <a:p>
            <a:r>
              <a:rPr lang="en-US" dirty="0">
                <a:sym typeface="Wingdings" pitchFamily="2" charset="2"/>
              </a:rPr>
              <a:t> Higher-order functions + sequences</a:t>
            </a:r>
          </a:p>
          <a:p>
            <a:pPr lvl="1"/>
            <a:r>
              <a:rPr lang="en-US" dirty="0">
                <a:sym typeface="Wingdings" pitchFamily="2" charset="2"/>
              </a:rPr>
              <a:t> map, filter, reduce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D38B7-B0B6-E974-ACEA-9415788AE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808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return reduce(add, map(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is_long_word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735249" y="3717048"/>
            <a:ext cx="11178702" cy="17401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Interpretation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keep only the long words from `words` (aka “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filter()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=&gt; [“University”, “California”, “Berkeley”]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Then, for each surviving word, take just the first letter (aka “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map()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=&gt; [“U”, “C”, “B”]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Finally, concatenate the first letters together (aka “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reduce()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=&gt; “UCB”</a:t>
            </a:r>
          </a:p>
        </p:txBody>
      </p:sp>
    </p:spTree>
    <p:extLst>
      <p:ext uri="{BB962C8B-B14F-4D97-AF65-F5344CB8AC3E}">
        <p14:creationId xmlns:p14="http://schemas.microsoft.com/office/powerpoint/2010/main" val="299404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return reduce(add, map(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is_long_word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171044" y="4319510"/>
            <a:ext cx="3681108" cy="17401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Question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what would be reasonable implementations of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first_letter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is_long_word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5777D-1F7C-19EE-F86A-EF89E588F3DA}"/>
              </a:ext>
            </a:extLst>
          </p:cNvPr>
          <p:cNvSpPr txBox="1"/>
          <p:nvPr/>
        </p:nvSpPr>
        <p:spPr>
          <a:xfrm>
            <a:off x="4032114" y="4220329"/>
            <a:ext cx="368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first_letter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# ...?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5B248-4E75-9EDC-5934-D18DFFD7EBF8}"/>
              </a:ext>
            </a:extLst>
          </p:cNvPr>
          <p:cNvSpPr txBox="1"/>
          <p:nvPr/>
        </p:nvSpPr>
        <p:spPr>
          <a:xfrm>
            <a:off x="8064230" y="4219831"/>
            <a:ext cx="385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is_long_word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# ...?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09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return reduce(add, map(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is_long_word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171043" y="5564581"/>
            <a:ext cx="4264769" cy="17401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what would be reasonable implementations of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is_long_word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(ANSWER ABOVE)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5777D-1F7C-19EE-F86A-EF89E588F3DA}"/>
              </a:ext>
            </a:extLst>
          </p:cNvPr>
          <p:cNvSpPr txBox="1"/>
          <p:nvPr/>
        </p:nvSpPr>
        <p:spPr>
          <a:xfrm>
            <a:off x="483140" y="4154121"/>
            <a:ext cx="5612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first_letter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edge case: empty string -&gt; return empty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5B248-4E75-9EDC-5934-D18DFFD7EBF8}"/>
              </a:ext>
            </a:extLst>
          </p:cNvPr>
          <p:cNvSpPr txBox="1"/>
          <p:nvPr/>
        </p:nvSpPr>
        <p:spPr>
          <a:xfrm>
            <a:off x="6459165" y="4154121"/>
            <a:ext cx="5612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is_long_word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heuristic: a long word has more than 3 letters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57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1A7B-517B-1F28-7683-AA06AF0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With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618-B947-D60E-CA5F-2F85BE5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want to control the filtering method, </a:t>
            </a:r>
            <a:r>
              <a:rPr lang="en-US" dirty="0" err="1"/>
              <a:t>is_long_word</a:t>
            </a:r>
            <a:r>
              <a:rPr lang="en-US" dirty="0"/>
              <a:t>()?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keep_words</a:t>
            </a:r>
            <a:r>
              <a:rPr lang="en-US" dirty="0">
                <a:latin typeface="Source Code Pro" panose="020B0509030403020204" pitchFamily="49" charset="77"/>
              </a:rPr>
              <a:t>(word):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specials = ['Los']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word in specials or </a:t>
            </a:r>
            <a:r>
              <a:rPr lang="en-US" dirty="0" err="1">
                <a:latin typeface="Source Code Pro" panose="020B0509030403020204" pitchFamily="49" charset="77"/>
              </a:rPr>
              <a:t>long_word</a:t>
            </a:r>
            <a:r>
              <a:rPr lang="en-US" dirty="0">
                <a:latin typeface="Source Code Pro" panose="020B0509030403020204" pitchFamily="49" charset="77"/>
              </a:rPr>
              <a:t>(word)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acronym_hof</a:t>
            </a:r>
            <a:r>
              <a:rPr lang="en-US" dirty="0">
                <a:latin typeface="Source Code Pro" panose="020B0509030403020204" pitchFamily="49" charset="77"/>
              </a:rPr>
              <a:t>(sentence, </a:t>
            </a:r>
            <a:r>
              <a:rPr lang="en-US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words = </a:t>
            </a:r>
            <a:r>
              <a:rPr lang="en-US" dirty="0" err="1">
                <a:latin typeface="Source Code Pro" panose="020B0509030403020204" pitchFamily="49" charset="77"/>
              </a:rPr>
              <a:t>sentence.split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reduce(add, map(</a:t>
            </a:r>
            <a:r>
              <a:rPr lang="en-US" dirty="0" err="1">
                <a:latin typeface="Source Code Pro" panose="020B0509030403020204" pitchFamily="49" charset="77"/>
              </a:rPr>
              <a:t>first_letter</a:t>
            </a:r>
            <a:r>
              <a:rPr lang="en-US" dirty="0">
                <a:latin typeface="Source Code Pro" panose="020B0509030403020204" pitchFamily="49" charset="77"/>
              </a:rPr>
              <a:t>, filter(</a:t>
            </a:r>
            <a:r>
              <a:rPr lang="en-US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, words)))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A9C9682-3E16-FB5A-852C-1156DC0BE0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8770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DEEE-36D5-BC47-9BC9-61EE487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 Summary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CAD4D5F-C374-7782-614A-5DA0B02130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(Rehash) Functional Sequence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9706C9A-61A2-C33D-8A34-4F13D8F83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C467DB1-6573-0C9D-019D-CB86FF572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03448"/>
              </p:ext>
            </p:extLst>
          </p:nvPr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82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Make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8D12D-3DC5-9142-8B22-A603E5B419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A5588-064C-3E9C-75F8-27AF17969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0B221-9FF8-1341-0D06-DBC44C68A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CA08A-381B-8517-1BB0-B9D6DCE70D3A}"/>
              </a:ext>
            </a:extLst>
          </p:cNvPr>
          <p:cNvSpPr txBox="1"/>
          <p:nvPr/>
        </p:nvSpPr>
        <p:spPr>
          <a:xfrm>
            <a:off x="8812924" y="5218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821803"/>
            <a:ext cx="8458200" cy="1470025"/>
          </a:xfrm>
        </p:spPr>
        <p:txBody>
          <a:bodyPr/>
          <a:lstStyle/>
          <a:p>
            <a:r>
              <a:rPr lang="en-US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876029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leq_maker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PythonTutor Link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C2F45-8925-E3DE-4783-B40CA14838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341C-C2B8-AD61-7137-A3F6C8E6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A281-268B-9DAF-3ADC-DFD089F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Python Tutor Link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76056-25BE-E265-A24B-67D35B36D2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2091559"/>
            <a:ext cx="8763000" cy="4156841"/>
          </a:xfrm>
        </p:spPr>
        <p:txBody>
          <a:bodyPr/>
          <a:lstStyle/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compose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(f, g):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def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</a:t>
            </a:r>
            <a:r>
              <a:rPr lang="en-US" b="0" dirty="0">
                <a:solidFill>
                  <a:srgbClr val="622CBC"/>
                </a:solidFill>
                <a:effectLst/>
                <a:latin typeface="SourceCodePro" panose="020B0309030403020204" pitchFamily="34" charset="0"/>
              </a:rPr>
              <a:t>h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(x):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f(g(x))</a:t>
            </a:r>
          </a:p>
          <a:p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	return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h</a:t>
            </a:r>
          </a:p>
          <a:p>
            <a:endParaRPr lang="en-US" dirty="0">
              <a:solidFill>
                <a:srgbClr val="0E1116"/>
              </a:solidFill>
              <a:latin typeface="SourceCodePro" panose="020B0309030403020204" pitchFamily="34" charset="0"/>
            </a:endParaRPr>
          </a:p>
          <a:p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add_5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compose(add_2, add_3)</a:t>
            </a:r>
          </a:p>
          <a:p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y </a:t>
            </a:r>
            <a:r>
              <a:rPr lang="en-US" b="0" dirty="0">
                <a:solidFill>
                  <a:srgbClr val="A0111F"/>
                </a:solidFill>
                <a:effectLst/>
                <a:latin typeface="SourceCodePro" panose="020B0309030403020204" pitchFamily="34" charset="0"/>
              </a:rPr>
              <a:t>=</a:t>
            </a:r>
            <a: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  <a:t> add_5(7)</a:t>
            </a:r>
          </a:p>
          <a:p>
            <a:br>
              <a:rPr lang="en-US" b="0" dirty="0">
                <a:solidFill>
                  <a:srgbClr val="0E1116"/>
                </a:solidFill>
                <a:effectLst/>
                <a:latin typeface="SourceCodePro" panose="020B0309030403020204" pitchFamily="34" charset="0"/>
              </a:rPr>
            </a:br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  <a:p>
            <a:endParaRPr lang="en-US" b="0" dirty="0">
              <a:solidFill>
                <a:srgbClr val="0E1116"/>
              </a:solidFill>
              <a:effectLst/>
              <a:latin typeface="SourceCodePro" panose="020B0309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181EB-FDB7-A5D2-C910-FD98BA380A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68906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leq(val):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val &lt;= 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leq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3C57D75F-36B0-498F-A6EA-49BF13621FFB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are anonymous functions, which are expressions</a:t>
            </a:r>
          </a:p>
          <a:p>
            <a:pPr lvl="1"/>
            <a:r>
              <a:rPr lang="en-US" dirty="0"/>
              <a:t>Don’t use </a:t>
            </a:r>
            <a:r>
              <a:rPr lang="en-US" dirty="0">
                <a:latin typeface="Source Code Pro" panose="020B0509030403020204" pitchFamily="49" charset="77"/>
              </a:rPr>
              <a:t>return</a:t>
            </a:r>
            <a:r>
              <a:rPr lang="en-US" dirty="0"/>
              <a:t>, lambdas always return the value of the expression.</a:t>
            </a:r>
          </a:p>
          <a:p>
            <a:pPr lvl="1"/>
            <a:r>
              <a:rPr lang="en-US" dirty="0"/>
              <a:t>They are typically short and concise</a:t>
            </a:r>
          </a:p>
          <a:p>
            <a:pPr lvl="1"/>
            <a:r>
              <a:rPr lang="en-US" dirty="0"/>
              <a:t>They don’t have an “intrinsic” name when using an environment diagram.</a:t>
            </a:r>
          </a:p>
          <a:p>
            <a:pPr lvl="2"/>
            <a:r>
              <a:rPr lang="en-US" dirty="0"/>
              <a:t> Their name is the character 𝜆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EC5F-BD14-2F74-DAD3-D0FF62CC87BA}"/>
              </a:ext>
            </a:extLst>
          </p:cNvPr>
          <p:cNvSpPr txBox="1">
            <a:spLocks/>
          </p:cNvSpPr>
          <p:nvPr/>
        </p:nvSpPr>
        <p:spPr>
          <a:xfrm>
            <a:off x="4191000" y="6372575"/>
            <a:ext cx="4572000" cy="303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979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38B-397C-8EC7-F39F-75BD2F6A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lambda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3481-9FF6-F88A-C4F6-E51DD222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Utility in simple functions! No "state", no need to "</a:t>
            </a:r>
            <a:r>
              <a:rPr lang="en-US" dirty="0" err="1"/>
              <a:t>def"ine</a:t>
            </a:r>
            <a:r>
              <a:rPr lang="en-US" dirty="0"/>
              <a:t> something</a:t>
            </a:r>
          </a:p>
          <a:p>
            <a:r>
              <a:rPr lang="en-US" dirty="0"/>
              <a:t> Using functions gives us flexibility</a:t>
            </a:r>
          </a:p>
          <a:p>
            <a:r>
              <a:rPr lang="en-US" dirty="0"/>
              <a:t> "Inline" functions are faster/easier to write, and sometimes require less reading.</a:t>
            </a:r>
          </a:p>
          <a:p>
            <a:r>
              <a:rPr lang="en-US" dirty="0"/>
              <a:t> They're not "reusable", but that's OK!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58817AD-33CC-A9A5-825A-1123B0753C1A}"/>
              </a:ext>
            </a:extLst>
          </p:cNvPr>
          <p:cNvSpPr txBox="1">
            <a:spLocks/>
          </p:cNvSpPr>
          <p:nvPr/>
        </p:nvSpPr>
        <p:spPr>
          <a:xfrm>
            <a:off x="4191000" y="6372575"/>
            <a:ext cx="4572000" cy="303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2590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0C5A-7603-80A1-713E-AE93E39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0232-C689-A343-224A-0CE33652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expression </a:t>
            </a:r>
          </a:p>
          <a:p>
            <a:pPr marL="0" indent="0">
              <a:buNone/>
            </a:pPr>
            <a:r>
              <a:rPr lang="en-US" dirty="0"/>
              <a:t>“anonymous” function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Expression</a:t>
            </a:r>
            <a:r>
              <a:rPr lang="en-US" dirty="0"/>
              <a:t>, not a statement, no return or any other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FCCF-7CAE-BF75-87F4-7718593E9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7" name="Google Shape;140;p17">
            <a:extLst>
              <a:ext uri="{FF2B5EF4-FFF2-40B4-BE49-F238E27FC236}">
                <a16:creationId xmlns:a16="http://schemas.microsoft.com/office/drawing/2014/main" id="{3775A989-8C25-89C5-F0FE-50FD6D89CBCC}"/>
              </a:ext>
            </a:extLst>
          </p:cNvPr>
          <p:cNvSpPr txBox="1"/>
          <p:nvPr/>
        </p:nvSpPr>
        <p:spPr>
          <a:xfrm>
            <a:off x="533400" y="2050848"/>
            <a:ext cx="8628133" cy="5232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&lt;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arg_tuple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: &lt;expression using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dirty="0"/>
          </a:p>
        </p:txBody>
      </p:sp>
      <p:sp>
        <p:nvSpPr>
          <p:cNvPr id="8" name="Google Shape;141;p17">
            <a:extLst>
              <a:ext uri="{FF2B5EF4-FFF2-40B4-BE49-F238E27FC236}">
                <a16:creationId xmlns:a16="http://schemas.microsoft.com/office/drawing/2014/main" id="{5C2A2F9C-166B-269D-AAF5-694F67CE45AC}"/>
              </a:ext>
            </a:extLst>
          </p:cNvPr>
          <p:cNvSpPr txBox="1"/>
          <p:nvPr/>
        </p:nvSpPr>
        <p:spPr>
          <a:xfrm>
            <a:off x="2039753" y="3960766"/>
            <a:ext cx="393823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lambda v : v + 1</a:t>
            </a:r>
            <a:endParaRPr dirty="0"/>
          </a:p>
        </p:txBody>
      </p:sp>
      <p:sp>
        <p:nvSpPr>
          <p:cNvPr id="9" name="Google Shape;142;p17">
            <a:extLst>
              <a:ext uri="{FF2B5EF4-FFF2-40B4-BE49-F238E27FC236}">
                <a16:creationId xmlns:a16="http://schemas.microsoft.com/office/drawing/2014/main" id="{E77C1399-8006-6EFD-C505-57E21D56AF55}"/>
              </a:ext>
            </a:extLst>
          </p:cNvPr>
          <p:cNvSpPr txBox="1"/>
          <p:nvPr/>
        </p:nvSpPr>
        <p:spPr>
          <a:xfrm>
            <a:off x="6420536" y="3960767"/>
            <a:ext cx="2401018" cy="64633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(v): 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v + 1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22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67FD-102E-535F-E0E3-9B14C90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D423-B650-DF40-8EE7-7C98BCC8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</a:t>
            </a:r>
            <a:r>
              <a:rPr lang="en-US" sz="24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x: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sz="24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1CE60-F7C6-BD01-EAFC-287839EB8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8973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5C47-0701-D9F6-A02A-A50075E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CDD-AE72-D415-AE0A-FDD39D4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sorted – sorts a list of data</a:t>
            </a:r>
          </a:p>
          <a:p>
            <a:r>
              <a:rPr lang="en-US" sz="2400" dirty="0"/>
              <a:t> min</a:t>
            </a:r>
          </a:p>
          <a:p>
            <a:r>
              <a:rPr lang="en-US" sz="2400" dirty="0"/>
              <a:t> max</a:t>
            </a:r>
          </a:p>
          <a:p>
            <a:pPr marL="0" indent="0">
              <a:buNone/>
            </a:pPr>
            <a:r>
              <a:rPr lang="en-US" sz="2400" dirty="0"/>
              <a:t>All three take in an optional argument called 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key</a:t>
            </a:r>
            <a:r>
              <a:rPr lang="en-US" sz="2400" dirty="0"/>
              <a:t> which allows us to control how the function performs its action. They are more similar to filter than map.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max([1,2,3,4,5],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min([1,2,3,4,5],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key is the name of the argument and a lambda is its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30CE1-CE33-EB96-498F-BD59C4BC0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34182020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3367</Words>
  <Application>Microsoft Office PowerPoint</Application>
  <PresentationFormat>Widescreen</PresentationFormat>
  <Paragraphs>451</Paragraphs>
  <Slides>46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5" baseType="lpstr">
      <vt:lpstr> SourceCodePro-Light</vt:lpstr>
      <vt:lpstr>Arial</vt:lpstr>
      <vt:lpstr>Consolas</vt:lpstr>
      <vt:lpstr>Courier</vt:lpstr>
      <vt:lpstr>Courier New</vt:lpstr>
      <vt:lpstr>FreightMicro Pro Book</vt:lpstr>
      <vt:lpstr>FreightMicro Pro Light</vt:lpstr>
      <vt:lpstr>FreightMicro Pro Medium</vt:lpstr>
      <vt:lpstr>FreightSans Pro Book</vt:lpstr>
      <vt:lpstr>FreightText Pro Book</vt:lpstr>
      <vt:lpstr>Helvetica Neue</vt:lpstr>
      <vt:lpstr>Open Sans ExtraBold</vt:lpstr>
      <vt:lpstr>Open Sans Light</vt:lpstr>
      <vt:lpstr>Source Code Pro</vt:lpstr>
      <vt:lpstr>Source Code Pro Medium</vt:lpstr>
      <vt:lpstr>SourceCodePro</vt:lpstr>
      <vt:lpstr>Times New Roman</vt:lpstr>
      <vt:lpstr>Wingdings</vt:lpstr>
      <vt:lpstr>3_Main C88C</vt:lpstr>
      <vt:lpstr>Lecture 6: Lists &amp; Higher Order Functions</vt:lpstr>
      <vt:lpstr>Announcements</vt:lpstr>
      <vt:lpstr>Today’s overview</vt:lpstr>
      <vt:lpstr>Lambda Expressions</vt:lpstr>
      <vt:lpstr>Learning Objectives</vt:lpstr>
      <vt:lpstr>Why Use lambda?</vt:lpstr>
      <vt:lpstr>lambda</vt:lpstr>
      <vt:lpstr>Examples</vt:lpstr>
      <vt:lpstr>More Python HOFs</vt:lpstr>
      <vt:lpstr>HOFs That Operate on Sequences</vt:lpstr>
      <vt:lpstr>Learning Objectives</vt:lpstr>
      <vt:lpstr>Functional List Operations</vt:lpstr>
      <vt:lpstr>Why Learn HOFs this way?</vt:lpstr>
      <vt:lpstr>Learning Objectives</vt:lpstr>
      <vt:lpstr>Higher Order Functions: map</vt:lpstr>
      <vt:lpstr>map(function, sequence)</vt:lpstr>
      <vt:lpstr>Examples</vt:lpstr>
      <vt:lpstr>Lists &amp; Higher Order Functions: Filter</vt:lpstr>
      <vt:lpstr>Learning Objectives</vt:lpstr>
      <vt:lpstr>filter(function, sequence)</vt:lpstr>
      <vt:lpstr>Lambda with HOFs</vt:lpstr>
      <vt:lpstr>Lambda with HOFs</vt:lpstr>
      <vt:lpstr>Lists &amp; Higher Order Functions Reduce</vt:lpstr>
      <vt:lpstr>Learning Objectives</vt:lpstr>
      <vt:lpstr>reduce(function, list_of_inputs)</vt:lpstr>
      <vt:lpstr>Reduce is an aggregation!</vt:lpstr>
      <vt:lpstr>Lists &amp; Higher Order Functions Acronym</vt:lpstr>
      <vt:lpstr>Today’s Task: Acronym</vt:lpstr>
      <vt:lpstr>Today’s Task: Acronym</vt:lpstr>
      <vt:lpstr>Today’s Task: Acronym</vt:lpstr>
      <vt:lpstr>Today’s Task: Acronym</vt:lpstr>
      <vt:lpstr>Today’s Task: Acronym</vt:lpstr>
      <vt:lpstr>Acronym With HOFs</vt:lpstr>
      <vt:lpstr>HOF Summary</vt:lpstr>
      <vt:lpstr>(Rehash) Functional Sequence Operations</vt:lpstr>
      <vt:lpstr>Functions That Make Functions</vt:lpstr>
      <vt:lpstr>Learning Objectives</vt:lpstr>
      <vt:lpstr>Review: What is a Higher Order Function?</vt:lpstr>
      <vt:lpstr>Higher Order Functions</vt:lpstr>
      <vt:lpstr>Demo – leq_maker</vt:lpstr>
      <vt:lpstr>Demo - compose</vt:lpstr>
      <vt:lpstr>Bonus / 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Eric Kim</cp:lastModifiedBy>
  <cp:revision>133</cp:revision>
  <cp:lastPrinted>2023-02-06T21:55:33Z</cp:lastPrinted>
  <dcterms:modified xsi:type="dcterms:W3CDTF">2024-06-24T05:31:56Z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