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3" r:id="rId1"/>
  </p:sldMasterIdLst>
  <p:notesMasterIdLst>
    <p:notesMasterId r:id="rId45"/>
  </p:notesMasterIdLst>
  <p:sldIdLst>
    <p:sldId id="413" r:id="rId2"/>
    <p:sldId id="402" r:id="rId3"/>
    <p:sldId id="437" r:id="rId4"/>
    <p:sldId id="431" r:id="rId5"/>
    <p:sldId id="435" r:id="rId6"/>
    <p:sldId id="282" r:id="rId7"/>
    <p:sldId id="422" r:id="rId8"/>
    <p:sldId id="423" r:id="rId9"/>
    <p:sldId id="432" r:id="rId10"/>
    <p:sldId id="265" r:id="rId11"/>
    <p:sldId id="439" r:id="rId12"/>
    <p:sldId id="440" r:id="rId13"/>
    <p:sldId id="429" r:id="rId14"/>
    <p:sldId id="421" r:id="rId15"/>
    <p:sldId id="424" r:id="rId16"/>
    <p:sldId id="409" r:id="rId17"/>
    <p:sldId id="415" r:id="rId18"/>
    <p:sldId id="426" r:id="rId19"/>
    <p:sldId id="442" r:id="rId20"/>
    <p:sldId id="427" r:id="rId21"/>
    <p:sldId id="293" r:id="rId22"/>
    <p:sldId id="295" r:id="rId23"/>
    <p:sldId id="317" r:id="rId24"/>
    <p:sldId id="319" r:id="rId25"/>
    <p:sldId id="300" r:id="rId26"/>
    <p:sldId id="262" r:id="rId27"/>
    <p:sldId id="260" r:id="rId28"/>
    <p:sldId id="304" r:id="rId29"/>
    <p:sldId id="264" r:id="rId30"/>
    <p:sldId id="301" r:id="rId31"/>
    <p:sldId id="302" r:id="rId32"/>
    <p:sldId id="441" r:id="rId33"/>
    <p:sldId id="305" r:id="rId34"/>
    <p:sldId id="306" r:id="rId35"/>
    <p:sldId id="268" r:id="rId36"/>
    <p:sldId id="309" r:id="rId37"/>
    <p:sldId id="298" r:id="rId38"/>
    <p:sldId id="310" r:id="rId39"/>
    <p:sldId id="291" r:id="rId40"/>
    <p:sldId id="316" r:id="rId41"/>
    <p:sldId id="320" r:id="rId42"/>
    <p:sldId id="311" r:id="rId43"/>
    <p:sldId id="444" r:id="rId44"/>
  </p:sldIdLst>
  <p:sldSz cx="12192000" cy="6858000"/>
  <p:notesSz cx="6997700" cy="919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Ball" initials="MB" lastIdx="2" clrIdx="0">
    <p:extLst>
      <p:ext uri="{19B8F6BF-5375-455C-9EA6-DF929625EA0E}">
        <p15:presenceInfo xmlns:p15="http://schemas.microsoft.com/office/powerpoint/2012/main" userId="S::ball@berkeley.edu::193c5538-4594-411a-855b-59318feefd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70"/>
    <p:restoredTop sz="90408"/>
  </p:normalViewPr>
  <p:slideViewPr>
    <p:cSldViewPr snapToGrid="0" snapToObjects="1">
      <p:cViewPr varScale="1">
        <p:scale>
          <a:sx n="145" d="100"/>
          <a:sy n="145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hdr"/>
          </p:nvPr>
        </p:nvSpPr>
        <p:spPr>
          <a:xfrm>
            <a:off x="0" y="1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4399200" y="1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E6A0497-FA14-4881-862A-AC8598D64A92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1" y="8763121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553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37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Medium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78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4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064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438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4761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0" y="8763120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12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973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9775" y="1149350"/>
            <a:ext cx="5518150" cy="3103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E6A0497-FA14-4881-862A-AC8598D64A9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1995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3983041" y="8763121"/>
            <a:ext cx="3038040" cy="409320"/>
          </a:xfrm>
          <a:prstGeom prst="rect">
            <a:avLst/>
          </a:prstGeom>
          <a:noFill/>
          <a:ln>
            <a:noFill/>
          </a:ln>
        </p:spPr>
        <p:txBody>
          <a:bodyPr lIns="17280" tIns="0" rIns="17280" bIns="0" anchor="b"/>
          <a:lstStyle/>
          <a:p>
            <a:pPr>
              <a:lnSpc>
                <a:spcPct val="100000"/>
              </a:lnSpc>
            </a:pPr>
            <a:fld id="{0DFD83B9-9663-45A3-A75D-FB9D87875DE1}" type="slidenum">
              <a:rPr lang="en-US" sz="9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ＭＳ Ｐゴシック"/>
              </a:rPr>
              <a:t>16</a:t>
            </a:fld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933480" y="4367160"/>
            <a:ext cx="5130360" cy="4136760"/>
          </a:xfrm>
          <a:prstGeom prst="rect">
            <a:avLst/>
          </a:prstGeom>
        </p:spPr>
        <p:txBody>
          <a:bodyPr lIns="92880" rIns="928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0701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239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23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BDF7928-D1E0-C947-A399-519A47F33460}" type="slidenum">
              <a:rPr lang="en-US" sz="900">
                <a:latin typeface="Times New Roman" charset="0"/>
              </a:rPr>
              <a:pPr/>
              <a:t>21</a:t>
            </a:fld>
            <a:endParaRPr lang="en-US" sz="900">
              <a:latin typeface="Times New Roman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882650"/>
            <a:ext cx="5441950" cy="30622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FreightSans Pro Medium" panose="02000606030000020004" pitchFamily="2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33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933450" y="4367213"/>
            <a:ext cx="5130800" cy="4137025"/>
          </a:xfrm>
          <a:prstGeom prst="rect">
            <a:avLst/>
          </a:prstGeom>
        </p:spPr>
        <p:txBody>
          <a:bodyPr spcFirstLastPara="1" wrap="square" lIns="92900" tIns="45725" rIns="92900" bIns="45725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882650"/>
            <a:ext cx="5441950" cy="3062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>
            <a:norm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4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574F4-9EA5-E09D-AA0C-48EE3C3246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434666"/>
            <a:ext cx="4572000" cy="303743"/>
          </a:xfrm>
        </p:spPr>
        <p:txBody>
          <a:bodyPr/>
          <a:lstStyle>
            <a:lvl1pPr>
              <a:defRPr b="0" i="0">
                <a:latin typeface="FreightMicro Pro Medium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9005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DCF39-8489-B440-287B-604AF733C8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500285"/>
            <a:ext cx="4348655" cy="273049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9479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ECA42F45-1436-E397-BC1C-20EF043E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1" y="6483351"/>
            <a:ext cx="4348655" cy="365125"/>
          </a:xfrm>
        </p:spPr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48685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15900"/>
            <a:ext cx="102616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066800"/>
            <a:ext cx="5359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0668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771901"/>
            <a:ext cx="5562600" cy="25527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B8C7DD-E937-7C7A-0125-F53589ECA2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456598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84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0800" y="1143007"/>
            <a:ext cx="9855200" cy="3584575"/>
          </a:xfrm>
        </p:spPr>
        <p:txBody>
          <a:bodyPr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591"/>
            </a:lvl1pPr>
            <a:lvl2pPr marL="192877" indent="0">
              <a:buNone/>
              <a:defRPr sz="507"/>
            </a:lvl2pPr>
            <a:lvl3pPr marL="385753" indent="0">
              <a:buNone/>
              <a:defRPr sz="421"/>
            </a:lvl3pPr>
            <a:lvl4pPr marL="578630" indent="0">
              <a:buNone/>
              <a:defRPr sz="380"/>
            </a:lvl4pPr>
            <a:lvl5pPr marL="771506" indent="0">
              <a:buNone/>
              <a:defRPr sz="380"/>
            </a:lvl5pPr>
            <a:lvl6pPr marL="964383" indent="0">
              <a:buNone/>
              <a:defRPr sz="380"/>
            </a:lvl6pPr>
            <a:lvl7pPr marL="1157259" indent="0">
              <a:buNone/>
              <a:defRPr sz="380"/>
            </a:lvl7pPr>
            <a:lvl8pPr marL="1350136" indent="0">
              <a:buNone/>
              <a:defRPr sz="380"/>
            </a:lvl8pPr>
            <a:lvl9pPr marL="1543012" indent="0">
              <a:buNone/>
              <a:defRPr sz="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8BDE8-F90A-0148-46CF-5751E5EEBD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20399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07921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260960" cy="7362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r>
              <a:rPr lang="en-US" sz="788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788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914400" y="1066680"/>
            <a:ext cx="10159680" cy="525744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b="0" i="0">
                <a:latin typeface="Open Sans Light"/>
              </a:defRPr>
            </a:lvl1pPr>
          </a:lstStyle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subtitle style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52491-A029-4B13-92F1-12DB3B77C8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517336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874057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8763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87630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02450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86284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DAE3B-4F9B-E1D9-6A36-666A736E6F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latin typeface="FreightMicro Pro Light" panose="02000603030000020004" pitchFamily="2" charset="0"/>
              </a:rPr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97484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983828" y="2153805"/>
            <a:ext cx="8458200" cy="1470025"/>
          </a:xfrm>
          <a:noFill/>
        </p:spPr>
        <p:txBody>
          <a:bodyPr lIns="457200" rIns="457200">
            <a:normAutofit/>
          </a:bodyPr>
          <a:lstStyle>
            <a:lvl1pPr algn="ctr">
              <a:defRPr sz="3733" b="0" i="0" baseline="0"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566131" y="3908993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 sz="3200" b="0" i="0">
                <a:solidFill>
                  <a:schemeClr val="bg1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6131" y="382588"/>
            <a:ext cx="1123246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accent1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36936D33-9916-57D9-FB99-897ADE096A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09628" y="5211824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EAA7962C-3F43-B61B-C295-5CC1C54FC6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57D5436-895F-5C14-E7A6-60F6690909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2990FD94-67AA-9E61-5E4B-22B79FFC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6AA5D1F-1908-7A27-D303-E30059621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7CECC5-A838-52DB-E938-F5E8244AB8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92622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rgbClr val="FBBA0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10769603" y="228600"/>
            <a:ext cx="833439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819400" y="2130432"/>
            <a:ext cx="8458200" cy="1470025"/>
          </a:xfrm>
        </p:spPr>
        <p:txBody>
          <a:bodyPr/>
          <a:lstStyle>
            <a:lvl1pPr algn="ctr">
              <a:defRPr sz="3200" b="0" i="0" baseline="0">
                <a:latin typeface="FreightMicro Pro Boo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886200"/>
            <a:ext cx="75438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179195" y="382588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3200" b="0" i="0" kern="0" baseline="0" dirty="0"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4DF4B-2D56-AB45-B234-4F37FEC419CC}"/>
              </a:ext>
            </a:extLst>
          </p:cNvPr>
          <p:cNvSpPr txBox="1"/>
          <p:nvPr userDrawn="1"/>
        </p:nvSpPr>
        <p:spPr>
          <a:xfrm>
            <a:off x="109100" y="2384625"/>
            <a:ext cx="2133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UC Berkeley EECS</a:t>
            </a:r>
            <a:b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</a:b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Lecturer</a:t>
            </a:r>
          </a:p>
          <a:p>
            <a:pPr lvl="0" algn="ctr">
              <a:defRPr/>
            </a:pPr>
            <a:r>
              <a:rPr lang="en-US" sz="1400" b="0" i="0" baseline="0" dirty="0">
                <a:solidFill>
                  <a:schemeClr val="bg2"/>
                </a:solidFill>
                <a:latin typeface="Open Sans Light"/>
                <a:ea typeface="Open Sans Light" panose="020B0606030504020204" pitchFamily="34" charset="0"/>
                <a:cs typeface="Open Sans Light" panose="020B0606030504020204" pitchFamily="34" charset="0"/>
              </a:rPr>
              <a:t>Eric Kim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CD1E19B-E1FA-114F-B2A6-C6DE982CA3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457205" y="152406"/>
            <a:ext cx="1437391" cy="2157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E54B2176-5634-6845-968B-F5816C0360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46258" y="6381750"/>
            <a:ext cx="6171679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1200" b="0" i="0" baseline="0" dirty="0">
                <a:latin typeface="FreightMicro Pro Light" panose="02000603030000020004" pitchFamily="2" charset="0"/>
              </a:rPr>
              <a:t>UC Berkeley | Computer Science 88 | Eric Kim | http://cs88.org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5" y="2584176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F65B-5B14-C7E1-E1F9-88E88BF9E207}"/>
              </a:ext>
            </a:extLst>
          </p:cNvPr>
          <p:cNvSpPr txBox="1"/>
          <p:nvPr userDrawn="1"/>
        </p:nvSpPr>
        <p:spPr>
          <a:xfrm>
            <a:off x="1055914" y="-52251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0" i="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325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108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2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8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0210800" cy="7366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2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Gray Title">
    <p:bg>
      <p:bgPr>
        <a:solidFill>
          <a:srgbClr val="465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457200" y="1219200"/>
            <a:ext cx="11201400" cy="0"/>
          </a:xfrm>
          <a:prstGeom prst="line">
            <a:avLst/>
          </a:prstGeom>
          <a:noFill/>
          <a:ln w="47625" cap="rnd" cmpd="sng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sz="760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sp>
        <p:nvSpPr>
          <p:cNvPr id="45568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866900" y="2170186"/>
            <a:ext cx="8458200" cy="1470025"/>
          </a:xfrm>
          <a:noFill/>
        </p:spPr>
        <p:txBody>
          <a:bodyPr lIns="457200" rIns="457200" anchor="ctr" anchorCtr="1">
            <a:normAutofit/>
          </a:bodyPr>
          <a:lstStyle>
            <a:lvl1pPr algn="ctr">
              <a:defRPr sz="3733" b="0" i="0" baseline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55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324100" y="3970684"/>
            <a:ext cx="7543800" cy="990600"/>
          </a:xfrm>
        </p:spPr>
        <p:txBody>
          <a:bodyPr lIns="91440" anchor="ctr" anchorCtr="1"/>
          <a:lstStyle>
            <a:lvl1pPr marL="0" indent="0" algn="ctr">
              <a:buFontTx/>
              <a:buNone/>
              <a:defRPr sz="3000" b="0" i="0">
                <a:solidFill>
                  <a:schemeClr val="bg2"/>
                </a:solidFill>
                <a:latin typeface="FreightMicro Pro Book" panose="02000603020000020004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89537F-BECA-854A-A037-BD779A5CA5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314329"/>
            <a:ext cx="1120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8844" tIns="19423" rIns="38844" bIns="19423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i="0">
                <a:solidFill>
                  <a:srgbClr val="0332B7"/>
                </a:solidFill>
                <a:latin typeface="FreightText Pro Book" panose="02000603060000020004" pitchFamily="2" charset="0"/>
                <a:ea typeface="ＭＳ Ｐゴシック" charset="-128"/>
                <a:cs typeface="FreightText Pro Book" panose="0200060306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332B7"/>
                </a:solidFill>
                <a:latin typeface="Arial" charset="0"/>
              </a:defRPr>
            </a:lvl9pPr>
          </a:lstStyle>
          <a:p>
            <a:r>
              <a:rPr lang="en-US" sz="4800" b="0" i="0" kern="0" baseline="0" dirty="0">
                <a:solidFill>
                  <a:schemeClr val="bg2"/>
                </a:solidFill>
                <a:latin typeface="FreightMicro Pro Book" panose="02000603020000020004" pitchFamily="2" charset="0"/>
              </a:rPr>
              <a:t>Computational Structures in 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66487-F608-564D-808C-E53BA42B7ECC}"/>
              </a:ext>
            </a:extLst>
          </p:cNvPr>
          <p:cNvSpPr txBox="1"/>
          <p:nvPr userDrawn="1"/>
        </p:nvSpPr>
        <p:spPr>
          <a:xfrm>
            <a:off x="5108717" y="2584177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88" b="0" i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36D33-9916-57D9-FB99-897ADE096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700" y="5238751"/>
            <a:ext cx="2006600" cy="800100"/>
          </a:xfrm>
          <a:prstGeom prst="rect">
            <a:avLst/>
          </a:prstGeom>
        </p:spPr>
      </p:pic>
      <p:pic>
        <p:nvPicPr>
          <p:cNvPr id="2" name="Picture 2" descr="cc logo">
            <a:extLst>
              <a:ext uri="{FF2B5EF4-FFF2-40B4-BE49-F238E27FC236}">
                <a16:creationId xmlns:a16="http://schemas.microsoft.com/office/drawing/2014/main" id="{5867EE33-0531-3B3B-5F3F-4915997C35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044A1AF6-78D2-1F19-3AD4-A4646F288B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" y="64160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948AF43-1942-A3AB-74BE-E6775AAA7D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" y="641127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669AB84-0488-46A9-C63A-5BAB96784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9200" y="6408596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B558-3D21-33F1-35A1-FE48DF43E2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75112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E1852-78FC-D3F3-C972-F219664A4F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CITN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7D5024-0F78-8518-088C-2091FD497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066800"/>
            <a:ext cx="7924800" cy="5257800"/>
          </a:xfrm>
        </p:spPr>
        <p:txBody>
          <a:bodyPr>
            <a:normAutofit/>
          </a:bodyPr>
          <a:lstStyle>
            <a:lvl1pPr marL="0" indent="0" algn="just">
              <a:buNone/>
              <a:defRPr sz="2000"/>
            </a:lvl1pPr>
            <a:lvl2pPr marL="192877" indent="0" algn="just">
              <a:buNone/>
              <a:defRPr/>
            </a:lvl2pPr>
            <a:lvl3pPr marL="385753" indent="0" algn="just">
              <a:buNone/>
              <a:defRPr/>
            </a:lvl3pPr>
            <a:lvl4pPr marL="578630" indent="0" algn="just">
              <a:buNone/>
              <a:defRPr/>
            </a:lvl4pPr>
            <a:lvl5pPr marL="771506" indent="0" algn="just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8115F0-EE99-B62A-B436-CE068D384E2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58200" y="152400"/>
            <a:ext cx="327660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AD039-3F0B-EE63-8523-7285720D1B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871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066800"/>
            <a:ext cx="11277600" cy="52578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07313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ents +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66800"/>
            <a:ext cx="109728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3733800"/>
            <a:ext cx="10972800" cy="2514600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38046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+ Com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E935-D3CA-F2F6-7481-6CC2EA5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82928C-C2C6-56F3-58DC-18D2AB8BF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733800"/>
            <a:ext cx="11430000" cy="2514600"/>
          </a:xfrm>
        </p:spPr>
        <p:txBody>
          <a:bodyPr/>
          <a:lstStyle>
            <a:lvl1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  <a:lvl2pPr>
              <a:defRPr sz="22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2pPr>
            <a:lvl3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3pPr>
            <a:lvl4pPr>
              <a:defRPr sz="20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4pPr>
            <a:lvl5pPr>
              <a:defRPr sz="1800" b="0" i="0" baseline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B3683A-E9D6-DD15-0B31-95D169D29D3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049866"/>
            <a:ext cx="11430000" cy="2607733"/>
          </a:xfrm>
        </p:spPr>
        <p:txBody>
          <a:bodyPr/>
          <a:lstStyle>
            <a:lvl1pPr marL="0" indent="0">
              <a:buNone/>
              <a:defRPr sz="2400" b="0" i="0">
                <a:latin typeface="Source Code Pro Medium" panose="020B0309030403020204" pitchFamily="34" charset="0"/>
                <a:ea typeface="Source Code Pro Medium" panose="020B0309030403020204" pitchFamily="34" charset="0"/>
              </a:defRPr>
            </a:lvl1pPr>
          </a:lstStyle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Python Code: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&gt;&gt;&gt; </a:t>
            </a:r>
          </a:p>
          <a:p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Terminal Commands:</a:t>
            </a:r>
            <a:b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</a:br>
            <a:r>
              <a:rPr lang="en-US" b="0" i="0" dirty="0">
                <a:latin typeface="Source Code Pro" panose="020B0509030403020204" pitchFamily="49" charset="0"/>
                <a:ea typeface="Source Code Pro" panose="020B0509030403020204" pitchFamily="49" charset="0"/>
              </a:rPr>
              <a:t>$ …</a:t>
            </a:r>
          </a:p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56C03-6D79-D18C-760B-B6B4E561C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304593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066800"/>
            <a:ext cx="5334000" cy="5257800"/>
          </a:xfrm>
        </p:spPr>
        <p:txBody>
          <a:bodyPr/>
          <a:lstStyle>
            <a:lvl1pPr>
              <a:defRPr sz="22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21C7C-9A16-3A4F-22C4-4A125632B1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77750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284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143000"/>
            <a:ext cx="5463117" cy="639763"/>
          </a:xfrm>
        </p:spPr>
        <p:txBody>
          <a:bodyPr anchor="b"/>
          <a:lstStyle>
            <a:lvl1pPr marL="0" indent="0">
              <a:buNone/>
              <a:defRPr sz="1013" b="0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782762"/>
            <a:ext cx="5463117" cy="4465639"/>
          </a:xfrm>
        </p:spPr>
        <p:txBody>
          <a:bodyPr/>
          <a:lstStyle>
            <a:lvl1pPr>
              <a:defRPr sz="1013"/>
            </a:lvl1pPr>
            <a:lvl2pPr>
              <a:defRPr sz="760"/>
            </a:lvl2pPr>
            <a:lvl3pPr>
              <a:defRPr sz="760"/>
            </a:lvl3pPr>
            <a:lvl4pPr>
              <a:defRPr sz="591"/>
            </a:lvl4pPr>
            <a:lvl5pPr>
              <a:defRPr sz="591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473C0D-F6C2-9B49-8D89-9F3EF0BD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40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EE0E2-0155-74C7-B124-ACD068041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6586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066800"/>
            <a:ext cx="11218333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E50B5-DD0F-D4BD-B315-A76A49108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457951"/>
            <a:ext cx="4348655" cy="2561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accent3"/>
                </a:solidFill>
                <a:latin typeface="FreightMicro Pro Book" panose="02000603020000020004" pitchFamily="2" charset="0"/>
                <a:ea typeface="FreightMicro Pro Book" panose="02000603020000020004" pitchFamily="2" charset="0"/>
                <a:cs typeface="FreightMicro Pro Book" panose="02000603020000020004" pitchFamily="2" charset="0"/>
              </a:defRPr>
            </a:lvl1pPr>
          </a:lstStyle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285179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0" i="0" baseline="0">
          <a:solidFill>
            <a:schemeClr val="bg1"/>
          </a:solidFill>
          <a:latin typeface="FreightMicro Pro Book" panose="02000603020000020004" pitchFamily="2" charset="0"/>
          <a:ea typeface="ＭＳ Ｐゴシック" charset="-128"/>
          <a:cs typeface="FreightMicro Pro Book" panose="02000603020000020004" pitchFamily="2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19287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6pPr>
      <a:lvl7pPr marL="385753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7pPr>
      <a:lvl8pPr marL="57863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8pPr>
      <a:lvl9pPr marL="7715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1351" b="1">
          <a:solidFill>
            <a:srgbClr val="0332B7"/>
          </a:solidFill>
          <a:latin typeface="Arial" charset="0"/>
        </a:defRPr>
      </a:lvl9pPr>
    </p:titleStyle>
    <p:bodyStyle>
      <a:lvl1pPr marL="120548" indent="-120548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1pPr>
      <a:lvl2pPr marL="289315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8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2pPr>
      <a:lvl3pPr marL="482192" indent="-9643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3pPr>
      <a:lvl4pPr marL="650958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4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4pPr>
      <a:lvl5pPr marL="843835" indent="-72329" algn="l" rtl="0" eaLnBrk="1" fontAlgn="base" hangingPunct="1">
        <a:lnSpc>
          <a:spcPct val="100000"/>
        </a:lnSpc>
        <a:spcBef>
          <a:spcPct val="30000"/>
        </a:spcBef>
        <a:spcAft>
          <a:spcPct val="0"/>
        </a:spcAft>
        <a:buSzPct val="85000"/>
        <a:buFont typeface="Arial" panose="020B0604020202020204" pitchFamily="34" charset="0"/>
        <a:buChar char="•"/>
        <a:defRPr sz="2000" b="0" i="0" cap="none" baseline="0">
          <a:solidFill>
            <a:schemeClr val="tx1"/>
          </a:solidFill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</a:defRPr>
      </a:lvl5pPr>
      <a:lvl6pPr marL="103671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6pPr>
      <a:lvl7pPr marL="1229588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7pPr>
      <a:lvl8pPr marL="1422464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8pPr>
      <a:lvl9pPr marL="1615341" indent="-72329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591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192877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cp/composingprograms.html#code=def%20make_adder%28a%29%3A%0A%20%20%20%20return%20lambda%20x%3A%20x%20%2B%20a%0A%0Aadd_2%20%3D%20make_adder%282%29%0Aadd_3%20%3D%20make_adder%283%29%0A%0Ax%20%3D%20add_2%282%29%0A%0Adef%20compose%28f,%20g%29%3A%0A%20%20%20%20def%20h%28x%29%3A%0A%20%20%20%20%20%20%20%20return%20f%28g%28x%29%29%0A%20%20%20%20return%20h%0A%0Aadd_5%20%3D%20compose%28add_2,%20add_3%29%0Az%20%3D%20add_5%28x%29%0A&amp;cumulative=true&amp;curInstr=0&amp;mode=display&amp;origin=composingprograms.js&amp;py=3&amp;rawInputLstJSON=%5B%5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berkeley-cs61as.github.io/textbook/dictionaries-and-memoization.html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tephaniemccabe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splash.com/photos/time-lapse-photography-of-sparkler-and-usa-flag-let-_Ajm-ewEC24?utm_content=creditCopyText&amp;utm_medium=referral&amp;utm_source=unsplash" TargetMode="External"/><Relationship Id="rId5" Type="http://schemas.openxmlformats.org/officeDocument/2006/relationships/hyperlink" Target="https://unsplash.com/@stephaniemccabe?utm_content=creditCopyText&amp;utm_medium=referral&amp;utm_source=unsplash" TargetMode="External"/><Relationship Id="rId4" Type="http://schemas.openxmlformats.org/officeDocument/2006/relationships/hyperlink" Target="https://unsplash.com/photos/time-lapse-photography-of-sparkler-and-usa-flag-let-_Ajm-ewEC2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s%20%3D%20%5B2,%203%5D%0At%20%3D%20%5B5,%206%5D%0As.extend%28t%29%0At%20%3D%200&amp;cumulative=true&amp;curInstr=0&amp;mode=display&amp;origin=composingprograms.js&amp;py=3&amp;rawInputLstJSON=%5B%5D" TargetMode="External"/><Relationship Id="rId2" Type="http://schemas.openxmlformats.org/officeDocument/2006/relationships/hyperlink" Target="http://pythontutor.com/composingprograms.html#code=s%20%3D%20%5B2,%203%5D%0At%20%3D%20%5B5,%206%5D%0As.append%284%29%0As.append%28t%29%0At%20%3D%200&amp;cumulative=true&amp;curInstr=5&amp;mode=display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composingprograms.html#code=s%20%3D%20%5B2,%203%5D%0At%20%3D%20%5B5,%206%5D%0At%20%3D%20s.pop%28%29&amp;cumulative=true&amp;curInstr=0&amp;mode=display&amp;origin=composingprograms.js&amp;py=3&amp;rawInputLstJSON=%5B%5D" TargetMode="External"/><Relationship Id="rId2" Type="http://schemas.openxmlformats.org/officeDocument/2006/relationships/hyperlink" Target="https://stackoverflow.com/questions/2347265/why-does-behave-unexpectedly-on-list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ythontutor.com/composingprograms.html#code=s%20%3D%20%5B6,%202,%204,%208,%204%5D%0As.remove%284%29&amp;cumulative=true&amp;curInstr=0&amp;mode=display&amp;origin=composingprograms.js&amp;py=3&amp;rawInputLstJSON=%5B%5D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tutor.com/visualize.html%23code=x%20=%202%0Ay%20=%203%0Aprint(x+y)%0Ax%20=%204%0Aprint(x+y)&amp;cumulative=false&amp;curInstr=5&amp;heapPrimitives=nevernest&amp;mode=display&amp;origin=opt-frontend.js&amp;py=3&amp;rawInputLstJSON=%5B%5D&amp;textReferences=fals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://pythontutor.com/visualize.html%23code=x%20=%20%5B1,%202,%203%5D%0Ay%20=%20x%0Aprint(y)%0Ax%5B1%5D%20=%2011%0Aprint(y)&amp;cumulative=false&amp;curInstr=5&amp;heapPrimitives=nevernest&amp;mode=display&amp;origin=opt-frontend.js&amp;py=3&amp;rawInputLstJSON=%5B%5D&amp;textReferences=false" TargetMode="Externa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t%20%3D%20%281,%20%5B2,%203%5D%29%0At%5B1%5D%5B0%5D%20%3D%2099%0At%5B1%5D%5B1%5D%20%3D%20%22Problems%22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pythontutor.com/composingprograms.html#code=list1%20%3D%20%5B1,2,3%5D%0Alist2%20%3D%20%5B1,2,3%5D%0A%0Aidentical%20%3D%20list1%20is%20list2%0Aare_equal%20%3D%20list1%20%3D%3D%20list2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p/composingprograms.html#code=my_list%20%3D%20%5B%5D%0Adef%20add_to_list%28lst%29%3A%0A%20%20%20%20lst.append%28'more!'%29%0A%20%20%20%20%23%20Be%20very%20careful%20about%20this!%0A%20%20%20%20return%20lst%0A%20%20%20%20%0Adef%20new_list%28lst%29%3A%0A%20%20%20%20lst%20%3D%20%5B%5D%0A%20%20%20%20lst.append%28'new!,%20oops!'%29%0A%20%20%20%20return%20lst%0A%20%20%20%20%0Aprint%28my_list%29%0Aadd_to_list%28my_list%29%0Aprint%28my_list%29%0Aadd_to_list%28my_list%29%0Anew_list%28my_list%29%0Aprint%28my_list%29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tutor.com/cp/composingprograms.html#code=def%20add_data_to_thing%28thing,%20data%29%3A%0A%20%20%20%20print%28f%22%2B%3D,%20Before%3A%20%7Bthing%7D%22%29%0A%20%20%20%20thing%20%2B%3D%20data%0A%20%20%20%20print%28f%22%2B%3D,%20After%3A%20%7Bthing%7D%22%29%0A%20%20%20%20return%20thing%0A%0Adef%20new_thing_with_data%28thing,%20data%29%3A%0A%20%20%20%20print%28f%22%3D,%20Before%3A%20%7Bthing%7D%22%29%0A%20%20%20%20thing%20%3D%20thing%20%2B%20data%0A%20%20%20%20print%28f%22%3D,%20After%3A%20%7Bthing%7D%22%29%0A%20%20%20%20return%20thing%0A%0Amy_list%20%3D%20%5B1,%202,%203%5D%0Aadd_data_to_thing%28my_list,%20%5B%204%5D%20%29%0A%0Alist_2%20%3D%20%5B10,%209,%208%5D%0Anew_thing_with_data%28list_2,%20%5B%207%20%5D%29%0A%23%20Note%20the%20assignment%20here!%0Alist_2%20%3D%20new_thing_with_data%28list_2,%20%5B%207%20%5D%29&amp;cumulative=true&amp;curInstr=0&amp;mode=display&amp;origin=composingprograms.js&amp;py=3&amp;rawInputLstJSON=%5B%5D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Environments, Mutable Data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8B7565-D1BB-BE93-E229-92A90D20A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3, Summer 2024. 7/1 (Thurs)</a:t>
            </a:r>
          </a:p>
        </p:txBody>
      </p:sp>
    </p:spTree>
    <p:extLst>
      <p:ext uri="{BB962C8B-B14F-4D97-AF65-F5344CB8AC3E}">
        <p14:creationId xmlns:p14="http://schemas.microsoft.com/office/powerpoint/2010/main" val="28551812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3"/>
          <p:cNvSpPr/>
          <p:nvPr/>
        </p:nvSpPr>
        <p:spPr>
          <a:xfrm>
            <a:off x="1626240" y="5051160"/>
            <a:ext cx="7884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5A117-87E3-F247-9EDC-A482C09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Rules (review)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4151-9817-744B-B82A-CCF4359D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65202"/>
            <a:ext cx="11125200" cy="5332568"/>
          </a:xfrm>
        </p:spPr>
        <p:txBody>
          <a:bodyPr/>
          <a:lstStyle/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Always draw the global frame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evaluating assignments (lines with single equal), always evaluate right side first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you </a:t>
            </a:r>
            <a:r>
              <a:rPr lang="en-US" sz="2400" b="1" dirty="0"/>
              <a:t>CALL</a:t>
            </a:r>
            <a:r>
              <a:rPr lang="en-US" sz="2400" dirty="0"/>
              <a:t> a function MAKE A NEW FRAME!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 primitive expression (number, </a:t>
            </a:r>
            <a:r>
              <a:rPr lang="en-US" sz="2400" dirty="0" err="1"/>
              <a:t>boolean</a:t>
            </a:r>
            <a:r>
              <a:rPr lang="en-US" sz="2400" dirty="0"/>
              <a:t>, string) write the value in the box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assigning anything else (lists, functions, etc.), draw an arrow to the value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When calling a function, name the frame with the intrinsic name – the name of the function that variable points to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The parent frame of a function is the frame in which it was defined in (default parent frame is global)</a:t>
            </a:r>
          </a:p>
          <a:p>
            <a:pPr marL="514350" indent="-514350">
              <a:spcBef>
                <a:spcPts val="264"/>
              </a:spcBef>
              <a:buAutoNum type="arabicPeriod"/>
            </a:pPr>
            <a:r>
              <a:rPr lang="en-US" sz="2400" dirty="0"/>
              <a:t>If the value for a variable doesn’t exist in the current frame, search in the parent frame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C1989C64-8ADC-69E4-6887-1A9F3DD4E3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3AED-AB1E-9F40-BE86-23A4ED91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(redo from lec07) Python Tutor Example #3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30B3E-847A-CF45-BFCB-5C129A38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def </a:t>
            </a:r>
            <a:r>
              <a:rPr lang="en-US" sz="2000" dirty="0" err="1">
                <a:latin typeface="Source Code Pro" panose="020B0509030403020204" pitchFamily="49" charset="77"/>
              </a:rPr>
              <a:t>make_adder</a:t>
            </a:r>
            <a:r>
              <a:rPr lang="en-US" sz="2000" dirty="0">
                <a:latin typeface="Source Code Pro" panose="020B0509030403020204" pitchFamily="49" charset="77"/>
              </a:rPr>
              <a:t>(a):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return lambda x: x + a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add_2 = </a:t>
            </a:r>
            <a:r>
              <a:rPr lang="en-US" sz="2000" dirty="0" err="1">
                <a:latin typeface="Source Code Pro" panose="020B0509030403020204" pitchFamily="49" charset="77"/>
              </a:rPr>
              <a:t>make_adder</a:t>
            </a:r>
            <a:r>
              <a:rPr lang="en-US" sz="2000" dirty="0">
                <a:latin typeface="Source Code Pro" panose="020B0509030403020204" pitchFamily="49" charset="77"/>
              </a:rPr>
              <a:t>(2)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add_3 = </a:t>
            </a:r>
            <a:r>
              <a:rPr lang="en-US" sz="2000" dirty="0" err="1">
                <a:latin typeface="Source Code Pro" panose="020B0509030403020204" pitchFamily="49" charset="77"/>
              </a:rPr>
              <a:t>make_adder</a:t>
            </a:r>
            <a:r>
              <a:rPr lang="en-US" sz="2000" dirty="0">
                <a:latin typeface="Source Code Pro" panose="020B0509030403020204" pitchFamily="49" charset="77"/>
              </a:rPr>
              <a:t>(3)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x = add_2(2)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def compose(f, g):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def h(x):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    return f(g(x))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    return h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Source Code Pro" panose="020B0509030403020204" pitchFamily="49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add_5 = compose(add_2, add_3)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Source Code Pro" panose="020B0509030403020204" pitchFamily="49" charset="77"/>
              </a:rPr>
              <a:t>z = add_5(x)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AF96BFF-6AF9-AFF8-E585-7AA7162824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5F175-4AA6-761B-36E2-6E76716BDA96}"/>
              </a:ext>
            </a:extLst>
          </p:cNvPr>
          <p:cNvSpPr txBox="1"/>
          <p:nvPr/>
        </p:nvSpPr>
        <p:spPr>
          <a:xfrm>
            <a:off x="5874527" y="1480145"/>
            <a:ext cx="57840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Main takeaway from this: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 function’s parent frame is the frame in which it was created, NOT where it is called from!</a:t>
            </a:r>
          </a:p>
          <a:p>
            <a:pPr marL="800100" lvl="1" indent="-342900">
              <a:buFontTx/>
              <a:buChar char="-"/>
            </a:pPr>
            <a:r>
              <a:rPr lang="en-US" sz="2400" dirty="0"/>
              <a:t>Aka “lexical/static” scoping.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Lambdas behave just like functions, but with “no name” (anonymous </a:t>
            </a:r>
            <a:r>
              <a:rPr lang="en-US" sz="2400" dirty="0" err="1"/>
              <a:t>fn</a:t>
            </a:r>
            <a:r>
              <a:rPr lang="en-US" sz="24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Variable “shadowing”: the `x` in `h()` frame “</a:t>
            </a:r>
            <a:r>
              <a:rPr lang="en-US" sz="2400" b="1" dirty="0"/>
              <a:t>shadows</a:t>
            </a:r>
            <a:r>
              <a:rPr lang="en-US" sz="2400" dirty="0"/>
              <a:t>” the `x` in the global frame</a:t>
            </a:r>
          </a:p>
        </p:txBody>
      </p:sp>
    </p:spTree>
    <p:extLst>
      <p:ext uri="{BB962C8B-B14F-4D97-AF65-F5344CB8AC3E}">
        <p14:creationId xmlns:p14="http://schemas.microsoft.com/office/powerpoint/2010/main" val="48875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+ HOF’s</a:t>
            </a:r>
          </a:p>
        </p:txBody>
      </p:sp>
    </p:spTree>
    <p:extLst>
      <p:ext uri="{BB962C8B-B14F-4D97-AF65-F5344CB8AC3E}">
        <p14:creationId xmlns:p14="http://schemas.microsoft.com/office/powerpoint/2010/main" val="40520435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5C47-0701-D9F6-A02A-A50075E7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Python HOFs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39CDD-AE72-D415-AE0A-FDD39D48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dirty="0"/>
              <a:t> sorted – sorts a list of data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min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 max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All three take in an optional argument called </a:t>
            </a: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key</a:t>
            </a:r>
            <a:r>
              <a:rPr lang="en-US" sz="2400" dirty="0"/>
              <a:t> which allows us to control how the function performs its action. They are more similar to filter than map.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max([1,2,3,4,5], key = </a:t>
            </a:r>
            <a:r>
              <a:rPr lang="en-US" sz="2000" b="1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lambda x: -x</a:t>
            </a:r>
            <a:r>
              <a:rPr lang="en-US" sz="2000" dirty="0">
                <a:solidFill>
                  <a:schemeClr val="dk1"/>
                </a:solidFill>
                <a:latin typeface="Source Code Pro" panose="020B0509030403020204" pitchFamily="49" charset="77"/>
                <a:ea typeface="Courier"/>
                <a:cs typeface="Courier"/>
                <a:sym typeface="Courier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key is the name of the argument and a lambda is its value.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Source Code Pro" panose="020B0309030403020204" pitchFamily="34" charset="0"/>
              <a:ea typeface="Source Code Pro" panose="020B0309030403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&gt;&gt;&gt; fruits = ["pear", "grape", "KIWI", "APPLE", "melon", "ORANGE", "BANANA"]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&gt;&gt;&gt; sorted(fruits key=lambda x: </a:t>
            </a:r>
            <a:r>
              <a:rPr lang="en-US" sz="2400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x.islower</a:t>
            </a: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Source Code Pro" panose="020B0309030403020204" pitchFamily="34" charset="0"/>
                <a:ea typeface="Source Code Pro" panose="020B0309030403020204" pitchFamily="34" charset="0"/>
              </a:rPr>
              <a:t>['KIWI', 'APPLE', 'ORANGE', 'BANANA', 'pear', 'grape', 'melon']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30CE1-CE33-EB96-498F-BD59C4BC0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33418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ACDA-C6A9-8D54-C97B-FB74DEA0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9153C-F8AB-C71C-F24F-96026AAB1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often useful to sort data.</a:t>
            </a:r>
          </a:p>
          <a:p>
            <a:r>
              <a:rPr lang="en-US" dirty="0"/>
              <a:t>What property should we sort on?</a:t>
            </a:r>
          </a:p>
          <a:p>
            <a:pPr lvl="1"/>
            <a:r>
              <a:rPr lang="en-US" dirty="0"/>
              <a:t> Numbers: We can clearly sort.</a:t>
            </a:r>
          </a:p>
          <a:p>
            <a:pPr lvl="1"/>
            <a:r>
              <a:rPr lang="en-US" dirty="0"/>
              <a:t>What about the length of a word?</a:t>
            </a:r>
          </a:p>
          <a:p>
            <a:pPr lvl="1"/>
            <a:r>
              <a:rPr lang="en-US" dirty="0"/>
              <a:t>Alphabetically?</a:t>
            </a:r>
          </a:p>
          <a:p>
            <a:pPr lvl="1"/>
            <a:r>
              <a:rPr lang="en-US" dirty="0"/>
              <a:t>What about sorting a complex data set, but 1 attribute?</a:t>
            </a:r>
          </a:p>
          <a:p>
            <a:pPr lvl="2"/>
            <a:r>
              <a:rPr lang="en-US" dirty="0"/>
              <a:t> Image I have a list of courses: I could sort be course name, number of units, start time, etc.</a:t>
            </a:r>
          </a:p>
          <a:p>
            <a:r>
              <a:rPr lang="en-US" dirty="0"/>
              <a:t>Python provides 1 function which allows us to provide a </a:t>
            </a:r>
            <a:r>
              <a:rPr lang="en-US" i="1" dirty="0"/>
              <a:t>lambda </a:t>
            </a:r>
            <a:r>
              <a:rPr lang="en-US" dirty="0"/>
              <a:t> to control its behavior</a:t>
            </a:r>
          </a:p>
        </p:txBody>
      </p:sp>
    </p:spTree>
    <p:extLst>
      <p:ext uri="{BB962C8B-B14F-4D97-AF65-F5344CB8AC3E}">
        <p14:creationId xmlns:p14="http://schemas.microsoft.com/office/powerpoint/2010/main" val="71830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068F-CD4F-DF81-04E6-F7059BB6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Lambdas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D1F3A-9869-6F6D-8491-4E2710D4F7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B1F118-A051-A1D8-FAA1-92B5FD944ADE}"/>
              </a:ext>
            </a:extLst>
          </p:cNvPr>
          <p:cNvSpPr txBox="1"/>
          <p:nvPr/>
        </p:nvSpPr>
        <p:spPr>
          <a:xfrm>
            <a:off x="144725" y="994504"/>
            <a:ext cx="1028864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sorted([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key =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lambda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x: x)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sorted([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key =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lambda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x: -x)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Sorting a list of tuples by various criterion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my_tuples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[(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"hi"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"how"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"goes"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"it"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Sort by first entry (int)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sorted(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my_tuples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key =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lambda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x: x[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'how'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'hi'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'goes'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'it'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 </a:t>
            </a:r>
          </a:p>
          <a:p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Sort by second entry (str)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sorted(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my_tuples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key =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lambda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x: x[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'goes'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'hi'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'how'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'it’)]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Sort by length of second entry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sorted(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my_tuples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key =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lambda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x: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(x[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]))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'hi'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'it'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'how'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'goes'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2329258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900" y="2170185"/>
            <a:ext cx="8458200" cy="1470025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CA149B2-F282-2042-7328-F0ECBF6C9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0128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4ECB-3913-984A-8900-3A3C9941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E0C4C-8E74-DA4D-816B-038E0E09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a new type in Python</a:t>
            </a:r>
          </a:p>
          <a:p>
            <a:r>
              <a:rPr lang="en-US" b="1" dirty="0"/>
              <a:t>Lists</a:t>
            </a:r>
            <a:r>
              <a:rPr lang="en-US" dirty="0"/>
              <a:t> let us index a value by a number, or position.</a:t>
            </a:r>
          </a:p>
          <a:p>
            <a:r>
              <a:rPr lang="en-US" b="1" dirty="0"/>
              <a:t>Dictionaries</a:t>
            </a:r>
            <a:r>
              <a:rPr lang="en-US" dirty="0"/>
              <a:t> let us index data by other kinds of data.</a:t>
            </a:r>
          </a:p>
          <a:p>
            <a:pPr lvl="1"/>
            <a:r>
              <a:rPr lang="en-US" dirty="0"/>
              <a:t> KEY -&gt; VALUE mapping. Aka “</a:t>
            </a:r>
            <a:r>
              <a:rPr lang="en-US" b="1" dirty="0"/>
              <a:t>lookup table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 Extremely useful data type used in many languages/systems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38CB0-07C4-4C03-7C7C-B5F54477EEDB}"/>
              </a:ext>
            </a:extLst>
          </p:cNvPr>
          <p:cNvSpPr txBox="1"/>
          <p:nvPr/>
        </p:nvSpPr>
        <p:spPr>
          <a:xfrm>
            <a:off x="4231384" y="6572934"/>
            <a:ext cx="36247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Credit: </a:t>
            </a:r>
            <a:r>
              <a:rPr lang="en-US" sz="600" dirty="0">
                <a:hlinkClick r:id="rId2"/>
              </a:rPr>
              <a:t>https://berkeley-cs61as.github.io/textbook/dictionaries-and-memoization.html</a:t>
            </a:r>
            <a:endParaRPr lang="en-US" sz="600" dirty="0"/>
          </a:p>
        </p:txBody>
      </p:sp>
      <p:pic>
        <p:nvPicPr>
          <p:cNvPr id="9" name="Picture 8" descr="A screenshot of a book&#10;&#10;Description automatically generated">
            <a:extLst>
              <a:ext uri="{FF2B5EF4-FFF2-40B4-BE49-F238E27FC236}">
                <a16:creationId xmlns:a16="http://schemas.microsoft.com/office/drawing/2014/main" id="{541D2410-7677-DCFB-6E5D-01D0137D56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t="6911" r="2876" b="5673"/>
          <a:stretch/>
        </p:blipFill>
        <p:spPr>
          <a:xfrm>
            <a:off x="2480063" y="3887845"/>
            <a:ext cx="6871957" cy="263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5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E9E2-AB8D-763E-3126-95BB95FC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Dictionaries: syntax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B8720-C0CB-C316-F840-0B839E6E61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2295-358E-22EE-4A35-9FC6FFA08B0C}"/>
              </a:ext>
            </a:extLst>
          </p:cNvPr>
          <p:cNvSpPr txBox="1"/>
          <p:nvPr/>
        </p:nvSpPr>
        <p:spPr>
          <a:xfrm>
            <a:off x="0" y="1257300"/>
            <a:ext cx="121920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Constructors</a:t>
            </a:r>
          </a:p>
          <a:p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sz="23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dict</a:t>
            </a:r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&lt;list of 2-tuples&gt; )</a:t>
            </a:r>
            <a:endParaRPr lang="en-US" sz="23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3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dict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'key1'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'value1'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'key2'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'value2'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</a:t>
            </a:r>
            <a:r>
              <a:rPr lang="en-US" sz="23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dict</a:t>
            </a:r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 &lt;key&gt;=&lt;</a:t>
            </a:r>
            <a:r>
              <a:rPr lang="en-US" sz="23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&gt;, ...) # like </a:t>
            </a:r>
            <a:r>
              <a:rPr lang="en-US" sz="23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kwargs</a:t>
            </a:r>
            <a:endParaRPr lang="en-US" sz="23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dict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(key1=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'value1'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key2=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'value2'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{ &lt;key exp&gt;:&lt;</a:t>
            </a:r>
            <a:r>
              <a:rPr lang="en-US" sz="23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exp&gt;, ... } </a:t>
            </a:r>
            <a:endParaRPr lang="en-US" sz="23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"key1"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"value1"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"key2"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"value2"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3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{ &lt;key&gt;:&lt;</a:t>
            </a:r>
            <a:r>
              <a:rPr lang="en-US" sz="23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for &lt;iteration expression&gt; }</a:t>
            </a:r>
            <a:endParaRPr lang="en-US" sz="23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{key: value </a:t>
            </a:r>
            <a:r>
              <a:rPr lang="en-US" sz="2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(key, value) </a:t>
            </a:r>
            <a:r>
              <a:rPr lang="en-US" sz="2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[(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"key1"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), (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"key2"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"value2"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)]}</a:t>
            </a:r>
          </a:p>
          <a:p>
            <a:r>
              <a:rPr lang="en-US" sz="23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Example:</a:t>
            </a:r>
            <a:endParaRPr lang="en-US" sz="23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{x: y </a:t>
            </a:r>
            <a:r>
              <a:rPr lang="en-US" sz="2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x, y </a:t>
            </a:r>
            <a:r>
              <a:rPr lang="en-US" sz="23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zip([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], [</a:t>
            </a:r>
            <a:r>
              <a:rPr lang="en-US" sz="23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])}</a:t>
            </a:r>
          </a:p>
          <a:p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3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3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'b'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3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23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17246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E9E2-AB8D-763E-3126-95BB95FC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Dictionaries: common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B8720-C0CB-C316-F840-0B839E6E61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7A2295-358E-22EE-4A35-9FC6FFA08B0C}"/>
              </a:ext>
            </a:extLst>
          </p:cNvPr>
          <p:cNvSpPr txBox="1"/>
          <p:nvPr/>
        </p:nvSpPr>
        <p:spPr>
          <a:xfrm>
            <a:off x="136913" y="1076759"/>
            <a:ext cx="75729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"key1"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"value1"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"key2"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"value2"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2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selector (key present / missing)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'key1'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'value1’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'meow'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File "&lt;stdin&gt;", line 1, in &lt;module&gt;</a:t>
            </a:r>
          </a:p>
          <a:p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KeyError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'meow’</a:t>
            </a: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&gt;&gt;&gt;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my_dict.get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'meow'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 </a:t>
            </a:r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returns None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my_dict.get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'meow'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'fallback'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'fallback'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257AD-51DE-BDE2-55DC-1D7CAA2FCA11}"/>
              </a:ext>
            </a:extLst>
          </p:cNvPr>
          <p:cNvSpPr txBox="1"/>
          <p:nvPr/>
        </p:nvSpPr>
        <p:spPr>
          <a:xfrm>
            <a:off x="6815242" y="1682752"/>
            <a:ext cx="56990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operators: in, not in, min/max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'key1'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&gt;&gt;&gt; '</a:t>
            </a:r>
            <a:r>
              <a:rPr lang="en-US" sz="22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not_present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# writing to a </a:t>
            </a:r>
            <a:r>
              <a:rPr lang="en-US" sz="2200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dict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'key3'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my_dict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2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'key3'</a:t>
            </a:r>
            <a:r>
              <a:rPr lang="en-US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en-US" sz="22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42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4262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A0B0-EAEB-7905-1F60-F9148C696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D64-DB76-409A-E65C-17B3CCF9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C9F3-5112-45B6-9876-1752CAE1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Upcoming due dates</a:t>
            </a:r>
          </a:p>
          <a:p>
            <a:pPr lvl="1">
              <a:buFontTx/>
              <a:buChar char="-"/>
            </a:pPr>
            <a:r>
              <a:rPr lang="en-US" dirty="0"/>
              <a:t> HW03, Lab03: Due 7/1 11:59 pm PST (tonight!)</a:t>
            </a:r>
          </a:p>
          <a:p>
            <a:pPr>
              <a:buFontTx/>
              <a:buChar char="-"/>
            </a:pPr>
            <a:r>
              <a:rPr lang="en-US" dirty="0"/>
              <a:t> Project01 (“Maps”) will be released later this week</a:t>
            </a:r>
          </a:p>
          <a:p>
            <a:pPr lvl="1">
              <a:buFontTx/>
              <a:buChar char="-"/>
            </a:pPr>
            <a:r>
              <a:rPr lang="en-US" dirty="0"/>
              <a:t> You can work on this + submit with one partner. </a:t>
            </a:r>
          </a:p>
          <a:p>
            <a:pPr lvl="2">
              <a:buFontTx/>
              <a:buChar char="-"/>
            </a:pPr>
            <a:r>
              <a:rPr lang="en-US" dirty="0"/>
              <a:t>Or, you can solo it.</a:t>
            </a:r>
          </a:p>
          <a:p>
            <a:pPr>
              <a:buFontTx/>
              <a:buChar char="-"/>
            </a:pPr>
            <a:r>
              <a:rPr lang="en-US" dirty="0"/>
              <a:t> (Holiday) July 4: No lecture/labs/OH!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AAC4B-C44F-89FB-3123-25DB3F2EB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pic>
        <p:nvPicPr>
          <p:cNvPr id="6" name="Picture 5" descr="A hand holding a flag and sparkler&#10;&#10;Description automatically generated">
            <a:extLst>
              <a:ext uri="{FF2B5EF4-FFF2-40B4-BE49-F238E27FC236}">
                <a16:creationId xmlns:a16="http://schemas.microsoft.com/office/drawing/2014/main" id="{A51BBD2A-0401-518F-9C72-1C07D69959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440" y="4427405"/>
            <a:ext cx="2707293" cy="1804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F3D684-10CF-5041-46B5-4FF0D75DBD53}"/>
              </a:ext>
            </a:extLst>
          </p:cNvPr>
          <p:cNvSpPr txBox="1"/>
          <p:nvPr/>
        </p:nvSpPr>
        <p:spPr>
          <a:xfrm>
            <a:off x="7887522" y="6248142"/>
            <a:ext cx="57758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Credit: </a:t>
            </a:r>
            <a:r>
              <a:rPr lang="en-US" sz="600" b="0" i="0" u="none" strike="noStrike" dirty="0">
                <a:effectLst/>
                <a:highlight>
                  <a:srgbClr val="FFFFFF"/>
                </a:highlight>
                <a:latin typeface="-apple-system"/>
                <a:hlinkClick r:id="rId3"/>
              </a:rPr>
              <a:t>Stephanie McCabe</a:t>
            </a:r>
            <a:r>
              <a:rPr lang="en-US" sz="600" b="0" i="0" u="none" strike="noStrike" dirty="0"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en-US" sz="600" dirty="0">
                <a:hlinkClick r:id="rId4"/>
              </a:rPr>
              <a:t>https://unsplash.com/photos/time-lapse-photography-of-sparkler-and-usa-flag-let-_Ajm-ewEC24</a:t>
            </a:r>
            <a:endParaRPr lang="en-US" sz="6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493D0B8-8657-EE4C-C23A-8DCEBCAAB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 by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Stephanie McCabe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Unsplash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7725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9EFEB9-7964-B32E-4ADF-A8E51496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58EC5-020A-1EA5-0E26-80CD1C18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person = { 'name': 'Michael' }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person.get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('name')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person['email'] = '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ball@berkeley.edu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'</a:t>
            </a:r>
          </a:p>
          <a:p>
            <a:pPr marL="0" indent="0">
              <a:buNone/>
            </a:pP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person.keys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'phone' in person</a:t>
            </a:r>
          </a:p>
          <a:p>
            <a:pPr marL="0" indent="0">
              <a:buNone/>
            </a:pP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</a:endParaRPr>
          </a:p>
          <a:p>
            <a:pPr marL="0" indent="0">
              <a:buNone/>
            </a:pP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text = 'One upon a time'</a:t>
            </a:r>
          </a:p>
          <a:p>
            <a:pPr marL="0" indent="0">
              <a:buNone/>
            </a:pP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{ word :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len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(word) for word in </a:t>
            </a:r>
            <a:r>
              <a:rPr lang="en-US" dirty="0" err="1">
                <a:latin typeface="Source Code Pro" panose="020B0309030403020204" pitchFamily="34" charset="0"/>
                <a:ea typeface="Source Code Pro" panose="020B0309030403020204" pitchFamily="34" charset="0"/>
              </a:rPr>
              <a:t>text.split</a:t>
            </a:r>
            <a:r>
              <a:rPr lang="en-US" dirty="0">
                <a:latin typeface="Source Code Pro" panose="020B0309030403020204" pitchFamily="34" charset="0"/>
                <a:ea typeface="Source Code Pro" panose="020B0309030403020204" pitchFamily="34" charset="0"/>
              </a:rPr>
              <a:t>() }</a:t>
            </a:r>
          </a:p>
          <a:p>
            <a:pPr marL="0" indent="0">
              <a:buNone/>
            </a:pPr>
            <a:endParaRPr lang="en-US" dirty="0">
              <a:latin typeface="Source Code Pro" panose="020B0309030403020204" pitchFamily="34" charset="0"/>
              <a:ea typeface="Source Code Pro" panose="020B0309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9EEF-65C0-DDDE-A010-78E77041A8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4125511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187EE84-7023-8A4E-8268-919ABBCBE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</p:spTree>
    <p:extLst>
      <p:ext uri="{BB962C8B-B14F-4D97-AF65-F5344CB8AC3E}">
        <p14:creationId xmlns:p14="http://schemas.microsoft.com/office/powerpoint/2010/main" val="5903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3046-645C-9643-8339-A786218B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456D-4CEC-CF41-8620-FC5EDDA2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Distinguish between when a function mutates data, or returns a new object</a:t>
            </a:r>
          </a:p>
          <a:p>
            <a:pPr lvl="1"/>
            <a:r>
              <a:rPr lang="en-US" dirty="0"/>
              <a:t> Many Python "default" functions return new objects</a:t>
            </a:r>
          </a:p>
          <a:p>
            <a:r>
              <a:rPr lang="en-US" dirty="0"/>
              <a:t>Understand modifying objects </a:t>
            </a:r>
            <a:r>
              <a:rPr lang="en-US" b="1" dirty="0"/>
              <a:t>in place</a:t>
            </a:r>
          </a:p>
          <a:p>
            <a:r>
              <a:rPr lang="en-US" dirty="0"/>
              <a:t>Python provides “is” and “==” for checking if items are the same, in different ways</a:t>
            </a:r>
          </a:p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51DB240-4F37-B3E0-F39B-508786B166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0532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52871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859C-F17F-A3CF-45FB-2BABCC0B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Mutability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240B-85BA-E632-B7B3-E998C1293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Recall: “</a:t>
            </a:r>
            <a:r>
              <a:rPr lang="en-US" b="1" dirty="0"/>
              <a:t>mutable/mutation</a:t>
            </a:r>
            <a:r>
              <a:rPr lang="en-US" dirty="0"/>
              <a:t>” means “to modify / modifiable”</a:t>
            </a:r>
          </a:p>
          <a:p>
            <a:pPr lvl="1"/>
            <a:r>
              <a:rPr lang="en-US" dirty="0"/>
              <a:t> “</a:t>
            </a:r>
            <a:r>
              <a:rPr lang="en-US" b="1" dirty="0"/>
              <a:t>immutable</a:t>
            </a:r>
            <a:r>
              <a:rPr lang="en-US" dirty="0"/>
              <a:t>” means “unmodifiable”</a:t>
            </a:r>
          </a:p>
          <a:p>
            <a:r>
              <a:rPr lang="en-US" sz="2800" dirty="0"/>
              <a:t>Mutable data is a reality — lists, dictionaries, objects (coming soon)</a:t>
            </a:r>
          </a:p>
          <a:p>
            <a:r>
              <a:rPr lang="en-US" sz="2800" dirty="0"/>
              <a:t> It's a challenging aspect of programming</a:t>
            </a:r>
          </a:p>
          <a:p>
            <a:r>
              <a:rPr lang="en-US" sz="2800" dirty="0"/>
              <a:t> There are common patterns, which you will </a:t>
            </a:r>
            <a:r>
              <a:rPr lang="en-US" sz="2800" i="1" dirty="0"/>
              <a:t>slowly</a:t>
            </a:r>
            <a:r>
              <a:rPr lang="en-US" sz="2800" dirty="0"/>
              <a:t> become familiar with and internalize.</a:t>
            </a:r>
          </a:p>
          <a:p>
            <a:r>
              <a:rPr lang="en-US" sz="2800" dirty="0"/>
              <a:t> </a:t>
            </a:r>
            <a:r>
              <a:rPr lang="en-US" sz="2800" b="1" dirty="0"/>
              <a:t>Use your environment diagrams!</a:t>
            </a:r>
            <a:endParaRPr lang="en-US" sz="28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F4392FC-0EFB-7523-B695-EE873E9441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50532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043644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CFD4-D2AE-E8AF-3E61-00C468BC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Objects in Python (preview of Object-Oriented Programming)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7698D-41C4-043B-D5EB-6DBE5900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 </a:t>
            </a:r>
            <a:r>
              <a:rPr lang="en-US" sz="2400" b="1" dirty="0"/>
              <a:t>object</a:t>
            </a:r>
            <a:r>
              <a:rPr lang="en-US" sz="2400" dirty="0"/>
              <a:t> is a bundle of data and behavior.</a:t>
            </a:r>
          </a:p>
          <a:p>
            <a:r>
              <a:rPr lang="en-US" sz="2400" dirty="0"/>
              <a:t>A type of object is called a </a:t>
            </a:r>
            <a:r>
              <a:rPr lang="en-US" sz="2400" b="1" dirty="0"/>
              <a:t>class</a:t>
            </a:r>
            <a:r>
              <a:rPr lang="en-US" sz="2400" dirty="0"/>
              <a:t>.</a:t>
            </a:r>
          </a:p>
          <a:p>
            <a:r>
              <a:rPr lang="en-US" sz="2400" dirty="0"/>
              <a:t>Every value in Python is an object.</a:t>
            </a:r>
          </a:p>
          <a:p>
            <a:pPr lvl="1"/>
            <a:r>
              <a:rPr lang="en-US" sz="2400" dirty="0"/>
              <a:t> string, list, int, tuple, et</a:t>
            </a:r>
          </a:p>
          <a:p>
            <a:r>
              <a:rPr lang="en-US" sz="2400" dirty="0"/>
              <a:t>All objects have attributes</a:t>
            </a:r>
          </a:p>
          <a:p>
            <a:r>
              <a:rPr lang="en-US" sz="2400" dirty="0"/>
              <a:t>Objects often have associated methods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err="1"/>
              <a:t>lst.append</a:t>
            </a:r>
            <a:r>
              <a:rPr lang="en-US" sz="2400" dirty="0"/>
              <a:t>(), </a:t>
            </a:r>
            <a:r>
              <a:rPr lang="en-US" sz="2400" dirty="0" err="1"/>
              <a:t>lst.extend</a:t>
            </a:r>
            <a:r>
              <a:rPr lang="en-US" sz="2400" dirty="0"/>
              <a:t>(),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b="1" dirty="0">
                <a:sym typeface="Arial"/>
              </a:rPr>
              <a:t>Objects have a value (or values)</a:t>
            </a:r>
            <a:endParaRPr lang="en-US" sz="2400" b="1" dirty="0"/>
          </a:p>
          <a:p>
            <a:pPr lvl="1"/>
            <a:r>
              <a:rPr lang="en-US" sz="2400" dirty="0">
                <a:sym typeface="Arial"/>
              </a:rPr>
              <a:t> Mutable: We can change the object after it has been created</a:t>
            </a:r>
          </a:p>
          <a:p>
            <a:pPr lvl="1"/>
            <a:r>
              <a:rPr lang="en-US" sz="2400" dirty="0">
                <a:sym typeface="Arial"/>
              </a:rPr>
              <a:t> Immutable: We cannot change the object.</a:t>
            </a:r>
          </a:p>
          <a:p>
            <a:r>
              <a:rPr lang="en-US" sz="2400" dirty="0">
                <a:sym typeface="Arial"/>
              </a:rPr>
              <a:t>Objects have an </a:t>
            </a:r>
            <a:r>
              <a:rPr lang="en-US" sz="2400" i="1" dirty="0">
                <a:sym typeface="Arial"/>
              </a:rPr>
              <a:t>identity</a:t>
            </a:r>
            <a:r>
              <a:rPr lang="en-US" sz="2400" dirty="0">
                <a:sym typeface="Arial"/>
              </a:rPr>
              <a:t>, a reference to that object.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2E9D9-A900-98DB-0F9A-5B2B2C7E7B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98102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2E53-10AA-0A4D-A20A-52DFC9BF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 Object: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3FC42-6B4D-A54A-8554-D53147D96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000" dirty="0">
                <a:latin typeface="Source Code Pro" panose="020B0509030403020204" pitchFamily="49" charset="77"/>
              </a:rPr>
              <a:t>course = </a:t>
            </a:r>
            <a:r>
              <a:rPr lang="en-US" sz="20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'CS88'</a:t>
            </a:r>
          </a:p>
          <a:p>
            <a:pPr algn="l" fontAlgn="base"/>
            <a:endParaRPr lang="en-US" sz="2000" b="0" i="0" u="none" strike="noStrike" dirty="0">
              <a:solidFill>
                <a:srgbClr val="0048AB"/>
              </a:solidFill>
            </a:endParaRPr>
          </a:p>
          <a:p>
            <a:pPr algn="l" fontAlgn="base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What kind of object is it?</a:t>
            </a:r>
            <a:endParaRPr lang="en-US" sz="2000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sz="2000" dirty="0"/>
              <a:t> </a:t>
            </a:r>
            <a:r>
              <a:rPr lang="en-US" sz="2000" dirty="0">
                <a:latin typeface="Source Code Pro" panose="020B0509030403020204" pitchFamily="49" charset="77"/>
              </a:rPr>
              <a:t>type(course)</a:t>
            </a:r>
          </a:p>
          <a:p>
            <a:pPr algn="l" fontAlgn="base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What data is inside it?</a:t>
            </a:r>
            <a:endParaRPr lang="en-US" sz="2000" b="1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sz="2000" dirty="0">
                <a:latin typeface="Source Code Pro" panose="020B0509030403020204" pitchFamily="49" charset="77"/>
              </a:rPr>
              <a:t> course[</a:t>
            </a:r>
            <a:r>
              <a:rPr lang="en-US" sz="2000" dirty="0">
                <a:effectLst/>
                <a:latin typeface="Source Code Pro" panose="020B0509030403020204" pitchFamily="49" charset="77"/>
              </a:rPr>
              <a:t>0</a:t>
            </a:r>
            <a:r>
              <a:rPr lang="en-US" sz="2000" dirty="0">
                <a:latin typeface="Source Code Pro" panose="020B0509030403020204" pitchFamily="49" charset="77"/>
              </a:rPr>
              <a:t>]</a:t>
            </a:r>
          </a:p>
          <a:p>
            <a:pPr lvl="1"/>
            <a:r>
              <a:rPr lang="en-US" sz="2000" dirty="0">
                <a:latin typeface="Source Code Pro" panose="020B0509030403020204" pitchFamily="49" charset="77"/>
              </a:rPr>
              <a:t> course[</a:t>
            </a:r>
            <a:r>
              <a:rPr lang="en-US" sz="2000" dirty="0">
                <a:effectLst/>
                <a:latin typeface="Source Code Pro" panose="020B0509030403020204" pitchFamily="49" charset="77"/>
              </a:rPr>
              <a:t>2</a:t>
            </a:r>
            <a:r>
              <a:rPr lang="en-US" sz="2000" dirty="0">
                <a:latin typeface="Source Code Pro" panose="020B0509030403020204" pitchFamily="49" charset="77"/>
              </a:rPr>
              <a:t>:]</a:t>
            </a:r>
          </a:p>
          <a:p>
            <a:pPr algn="l" fontAlgn="base"/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algn="l" fontAlgn="base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What methods can we call?</a:t>
            </a:r>
            <a:endParaRPr lang="en-US" sz="2000" b="1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sz="2000" dirty="0">
                <a:latin typeface="Source Code Pro" panose="020B0509030403020204" pitchFamily="49" charset="77"/>
              </a:rPr>
              <a:t> </a:t>
            </a:r>
            <a:r>
              <a:rPr lang="en-US" sz="2000" dirty="0" err="1">
                <a:latin typeface="Source Code Pro" panose="020B0509030403020204" pitchFamily="49" charset="77"/>
              </a:rPr>
              <a:t>course.upper</a:t>
            </a:r>
            <a:r>
              <a:rPr lang="en-US" sz="2000" dirty="0">
                <a:latin typeface="Source Code Pro" panose="020B0509030403020204" pitchFamily="49" charset="77"/>
              </a:rPr>
              <a:t>()</a:t>
            </a:r>
          </a:p>
          <a:p>
            <a:pPr lvl="1"/>
            <a:r>
              <a:rPr lang="en-US" sz="2000" dirty="0">
                <a:latin typeface="Source Code Pro" panose="020B0509030403020204" pitchFamily="49" charset="77"/>
              </a:rPr>
              <a:t> </a:t>
            </a:r>
            <a:r>
              <a:rPr lang="en-US" sz="2000" dirty="0" err="1">
                <a:latin typeface="Source Code Pro" panose="020B0509030403020204" pitchFamily="49" charset="77"/>
              </a:rPr>
              <a:t>course.lower</a:t>
            </a:r>
            <a:r>
              <a:rPr lang="en-US" sz="2000" dirty="0">
                <a:latin typeface="Source Code Pro" panose="020B0509030403020204" pitchFamily="49" charset="77"/>
              </a:rPr>
              <a:t>()</a:t>
            </a:r>
          </a:p>
          <a:p>
            <a:pPr marL="192876" lvl="1" indent="0">
              <a:buNone/>
            </a:pPr>
            <a:endParaRPr lang="en-US" sz="2000" dirty="0"/>
          </a:p>
          <a:p>
            <a:r>
              <a:rPr lang="en-US" sz="2000" dirty="0"/>
              <a:t>None of these methods modify our original string.</a:t>
            </a:r>
          </a:p>
        </p:txBody>
      </p:sp>
    </p:spTree>
    <p:extLst>
      <p:ext uri="{BB962C8B-B14F-4D97-AF65-F5344CB8AC3E}">
        <p14:creationId xmlns:p14="http://schemas.microsoft.com/office/powerpoint/2010/main" val="3963595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Dictionaries are Mutable, too</a:t>
            </a:r>
            <a:endParaRPr lang="en-US" dirty="0"/>
          </a:p>
        </p:txBody>
      </p:sp>
      <p:sp>
        <p:nvSpPr>
          <p:cNvPr id="155" name="Google Shape;155;p18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b="1" dirty="0">
                <a:sym typeface="Arial"/>
              </a:rPr>
              <a:t>Immutable</a:t>
            </a:r>
            <a:r>
              <a:rPr lang="en-US" sz="2400" dirty="0">
                <a:sym typeface="Arial"/>
              </a:rPr>
              <a:t> – the value of the object cannot be changed</a:t>
            </a:r>
            <a:endParaRPr lang="en-US" sz="2400" dirty="0"/>
          </a:p>
          <a:p>
            <a:pPr lvl="1"/>
            <a:r>
              <a:rPr lang="en-US" sz="2400" dirty="0">
                <a:sym typeface="Arial"/>
              </a:rPr>
              <a:t>integers, floats, </a:t>
            </a:r>
            <a:r>
              <a:rPr lang="en-US" sz="2400" dirty="0" err="1">
                <a:sym typeface="Arial"/>
              </a:rPr>
              <a:t>booleans</a:t>
            </a:r>
            <a:endParaRPr lang="en-US" sz="2400" dirty="0">
              <a:sym typeface="Arial"/>
            </a:endParaRPr>
          </a:p>
          <a:p>
            <a:pPr lvl="1"/>
            <a:r>
              <a:rPr lang="en-US" sz="2400" dirty="0">
                <a:sym typeface="Arial"/>
              </a:rPr>
              <a:t>strings, tuples</a:t>
            </a:r>
            <a:endParaRPr lang="en-US" sz="2400" dirty="0"/>
          </a:p>
          <a:p>
            <a:r>
              <a:rPr lang="en-US" sz="2400" b="1" dirty="0">
                <a:sym typeface="Arial"/>
              </a:rPr>
              <a:t>Mutable</a:t>
            </a:r>
            <a:r>
              <a:rPr lang="en-US" sz="2400" dirty="0">
                <a:sym typeface="Arial"/>
              </a:rPr>
              <a:t> – the value of the object can change over time</a:t>
            </a:r>
            <a:endParaRPr lang="en-US" sz="2400" dirty="0"/>
          </a:p>
          <a:p>
            <a:pPr lvl="1"/>
            <a:r>
              <a:rPr lang="en-US" sz="2400" dirty="0">
                <a:sym typeface="Arial"/>
              </a:rPr>
              <a:t>Lists</a:t>
            </a:r>
            <a:endParaRPr lang="en-US" sz="2400" dirty="0"/>
          </a:p>
          <a:p>
            <a:pPr lvl="1"/>
            <a:r>
              <a:rPr lang="en-US" sz="2400" dirty="0">
                <a:sym typeface="Arial"/>
              </a:rPr>
              <a:t>Dictionaries</a:t>
            </a:r>
            <a:endParaRPr lang="en-US" sz="2400" dirty="0"/>
          </a:p>
          <a:p>
            <a:pPr lvl="1"/>
            <a:endParaRPr lang="en-US" sz="2400" dirty="0">
              <a:sym typeface="Arial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1905000" y="3991300"/>
            <a:ext cx="3810000" cy="2308324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[1,2,3,4]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[1, 2, 3, 4]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[2]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3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[2] = 'elephant'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[1, 2, 'elephant', 4]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5867400" y="3429001"/>
            <a:ext cx="4572000" cy="2862323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{'a':1, 'b':2}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{'b': 2, 'a': 1}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['b']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2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['b'] = 42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['c'] = 'elephant'</a:t>
            </a:r>
            <a:endParaRPr dirty="0">
              <a:latin typeface="FreightSans Pro Medium" panose="02000606030000020004" pitchFamily="2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adict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{'b': 42, 'c': 'elephant', 'a': 1}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84BDC6-0A47-2985-6AE8-728EA9B88A3E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i="0" baseline="0">
                <a:solidFill>
                  <a:schemeClr val="bg1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8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6pPr>
            <a:lvl7pPr marL="38576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7pPr>
            <a:lvl8pPr marL="57864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8pPr>
            <a:lvl9pPr marL="77152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>
              <a:buClrTx/>
              <a:buFontTx/>
            </a:pPr>
            <a:r>
              <a:rPr lang="en-US" dirty="0"/>
              <a:t>Mutable Objects: lists and dictionaries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Dictionaries – by example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E50D3-CEAA-144A-944A-76A884288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31" y="914400"/>
            <a:ext cx="8763000" cy="5257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/>
                <a:sym typeface="Arial"/>
              </a:rPr>
              <a:t>Constructors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: 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 hi=32, lo=17) 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([('hi',212),('lo',32),(17,3)])</a:t>
            </a: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{'x':1, 'y':2, 3:4}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{wd :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len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(wd) for wd in "The quick brown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fox".split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()}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/>
                <a:sym typeface="Arial"/>
              </a:rPr>
              <a:t>Selectors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: 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water['lo']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&gt;.keys(), .items(), .values()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&lt;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dict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&gt;.get(key [, default] )</a:t>
            </a:r>
          </a:p>
          <a:p>
            <a:pPr marL="0" indent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rial"/>
                <a:sym typeface="Arial"/>
              </a:rPr>
              <a:t>Operations</a:t>
            </a:r>
            <a:r>
              <a:rPr lang="en-US" sz="24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: 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in, not in,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len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, min, max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'name' in course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 sz="24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Mutators</a:t>
            </a: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course[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number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'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] = 'C88C'</a:t>
            </a: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dirty="0" err="1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course.pop</a:t>
            </a: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('room')</a:t>
            </a:r>
          </a:p>
          <a:p>
            <a:pPr marL="457200" lvl="1" indent="0"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del course['room'] </a:t>
            </a:r>
            <a:endParaRPr lang="en-US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B2BB8-C883-03D7-DDE6-280DB94BBE5C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i="0" baseline="0">
                <a:solidFill>
                  <a:schemeClr val="bg1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8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6pPr>
            <a:lvl7pPr marL="38576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7pPr>
            <a:lvl8pPr marL="57864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8pPr>
            <a:lvl9pPr marL="77152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>
              <a:buClrTx/>
              <a:buFontTx/>
            </a:pPr>
            <a:r>
              <a:rPr lang="en-US" dirty="0"/>
              <a:t>Dictionaries (syntax/operations review)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A305C902-2B9E-E544-F217-89D5A63954FB}"/>
              </a:ext>
            </a:extLst>
          </p:cNvPr>
          <p:cNvSpPr/>
          <p:nvPr/>
        </p:nvSpPr>
        <p:spPr bwMode="auto">
          <a:xfrm>
            <a:off x="5030296" y="5856436"/>
            <a:ext cx="2131407" cy="631528"/>
          </a:xfrm>
          <a:prstGeom prst="lef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49653-1A58-1213-F1C1-786D6DE585D2}"/>
              </a:ext>
            </a:extLst>
          </p:cNvPr>
          <p:cNvSpPr txBox="1"/>
          <p:nvPr/>
        </p:nvSpPr>
        <p:spPr>
          <a:xfrm>
            <a:off x="7499395" y="5695146"/>
            <a:ext cx="45640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mutator operations modify the </a:t>
            </a:r>
            <a:r>
              <a:rPr lang="en-US" sz="2800" dirty="0" err="1"/>
              <a:t>dict</a:t>
            </a:r>
            <a:r>
              <a:rPr lang="en-US" sz="2800" dirty="0"/>
              <a:t> object!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0845F-3B77-4945-A8F0-04209D0C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vs 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C056-68B8-6042-B1F0-8FEE3BA4B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92201"/>
            <a:ext cx="11125200" cy="5257800"/>
          </a:xfrm>
        </p:spPr>
        <p:txBody>
          <a:bodyPr/>
          <a:lstStyle/>
          <a:p>
            <a:pPr algn="l" fontAlgn="base"/>
            <a:r>
              <a:rPr lang="en-US" sz="2400" u="none" strike="noStrike" dirty="0">
                <a:solidFill>
                  <a:srgbClr val="000000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An immutable value is unchanging once created.</a:t>
            </a:r>
          </a:p>
          <a:p>
            <a:pPr algn="l" fontAlgn="base"/>
            <a:r>
              <a:rPr lang="en-US" sz="2400" u="none" strike="noStrike" dirty="0">
                <a:solidFill>
                  <a:srgbClr val="000000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Immutable types (that we've covered): int, float, string, tuple</a:t>
            </a:r>
          </a:p>
          <a:p>
            <a:pPr marL="385763" lvl="2" indent="0">
              <a:buNone/>
            </a:pPr>
            <a:r>
              <a:rPr lang="en-US" sz="1600" dirty="0" err="1">
                <a:latin typeface="Source Code Pro" panose="020B0509030403020204" pitchFamily="49" charset="77"/>
              </a:rPr>
              <a:t>a_string</a:t>
            </a:r>
            <a:r>
              <a:rPr lang="en-US" sz="1600" dirty="0">
                <a:latin typeface="Source Code Pro" panose="020B0509030403020204" pitchFamily="49" charset="77"/>
              </a:rPr>
              <a:t> = 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"Hi y'all"</a:t>
            </a:r>
          </a:p>
          <a:p>
            <a:pPr marL="385763" lvl="2" indent="0">
              <a:buNone/>
            </a:pPr>
            <a:r>
              <a:rPr lang="en-US" sz="1600" dirty="0" err="1">
                <a:latin typeface="Source Code Pro" panose="020B0509030403020204" pitchFamily="49" charset="77"/>
              </a:rPr>
              <a:t>a_string</a:t>
            </a:r>
            <a:r>
              <a:rPr lang="en-US" sz="1600" dirty="0">
                <a:latin typeface="Source Code Pro" panose="020B0509030403020204" pitchFamily="49" charset="77"/>
              </a:rPr>
              <a:t>[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1</a:t>
            </a:r>
            <a:r>
              <a:rPr lang="en-US" sz="1600" dirty="0">
                <a:latin typeface="Source Code Pro" panose="020B0509030403020204" pitchFamily="49" charset="77"/>
              </a:rPr>
              <a:t>] = 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"I" # ERROR</a:t>
            </a:r>
          </a:p>
          <a:p>
            <a:pPr marL="385763" lvl="2" indent="0">
              <a:buNone/>
            </a:pPr>
            <a:r>
              <a:rPr lang="en-US" sz="1600" dirty="0" err="1">
                <a:latin typeface="Source Code Pro" panose="020B0509030403020204" pitchFamily="49" charset="77"/>
              </a:rPr>
              <a:t>a_string</a:t>
            </a:r>
            <a:r>
              <a:rPr lang="en-US" sz="1600" dirty="0">
                <a:latin typeface="Source Code Pro" panose="020B0509030403020204" pitchFamily="49" charset="77"/>
              </a:rPr>
              <a:t> += 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", how you doing?"</a:t>
            </a:r>
          </a:p>
          <a:p>
            <a:pPr marL="385763" lvl="2" indent="0">
              <a:buNone/>
            </a:pPr>
            <a:r>
              <a:rPr lang="en-US" sz="1600" dirty="0" err="1">
                <a:latin typeface="Source Code Pro" panose="020B0509030403020204" pitchFamily="49" charset="77"/>
              </a:rPr>
              <a:t>an_int</a:t>
            </a:r>
            <a:r>
              <a:rPr lang="en-US" sz="1600" dirty="0">
                <a:latin typeface="Source Code Pro" panose="020B0509030403020204" pitchFamily="49" charset="77"/>
              </a:rPr>
              <a:t> = 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20</a:t>
            </a:r>
            <a:endParaRPr lang="en-US" sz="1600" dirty="0">
              <a:latin typeface="Source Code Pro" panose="020B0509030403020204" pitchFamily="49" charset="77"/>
            </a:endParaRPr>
          </a:p>
          <a:p>
            <a:pPr marL="385763" lvl="2" indent="0">
              <a:buNone/>
            </a:pPr>
            <a:r>
              <a:rPr lang="en-US" sz="1600" dirty="0" err="1">
                <a:latin typeface="Source Code Pro" panose="020B0509030403020204" pitchFamily="49" charset="77"/>
              </a:rPr>
              <a:t>an_int</a:t>
            </a:r>
            <a:r>
              <a:rPr lang="en-US" sz="1600" dirty="0">
                <a:latin typeface="Source Code Pro" panose="020B0509030403020204" pitchFamily="49" charset="77"/>
              </a:rPr>
              <a:t> += 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2</a:t>
            </a:r>
          </a:p>
          <a:p>
            <a:r>
              <a:rPr lang="en-US" sz="2400" u="none" strike="noStrike" dirty="0">
                <a:solidFill>
                  <a:srgbClr val="000000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 mutable value can change in value throughout the course of computation. All names that refer to the same object are affected by a mutation.</a:t>
            </a:r>
          </a:p>
          <a:p>
            <a:pPr algn="l" fontAlgn="base"/>
            <a:r>
              <a:rPr lang="en-US" sz="2400" u="none" strike="noStrike" dirty="0">
                <a:solidFill>
                  <a:srgbClr val="000000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Mutable types (that we've covered): list, </a:t>
            </a:r>
            <a:r>
              <a:rPr lang="en-US" sz="2400" u="none" strike="noStrike" dirty="0" err="1">
                <a:solidFill>
                  <a:srgbClr val="000000"/>
                </a:solidFill>
                <a:effectLst/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dict</a:t>
            </a:r>
            <a:endParaRPr lang="en-US" sz="2400" u="none" strike="noStrike" dirty="0">
              <a:solidFill>
                <a:srgbClr val="000000"/>
              </a:solidFill>
              <a:effectLst/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pPr marL="385763" lvl="2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grades = [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90</a:t>
            </a:r>
            <a:r>
              <a:rPr lang="en-US" sz="1600" dirty="0">
                <a:latin typeface="Source Code Pro" panose="020B0509030403020204" pitchFamily="49" charset="77"/>
              </a:rPr>
              <a:t>, 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70</a:t>
            </a:r>
            <a:r>
              <a:rPr lang="en-US" sz="1600" dirty="0">
                <a:latin typeface="Source Code Pro" panose="020B0509030403020204" pitchFamily="49" charset="77"/>
              </a:rPr>
              <a:t>, 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85</a:t>
            </a:r>
            <a:r>
              <a:rPr lang="en-US" sz="1600" dirty="0">
                <a:latin typeface="Source Code Pro" panose="020B0509030403020204" pitchFamily="49" charset="77"/>
              </a:rPr>
              <a:t>]</a:t>
            </a:r>
          </a:p>
          <a:p>
            <a:pPr marL="385763" lvl="2" indent="0">
              <a:buNone/>
            </a:pPr>
            <a:r>
              <a:rPr lang="en-US" sz="1600" dirty="0" err="1">
                <a:latin typeface="Source Code Pro" panose="020B0509030403020204" pitchFamily="49" charset="77"/>
              </a:rPr>
              <a:t>grades_copy</a:t>
            </a:r>
            <a:r>
              <a:rPr lang="en-US" sz="1600" dirty="0">
                <a:latin typeface="Source Code Pro" panose="020B0509030403020204" pitchFamily="49" charset="77"/>
              </a:rPr>
              <a:t> = grades # Not actually a copy!</a:t>
            </a:r>
          </a:p>
          <a:p>
            <a:pPr marL="385763" lvl="2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grades[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1</a:t>
            </a:r>
            <a:r>
              <a:rPr lang="en-US" sz="1600" dirty="0">
                <a:latin typeface="Source Code Pro" panose="020B0509030403020204" pitchFamily="49" charset="77"/>
              </a:rPr>
              <a:t>] = 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100 # </a:t>
            </a:r>
            <a:r>
              <a:rPr lang="en-US" sz="1600" dirty="0" err="1">
                <a:effectLst/>
                <a:latin typeface="Source Code Pro" panose="020B0509030403020204" pitchFamily="49" charset="77"/>
              </a:rPr>
              <a:t>grades_copy</a:t>
            </a:r>
            <a:r>
              <a:rPr lang="en-US" sz="1600" dirty="0">
                <a:effectLst/>
                <a:latin typeface="Source Code Pro" panose="020B0509030403020204" pitchFamily="49" charset="77"/>
              </a:rPr>
              <a:t> changes too!</a:t>
            </a:r>
          </a:p>
          <a:p>
            <a:pPr marL="385763" lvl="2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words = {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</a:t>
            </a:r>
            <a:r>
              <a:rPr lang="en-US" sz="1600" dirty="0" err="1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agua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</a:t>
            </a:r>
            <a:r>
              <a:rPr lang="en-US" sz="1600" dirty="0">
                <a:latin typeface="Source Code Pro" panose="020B0509030403020204" pitchFamily="49" charset="77"/>
              </a:rPr>
              <a:t>: 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"water"</a:t>
            </a:r>
            <a:r>
              <a:rPr lang="en-US" sz="1600" dirty="0">
                <a:latin typeface="Source Code Pro" panose="020B0509030403020204" pitchFamily="49" charset="77"/>
              </a:rPr>
              <a:t>}</a:t>
            </a:r>
          </a:p>
          <a:p>
            <a:pPr marL="385763" lvl="2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words[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</a:t>
            </a:r>
            <a:r>
              <a:rPr lang="en-US" sz="1600" dirty="0" err="1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pavo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</a:t>
            </a:r>
            <a:r>
              <a:rPr lang="en-US" sz="1600" dirty="0">
                <a:latin typeface="Source Code Pro" panose="020B0509030403020204" pitchFamily="49" charset="77"/>
              </a:rPr>
              <a:t>] = </a:t>
            </a:r>
            <a:r>
              <a:rPr lang="en-US" sz="1600" dirty="0">
                <a:solidFill>
                  <a:srgbClr val="0048AB"/>
                </a:solidFill>
                <a:effectLst/>
                <a:latin typeface="Source Code Pro" panose="020B0509030403020204" pitchFamily="49" charset="77"/>
              </a:rPr>
              <a:t>"turkey"</a:t>
            </a:r>
            <a:endParaRPr lang="en-US" sz="1600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14487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>
                <a:sym typeface="Arial"/>
              </a:rPr>
              <a:t>From value to storage …</a:t>
            </a:r>
            <a:endParaRPr lang="en-US"/>
          </a:p>
        </p:txBody>
      </p:sp>
      <p:sp>
        <p:nvSpPr>
          <p:cNvPr id="171" name="Google Shape;171;p20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ym typeface="Arial"/>
              </a:rPr>
              <a:t>A variable assigned a compound value (object) is a reference to that object.</a:t>
            </a:r>
            <a:endParaRPr lang="en-US" sz="2400" dirty="0"/>
          </a:p>
          <a:p>
            <a:r>
              <a:rPr lang="en-US" sz="2400" dirty="0">
                <a:sym typeface="Arial"/>
              </a:rPr>
              <a:t>Mutable objects can be changed but the variable(s) still refer to it</a:t>
            </a:r>
          </a:p>
          <a:p>
            <a:pPr lvl="1"/>
            <a:r>
              <a:rPr lang="en-US" sz="2400" dirty="0">
                <a:sym typeface="Arial"/>
              </a:rPr>
              <a:t> x is still the same object, but its values have changed.</a:t>
            </a:r>
            <a:endParaRPr lang="en-US" sz="2400" dirty="0"/>
          </a:p>
        </p:txBody>
      </p:sp>
      <p:sp>
        <p:nvSpPr>
          <p:cNvPr id="173" name="Google Shape;173;p20"/>
          <p:cNvSpPr txBox="1"/>
          <p:nvPr/>
        </p:nvSpPr>
        <p:spPr>
          <a:xfrm>
            <a:off x="2438400" y="2743201"/>
            <a:ext cx="1985452" cy="1200329"/>
          </a:xfrm>
          <a:prstGeom prst="rect">
            <a:avLst/>
          </a:prstGeom>
          <a:noFill/>
          <a:ln w="9525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x = [1, 2, 3]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y = 6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3657600" y="4419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  <a:ea typeface="Noto Sans Symbols"/>
                <a:cs typeface="Noto Sans Symbols"/>
                <a:sym typeface="Noto Sans Symbols"/>
              </a:rPr>
              <a:t>•</a:t>
            </a:r>
            <a:endParaRPr sz="1800" dirty="0">
              <a:solidFill>
                <a:schemeClr val="dk1"/>
              </a:solidFill>
              <a:latin typeface="FreightSans Pro Medium" panose="02000606030000020004" pitchFamily="2" charset="0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200401" y="4419600"/>
            <a:ext cx="364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</a:rPr>
              <a:t>x: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3217186" y="4800600"/>
            <a:ext cx="3770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</a:rPr>
              <a:t>y: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3657600" y="4800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</a:rPr>
              <a:t>6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657600" y="5181600"/>
            <a:ext cx="1066800" cy="38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1800"/>
            </a:pPr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</a:rPr>
              <a:t>…</a:t>
            </a:r>
            <a:endParaRPr sz="1800" dirty="0">
              <a:solidFill>
                <a:schemeClr val="dk1"/>
              </a:solidFill>
              <a:latin typeface="FreightSans Pro Medium" panose="02000606030000020004" pitchFamily="2" charset="0"/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3657601" y="3962400"/>
            <a:ext cx="7747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FreightSans Pro Medium" panose="02000606030000020004" pitchFamily="2" charset="0"/>
              </a:rPr>
              <a:t>frame</a:t>
            </a:r>
            <a:endParaRPr dirty="0">
              <a:latin typeface="FreightSans Pro Medium" panose="02000606030000020004" pitchFamily="2" charset="0"/>
            </a:endParaRPr>
          </a:p>
        </p:txBody>
      </p:sp>
      <p:grpSp>
        <p:nvGrpSpPr>
          <p:cNvPr id="180" name="Google Shape;180;p20"/>
          <p:cNvGrpSpPr/>
          <p:nvPr/>
        </p:nvGrpSpPr>
        <p:grpSpPr>
          <a:xfrm>
            <a:off x="5791200" y="4038600"/>
            <a:ext cx="914400" cy="457200"/>
            <a:chOff x="4267200" y="4038600"/>
            <a:chExt cx="914400" cy="457200"/>
          </a:xfrm>
        </p:grpSpPr>
        <p:sp>
          <p:nvSpPr>
            <p:cNvPr id="181" name="Google Shape;181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1</a:t>
              </a:r>
              <a:endParaRPr dirty="0"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Noto Sans Symbols"/>
                  <a:sym typeface="Noto Sans Symbols"/>
                </a:rPr>
                <a:t>•</a:t>
              </a:r>
              <a:endParaRPr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grpSp>
        <p:nvGrpSpPr>
          <p:cNvPr id="183" name="Google Shape;183;p20"/>
          <p:cNvGrpSpPr/>
          <p:nvPr/>
        </p:nvGrpSpPr>
        <p:grpSpPr>
          <a:xfrm>
            <a:off x="7086600" y="4038600"/>
            <a:ext cx="914400" cy="457200"/>
            <a:chOff x="4267200" y="4038600"/>
            <a:chExt cx="914400" cy="457200"/>
          </a:xfrm>
        </p:grpSpPr>
        <p:sp>
          <p:nvSpPr>
            <p:cNvPr id="184" name="Google Shape;184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2</a:t>
              </a:r>
              <a:endParaRPr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Noto Sans Symbols"/>
                  <a:sym typeface="Noto Sans Symbols"/>
                </a:rPr>
                <a:t>•</a:t>
              </a:r>
              <a:endParaRPr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grpSp>
        <p:nvGrpSpPr>
          <p:cNvPr id="186" name="Google Shape;186;p20"/>
          <p:cNvGrpSpPr/>
          <p:nvPr/>
        </p:nvGrpSpPr>
        <p:grpSpPr>
          <a:xfrm>
            <a:off x="8382000" y="4038600"/>
            <a:ext cx="914400" cy="457200"/>
            <a:chOff x="4267200" y="4038600"/>
            <a:chExt cx="914400" cy="457200"/>
          </a:xfrm>
        </p:grpSpPr>
        <p:sp>
          <p:nvSpPr>
            <p:cNvPr id="187" name="Google Shape;187;p20"/>
            <p:cNvSpPr/>
            <p:nvPr/>
          </p:nvSpPr>
          <p:spPr>
            <a:xfrm>
              <a:off x="42672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3</a:t>
              </a:r>
              <a:endParaRPr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4724400" y="4038600"/>
              <a:ext cx="457200" cy="4572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chemeClr val="dk1"/>
                </a:buClr>
                <a:buSzPts val="1800"/>
              </a:pPr>
              <a:r>
                <a:rPr lang="en-US" sz="1800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Noto Sans Symbols"/>
                  <a:sym typeface="Noto Sans Symbols"/>
                </a:rPr>
                <a:t>•</a:t>
              </a:r>
              <a:endParaRPr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</a:endParaRPr>
            </a:p>
          </p:txBody>
        </p:sp>
      </p:grpSp>
      <p:cxnSp>
        <p:nvCxnSpPr>
          <p:cNvPr id="189" name="Google Shape;189;p20"/>
          <p:cNvCxnSpPr/>
          <p:nvPr/>
        </p:nvCxnSpPr>
        <p:spPr>
          <a:xfrm rot="10800000" flipH="1">
            <a:off x="6477000" y="41148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0" name="Google Shape;190;p20"/>
          <p:cNvCxnSpPr/>
          <p:nvPr/>
        </p:nvCxnSpPr>
        <p:spPr>
          <a:xfrm rot="10800000" flipH="1">
            <a:off x="7772400" y="4114800"/>
            <a:ext cx="609600" cy="152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91" name="Google Shape;191;p20"/>
          <p:cNvCxnSpPr/>
          <p:nvPr/>
        </p:nvCxnSpPr>
        <p:spPr>
          <a:xfrm rot="10800000" flipH="1">
            <a:off x="4191000" y="4114800"/>
            <a:ext cx="1600200" cy="53340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2" name="Google Shape;192;p20"/>
          <p:cNvSpPr/>
          <p:nvPr/>
        </p:nvSpPr>
        <p:spPr>
          <a:xfrm>
            <a:off x="7086600" y="4038600"/>
            <a:ext cx="313044" cy="369332"/>
          </a:xfrm>
          <a:prstGeom prst="rect">
            <a:avLst/>
          </a:prstGeom>
          <a:solidFill>
            <a:srgbClr val="E9E9E9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FreightSans Pro Medium" panose="02000606030000020004" pitchFamily="2" charset="0"/>
              </a:rPr>
              <a:t>6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2438400" y="3276600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x[1] = y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194" name="Google Shape;194;p20"/>
          <p:cNvSpPr/>
          <p:nvPr/>
        </p:nvSpPr>
        <p:spPr>
          <a:xfrm>
            <a:off x="2438400" y="359306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x[1]</a:t>
            </a:r>
            <a:endParaRPr dirty="0">
              <a:latin typeface="FreightSans Pro Medium" panose="0200060603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0C2C2-C533-62CF-9400-5242DDA4EEBB}"/>
              </a:ext>
            </a:extLst>
          </p:cNvPr>
          <p:cNvSpPr txBox="1">
            <a:spLocks/>
          </p:cNvSpPr>
          <p:nvPr/>
        </p:nvSpPr>
        <p:spPr bwMode="auto">
          <a:xfrm>
            <a:off x="18094" y="-5834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i="0" baseline="0">
                <a:solidFill>
                  <a:schemeClr val="bg1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8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6pPr>
            <a:lvl7pPr marL="38576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7pPr>
            <a:lvl8pPr marL="57864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8pPr>
            <a:lvl9pPr marL="77152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>
              <a:buClrTx/>
              <a:buFontTx/>
            </a:pPr>
            <a:r>
              <a:rPr lang="en-US" dirty="0"/>
              <a:t>Mutation in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A0B0-EAEB-7905-1F60-F9148C696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D64-DB76-409A-E65C-17B3CCF9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C9F3-5112-45B6-9876-1752CAE1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 Environment diagrams (review, lambdas)</a:t>
            </a:r>
          </a:p>
          <a:p>
            <a:pPr>
              <a:buFontTx/>
              <a:buChar char="-"/>
            </a:pPr>
            <a:r>
              <a:rPr lang="en-US" dirty="0"/>
              <a:t> Mutable data</a:t>
            </a:r>
          </a:p>
          <a:p>
            <a:pPr lvl="1"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AAC4B-C44F-89FB-3123-25DB3F2EB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944499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8F026-2794-6144-8292-B2C738C4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Mutating Lists: Example functions of the </a:t>
            </a:r>
            <a:r>
              <a:rPr lang="en-US" dirty="0">
                <a:latin typeface="Source Code Pro" panose="020B0509030403020204" pitchFamily="49" charset="77"/>
              </a:rPr>
              <a:t>list</a:t>
            </a:r>
            <a:r>
              <a:rPr lang="en-US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B607F-8DE7-B646-9683-B34A7A0A4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70" y="982720"/>
            <a:ext cx="8763000" cy="5257800"/>
          </a:xfrm>
        </p:spPr>
        <p:txBody>
          <a:bodyPr/>
          <a:lstStyle/>
          <a:p>
            <a:r>
              <a:rPr lang="en-US" sz="2000" dirty="0">
                <a:latin typeface="Source Code Pro" panose="020B0509030403020204" pitchFamily="49" charset="77"/>
              </a:rPr>
              <a:t>append() </a:t>
            </a:r>
            <a:r>
              <a:rPr lang="en-US" sz="2000" dirty="0"/>
              <a:t>adds a single element to a list:</a:t>
            </a:r>
          </a:p>
          <a:p>
            <a:pPr marL="168771" lvl="1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s = [2, 3]</a:t>
            </a:r>
          </a:p>
          <a:p>
            <a:pPr marL="168771" lvl="1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t = [5, 6]</a:t>
            </a:r>
          </a:p>
          <a:p>
            <a:pPr marL="168771" lvl="1" indent="0">
              <a:buNone/>
            </a:pPr>
            <a:r>
              <a:rPr lang="en-US" sz="2000" dirty="0" err="1">
                <a:latin typeface="Source Code Pro" panose="020B0509030403020204" pitchFamily="49" charset="77"/>
              </a:rPr>
              <a:t>s.append</a:t>
            </a:r>
            <a:r>
              <a:rPr lang="en-US" sz="2000" dirty="0">
                <a:latin typeface="Source Code Pro" panose="020B0509030403020204" pitchFamily="49" charset="77"/>
              </a:rPr>
              <a:t>(4)</a:t>
            </a:r>
          </a:p>
          <a:p>
            <a:pPr marL="168771" lvl="1" indent="0">
              <a:buNone/>
            </a:pPr>
            <a:r>
              <a:rPr lang="en-US" sz="2000" dirty="0" err="1">
                <a:latin typeface="Source Code Pro" panose="020B0509030403020204" pitchFamily="49" charset="77"/>
              </a:rPr>
              <a:t>s.append</a:t>
            </a:r>
            <a:r>
              <a:rPr lang="en-US" sz="2000" dirty="0">
                <a:latin typeface="Source Code Pro" panose="020B0509030403020204" pitchFamily="49" charset="77"/>
              </a:rPr>
              <a:t>(t)</a:t>
            </a:r>
          </a:p>
          <a:p>
            <a:pPr marL="168771" lvl="1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t = 0</a:t>
            </a:r>
          </a:p>
          <a:p>
            <a:pPr marL="0" indent="0">
              <a:buNone/>
            </a:pPr>
            <a:r>
              <a:rPr lang="en-US" sz="2000" dirty="0">
                <a:hlinkClick r:id="rId2"/>
              </a:rPr>
              <a:t>Try in </a:t>
            </a:r>
            <a:r>
              <a:rPr lang="en-US" sz="2000" dirty="0" err="1">
                <a:hlinkClick r:id="rId2"/>
              </a:rPr>
              <a:t>PythonTutor</a:t>
            </a:r>
            <a:r>
              <a:rPr lang="en-US" sz="2000" dirty="0"/>
              <a:t>.</a:t>
            </a:r>
          </a:p>
          <a:p>
            <a:r>
              <a:rPr lang="en-US" sz="2000" dirty="0">
                <a:latin typeface="Source Code Pro" panose="020B0509030403020204" pitchFamily="49" charset="77"/>
              </a:rPr>
              <a:t>extend()</a:t>
            </a:r>
            <a:r>
              <a:rPr lang="en-US" sz="2000" dirty="0"/>
              <a:t> adds all the elements in one list to another list:</a:t>
            </a:r>
          </a:p>
          <a:p>
            <a:pPr marL="168771" lvl="1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s = [2, 3]</a:t>
            </a:r>
          </a:p>
          <a:p>
            <a:pPr marL="168771" lvl="1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t = [5, 6]</a:t>
            </a:r>
          </a:p>
          <a:p>
            <a:pPr marL="168771" lvl="1" indent="0">
              <a:buNone/>
            </a:pPr>
            <a:r>
              <a:rPr lang="en-US" sz="2000" dirty="0" err="1">
                <a:latin typeface="Source Code Pro" panose="020B0509030403020204" pitchFamily="49" charset="77"/>
              </a:rPr>
              <a:t>s.extend</a:t>
            </a:r>
            <a:r>
              <a:rPr lang="en-US" sz="2000" dirty="0">
                <a:latin typeface="Source Code Pro" panose="020B0509030403020204" pitchFamily="49" charset="77"/>
              </a:rPr>
              <a:t>(4) # 🚫 Error: 4 is not an </a:t>
            </a:r>
            <a:r>
              <a:rPr lang="en-US" sz="2000" dirty="0" err="1">
                <a:latin typeface="Source Code Pro" panose="020B0509030403020204" pitchFamily="49" charset="77"/>
              </a:rPr>
              <a:t>iterable</a:t>
            </a:r>
            <a:r>
              <a:rPr lang="en-US" sz="2000" dirty="0">
                <a:latin typeface="Source Code Pro" panose="020B0509030403020204" pitchFamily="49" charset="77"/>
              </a:rPr>
              <a:t>!</a:t>
            </a:r>
          </a:p>
          <a:p>
            <a:pPr marL="168771" lvl="1" indent="0">
              <a:buNone/>
            </a:pPr>
            <a:r>
              <a:rPr lang="en-US" sz="2000" dirty="0" err="1">
                <a:latin typeface="Source Code Pro" panose="020B0509030403020204" pitchFamily="49" charset="77"/>
              </a:rPr>
              <a:t>s.extend</a:t>
            </a:r>
            <a:r>
              <a:rPr lang="en-US" sz="2000" dirty="0">
                <a:latin typeface="Source Code Pro" panose="020B0509030403020204" pitchFamily="49" charset="77"/>
              </a:rPr>
              <a:t>(t)</a:t>
            </a:r>
          </a:p>
          <a:p>
            <a:pPr marL="168771" lvl="1" indent="0">
              <a:buNone/>
            </a:pPr>
            <a:r>
              <a:rPr lang="en-US" sz="2000" dirty="0">
                <a:latin typeface="Source Code Pro" panose="020B0509030403020204" pitchFamily="49" charset="77"/>
              </a:rPr>
              <a:t>t = 0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Try in </a:t>
            </a:r>
            <a:r>
              <a:rPr lang="en-US" sz="2000" dirty="0" err="1">
                <a:hlinkClick r:id="rId3"/>
              </a:rPr>
              <a:t>PythonTutor</a:t>
            </a:r>
            <a:r>
              <a:rPr lang="en-US" sz="2000" dirty="0"/>
              <a:t>. (After deleting the bad line)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CACE7-7BF2-28CF-D2BF-3CC42C2F9276}"/>
              </a:ext>
            </a:extLst>
          </p:cNvPr>
          <p:cNvSpPr txBox="1"/>
          <p:nvPr/>
        </p:nvSpPr>
        <p:spPr>
          <a:xfrm>
            <a:off x="2878667" y="51646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00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8131-2600-364C-BA7A-2F52F90D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Mutating Lists -- More 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42E57-3F94-414D-81C1-CF7C0239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>
                <a:effectLst/>
                <a:latin typeface="Source Code Pro" panose="020B0509030403020204" pitchFamily="49" charset="77"/>
              </a:rPr>
              <a:t>list += [x, y, z] # just like extend.</a:t>
            </a:r>
          </a:p>
          <a:p>
            <a:pPr lvl="1"/>
            <a:r>
              <a:rPr lang="en-US" sz="2400" dirty="0">
                <a:latin typeface="Source Code Pro" panose="020B0509030403020204" pitchFamily="49" charset="77"/>
              </a:rPr>
              <a:t> </a:t>
            </a:r>
            <a:r>
              <a:rPr lang="en-US" sz="2400" dirty="0">
                <a:hlinkClick r:id="rId2"/>
              </a:rPr>
              <a:t>You need to be careful with this one!</a:t>
            </a:r>
            <a:r>
              <a:rPr lang="en-US" sz="2400" dirty="0"/>
              <a:t> It modifies the list.</a:t>
            </a:r>
            <a:endParaRPr lang="en-US" sz="2400" dirty="0">
              <a:effectLst/>
              <a:latin typeface="Source Code Pro" panose="020B0509030403020204" pitchFamily="49" charset="77"/>
            </a:endParaRPr>
          </a:p>
          <a:p>
            <a:pPr fontAlgn="base"/>
            <a:r>
              <a:rPr lang="en-US" sz="2400" dirty="0">
                <a:effectLst/>
                <a:latin typeface="Source Code Pro" panose="020B0509030403020204" pitchFamily="49" charset="77"/>
              </a:rPr>
              <a:t>pop()</a:t>
            </a:r>
            <a:r>
              <a:rPr lang="en-US" sz="2400" dirty="0">
                <a:effectLst/>
              </a:rPr>
              <a:t> removes and returns the last element:</a:t>
            </a:r>
            <a:endParaRPr lang="en-US" sz="2400" dirty="0">
              <a:solidFill>
                <a:srgbClr val="FFFFFF"/>
              </a:solidFill>
              <a:effectLst/>
            </a:endParaRPr>
          </a:p>
          <a:p>
            <a:pPr marL="168771" lvl="1" indent="0">
              <a:buNone/>
            </a:pPr>
            <a:r>
              <a:rPr lang="en-US" sz="2400" dirty="0">
                <a:effectLst/>
                <a:latin typeface="Source Code Pro" panose="020B0509030403020204" pitchFamily="49" charset="77"/>
              </a:rPr>
              <a:t>s = [2, 3]</a:t>
            </a:r>
          </a:p>
          <a:p>
            <a:pPr marL="168771" lvl="1" indent="0">
              <a:buNone/>
            </a:pPr>
            <a:r>
              <a:rPr lang="en-US" sz="2400" dirty="0">
                <a:effectLst/>
                <a:latin typeface="Source Code Pro" panose="020B0509030403020204" pitchFamily="49" charset="77"/>
              </a:rPr>
              <a:t>t = [5, 6]</a:t>
            </a:r>
          </a:p>
          <a:p>
            <a:pPr marL="168771" lvl="1" indent="0">
              <a:buNone/>
            </a:pPr>
            <a:r>
              <a:rPr lang="en-US" sz="2400" dirty="0">
                <a:effectLst/>
                <a:latin typeface="Source Code Pro" panose="020B0509030403020204" pitchFamily="49" charset="77"/>
              </a:rPr>
              <a:t>t = </a:t>
            </a:r>
            <a:r>
              <a:rPr lang="en-US" sz="2400" dirty="0" err="1">
                <a:effectLst/>
                <a:latin typeface="Source Code Pro" panose="020B0509030403020204" pitchFamily="49" charset="77"/>
              </a:rPr>
              <a:t>s.pop</a:t>
            </a:r>
            <a:r>
              <a:rPr lang="en-US" sz="2400" dirty="0">
                <a:effectLst/>
                <a:latin typeface="Source Code Pro" panose="020B0509030403020204" pitchFamily="49" charset="77"/>
              </a:rPr>
              <a:t>()</a:t>
            </a:r>
          </a:p>
          <a:p>
            <a:pPr marL="0" indent="0" fontAlgn="base">
              <a:buNone/>
            </a:pPr>
            <a:r>
              <a:rPr lang="en-US" sz="2400" u="none" strike="noStrike" dirty="0">
                <a:solidFill>
                  <a:srgbClr val="00008B"/>
                </a:solidFill>
                <a:effectLst/>
                <a:hlinkClick r:id="rId3"/>
              </a:rPr>
              <a:t>Try in PythonTutor.</a:t>
            </a:r>
            <a:endParaRPr lang="en-US" sz="2400" dirty="0">
              <a:effectLst/>
            </a:endParaRPr>
          </a:p>
          <a:p>
            <a:pPr fontAlgn="base"/>
            <a:r>
              <a:rPr lang="en-US" sz="2400" dirty="0">
                <a:effectLst/>
                <a:latin typeface="Source Code Pro" panose="020B0509030403020204" pitchFamily="49" charset="77"/>
              </a:rPr>
              <a:t>remove()</a:t>
            </a:r>
            <a:r>
              <a:rPr lang="en-US" sz="2400" dirty="0">
                <a:effectLst/>
              </a:rPr>
              <a:t> removes the first element equal to the argument:</a:t>
            </a:r>
          </a:p>
          <a:p>
            <a:pPr marL="168771" lvl="1" indent="0">
              <a:buNone/>
            </a:pPr>
            <a:r>
              <a:rPr lang="en-US" sz="2400" dirty="0">
                <a:effectLst/>
                <a:latin typeface="Source Code Pro" panose="020B0509030403020204" pitchFamily="49" charset="77"/>
              </a:rPr>
              <a:t>s = [6, 2, 4, 8, 4] </a:t>
            </a:r>
          </a:p>
          <a:p>
            <a:pPr marL="168771" lvl="1" indent="0">
              <a:buNone/>
            </a:pPr>
            <a:r>
              <a:rPr lang="en-US" sz="2400" dirty="0" err="1">
                <a:effectLst/>
                <a:latin typeface="Source Code Pro" panose="020B0509030403020204" pitchFamily="49" charset="77"/>
              </a:rPr>
              <a:t>s.remove</a:t>
            </a:r>
            <a:r>
              <a:rPr lang="en-US" sz="2400" dirty="0">
                <a:effectLst/>
                <a:latin typeface="Source Code Pro" panose="020B0509030403020204" pitchFamily="49" charset="77"/>
              </a:rPr>
              <a:t>(4)</a:t>
            </a:r>
            <a:endParaRPr lang="en-US" sz="2400" u="none" strike="noStrike" dirty="0">
              <a:solidFill>
                <a:srgbClr val="00008B"/>
              </a:solidFill>
              <a:hlinkClick r:id="rId4"/>
            </a:endParaRPr>
          </a:p>
          <a:p>
            <a:pPr marL="0" indent="0" fontAlgn="base">
              <a:buNone/>
            </a:pPr>
            <a:r>
              <a:rPr lang="en-US" sz="2400" u="none" strike="noStrike" dirty="0">
                <a:solidFill>
                  <a:srgbClr val="00008B"/>
                </a:solidFill>
                <a:effectLst/>
                <a:hlinkClick r:id="rId4"/>
              </a:rPr>
              <a:t>Try in PythonTutor.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6904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ea typeface="Arial"/>
                <a:cs typeface="Arial"/>
                <a:sym typeface="Arial"/>
              </a:rPr>
              <a:t>Mutation makes sharing visible</a:t>
            </a:r>
            <a:endParaRPr dirty="0"/>
          </a:p>
        </p:txBody>
      </p:sp>
      <p:pic>
        <p:nvPicPr>
          <p:cNvPr id="201" name="Google Shape;201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6650" y="1075260"/>
            <a:ext cx="6616700" cy="255779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2" name="Google Shape;202;p2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06650" y="3762782"/>
            <a:ext cx="6616700" cy="243723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A34AB-CFCE-8D08-3C75-5CDFA3BDB4B7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i="0" baseline="0">
                <a:solidFill>
                  <a:schemeClr val="bg1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8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6pPr>
            <a:lvl7pPr marL="38576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7pPr>
            <a:lvl8pPr marL="57864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8pPr>
            <a:lvl9pPr marL="77152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>
              <a:buClrTx/>
              <a:buFontTx/>
            </a:pPr>
            <a:r>
              <a:rPr lang="en-US" dirty="0"/>
              <a:t>Python Tutor: Assignments Are References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16EF-7619-9540-96F1-CE540800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Data Inside Immutable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9F31-1BBA-2246-9549-58D5D2BF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objects can "live" inside immutable objects!</a:t>
            </a:r>
          </a:p>
          <a:p>
            <a:r>
              <a:rPr lang="en-US" dirty="0"/>
              <a:t>An immutable sequence may still change if it contains a mutable value as an element.</a:t>
            </a:r>
          </a:p>
          <a:p>
            <a:r>
              <a:rPr lang="en-US" dirty="0"/>
              <a:t> Be </a:t>
            </a:r>
            <a:r>
              <a:rPr lang="en-US" b="1" dirty="0"/>
              <a:t>very careful,</a:t>
            </a:r>
            <a:r>
              <a:rPr lang="en-US" dirty="0"/>
              <a:t> and probably </a:t>
            </a:r>
            <a:r>
              <a:rPr lang="en-US" b="1" dirty="0"/>
              <a:t>do </a:t>
            </a:r>
            <a:r>
              <a:rPr lang="en-US" b="1" dirty="0" err="1"/>
              <a:t>not</a:t>
            </a:r>
            <a:r>
              <a:rPr lang="en-US" dirty="0" err="1"/>
              <a:t>do</a:t>
            </a:r>
            <a:r>
              <a:rPr lang="en-US" dirty="0"/>
              <a:t> this!</a:t>
            </a:r>
          </a:p>
          <a:p>
            <a:pPr marL="0" indent="0">
              <a:buNone/>
            </a:pPr>
            <a:endParaRPr lang="en-US" dirty="0"/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t = (1, [2, 3])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t[1][0] = 99</a:t>
            </a:r>
          </a:p>
          <a:p>
            <a:pPr marL="168771" lvl="1" indent="0">
              <a:buNone/>
            </a:pPr>
            <a:r>
              <a:rPr lang="en-US" dirty="0">
                <a:latin typeface="Source Code Pro" panose="020B0509030403020204" pitchFamily="49" charset="77"/>
              </a:rPr>
              <a:t>t[1][1] = "Problems"</a:t>
            </a:r>
          </a:p>
          <a:p>
            <a:r>
              <a:rPr lang="en-US" dirty="0">
                <a:hlinkClick r:id="rId2"/>
              </a:rPr>
              <a:t>Try in </a:t>
            </a:r>
            <a:r>
              <a:rPr lang="en-US" dirty="0" err="1">
                <a:hlinkClick r:id="rId2"/>
              </a:rPr>
              <a:t>PythonTutor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796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C8FA-B05A-344C-996D-4E7975848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vs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9433-C0E7-B349-B5C0-21A1DF46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list1 = [</a:t>
            </a:r>
            <a:r>
              <a:rPr lang="en-US" sz="2400" dirty="0">
                <a:effectLst/>
                <a:latin typeface="Source Code Pro" panose="020B0509030403020204" pitchFamily="49" charset="77"/>
              </a:rPr>
              <a:t>1</a:t>
            </a:r>
            <a:r>
              <a:rPr lang="en-US" sz="2400" dirty="0">
                <a:latin typeface="Source Code Pro" panose="020B0509030403020204" pitchFamily="49" charset="77"/>
              </a:rPr>
              <a:t>,</a:t>
            </a:r>
            <a:r>
              <a:rPr lang="en-US" sz="2400" dirty="0">
                <a:effectLst/>
                <a:latin typeface="Source Code Pro" panose="020B0509030403020204" pitchFamily="49" charset="77"/>
              </a:rPr>
              <a:t>2</a:t>
            </a:r>
            <a:r>
              <a:rPr lang="en-US" sz="2400" dirty="0">
                <a:latin typeface="Source Code Pro" panose="020B0509030403020204" pitchFamily="49" charset="77"/>
              </a:rPr>
              <a:t>,</a:t>
            </a:r>
            <a:r>
              <a:rPr lang="en-US" sz="2400" dirty="0">
                <a:effectLst/>
                <a:latin typeface="Source Code Pro" panose="020B0509030403020204" pitchFamily="49" charset="77"/>
              </a:rPr>
              <a:t>3</a:t>
            </a:r>
            <a:r>
              <a:rPr lang="en-US" sz="2400" dirty="0">
                <a:latin typeface="Source Code Pro" panose="020B0509030403020204" pitchFamily="49" charset="77"/>
              </a:rPr>
              <a:t>]</a:t>
            </a:r>
          </a:p>
          <a:p>
            <a:pPr marL="168771" lvl="1" indent="0">
              <a:buNone/>
            </a:pPr>
            <a:r>
              <a:rPr lang="en-US" sz="2400" dirty="0">
                <a:latin typeface="Source Code Pro" panose="020B0509030403020204" pitchFamily="49" charset="77"/>
              </a:rPr>
              <a:t>list2 = [</a:t>
            </a:r>
            <a:r>
              <a:rPr lang="en-US" sz="2400" dirty="0">
                <a:effectLst/>
                <a:latin typeface="Source Code Pro" panose="020B0509030403020204" pitchFamily="49" charset="77"/>
              </a:rPr>
              <a:t>1</a:t>
            </a:r>
            <a:r>
              <a:rPr lang="en-US" sz="2400" dirty="0">
                <a:latin typeface="Source Code Pro" panose="020B0509030403020204" pitchFamily="49" charset="77"/>
              </a:rPr>
              <a:t>,</a:t>
            </a:r>
            <a:r>
              <a:rPr lang="en-US" sz="2400" dirty="0">
                <a:effectLst/>
                <a:latin typeface="Source Code Pro" panose="020B0509030403020204" pitchFamily="49" charset="77"/>
              </a:rPr>
              <a:t>2</a:t>
            </a:r>
            <a:r>
              <a:rPr lang="en-US" sz="2400" dirty="0">
                <a:latin typeface="Source Code Pro" panose="020B0509030403020204" pitchFamily="49" charset="77"/>
              </a:rPr>
              <a:t>,</a:t>
            </a:r>
            <a:r>
              <a:rPr lang="en-US" sz="2400" dirty="0">
                <a:effectLst/>
                <a:latin typeface="Source Code Pro" panose="020B0509030403020204" pitchFamily="49" charset="77"/>
              </a:rPr>
              <a:t>3</a:t>
            </a:r>
            <a:r>
              <a:rPr lang="en-US" sz="2400" dirty="0">
                <a:latin typeface="Source Code Pro" panose="020B0509030403020204" pitchFamily="49" charset="77"/>
              </a:rPr>
              <a:t>]</a:t>
            </a:r>
          </a:p>
          <a:p>
            <a:pPr marL="168771" lvl="1" indent="0">
              <a:buNone/>
            </a:pPr>
            <a:endParaRPr lang="en-US" sz="2400" dirty="0">
              <a:latin typeface="Source Code Pro" panose="020B0509030403020204" pitchFamily="49" charset="77"/>
            </a:endParaRPr>
          </a:p>
          <a:p>
            <a:pPr algn="l" fontAlgn="base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Equality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 exp0 == exp1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evaluates to True if both exp0 and exp1 evaluate to objects containing equal values (Each object can define what == means)</a:t>
            </a:r>
          </a:p>
          <a:p>
            <a:pPr marL="0" indent="0" algn="l" fontAlgn="base">
              <a:buNone/>
            </a:pPr>
            <a:r>
              <a:rPr lang="en-US" sz="2400" dirty="0">
                <a:latin typeface="Source Code Pro" panose="020B0509030403020204" pitchFamily="49" charset="77"/>
              </a:rPr>
              <a:t>list1 == list2 </a:t>
            </a:r>
            <a:r>
              <a:rPr lang="en-US" sz="2400" dirty="0">
                <a:solidFill>
                  <a:srgbClr val="738191"/>
                </a:solidFill>
                <a:effectLst/>
                <a:latin typeface="Source Code Pro" panose="020B0509030403020204" pitchFamily="49" charset="77"/>
              </a:rPr>
              <a:t># True</a:t>
            </a:r>
          </a:p>
          <a:p>
            <a:pPr algn="l" fontAlgn="base"/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Identity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 exp0 is exp1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evaluates to True if both exp0 and exp1 evaluate to the same object</a:t>
            </a:r>
          </a:p>
          <a:p>
            <a:pPr algn="l" fontAlgn="base"/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Identical objects always have equal values.</a:t>
            </a:r>
          </a:p>
          <a:p>
            <a:pPr marL="0" indent="0" algn="l" fontAlgn="base">
              <a:buNone/>
            </a:pPr>
            <a:endParaRPr lang="en-US" sz="2400" b="0" i="0" u="none" strike="noStrike" dirty="0">
              <a:solidFill>
                <a:srgbClr val="FFFFFF"/>
              </a:solidFill>
              <a:effectLst/>
              <a:latin typeface="Source Code Pro" panose="020B0509030403020204" pitchFamily="49" charset="77"/>
            </a:endParaRPr>
          </a:p>
          <a:p>
            <a:pPr marL="0" indent="0">
              <a:buNone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list1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is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 list2 </a:t>
            </a:r>
            <a:r>
              <a:rPr lang="en-US" sz="2400" dirty="0">
                <a:solidFill>
                  <a:srgbClr val="738191"/>
                </a:solidFill>
                <a:effectLst/>
                <a:latin typeface="Source Code Pro" panose="020B0509030403020204" pitchFamily="49" charset="77"/>
              </a:rPr>
              <a:t># False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Source Code Pro" panose="020B0509030403020204" pitchFamily="49" charset="77"/>
            </a:endParaRPr>
          </a:p>
          <a:p>
            <a:pPr algn="l" fontAlgn="base"/>
            <a:r>
              <a:rPr lang="en-US" sz="2400" u="none" strike="noStrike" dirty="0">
                <a:solidFill>
                  <a:srgbClr val="00008B"/>
                </a:solidFill>
                <a:effectLst/>
                <a:hlinkClick r:id="rId2"/>
              </a:rPr>
              <a:t>Try in PythonTutor.</a:t>
            </a:r>
            <a:endParaRPr lang="en-US" sz="240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7838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92075" tIns="46025" rIns="92075" bIns="4602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ym typeface="Arial"/>
              </a:rPr>
              <a:t>Copies, 'is' and '=='</a:t>
            </a:r>
            <a:endParaRPr lang="en-US" dirty="0"/>
          </a:p>
        </p:txBody>
      </p:sp>
      <p:sp>
        <p:nvSpPr>
          <p:cNvPr id="264" name="Google Shape;264;p24"/>
          <p:cNvSpPr/>
          <p:nvPr/>
        </p:nvSpPr>
        <p:spPr>
          <a:xfrm>
            <a:off x="496615" y="1131775"/>
            <a:ext cx="9540764" cy="480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pen Sans Light"/>
                <a:ea typeface="Source Code Pro" panose="020B0509030403020204" pitchFamily="49" charset="0"/>
                <a:cs typeface="Courier"/>
                <a:sym typeface="Courier"/>
              </a:rPr>
              <a:t>How do we know if two names (variables) are the same exact object? i.e. Will modifying one modify the other?</a:t>
            </a:r>
          </a:p>
          <a:p>
            <a:endParaRPr lang="en-US" sz="1800" dirty="0">
              <a:solidFill>
                <a:schemeClr val="dk1"/>
              </a:solidFill>
              <a:latin typeface="Open Sans Light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[1, 2, 3, 4]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== [1, 2, 3, 4]  # Equal values?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True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is [1, 2, 3, 4]  # same object?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False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blist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  # assignment refers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is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blist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        # to same object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True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blist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list(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)    # type constructors copy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blist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is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False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blist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 : ]     # so does slicing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blist</a:t>
            </a:r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 is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alist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False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r>
              <a:rPr lang="en-US" sz="1800" dirty="0" err="1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blist</a:t>
            </a:r>
            <a:endParaRPr sz="18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Courier"/>
              <a:sym typeface="Courier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[1, 2, 3, 4]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"/>
                <a:sym typeface="Courier"/>
              </a:rPr>
              <a:t>&gt;&gt;&gt; </a:t>
            </a:r>
            <a:endParaRPr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1EC9B-9C6A-8566-57E3-98257FD4BCC6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25400"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548640" tIns="46038" rIns="914400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0" i="0" baseline="0">
                <a:solidFill>
                  <a:schemeClr val="bg1"/>
                </a:solidFill>
                <a:latin typeface="FreightMicro Pro Book" panose="02000603020000020004" pitchFamily="2" charset="0"/>
                <a:ea typeface="ＭＳ Ｐゴシック" charset="-128"/>
                <a:cs typeface="FreightMicro Pro Book" panose="02000603020000020004" pitchFamily="2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192881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6pPr>
            <a:lvl7pPr marL="385763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7pPr>
            <a:lvl8pPr marL="578644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8pPr>
            <a:lvl9pPr marL="771525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350" b="1">
                <a:solidFill>
                  <a:srgbClr val="0332B7"/>
                </a:solidFill>
                <a:latin typeface="Arial" charset="0"/>
              </a:defRPr>
            </a:lvl9pPr>
          </a:lstStyle>
          <a:p>
            <a:pPr>
              <a:buClrTx/>
              <a:buFontTx/>
            </a:pPr>
            <a:r>
              <a:rPr lang="en-US" dirty="0"/>
              <a:t>Identity and == vs is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60FB-B64F-8142-A0E9-6C7EBFBD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meaning of  </a:t>
            </a:r>
            <a:r>
              <a:rPr lang="en-US" dirty="0">
                <a:latin typeface="Source Code Pro" panose="020B0509030403020204" pitchFamily="49" charset="77"/>
              </a:rPr>
              <a:t>is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4B63B-A090-A444-BE2A-4B078963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is in Python means two items have the exact same </a:t>
            </a:r>
            <a:r>
              <a:rPr lang="en-US" sz="2800" i="1" dirty="0"/>
              <a:t>identity</a:t>
            </a:r>
          </a:p>
          <a:p>
            <a:r>
              <a:rPr lang="en-US" sz="2800" i="1" dirty="0"/>
              <a:t> </a:t>
            </a:r>
            <a:r>
              <a:rPr lang="en-US" sz="2800" dirty="0"/>
              <a:t>Thus, </a:t>
            </a:r>
            <a:r>
              <a:rPr lang="en-US" sz="2800" dirty="0">
                <a:latin typeface="Source Code Pro" panose="020B0509030403020204" pitchFamily="49" charset="77"/>
              </a:rPr>
              <a:t>a is b</a:t>
            </a:r>
            <a:r>
              <a:rPr lang="en-US" sz="2800" dirty="0"/>
              <a:t> implies </a:t>
            </a:r>
            <a:r>
              <a:rPr lang="en-US" sz="2800" dirty="0">
                <a:latin typeface="Source Code Pro" panose="020B0509030403020204" pitchFamily="49" charset="77"/>
              </a:rPr>
              <a:t>a == b</a:t>
            </a:r>
          </a:p>
          <a:p>
            <a:r>
              <a:rPr lang="en-US" sz="2800" dirty="0">
                <a:latin typeface="Source Code Pro" panose="020B0509030403020204" pitchFamily="49" charset="77"/>
              </a:rPr>
              <a:t> Why? </a:t>
            </a:r>
            <a:r>
              <a:rPr lang="en-US" sz="2800" dirty="0"/>
              <a:t>Each object has a function </a:t>
            </a:r>
            <a:r>
              <a:rPr lang="en-US" sz="2800" dirty="0">
                <a:latin typeface="Source Code Pro" panose="020B0509030403020204" pitchFamily="49" charset="77"/>
              </a:rPr>
              <a:t>id() </a:t>
            </a:r>
            <a:r>
              <a:rPr lang="en-US" sz="2800" dirty="0"/>
              <a:t>which returns its "address"</a:t>
            </a:r>
            <a:endParaRPr lang="en-US" sz="2800" dirty="0">
              <a:latin typeface="Source Code Pro" panose="020B0509030403020204" pitchFamily="49" charset="77"/>
            </a:endParaRPr>
          </a:p>
          <a:p>
            <a:pPr lvl="1"/>
            <a:r>
              <a:rPr lang="en-US" sz="2800" dirty="0"/>
              <a:t> We won't get into what this means, but it's essentially an internal "locator" for that data in memory.</a:t>
            </a:r>
          </a:p>
          <a:p>
            <a:pPr lvl="1"/>
            <a:r>
              <a:rPr lang="en-US" sz="2800" dirty="0"/>
              <a:t> Think of two houses which have the exact same floor plan, look the same, etc. The are "the same house" but each have a unique address. (And thus are different houses)</a:t>
            </a:r>
          </a:p>
          <a:p>
            <a:pPr marL="192881" lvl="1" indent="0">
              <a:buNone/>
            </a:pPr>
            <a:endParaRPr lang="en-US" sz="2800" dirty="0"/>
          </a:p>
          <a:p>
            <a:r>
              <a:rPr lang="en-US" sz="2800" dirty="0"/>
              <a:t> Think this is tricky? cool? amazing?</a:t>
            </a:r>
          </a:p>
          <a:p>
            <a:r>
              <a:rPr lang="en-US" sz="2800" dirty="0"/>
              <a:t> Take CS61C (Architecture) and CS164 (Programming Languages)</a:t>
            </a:r>
          </a:p>
        </p:txBody>
      </p:sp>
    </p:spTree>
    <p:extLst>
      <p:ext uri="{BB962C8B-B14F-4D97-AF65-F5344CB8AC3E}">
        <p14:creationId xmlns:p14="http://schemas.microsoft.com/office/powerpoint/2010/main" val="794129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187EE84-7023-8A4E-8268-919ABBCBE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Passing Data Into Functions</a:t>
            </a:r>
          </a:p>
        </p:txBody>
      </p:sp>
    </p:spTree>
    <p:extLst>
      <p:ext uri="{BB962C8B-B14F-4D97-AF65-F5344CB8AC3E}">
        <p14:creationId xmlns:p14="http://schemas.microsoft.com/office/powerpoint/2010/main" val="243133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658"/>
    </mc:Choice>
    <mc:Fallback xmlns="">
      <p:transition xmlns:p14="http://schemas.microsoft.com/office/powerpoint/2010/main" spd="slow" advTm="109658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AB71-793D-2F4B-8B5F-00F590B4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E1DD-13C3-304F-8084-E501B64C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Passing in a mutable object in a function in Python lets you modify that object</a:t>
            </a:r>
          </a:p>
          <a:p>
            <a:r>
              <a:rPr lang="en-US" dirty="0"/>
              <a:t> Immutable objects don't change when passed in as an argument</a:t>
            </a:r>
          </a:p>
          <a:p>
            <a:r>
              <a:rPr lang="en-US" dirty="0"/>
              <a:t> Making a new name doesn't affect the value outside the function</a:t>
            </a:r>
          </a:p>
          <a:p>
            <a:r>
              <a:rPr lang="en-US" dirty="0"/>
              <a:t> Modifying mutable data </a:t>
            </a:r>
            <a:r>
              <a:rPr lang="en-US" b="1" dirty="0"/>
              <a:t>does</a:t>
            </a:r>
            <a:r>
              <a:rPr lang="en-US" dirty="0"/>
              <a:t> modify the values in the parent frame. </a:t>
            </a:r>
          </a:p>
        </p:txBody>
      </p:sp>
    </p:spTree>
    <p:extLst>
      <p:ext uri="{BB962C8B-B14F-4D97-AF65-F5344CB8AC3E}">
        <p14:creationId xmlns:p14="http://schemas.microsoft.com/office/powerpoint/2010/main" val="1123457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E2CD-3D14-BB47-87EB-B47E382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Mutating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570C2-BB9C-4D44-B257-FA572019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FreightSans Pro Medium" panose="02000606030000020004" pitchFamily="2" charset="0"/>
              </a:rPr>
              <a:t>Functions can mutate objects passed in as an argument</a:t>
            </a:r>
          </a:p>
          <a:p>
            <a:r>
              <a:rPr lang="en-US" sz="2400" dirty="0">
                <a:latin typeface="FreightSans Pro Medium" panose="02000606030000020004" pitchFamily="2" charset="0"/>
              </a:rPr>
              <a:t>Declaring a new variable with the same name as an argument only exists within the scope of our function</a:t>
            </a:r>
          </a:p>
          <a:p>
            <a:pPr lvl="1"/>
            <a:r>
              <a:rPr lang="en-US" sz="2400" dirty="0">
                <a:latin typeface="FreightSans Pro Medium" panose="02000606030000020004" pitchFamily="2" charset="0"/>
              </a:rPr>
              <a:t> You can think of this as creating a new name, in the same way as redefining a variable.</a:t>
            </a:r>
          </a:p>
          <a:p>
            <a:pPr lvl="1"/>
            <a:r>
              <a:rPr lang="en-US" sz="2400" dirty="0">
                <a:latin typeface="FreightSans Pro Medium" panose="02000606030000020004" pitchFamily="2" charset="0"/>
              </a:rPr>
              <a:t> This will </a:t>
            </a:r>
            <a:r>
              <a:rPr lang="en-US" sz="2400" b="1" dirty="0">
                <a:latin typeface="FreightSans Pro Medium" panose="02000606030000020004" pitchFamily="2" charset="0"/>
              </a:rPr>
              <a:t>not</a:t>
            </a:r>
            <a:r>
              <a:rPr lang="en-US" sz="2400" dirty="0">
                <a:latin typeface="FreightSans Pro Medium" panose="02000606030000020004" pitchFamily="2" charset="0"/>
              </a:rPr>
              <a:t> modify the data outside the function, even for mutable objects.</a:t>
            </a:r>
          </a:p>
          <a:p>
            <a:r>
              <a:rPr lang="en-US" sz="2400" b="1" dirty="0">
                <a:latin typeface="FreightSans Pro Medium" panose="02000606030000020004" pitchFamily="2" charset="0"/>
              </a:rPr>
              <a:t> BUT</a:t>
            </a:r>
            <a:r>
              <a:rPr lang="en-US" sz="2400" dirty="0">
                <a:latin typeface="FreightSans Pro Medium" panose="02000606030000020004" pitchFamily="2" charset="0"/>
              </a:rPr>
              <a:t> </a:t>
            </a:r>
          </a:p>
          <a:p>
            <a:pPr lvl="1"/>
            <a:r>
              <a:rPr lang="en-US" sz="2400" dirty="0">
                <a:latin typeface="FreightSans Pro Medium" panose="02000606030000020004" pitchFamily="2" charset="0"/>
              </a:rPr>
              <a:t> We can still directly modify the object passed in…even though it was created in some other frame or environment.</a:t>
            </a:r>
          </a:p>
          <a:p>
            <a:pPr lvl="1"/>
            <a:r>
              <a:rPr lang="en-US" sz="2400" dirty="0">
                <a:latin typeface="FreightSans Pro Medium" panose="02000606030000020004" pitchFamily="2" charset="0"/>
              </a:rPr>
              <a:t> We directly call methods on that object.</a:t>
            </a:r>
          </a:p>
          <a:p>
            <a:r>
              <a:rPr lang="en-US" sz="2400" dirty="0">
                <a:latin typeface="FreightSans Pro Medium" panose="02000606030000020004" pitchFamily="2" charset="0"/>
                <a:hlinkClick r:id="rId2"/>
              </a:rPr>
              <a:t>View Python Tutor</a:t>
            </a:r>
            <a:endParaRPr lang="en-US" sz="2400" dirty="0">
              <a:latin typeface="FreightSans Pro Medium" panose="02000606030000020004" pitchFamily="2" charset="0"/>
            </a:endParaRPr>
          </a:p>
          <a:p>
            <a:endParaRPr lang="en-US" sz="2400" dirty="0">
              <a:latin typeface="FreightSans Pro Medium" panose="020006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2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0843-39A8-4E4A-A923-FEDC64A7A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 Diagrams (review, lambdas)</a:t>
            </a:r>
          </a:p>
        </p:txBody>
      </p:sp>
    </p:spTree>
    <p:extLst>
      <p:ext uri="{BB962C8B-B14F-4D97-AF65-F5344CB8AC3E}">
        <p14:creationId xmlns:p14="http://schemas.microsoft.com/office/powerpoint/2010/main" val="19927925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E38F-0317-AC71-12D3-1E8912D0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Python: What should we return?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F6A3-D2AA-3619-9BCD-6CDB98E95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066800"/>
            <a:ext cx="10103069" cy="5257800"/>
          </a:xfrm>
        </p:spPr>
        <p:txBody>
          <a:bodyPr/>
          <a:lstStyle/>
          <a:p>
            <a:r>
              <a:rPr lang="en-US" sz="2600" dirty="0"/>
              <a:t>Why do some functions return </a:t>
            </a:r>
            <a:r>
              <a:rPr lang="en-US" sz="2600" dirty="0">
                <a:latin typeface="Source Code Pro" panose="020B0509030403020204" pitchFamily="49" charset="77"/>
              </a:rPr>
              <a:t>None</a:t>
            </a:r>
            <a:r>
              <a:rPr lang="en-US" sz="2600" dirty="0"/>
              <a:t>?</a:t>
            </a:r>
          </a:p>
          <a:p>
            <a:r>
              <a:rPr lang="en-US" sz="2600" dirty="0"/>
              <a:t>Why do some functions return a value?</a:t>
            </a:r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Functions that mutate an argument </a:t>
            </a:r>
            <a:r>
              <a:rPr lang="en-US" sz="2600" b="1" dirty="0"/>
              <a:t>usually</a:t>
            </a:r>
            <a:r>
              <a:rPr lang="en-US" sz="2600" dirty="0"/>
              <a:t> return None!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C88C / 61A / Data Science View: Avoid mutating data unless it's necessary! 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Mutations are useful, but can get confusing quickly. This is why we focus on </a:t>
            </a:r>
            <a:r>
              <a:rPr lang="en-US" sz="2600" i="1" dirty="0"/>
              <a:t>functional programming </a:t>
            </a:r>
            <a:r>
              <a:rPr lang="en-US" sz="2600" dirty="0"/>
              <a:t> - map, filter, reduce, list comprehensions, etc. </a:t>
            </a:r>
          </a:p>
        </p:txBody>
      </p:sp>
    </p:spTree>
    <p:extLst>
      <p:ext uri="{BB962C8B-B14F-4D97-AF65-F5344CB8AC3E}">
        <p14:creationId xmlns:p14="http://schemas.microsoft.com/office/powerpoint/2010/main" val="112468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92B3-6CB7-DF32-280B-6981EB62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Mutate vs Return New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5749-47F2-D7BB-9996-BE3BF95EC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Lists:</a:t>
            </a:r>
          </a:p>
          <a:p>
            <a:pPr lvl="1"/>
            <a:r>
              <a:rPr lang="en-US" dirty="0"/>
              <a:t> sorted(list) – </a:t>
            </a:r>
            <a:r>
              <a:rPr lang="en-US" dirty="0" err="1"/>
              <a:t>retiurns</a:t>
            </a:r>
            <a:r>
              <a:rPr lang="en-US" dirty="0"/>
              <a:t> a new list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list.sort</a:t>
            </a:r>
            <a:r>
              <a:rPr lang="en-US" dirty="0"/>
              <a:t>() – modifies the list, returns None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list.append</a:t>
            </a:r>
            <a:r>
              <a:rPr lang="en-US" dirty="0"/>
              <a:t>() – modifies the list, returns None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list.extend</a:t>
            </a:r>
            <a:r>
              <a:rPr lang="en-US" dirty="0"/>
              <a:t>() – modifies the list, returns None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1FD78-3C8F-B90E-C1DE-EAFAFAEDF9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600" y="6356350"/>
            <a:ext cx="4506310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59277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FD43-B1D6-6546-AAAA-31EF4411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Gotcha's: a += b and a = a +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ACB1A-959B-2943-8C5E-9E8D7AC64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26159"/>
            <a:ext cx="8763000" cy="440909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def </a:t>
            </a:r>
            <a:r>
              <a:rPr lang="en-US" sz="2000" dirty="0" err="1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add_data_to_thing</a:t>
            </a:r>
            <a:r>
              <a:rPr lang="en-US" sz="20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(thing, data):</a:t>
            </a:r>
          </a:p>
          <a:p>
            <a:pPr marL="0" indent="0">
              <a:buNone/>
            </a:pPr>
            <a:r>
              <a:rPr lang="en-US" sz="20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    print(f"+=, Before: {thing}")</a:t>
            </a:r>
          </a:p>
          <a:p>
            <a:pPr marL="0" indent="0">
              <a:buNone/>
            </a:pPr>
            <a:r>
              <a:rPr lang="en-US" sz="20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    thing += data</a:t>
            </a:r>
          </a:p>
          <a:p>
            <a:pPr marL="0" indent="0">
              <a:buNone/>
            </a:pPr>
            <a:r>
              <a:rPr lang="en-US" sz="20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    print(f"+=, After: {thing}")</a:t>
            </a:r>
          </a:p>
          <a:p>
            <a:pPr marL="0" indent="0">
              <a:buNone/>
            </a:pPr>
            <a:r>
              <a:rPr lang="en-US" sz="20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    return thing</a:t>
            </a:r>
          </a:p>
          <a:p>
            <a:pPr marL="0" indent="0">
              <a:buNone/>
            </a:pPr>
            <a:endParaRPr lang="en-US" sz="2000" dirty="0">
              <a:latin typeface="Source Code Pro Medium" panose="020B0309030403020204" pitchFamily="34" charset="0"/>
              <a:ea typeface="Source Code Pro Medium" panose="020B0309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def </a:t>
            </a:r>
            <a:r>
              <a:rPr lang="en-US" sz="2000" dirty="0" err="1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new_thing_with_data</a:t>
            </a:r>
            <a:r>
              <a:rPr lang="en-US" sz="20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(thing, data):</a:t>
            </a:r>
          </a:p>
          <a:p>
            <a:pPr marL="0" indent="0">
              <a:buNone/>
            </a:pPr>
            <a:r>
              <a:rPr lang="en-US" sz="20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    print(f"=, Before: {thing}")</a:t>
            </a:r>
          </a:p>
          <a:p>
            <a:pPr marL="0" indent="0">
              <a:buNone/>
            </a:pPr>
            <a:r>
              <a:rPr lang="en-US" sz="20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    thing = thing + data</a:t>
            </a:r>
          </a:p>
          <a:p>
            <a:pPr marL="0" indent="0">
              <a:buNone/>
            </a:pPr>
            <a:r>
              <a:rPr lang="en-US" sz="20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    print(f"=, After: {thing}")</a:t>
            </a:r>
          </a:p>
          <a:p>
            <a:pPr marL="0" indent="0">
              <a:buNone/>
            </a:pPr>
            <a:r>
              <a:rPr lang="en-US" sz="2000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     return 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D35FC-3C31-112A-9CEC-39D6D40F4C28}"/>
              </a:ext>
            </a:extLst>
          </p:cNvPr>
          <p:cNvSpPr txBox="1"/>
          <p:nvPr/>
        </p:nvSpPr>
        <p:spPr>
          <a:xfrm>
            <a:off x="533400" y="1051034"/>
            <a:ext cx="83879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Sometimes similar </a:t>
            </a:r>
            <a:r>
              <a:rPr lang="en-US" sz="2000" i="1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looking</a:t>
            </a:r>
            <a:r>
              <a:rPr lang="en-US" sz="200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 operations have very different results!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Why? 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rPr>
              <a:t>= always binds (or re-binds) a value to a name.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hlinkClick r:id="rId2"/>
              </a:rPr>
              <a:t>Python Tutor</a:t>
            </a:r>
            <a:endParaRPr lang="en-US" sz="2000" dirty="0">
              <a:latin typeface="Open Sans Light" panose="020B0606030504020204" pitchFamily="34" charset="0"/>
              <a:ea typeface="Open Sans Light" panose="020B0606030504020204" pitchFamily="34" charset="0"/>
              <a:cs typeface="Open Sans Light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467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A0B0-EAEB-7905-1F60-F9148C696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D64-DB76-409A-E65C-17B3CCF9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overview. 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6C9F3-5112-45B6-9876-1752CAE1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 Environment diagrams (review, lambdas)</a:t>
            </a:r>
          </a:p>
          <a:p>
            <a:pPr>
              <a:buFontTx/>
              <a:buChar char="-"/>
            </a:pPr>
            <a:r>
              <a:rPr lang="en-US" dirty="0"/>
              <a:t> Mutable data</a:t>
            </a:r>
          </a:p>
          <a:p>
            <a:pPr lvl="1"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1AAC4B-C44F-89FB-3123-25DB3F2EB1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67639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5791BD-7918-202B-A3C5-9300EE07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(“Nested”)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4AEA9-F187-AE66-6862-145F733E7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066800"/>
            <a:ext cx="4959577" cy="5257800"/>
          </a:xfrm>
        </p:spPr>
        <p:txBody>
          <a:bodyPr/>
          <a:lstStyle/>
          <a:p>
            <a:r>
              <a:rPr lang="en-US" dirty="0"/>
              <a:t> Inner functions are </a:t>
            </a:r>
            <a:r>
              <a:rPr lang="en-US" i="1" dirty="0"/>
              <a:t>scoped – </a:t>
            </a:r>
            <a:r>
              <a:rPr lang="en-US" dirty="0"/>
              <a:t>they are not visible to the outside world</a:t>
            </a:r>
          </a:p>
          <a:p>
            <a:r>
              <a:rPr lang="en-US" dirty="0"/>
              <a:t> But they can be </a:t>
            </a:r>
            <a:r>
              <a:rPr lang="en-US" i="1" dirty="0"/>
              <a:t>returned</a:t>
            </a:r>
            <a:r>
              <a:rPr lang="en-US" dirty="0"/>
              <a:t> and thus called later on.</a:t>
            </a:r>
          </a:p>
          <a:p>
            <a:r>
              <a:rPr lang="en-US" dirty="0"/>
              <a:t> Like a "regular" function, they have access to all the data (including arguments) of their "parent" or "container" function.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44952-965C-5C2C-7783-2B967703F4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7CA5D8-17C5-3F0D-038A-45DFAA8D9487}"/>
              </a:ext>
            </a:extLst>
          </p:cNvPr>
          <p:cNvSpPr txBox="1"/>
          <p:nvPr/>
        </p:nvSpPr>
        <p:spPr>
          <a:xfrm>
            <a:off x="5848213" y="2019572"/>
            <a:ext cx="63437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outer_fn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arg_outer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inner_fn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arg_inner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arg_outer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arg_inner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inner_fn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2400" dirty="0"/>
          </a:p>
          <a:p>
            <a:r>
              <a:rPr lang="en-US" sz="2400" dirty="0"/>
              <a:t>&gt;&gt;&gt; </a:t>
            </a:r>
            <a:r>
              <a:rPr lang="en-US" sz="2400" dirty="0" err="1"/>
              <a:t>outer_fn</a:t>
            </a:r>
            <a:r>
              <a:rPr lang="en-US" sz="2400" dirty="0"/>
              <a:t>(2)(3)</a:t>
            </a:r>
          </a:p>
          <a:p>
            <a:r>
              <a:rPr lang="en-US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2187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2243-B7BE-0F46-83D8-54C33AA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816F-54D8-8E4B-B483-3DADB5D96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are anonymous functions, which are expressions</a:t>
            </a:r>
          </a:p>
          <a:p>
            <a:pPr lvl="1"/>
            <a:r>
              <a:rPr lang="en-US" dirty="0"/>
              <a:t>Don’t use </a:t>
            </a:r>
            <a:r>
              <a:rPr lang="en-US" dirty="0">
                <a:latin typeface="Source Code Pro" panose="020B0509030403020204" pitchFamily="49" charset="77"/>
              </a:rPr>
              <a:t>return</a:t>
            </a:r>
            <a:r>
              <a:rPr lang="en-US" dirty="0"/>
              <a:t>, lambdas always return the value of the expression.</a:t>
            </a:r>
          </a:p>
          <a:p>
            <a:pPr lvl="1"/>
            <a:r>
              <a:rPr lang="en-US" dirty="0"/>
              <a:t>They are typically short and concise</a:t>
            </a:r>
          </a:p>
          <a:p>
            <a:pPr lvl="1"/>
            <a:r>
              <a:rPr lang="en-US" dirty="0"/>
              <a:t>They don’t have an “intrinsic” name when using an environment diagram.</a:t>
            </a:r>
          </a:p>
          <a:p>
            <a:pPr lvl="2"/>
            <a:r>
              <a:rPr lang="en-US" dirty="0"/>
              <a:t> Their name is the character 𝜆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2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0C5A-7603-80A1-713E-AE93E398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Code Pro Medium" panose="020B0309030403020204" pitchFamily="34" charset="0"/>
                <a:ea typeface="Source Code Pro Medium" panose="020B0309030403020204" pitchFamily="34" charset="0"/>
              </a:rPr>
              <a:t>(review) lambda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0232-C689-A343-224A-0CE33652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expression </a:t>
            </a:r>
          </a:p>
          <a:p>
            <a:pPr marL="0" indent="0">
              <a:buNone/>
            </a:pPr>
            <a:r>
              <a:rPr lang="en-US" dirty="0"/>
              <a:t>“anonymous” function creation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Expression</a:t>
            </a:r>
            <a:r>
              <a:rPr lang="en-US" dirty="0"/>
              <a:t>, not a statement, no return or any other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9FCCF-7CAE-BF75-87F4-7718593E96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  <p:sp>
        <p:nvSpPr>
          <p:cNvPr id="7" name="Google Shape;140;p17">
            <a:extLst>
              <a:ext uri="{FF2B5EF4-FFF2-40B4-BE49-F238E27FC236}">
                <a16:creationId xmlns:a16="http://schemas.microsoft.com/office/drawing/2014/main" id="{3775A989-8C25-89C5-F0FE-50FD6D89CBCC}"/>
              </a:ext>
            </a:extLst>
          </p:cNvPr>
          <p:cNvSpPr txBox="1"/>
          <p:nvPr/>
        </p:nvSpPr>
        <p:spPr>
          <a:xfrm>
            <a:off x="533400" y="2050848"/>
            <a:ext cx="8628133" cy="52322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lambda &lt;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arg_tuple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: &lt;expression using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args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dirty="0"/>
          </a:p>
        </p:txBody>
      </p:sp>
      <p:sp>
        <p:nvSpPr>
          <p:cNvPr id="8" name="Google Shape;141;p17">
            <a:extLst>
              <a:ext uri="{FF2B5EF4-FFF2-40B4-BE49-F238E27FC236}">
                <a16:creationId xmlns:a16="http://schemas.microsoft.com/office/drawing/2014/main" id="{5C2A2F9C-166B-269D-AAF5-694F67CE45AC}"/>
              </a:ext>
            </a:extLst>
          </p:cNvPr>
          <p:cNvSpPr txBox="1"/>
          <p:nvPr/>
        </p:nvSpPr>
        <p:spPr>
          <a:xfrm>
            <a:off x="2039753" y="3960766"/>
            <a:ext cx="3938239" cy="3693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add_one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= lambda v : v + 1</a:t>
            </a:r>
            <a:endParaRPr dirty="0"/>
          </a:p>
        </p:txBody>
      </p:sp>
      <p:sp>
        <p:nvSpPr>
          <p:cNvPr id="9" name="Google Shape;142;p17">
            <a:extLst>
              <a:ext uri="{FF2B5EF4-FFF2-40B4-BE49-F238E27FC236}">
                <a16:creationId xmlns:a16="http://schemas.microsoft.com/office/drawing/2014/main" id="{E77C1399-8006-6EFD-C505-57E21D56AF55}"/>
              </a:ext>
            </a:extLst>
          </p:cNvPr>
          <p:cNvSpPr txBox="1"/>
          <p:nvPr/>
        </p:nvSpPr>
        <p:spPr>
          <a:xfrm>
            <a:off x="6420536" y="3960767"/>
            <a:ext cx="2401018" cy="646331"/>
          </a:xfrm>
          <a:prstGeom prst="rect">
            <a:avLst/>
          </a:prstGeom>
          <a:noFill/>
          <a:ln w="9525" cap="flat" cmpd="sng">
            <a:solidFill>
              <a:srgbClr val="618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def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add_one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(v): </a:t>
            </a:r>
            <a:endParaRPr dirty="0"/>
          </a:p>
          <a:p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return v + 1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22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67FD-102E-535F-E0E3-9B14C90E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D423-B650-DF40-8EE7-7C98BCC8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def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    return </a:t>
            </a:r>
            <a:r>
              <a:rPr lang="en-US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lambda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x: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x+i</a:t>
            </a:r>
            <a:endParaRPr lang="en-US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...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&lt;function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.&lt;locals&gt;.&lt;lambda&gt; at 0x10073c510&gt;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(3)(4)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7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&gt;&gt;&gt; list(map(</a:t>
            </a:r>
            <a:r>
              <a:rPr lang="en-US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make_adder</a:t>
            </a: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(3), [1,2,3,4]))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[4, 5, 6, 7]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1CE60-F7C6-BD01-EAFC-287839EB8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78973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9021-8955-514A-9ABD-D08BFEB6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Diagrams (review)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1B0F-247A-494F-911C-6AF62A771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tools that help you understand code</a:t>
            </a:r>
          </a:p>
          <a:p>
            <a:r>
              <a:rPr lang="en-US" b="1" dirty="0"/>
              <a:t>Terminology:</a:t>
            </a:r>
            <a:endParaRPr lang="en-US" dirty="0"/>
          </a:p>
          <a:p>
            <a:pPr lvl="1"/>
            <a:r>
              <a:rPr lang="en-US" b="1" dirty="0"/>
              <a:t>Frame:</a:t>
            </a:r>
            <a:r>
              <a:rPr lang="en-US" dirty="0"/>
              <a:t> keeps track of variable-to-value bindings, each function call has a frame</a:t>
            </a:r>
          </a:p>
          <a:p>
            <a:pPr lvl="1"/>
            <a:r>
              <a:rPr lang="en-US" b="1" dirty="0"/>
              <a:t>Global Frame: </a:t>
            </a:r>
            <a:r>
              <a:rPr lang="en-US" dirty="0"/>
              <a:t>global for short, the starting frame of all python programs, doesn’t correspond to a specific function</a:t>
            </a:r>
          </a:p>
          <a:p>
            <a:pPr lvl="1"/>
            <a:r>
              <a:rPr lang="en-US" b="1" dirty="0"/>
              <a:t>Parent Frame:</a:t>
            </a:r>
            <a:r>
              <a:rPr lang="en-US" dirty="0"/>
              <a:t> The frame of where a function is defined (default parent frame is global)</a:t>
            </a:r>
          </a:p>
          <a:p>
            <a:pPr lvl="1"/>
            <a:r>
              <a:rPr lang="en-US" b="1" dirty="0"/>
              <a:t>Frame number:</a:t>
            </a:r>
            <a:r>
              <a:rPr lang="en-US" dirty="0"/>
              <a:t> What we use to keep track of frames, f1, f2, f3,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b="1" dirty="0"/>
              <a:t>Variable </a:t>
            </a:r>
            <a:r>
              <a:rPr lang="en-US" dirty="0"/>
              <a:t>vs </a:t>
            </a:r>
            <a:r>
              <a:rPr lang="en-US" b="1" dirty="0"/>
              <a:t>Value</a:t>
            </a:r>
            <a:r>
              <a:rPr lang="en-US" dirty="0"/>
              <a:t>: x = 1. x is the </a:t>
            </a:r>
            <a:r>
              <a:rPr lang="en-US" b="1" dirty="0"/>
              <a:t>variable</a:t>
            </a:r>
            <a:r>
              <a:rPr lang="en-US" dirty="0"/>
              <a:t>, 1 is the </a:t>
            </a:r>
            <a:r>
              <a:rPr lang="en-US" b="1" dirty="0"/>
              <a:t>value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3D98C-068A-3D3F-8D1C-626DBB86CC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38599" y="6356350"/>
            <a:ext cx="4348655" cy="365125"/>
          </a:xfrm>
        </p:spPr>
        <p:txBody>
          <a:bodyPr/>
          <a:lstStyle/>
          <a:p>
            <a:r>
              <a:rPr lang="en-US" dirty="0"/>
              <a:t>Eric Kim | UC Berkeley | https://c88c.org | © CC BY-NC-SA</a:t>
            </a:r>
          </a:p>
        </p:txBody>
      </p:sp>
    </p:spTree>
    <p:extLst>
      <p:ext uri="{BB962C8B-B14F-4D97-AF65-F5344CB8AC3E}">
        <p14:creationId xmlns:p14="http://schemas.microsoft.com/office/powerpoint/2010/main" val="158971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3_Main C88C">
  <a:themeElements>
    <a:clrScheme name="UC Berkeley C88C">
      <a:dk1>
        <a:srgbClr val="000000"/>
      </a:dk1>
      <a:lt1>
        <a:srgbClr val="FFFFFF"/>
      </a:lt1>
      <a:dk2>
        <a:srgbClr val="003265"/>
      </a:dk2>
      <a:lt2>
        <a:srgbClr val="DDD5C7"/>
      </a:lt2>
      <a:accent1>
        <a:srgbClr val="FCB515"/>
      </a:accent1>
      <a:accent2>
        <a:srgbClr val="00B0DA"/>
      </a:accent2>
      <a:accent3>
        <a:srgbClr val="46535E"/>
      </a:accent3>
      <a:accent4>
        <a:srgbClr val="00A498"/>
      </a:accent4>
      <a:accent5>
        <a:srgbClr val="B9D3B6"/>
      </a:accent5>
      <a:accent6>
        <a:srgbClr val="EC4D33"/>
      </a:accent6>
      <a:hlink>
        <a:srgbClr val="3A7EA0"/>
      </a:hlink>
      <a:folHlink>
        <a:srgbClr val="3A7EA0"/>
      </a:folHlink>
    </a:clrScheme>
    <a:fontScheme name="sample-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-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mple-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-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88C.potx" id="{60C739C7-D456-6A4F-BBEC-3282AC96DFC2}" vid="{649004B0-456A-9B40-8F2C-9815F0B16F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9085</TotalTime>
  <Words>3834</Words>
  <Application>Microsoft Office PowerPoint</Application>
  <PresentationFormat>Widescreen</PresentationFormat>
  <Paragraphs>463</Paragraphs>
  <Slides>43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-apple-system</vt:lpstr>
      <vt:lpstr>Arial</vt:lpstr>
      <vt:lpstr>Consolas</vt:lpstr>
      <vt:lpstr>Courier</vt:lpstr>
      <vt:lpstr>FreightMicro Pro Book</vt:lpstr>
      <vt:lpstr>FreightMicro Pro Light</vt:lpstr>
      <vt:lpstr>FreightMicro Pro Medium</vt:lpstr>
      <vt:lpstr>FreightSans Pro Medium</vt:lpstr>
      <vt:lpstr>Open Sans ExtraBold</vt:lpstr>
      <vt:lpstr>Open Sans Light</vt:lpstr>
      <vt:lpstr>Source Code Pro</vt:lpstr>
      <vt:lpstr>Source Code Pro Medium</vt:lpstr>
      <vt:lpstr>Times New Roman</vt:lpstr>
      <vt:lpstr>3_Main C88C</vt:lpstr>
      <vt:lpstr>Environments, Mutable Data</vt:lpstr>
      <vt:lpstr>Announcements</vt:lpstr>
      <vt:lpstr>Lecture overview</vt:lpstr>
      <vt:lpstr>Environment Diagrams (review, lambdas)</vt:lpstr>
      <vt:lpstr>Inner (“Nested”) Functions</vt:lpstr>
      <vt:lpstr>Learning Objectives</vt:lpstr>
      <vt:lpstr>(review) lambda syntax</vt:lpstr>
      <vt:lpstr>Examples</vt:lpstr>
      <vt:lpstr>Environment Diagrams (review)</vt:lpstr>
      <vt:lpstr>Environment Diagrams Rules (review)</vt:lpstr>
      <vt:lpstr>(redo from lec07) Python Tutor Example #3 (LINK)</vt:lpstr>
      <vt:lpstr>Sorting + HOF’s</vt:lpstr>
      <vt:lpstr>More Python HOFs</vt:lpstr>
      <vt:lpstr>Sorting Data</vt:lpstr>
      <vt:lpstr>Sorting with Lambdas</vt:lpstr>
      <vt:lpstr>Dictionaries</vt:lpstr>
      <vt:lpstr>Learning Objectives</vt:lpstr>
      <vt:lpstr>Dictionaries: syntax</vt:lpstr>
      <vt:lpstr>Dictionaries: common operations</vt:lpstr>
      <vt:lpstr>Demo</vt:lpstr>
      <vt:lpstr>Mutability</vt:lpstr>
      <vt:lpstr>Learning Objectives</vt:lpstr>
      <vt:lpstr>Why does Mutability Matter?</vt:lpstr>
      <vt:lpstr>Objects in Python (preview of Object-Oriented Programming)</vt:lpstr>
      <vt:lpstr>Immutable Object: string</vt:lpstr>
      <vt:lpstr>Dictionaries are Mutable, too</vt:lpstr>
      <vt:lpstr>Dictionaries – by example</vt:lpstr>
      <vt:lpstr>Immutability vs Mutability</vt:lpstr>
      <vt:lpstr>From value to storage …</vt:lpstr>
      <vt:lpstr>Mutating Lists: Example functions of the list class</vt:lpstr>
      <vt:lpstr>Mutating Lists -- More Functions!</vt:lpstr>
      <vt:lpstr>Mutation makes sharing visible</vt:lpstr>
      <vt:lpstr>Mutable Data Inside Immutable Objects</vt:lpstr>
      <vt:lpstr>Equality vs Identity</vt:lpstr>
      <vt:lpstr>Copies, 'is' and '=='</vt:lpstr>
      <vt:lpstr>What is the meaning of  is?</vt:lpstr>
      <vt:lpstr>Passing Data Into Functions</vt:lpstr>
      <vt:lpstr>Learning Objectives</vt:lpstr>
      <vt:lpstr>Mutating Arguments</vt:lpstr>
      <vt:lpstr>Understanding Python: What should we return?</vt:lpstr>
      <vt:lpstr>Functions that Mutate vs Return New Objects</vt:lpstr>
      <vt:lpstr>Python Gotcha's: a += b and a = a + b</vt:lpstr>
      <vt:lpstr>Lecture overview.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Computational Structures in Data Science</dc:title>
  <dc:subject/>
  <dc:creator/>
  <dc:description/>
  <cp:lastModifiedBy>Eric Kim</cp:lastModifiedBy>
  <cp:revision>162</cp:revision>
  <cp:lastPrinted>2023-02-13T21:53:58Z</cp:lastPrinted>
  <dcterms:modified xsi:type="dcterms:W3CDTF">2024-07-01T21:48:04Z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15.0032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