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32"/>
  </p:notesMasterIdLst>
  <p:sldIdLst>
    <p:sldId id="413" r:id="rId2"/>
    <p:sldId id="402" r:id="rId3"/>
    <p:sldId id="437" r:id="rId4"/>
    <p:sldId id="431" r:id="rId5"/>
    <p:sldId id="435" r:id="rId6"/>
    <p:sldId id="282" r:id="rId7"/>
    <p:sldId id="422" r:id="rId8"/>
    <p:sldId id="423" r:id="rId9"/>
    <p:sldId id="432" r:id="rId10"/>
    <p:sldId id="265" r:id="rId11"/>
    <p:sldId id="439" r:id="rId12"/>
    <p:sldId id="440" r:id="rId13"/>
    <p:sldId id="429" r:id="rId14"/>
    <p:sldId id="421" r:id="rId15"/>
    <p:sldId id="424" r:id="rId16"/>
    <p:sldId id="409" r:id="rId17"/>
    <p:sldId id="415" r:id="rId18"/>
    <p:sldId id="426" r:id="rId19"/>
    <p:sldId id="442" r:id="rId20"/>
    <p:sldId id="427" r:id="rId21"/>
    <p:sldId id="293" r:id="rId22"/>
    <p:sldId id="295" r:id="rId23"/>
    <p:sldId id="317" r:id="rId24"/>
    <p:sldId id="319" r:id="rId25"/>
    <p:sldId id="300" r:id="rId26"/>
    <p:sldId id="262" r:id="rId27"/>
    <p:sldId id="260" r:id="rId28"/>
    <p:sldId id="304" r:id="rId29"/>
    <p:sldId id="264" r:id="rId30"/>
    <p:sldId id="444" r:id="rId31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ll" initials="MB" lastIdx="2" clrIdx="0">
    <p:extLst>
      <p:ext uri="{19B8F6BF-5375-455C-9EA6-DF929625EA0E}">
        <p15:presenceInfo xmlns:p15="http://schemas.microsoft.com/office/powerpoint/2012/main" userId="S::ball@berkeley.edu::193c5538-4594-411a-855b-59318feefd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0"/>
    <p:restoredTop sz="90408"/>
  </p:normalViewPr>
  <p:slideViewPr>
    <p:cSldViewPr snapToGrid="0" snapToObjects="1">
      <p:cViewPr varScale="1">
        <p:scale>
          <a:sx n="145" d="100"/>
          <a:sy n="145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1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1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1" y="8763121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55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4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438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4761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12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97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1995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1" y="8763121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16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701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21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Medium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33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9005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4795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868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56598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20399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07921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r>
              <a:rPr lang="en-US" sz="788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17336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74057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02450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86284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7484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92622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Eric Kim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Eric Kim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25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08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2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5112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871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7313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8046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4593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7750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6586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5179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p/composingprograms.html#code=def%20make_adder%28a%29%3A%0A%20%20%20%20return%20lambda%20x%3A%20x%20%2B%20a%0A%0Aadd_2%20%3D%20make_adder%282%29%0Aadd_3%20%3D%20make_adder%283%29%0A%0Ax%20%3D%20add_2%282%29%0A%0Adef%20compose%28f,%20g%29%3A%0A%20%20%20%20def%20h%28x%29%3A%0A%20%20%20%20%20%20%20%20return%20f%28g%28x%29%29%0A%20%20%20%20return%20h%0A%0Aadd_5%20%3D%20compose%28add_2,%20add_3%29%0Az%20%3D%20add_5%28x%29%0A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berkeley-cs61as.github.io/textbook/dictionaries-and-memoization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tephaniemccabe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nsplash.com/photos/time-lapse-photography-of-sparkler-and-usa-flag-let-_Ajm-ewEC2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Environments, Mutable Data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8B7565-D1BB-BE93-E229-92A90D20A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3, Summer 2024. 7/1 (Mon)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172A42-6AFF-1ECC-0DF1-EB086D6669D2}"/>
              </a:ext>
            </a:extLst>
          </p:cNvPr>
          <p:cNvSpPr txBox="1"/>
          <p:nvPr/>
        </p:nvSpPr>
        <p:spPr>
          <a:xfrm>
            <a:off x="10109931" y="6508874"/>
            <a:ext cx="2190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/>
                </a:solidFill>
              </a:rPr>
              <a:t>Rev v2 (2024-07-03 2:17 </a:t>
            </a:r>
            <a:r>
              <a:rPr lang="en-US" sz="1000" dirty="0">
                <a:solidFill>
                  <a:schemeClr val="bg1"/>
                </a:solidFill>
              </a:rPr>
              <a:t>pm PST)</a:t>
            </a:r>
          </a:p>
        </p:txBody>
      </p:sp>
    </p:spTree>
    <p:extLst>
      <p:ext uri="{BB962C8B-B14F-4D97-AF65-F5344CB8AC3E}">
        <p14:creationId xmlns:p14="http://schemas.microsoft.com/office/powerpoint/2010/main" val="2855181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Rules (review)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65202"/>
            <a:ext cx="11125200" cy="5332568"/>
          </a:xfrm>
        </p:spPr>
        <p:txBody>
          <a:bodyPr/>
          <a:lstStyle/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Always draw the global frame first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evaluating assignments (lines with single equal), always evaluate right side first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you </a:t>
            </a:r>
            <a:r>
              <a:rPr lang="en-US" sz="2400" b="1" dirty="0"/>
              <a:t>CALL</a:t>
            </a:r>
            <a:r>
              <a:rPr lang="en-US" sz="2400" dirty="0"/>
              <a:t> a function MAKE A NEW FRAME!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assigning a primitive expression (number, </a:t>
            </a:r>
            <a:r>
              <a:rPr lang="en-US" sz="2400" dirty="0" err="1"/>
              <a:t>boolean</a:t>
            </a:r>
            <a:r>
              <a:rPr lang="en-US" sz="2400" dirty="0"/>
              <a:t>, string) write the value in the box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assigning anything else (lists, functions, etc.), draw an arrow to the value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calling a function, name the frame with the intrinsic name – the name of the function that variable points to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The parent frame of a function is the frame in which it was defined in (default parent frame is global)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If the value for a variable doesn’t exist in the current frame, search in the parent frame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1989C64-8ADC-69E4-6887-1A9F3DD4E3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3AED-AB1E-9F40-BE86-23A4ED91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(redo from lec07) Python Tutor Example #3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B3E-847A-CF45-BFCB-5C129A38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def </a:t>
            </a:r>
            <a:r>
              <a:rPr lang="en-US" sz="2000" dirty="0" err="1">
                <a:latin typeface="Source Code Pro" panose="020B0509030403020204" pitchFamily="49" charset="77"/>
              </a:rPr>
              <a:t>make_adder</a:t>
            </a:r>
            <a:r>
              <a:rPr lang="en-US" sz="2000" dirty="0">
                <a:latin typeface="Source Code Pro" panose="020B0509030403020204" pitchFamily="49" charset="77"/>
              </a:rPr>
              <a:t>(a):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return lambda x: x + a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add_2 = </a:t>
            </a:r>
            <a:r>
              <a:rPr lang="en-US" sz="2000" dirty="0" err="1">
                <a:latin typeface="Source Code Pro" panose="020B0509030403020204" pitchFamily="49" charset="77"/>
              </a:rPr>
              <a:t>make_adder</a:t>
            </a:r>
            <a:r>
              <a:rPr lang="en-US" sz="2000" dirty="0">
                <a:latin typeface="Source Code Pro" panose="020B0509030403020204" pitchFamily="49" charset="77"/>
              </a:rPr>
              <a:t>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add_3 = </a:t>
            </a:r>
            <a:r>
              <a:rPr lang="en-US" sz="2000" dirty="0" err="1">
                <a:latin typeface="Source Code Pro" panose="020B0509030403020204" pitchFamily="49" charset="77"/>
              </a:rPr>
              <a:t>make_adder</a:t>
            </a:r>
            <a:r>
              <a:rPr lang="en-US" sz="2000" dirty="0">
                <a:latin typeface="Source Code Pro" panose="020B0509030403020204" pitchFamily="49" charset="77"/>
              </a:rPr>
              <a:t>(3)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x = add_2(2)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def compose(f, g):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def h(x):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    return f(g(x))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return h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add_5 = compose(add_2, add_3)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z = add_5(x)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AF96BFF-6AF9-AFF8-E585-7AA716282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5F175-4AA6-761B-36E2-6E76716BDA96}"/>
              </a:ext>
            </a:extLst>
          </p:cNvPr>
          <p:cNvSpPr txBox="1"/>
          <p:nvPr/>
        </p:nvSpPr>
        <p:spPr>
          <a:xfrm>
            <a:off x="5874527" y="1480145"/>
            <a:ext cx="5784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Main takeaway from this: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 function’s parent frame is the frame in which it was created, NOT where it is called from!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Aka “lexical/static” scoping.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Lambdas behave just like functions, but with “no name” (anonymous </a:t>
            </a:r>
            <a:r>
              <a:rPr lang="en-US" sz="2400" dirty="0" err="1"/>
              <a:t>fn</a:t>
            </a:r>
            <a:r>
              <a:rPr lang="en-US" sz="24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Variable “shadowing”: the `x` in `h()` frame “</a:t>
            </a:r>
            <a:r>
              <a:rPr lang="en-US" sz="2400" b="1" dirty="0"/>
              <a:t>shadows</a:t>
            </a:r>
            <a:r>
              <a:rPr lang="en-US" sz="2400" dirty="0"/>
              <a:t>” the `x` in the global frame</a:t>
            </a:r>
          </a:p>
        </p:txBody>
      </p:sp>
    </p:spTree>
    <p:extLst>
      <p:ext uri="{BB962C8B-B14F-4D97-AF65-F5344CB8AC3E}">
        <p14:creationId xmlns:p14="http://schemas.microsoft.com/office/powerpoint/2010/main" val="48875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+ HOF’s</a:t>
            </a:r>
          </a:p>
        </p:txBody>
      </p:sp>
    </p:spTree>
    <p:extLst>
      <p:ext uri="{BB962C8B-B14F-4D97-AF65-F5344CB8AC3E}">
        <p14:creationId xmlns:p14="http://schemas.microsoft.com/office/powerpoint/2010/main" val="4052043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5C47-0701-D9F6-A02A-A50075E7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Python HOFs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9CDD-AE72-D415-AE0A-FDD39D48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 sorted – sorts a list of data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min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max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All three take in an optional argument called </a:t>
            </a: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key</a:t>
            </a:r>
            <a:r>
              <a:rPr lang="en-US" sz="2400" dirty="0"/>
              <a:t> which allows us to control how the function performs its action. They are more similar to filter than map.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max([1,2,3,4,5], key =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lambda x: -x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key is the name of the argument and a lambda is its value.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Code Pro" panose="020B0309030403020204" pitchFamily="34" charset="0"/>
              <a:ea typeface="Source Code Pro" panose="020B0309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&gt;&gt;&gt; fruits = ["pear", "grape", "KIWI", "APPLE", "melon", "ORANGE", "BANANA"]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&gt;&gt;&gt; sorted(fruits key=lambda x: </a:t>
            </a:r>
            <a:r>
              <a:rPr lang="en-US" sz="24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x.islower</a:t>
            </a: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['KIWI', 'APPLE', 'ORANGE', 'BANANA', 'pear', 'grape', 'melon']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30CE1-CE33-EB96-498F-BD59C4BC0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3418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ACDA-C6A9-8D54-C97B-FB74DEA0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153C-F8AB-C71C-F24F-96026AAB1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useful to sort data.</a:t>
            </a:r>
          </a:p>
          <a:p>
            <a:r>
              <a:rPr lang="en-US" dirty="0"/>
              <a:t>What property should we sort on?</a:t>
            </a:r>
          </a:p>
          <a:p>
            <a:pPr lvl="1"/>
            <a:r>
              <a:rPr lang="en-US" dirty="0"/>
              <a:t> Numbers: We can clearly sort.</a:t>
            </a:r>
          </a:p>
          <a:p>
            <a:pPr lvl="1"/>
            <a:r>
              <a:rPr lang="en-US" dirty="0"/>
              <a:t>What about the length of a word?</a:t>
            </a:r>
          </a:p>
          <a:p>
            <a:pPr lvl="1"/>
            <a:r>
              <a:rPr lang="en-US" dirty="0"/>
              <a:t>Alphabetically?</a:t>
            </a:r>
          </a:p>
          <a:p>
            <a:pPr lvl="1"/>
            <a:r>
              <a:rPr lang="en-US" dirty="0"/>
              <a:t>What about sorting a complex data set, but 1 attribute?</a:t>
            </a:r>
          </a:p>
          <a:p>
            <a:pPr lvl="2"/>
            <a:r>
              <a:rPr lang="en-US" dirty="0"/>
              <a:t> Image I have a list of courses: I could sort be course name, number of units, start time, etc.</a:t>
            </a:r>
          </a:p>
          <a:p>
            <a:r>
              <a:rPr lang="en-US" dirty="0"/>
              <a:t>Python provides 1 function which allows us to provide a </a:t>
            </a:r>
            <a:r>
              <a:rPr lang="en-US" i="1" dirty="0"/>
              <a:t>lambda </a:t>
            </a:r>
            <a:r>
              <a:rPr lang="en-US" dirty="0"/>
              <a:t> to control its behavior</a:t>
            </a:r>
          </a:p>
        </p:txBody>
      </p:sp>
    </p:spTree>
    <p:extLst>
      <p:ext uri="{BB962C8B-B14F-4D97-AF65-F5344CB8AC3E}">
        <p14:creationId xmlns:p14="http://schemas.microsoft.com/office/powerpoint/2010/main" val="71830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068F-CD4F-DF81-04E6-F7059BB6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Lambdas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D1F3A-9869-6F6D-8491-4E2710D4F7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1F118-A051-A1D8-FAA1-92B5FD944ADE}"/>
              </a:ext>
            </a:extLst>
          </p:cNvPr>
          <p:cNvSpPr txBox="1"/>
          <p:nvPr/>
        </p:nvSpPr>
        <p:spPr>
          <a:xfrm>
            <a:off x="144725" y="994504"/>
            <a:ext cx="1028864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sorted([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key =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lambda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x: x)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sorted([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key =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lambda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x: -x)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Sorting a list of tuples by various criterion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my_tuples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"how"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"goes"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"it"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Sort by first entry (int)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sorted(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my_tuples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key =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lambda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x: x[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'how'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'hi'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'goes'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'it'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 </a:t>
            </a:r>
          </a:p>
          <a:p>
            <a:r>
              <a:rPr lang="en-US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Sort by second entry (str)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sorted(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my_tuples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key =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lambda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x: x[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'goes'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'hi'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'how'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'it’)]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Sort by length of second entry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sorted(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my_tuples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key =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lambda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x: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]))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'hi'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'it'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'how'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'goes'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232925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2170185"/>
            <a:ext cx="8458200" cy="1470025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CA149B2-F282-2042-7328-F0ECBF6C9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012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4ECB-3913-984A-8900-3A3C9941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0C4C-8E74-DA4D-816B-038E0E09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are a new type in Python</a:t>
            </a:r>
          </a:p>
          <a:p>
            <a:r>
              <a:rPr lang="en-US" b="1" dirty="0"/>
              <a:t>Lists</a:t>
            </a:r>
            <a:r>
              <a:rPr lang="en-US" dirty="0"/>
              <a:t> let us index a value by a number, or position.</a:t>
            </a:r>
          </a:p>
          <a:p>
            <a:r>
              <a:rPr lang="en-US" b="1" dirty="0"/>
              <a:t>Dictionaries</a:t>
            </a:r>
            <a:r>
              <a:rPr lang="en-US" dirty="0"/>
              <a:t> let us index data by other kinds of data.</a:t>
            </a:r>
          </a:p>
          <a:p>
            <a:pPr lvl="1"/>
            <a:r>
              <a:rPr lang="en-US" dirty="0"/>
              <a:t> KEY -&gt; VALUE mapping. Aka “</a:t>
            </a:r>
            <a:r>
              <a:rPr lang="en-US" b="1" dirty="0"/>
              <a:t>lookup table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 Extremely useful data type used in many languages/systems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38CB0-07C4-4C03-7C7C-B5F54477EEDB}"/>
              </a:ext>
            </a:extLst>
          </p:cNvPr>
          <p:cNvSpPr txBox="1"/>
          <p:nvPr/>
        </p:nvSpPr>
        <p:spPr>
          <a:xfrm>
            <a:off x="4231384" y="6572934"/>
            <a:ext cx="36247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Credit: </a:t>
            </a:r>
            <a:r>
              <a:rPr lang="en-US" sz="600" dirty="0">
                <a:hlinkClick r:id="rId2"/>
              </a:rPr>
              <a:t>https://berkeley-cs61as.github.io/textbook/dictionaries-and-memoization.html</a:t>
            </a:r>
            <a:endParaRPr lang="en-US" sz="600" dirty="0"/>
          </a:p>
        </p:txBody>
      </p:sp>
      <p:pic>
        <p:nvPicPr>
          <p:cNvPr id="9" name="Picture 8" descr="A screenshot of a book&#10;&#10;Description automatically generated">
            <a:extLst>
              <a:ext uri="{FF2B5EF4-FFF2-40B4-BE49-F238E27FC236}">
                <a16:creationId xmlns:a16="http://schemas.microsoft.com/office/drawing/2014/main" id="{541D2410-7677-DCFB-6E5D-01D0137D56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" t="6911" r="2876" b="5673"/>
          <a:stretch/>
        </p:blipFill>
        <p:spPr>
          <a:xfrm>
            <a:off x="2480063" y="3887845"/>
            <a:ext cx="6871957" cy="263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5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E9E2-AB8D-763E-3126-95BB95FC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Dictionaries: syntax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B8720-C0CB-C316-F840-0B839E6E61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A2295-358E-22EE-4A35-9FC6FFA08B0C}"/>
              </a:ext>
            </a:extLst>
          </p:cNvPr>
          <p:cNvSpPr txBox="1"/>
          <p:nvPr/>
        </p:nvSpPr>
        <p:spPr>
          <a:xfrm>
            <a:off x="0" y="1257300"/>
            <a:ext cx="12192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Constructors</a:t>
            </a:r>
          </a:p>
          <a:p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sz="23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dict</a:t>
            </a:r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 &lt;list of 2-tuples&gt; )</a:t>
            </a:r>
            <a:endParaRPr lang="en-US" sz="23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3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dict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(((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'key1'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'value1'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'key2'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'value2’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)))</a:t>
            </a:r>
          </a:p>
          <a:p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sz="23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dict</a:t>
            </a:r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 &lt;key&gt;=&lt;</a:t>
            </a:r>
            <a:r>
              <a:rPr lang="en-US" sz="23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&gt;, ...) # like </a:t>
            </a:r>
            <a:r>
              <a:rPr lang="en-US" sz="23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kwargs</a:t>
            </a:r>
            <a:endParaRPr lang="en-US" sz="23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dict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(key1=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'value1'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key2=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'value2'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{ &lt;key exp&gt;:&lt;</a:t>
            </a:r>
            <a:r>
              <a:rPr lang="en-US" sz="23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exp&gt;, ... } </a:t>
            </a:r>
            <a:endParaRPr lang="en-US" sz="23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"key1"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"value1"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"key2"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"value2"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3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{ &lt;key&gt;:&lt;</a:t>
            </a:r>
            <a:r>
              <a:rPr lang="en-US" sz="23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for &lt;iteration expression&gt; }</a:t>
            </a:r>
            <a:endParaRPr lang="en-US" sz="23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{key: value </a:t>
            </a:r>
            <a:r>
              <a:rPr lang="en-US" sz="2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(key, value) </a:t>
            </a:r>
            <a:r>
              <a:rPr lang="en-US" sz="2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[(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"key1"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"key2"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"value2"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)]}</a:t>
            </a:r>
          </a:p>
          <a:p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Example:</a:t>
            </a:r>
            <a:endParaRPr lang="en-US" sz="23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{x: y </a:t>
            </a:r>
            <a:r>
              <a:rPr lang="en-US" sz="2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x, y </a:t>
            </a:r>
            <a:r>
              <a:rPr lang="en-US" sz="2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zip([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[</a:t>
            </a:r>
            <a:r>
              <a:rPr lang="en-US" sz="23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])}</a:t>
            </a:r>
          </a:p>
          <a:p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3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3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17246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E9E2-AB8D-763E-3126-95BB95FC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Dictionaries: common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B8720-C0CB-C316-F840-0B839E6E61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A2295-358E-22EE-4A35-9FC6FFA08B0C}"/>
              </a:ext>
            </a:extLst>
          </p:cNvPr>
          <p:cNvSpPr txBox="1"/>
          <p:nvPr/>
        </p:nvSpPr>
        <p:spPr>
          <a:xfrm>
            <a:off x="136913" y="1076759"/>
            <a:ext cx="75729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"key1"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"value1"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"key2"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"value2"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 (key present / missing)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'key1'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'value1’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'meow'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KeyError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'meow’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my_dict.get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'meow'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</a:t>
            </a:r>
            <a:r>
              <a:rPr lang="en-US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returns None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my_dict.get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'meow'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'fallback'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'fallback'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257AD-51DE-BDE2-55DC-1D7CAA2FCA11}"/>
              </a:ext>
            </a:extLst>
          </p:cNvPr>
          <p:cNvSpPr txBox="1"/>
          <p:nvPr/>
        </p:nvSpPr>
        <p:spPr>
          <a:xfrm>
            <a:off x="6815242" y="1682752"/>
            <a:ext cx="56990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operators: in, not in, min/max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'key1'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'</a:t>
            </a:r>
            <a:r>
              <a:rPr lang="en-US" sz="2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not_present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writing to a </a:t>
            </a:r>
            <a:r>
              <a:rPr lang="en-US" sz="2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dict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'key3'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42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'key3'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42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4262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A0B0-EAEB-7905-1F60-F9148C696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D64-DB76-409A-E65C-17B3CCF9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C9F3-5112-45B6-9876-1752CAE1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Upcoming due dates</a:t>
            </a:r>
          </a:p>
          <a:p>
            <a:pPr lvl="1">
              <a:buFontTx/>
              <a:buChar char="-"/>
            </a:pPr>
            <a:r>
              <a:rPr lang="en-US" dirty="0"/>
              <a:t> HW03, Lab03: Due 7/1 11:59 pm PST (tonight!)</a:t>
            </a:r>
          </a:p>
          <a:p>
            <a:pPr>
              <a:buFontTx/>
              <a:buChar char="-"/>
            </a:pPr>
            <a:r>
              <a:rPr lang="en-US" dirty="0"/>
              <a:t> Project01 (“Maps”) will be released later this week</a:t>
            </a:r>
          </a:p>
          <a:p>
            <a:pPr lvl="1">
              <a:buFontTx/>
              <a:buChar char="-"/>
            </a:pPr>
            <a:r>
              <a:rPr lang="en-US" dirty="0"/>
              <a:t> You can work on this + submit with one partner. </a:t>
            </a:r>
          </a:p>
          <a:p>
            <a:pPr lvl="2">
              <a:buFontTx/>
              <a:buChar char="-"/>
            </a:pPr>
            <a:r>
              <a:rPr lang="en-US" dirty="0"/>
              <a:t>Or, you can solo it.</a:t>
            </a:r>
          </a:p>
          <a:p>
            <a:pPr>
              <a:buFontTx/>
              <a:buChar char="-"/>
            </a:pPr>
            <a:r>
              <a:rPr lang="en-US" dirty="0"/>
              <a:t> (Holiday) July 4: No lecture/labs/OH!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AAC4B-C44F-89FB-3123-25DB3F2EB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pic>
        <p:nvPicPr>
          <p:cNvPr id="6" name="Picture 5" descr="A hand holding a flag and sparkler&#10;&#10;Description automatically generated">
            <a:extLst>
              <a:ext uri="{FF2B5EF4-FFF2-40B4-BE49-F238E27FC236}">
                <a16:creationId xmlns:a16="http://schemas.microsoft.com/office/drawing/2014/main" id="{A51BBD2A-0401-518F-9C72-1C07D6995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440" y="4427405"/>
            <a:ext cx="2707293" cy="1804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F3D684-10CF-5041-46B5-4FF0D75DBD53}"/>
              </a:ext>
            </a:extLst>
          </p:cNvPr>
          <p:cNvSpPr txBox="1"/>
          <p:nvPr/>
        </p:nvSpPr>
        <p:spPr>
          <a:xfrm>
            <a:off x="7887522" y="6248142"/>
            <a:ext cx="57758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Credit: </a:t>
            </a:r>
            <a:r>
              <a:rPr lang="en-US" sz="600" b="0" i="0" u="none" strike="noStrike" dirty="0">
                <a:effectLst/>
                <a:highlight>
                  <a:srgbClr val="FFFFFF"/>
                </a:highlight>
                <a:latin typeface="-apple-system"/>
                <a:hlinkClick r:id="rId3"/>
              </a:rPr>
              <a:t>Stephanie McCabe</a:t>
            </a:r>
            <a:r>
              <a:rPr lang="en-US" sz="600" b="0" i="0" u="none" strike="noStrike" dirty="0"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lang="en-US" sz="600" dirty="0">
                <a:hlinkClick r:id="rId4"/>
              </a:rPr>
              <a:t>https://unsplash.com/photos/time-lapse-photography-of-sparkler-and-usa-flag-let-_Ajm-ewEC24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357725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9EFEB9-7964-B32E-4ADF-A8E51496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58EC5-020A-1EA5-0E26-80CD1C18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person = { 'name': 'Michael' }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person.get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('name')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person['email'] = '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ball@berkeley.edu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'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person.keys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'phone' in person</a:t>
            </a:r>
          </a:p>
          <a:p>
            <a:pPr marL="0" indent="0">
              <a:buNone/>
            </a:pPr>
            <a:endParaRPr lang="en-US" dirty="0">
              <a:latin typeface="Source Code Pro" panose="020B0309030403020204" pitchFamily="34" charset="0"/>
              <a:ea typeface="Source Code Pro" panose="020B0309030403020204" pitchFamily="34" charset="0"/>
            </a:endParaRPr>
          </a:p>
          <a:p>
            <a:pPr marL="0" indent="0">
              <a:buNone/>
            </a:pPr>
            <a:endParaRPr lang="en-US" dirty="0">
              <a:latin typeface="Source Code Pro" panose="020B0309030403020204" pitchFamily="34" charset="0"/>
              <a:ea typeface="Source Code Pro" panose="020B0309030403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text = 'One upon a time'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{ word :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len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(word) for word in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text.split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() }</a:t>
            </a:r>
          </a:p>
          <a:p>
            <a:pPr marL="0" indent="0">
              <a:buNone/>
            </a:pPr>
            <a:endParaRPr lang="en-US" dirty="0">
              <a:latin typeface="Source Code Pro" panose="020B0309030403020204" pitchFamily="34" charset="0"/>
              <a:ea typeface="Source Code Pro" panose="020B0309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9EEF-65C0-DDDE-A010-78E77041A8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25511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187EE84-7023-8A4E-8268-919ABBCBE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</p:spTree>
    <p:extLst>
      <p:ext uri="{BB962C8B-B14F-4D97-AF65-F5344CB8AC3E}">
        <p14:creationId xmlns:p14="http://schemas.microsoft.com/office/powerpoint/2010/main" val="5903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046-645C-9643-8339-A786218B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456D-4CEC-CF41-8620-FC5EDDA2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Distinguish between when a function mutates data, or returns a new object</a:t>
            </a:r>
          </a:p>
          <a:p>
            <a:pPr lvl="1"/>
            <a:r>
              <a:rPr lang="en-US" dirty="0"/>
              <a:t> Many Python "default" functions return new objects</a:t>
            </a:r>
          </a:p>
          <a:p>
            <a:r>
              <a:rPr lang="en-US" dirty="0"/>
              <a:t>Understand modifying objects </a:t>
            </a:r>
            <a:r>
              <a:rPr lang="en-US" b="1" dirty="0"/>
              <a:t>in place</a:t>
            </a:r>
          </a:p>
          <a:p>
            <a:r>
              <a:rPr lang="en-US" dirty="0"/>
              <a:t>Python provides “is” and “==” for checking if items are the same, in different ways</a:t>
            </a:r>
          </a:p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51DB240-4F37-B3E0-F39B-508786B166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0532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52871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859C-F17F-A3CF-45FB-2BABCC0B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Mutability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240B-85BA-E632-B7B3-E998C1293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Recall: “</a:t>
            </a:r>
            <a:r>
              <a:rPr lang="en-US" b="1" dirty="0"/>
              <a:t>mutable/mutation</a:t>
            </a:r>
            <a:r>
              <a:rPr lang="en-US" dirty="0"/>
              <a:t>” means “to modify / modifiable”</a:t>
            </a:r>
          </a:p>
          <a:p>
            <a:pPr lvl="1"/>
            <a:r>
              <a:rPr lang="en-US" dirty="0"/>
              <a:t> “</a:t>
            </a:r>
            <a:r>
              <a:rPr lang="en-US" b="1" dirty="0"/>
              <a:t>immutable</a:t>
            </a:r>
            <a:r>
              <a:rPr lang="en-US" dirty="0"/>
              <a:t>” means “unmodifiable”</a:t>
            </a:r>
          </a:p>
          <a:p>
            <a:r>
              <a:rPr lang="en-US" sz="2800" dirty="0"/>
              <a:t>Mutable data is a reality — lists, dictionaries, objects (coming soon)</a:t>
            </a:r>
          </a:p>
          <a:p>
            <a:r>
              <a:rPr lang="en-US" sz="2800" dirty="0"/>
              <a:t> It's a challenging aspect of programming</a:t>
            </a:r>
          </a:p>
          <a:p>
            <a:r>
              <a:rPr lang="en-US" sz="2800" dirty="0"/>
              <a:t> There are common patterns, which you will </a:t>
            </a:r>
            <a:r>
              <a:rPr lang="en-US" sz="2800" i="1" dirty="0"/>
              <a:t>slowly</a:t>
            </a:r>
            <a:r>
              <a:rPr lang="en-US" sz="2800" dirty="0"/>
              <a:t> become familiar with and internalize.</a:t>
            </a:r>
          </a:p>
          <a:p>
            <a:r>
              <a:rPr lang="en-US" sz="2800" dirty="0"/>
              <a:t> </a:t>
            </a:r>
            <a:r>
              <a:rPr lang="en-US" sz="2800" b="1" dirty="0"/>
              <a:t>Use your environment diagrams!</a:t>
            </a:r>
            <a:endParaRPr lang="en-US" sz="28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F4392FC-0EFB-7523-B695-EE873E9441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0532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43644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CFD4-D2AE-E8AF-3E61-00C468BC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Objects in Python (preview of Object-Oriented Programming)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7698D-41C4-043B-D5EB-6DBE5900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</a:t>
            </a:r>
            <a:r>
              <a:rPr lang="en-US" sz="2400" b="1" dirty="0"/>
              <a:t>object</a:t>
            </a:r>
            <a:r>
              <a:rPr lang="en-US" sz="2400" dirty="0"/>
              <a:t> is a bundle of data and behavior.</a:t>
            </a:r>
          </a:p>
          <a:p>
            <a:r>
              <a:rPr lang="en-US" sz="2400" dirty="0"/>
              <a:t>A type of object is called a </a:t>
            </a:r>
            <a:r>
              <a:rPr lang="en-US" sz="2400" b="1" dirty="0"/>
              <a:t>class</a:t>
            </a:r>
            <a:r>
              <a:rPr lang="en-US" sz="2400" dirty="0"/>
              <a:t>.</a:t>
            </a:r>
          </a:p>
          <a:p>
            <a:r>
              <a:rPr lang="en-US" sz="2400" dirty="0"/>
              <a:t>Every value in Python is an object.</a:t>
            </a:r>
          </a:p>
          <a:p>
            <a:pPr lvl="1"/>
            <a:r>
              <a:rPr lang="en-US" sz="2400" dirty="0"/>
              <a:t> string, list, int, tuple, et</a:t>
            </a:r>
          </a:p>
          <a:p>
            <a:r>
              <a:rPr lang="en-US" sz="2400" dirty="0"/>
              <a:t>All objects have attributes</a:t>
            </a:r>
          </a:p>
          <a:p>
            <a:r>
              <a:rPr lang="en-US" sz="2400" dirty="0"/>
              <a:t>Objects often have associated methods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/>
              <a:t>lst.append</a:t>
            </a:r>
            <a:r>
              <a:rPr lang="en-US" sz="2400" dirty="0"/>
              <a:t>(), </a:t>
            </a:r>
            <a:r>
              <a:rPr lang="en-US" sz="2400" dirty="0" err="1"/>
              <a:t>lst.extend</a:t>
            </a:r>
            <a:r>
              <a:rPr lang="en-US" sz="2400" dirty="0"/>
              <a:t>(),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b="1" dirty="0">
                <a:sym typeface="Arial"/>
              </a:rPr>
              <a:t>Objects have a value (or values)</a:t>
            </a:r>
            <a:endParaRPr lang="en-US" sz="2400" b="1" dirty="0"/>
          </a:p>
          <a:p>
            <a:pPr lvl="1"/>
            <a:r>
              <a:rPr lang="en-US" sz="2400" dirty="0">
                <a:sym typeface="Arial"/>
              </a:rPr>
              <a:t> Mutable: We can change the object after it has been created</a:t>
            </a:r>
          </a:p>
          <a:p>
            <a:pPr lvl="1"/>
            <a:r>
              <a:rPr lang="en-US" sz="2400" dirty="0">
                <a:sym typeface="Arial"/>
              </a:rPr>
              <a:t> Immutable: We cannot change the object.</a:t>
            </a:r>
          </a:p>
          <a:p>
            <a:r>
              <a:rPr lang="en-US" sz="2400" dirty="0">
                <a:sym typeface="Arial"/>
              </a:rPr>
              <a:t>Objects have an </a:t>
            </a:r>
            <a:r>
              <a:rPr lang="en-US" sz="2400" i="1" dirty="0">
                <a:sym typeface="Arial"/>
              </a:rPr>
              <a:t>identity</a:t>
            </a:r>
            <a:r>
              <a:rPr lang="en-US" sz="2400" dirty="0">
                <a:sym typeface="Arial"/>
              </a:rPr>
              <a:t>, a reference to that object.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2E9D9-A900-98DB-0F9A-5B2B2C7E7B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81021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2E53-10AA-0A4D-A20A-52DFC9BF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Object: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FC42-6B4D-A54A-8554-D53147D9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000" dirty="0">
                <a:latin typeface="Source Code Pro" panose="020B0509030403020204" pitchFamily="49" charset="77"/>
              </a:rPr>
              <a:t>course = </a:t>
            </a:r>
            <a:r>
              <a:rPr lang="en-US" sz="20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'CS88'</a:t>
            </a:r>
          </a:p>
          <a:p>
            <a:pPr algn="l" fontAlgn="base"/>
            <a:endParaRPr lang="en-US" sz="2000" b="0" i="0" u="none" strike="noStrike" dirty="0">
              <a:solidFill>
                <a:srgbClr val="0048AB"/>
              </a:solidFill>
            </a:endParaRPr>
          </a:p>
          <a:p>
            <a:pPr algn="l" fontAlgn="base"/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What kind of object is it?</a:t>
            </a:r>
            <a:endParaRPr lang="en-US" sz="2000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Source Code Pro" panose="020B0509030403020204" pitchFamily="49" charset="77"/>
              </a:rPr>
              <a:t>type(course)</a:t>
            </a:r>
          </a:p>
          <a:p>
            <a:pPr algn="l" fontAlgn="base"/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What data is inside it?</a:t>
            </a:r>
            <a:endParaRPr lang="en-US" sz="2000" b="1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sz="2000" dirty="0">
                <a:latin typeface="Source Code Pro" panose="020B0509030403020204" pitchFamily="49" charset="77"/>
              </a:rPr>
              <a:t> course[</a:t>
            </a:r>
            <a:r>
              <a:rPr lang="en-US" sz="2000" dirty="0">
                <a:effectLst/>
                <a:latin typeface="Source Code Pro" panose="020B0509030403020204" pitchFamily="49" charset="77"/>
              </a:rPr>
              <a:t>0</a:t>
            </a:r>
            <a:r>
              <a:rPr lang="en-US" sz="2000" dirty="0">
                <a:latin typeface="Source Code Pro" panose="020B0509030403020204" pitchFamily="49" charset="77"/>
              </a:rPr>
              <a:t>]</a:t>
            </a:r>
          </a:p>
          <a:p>
            <a:pPr lvl="1"/>
            <a:r>
              <a:rPr lang="en-US" sz="2000" dirty="0">
                <a:latin typeface="Source Code Pro" panose="020B0509030403020204" pitchFamily="49" charset="77"/>
              </a:rPr>
              <a:t> course[</a:t>
            </a:r>
            <a:r>
              <a:rPr lang="en-US" sz="2000" dirty="0">
                <a:effectLst/>
                <a:latin typeface="Source Code Pro" panose="020B0509030403020204" pitchFamily="49" charset="77"/>
              </a:rPr>
              <a:t>2</a:t>
            </a:r>
            <a:r>
              <a:rPr lang="en-US" sz="2000" dirty="0">
                <a:latin typeface="Source Code Pro" panose="020B0509030403020204" pitchFamily="49" charset="77"/>
              </a:rPr>
              <a:t>:]</a:t>
            </a:r>
          </a:p>
          <a:p>
            <a:pPr algn="l" fontAlgn="base"/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algn="l" fontAlgn="base"/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What methods can we call?</a:t>
            </a:r>
            <a:endParaRPr lang="en-US" sz="2000" b="1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sz="2000" dirty="0">
                <a:latin typeface="Source Code Pro" panose="020B0509030403020204" pitchFamily="49" charset="77"/>
              </a:rPr>
              <a:t> </a:t>
            </a:r>
            <a:r>
              <a:rPr lang="en-US" sz="2000" dirty="0" err="1">
                <a:latin typeface="Source Code Pro" panose="020B0509030403020204" pitchFamily="49" charset="77"/>
              </a:rPr>
              <a:t>course.upper</a:t>
            </a:r>
            <a:r>
              <a:rPr lang="en-US" sz="2000" dirty="0">
                <a:latin typeface="Source Code Pro" panose="020B0509030403020204" pitchFamily="49" charset="77"/>
              </a:rPr>
              <a:t>()</a:t>
            </a:r>
          </a:p>
          <a:p>
            <a:pPr lvl="1"/>
            <a:r>
              <a:rPr lang="en-US" sz="2000" dirty="0">
                <a:latin typeface="Source Code Pro" panose="020B0509030403020204" pitchFamily="49" charset="77"/>
              </a:rPr>
              <a:t> </a:t>
            </a:r>
            <a:r>
              <a:rPr lang="en-US" sz="2000" dirty="0" err="1">
                <a:latin typeface="Source Code Pro" panose="020B0509030403020204" pitchFamily="49" charset="77"/>
              </a:rPr>
              <a:t>course.lower</a:t>
            </a:r>
            <a:r>
              <a:rPr lang="en-US" sz="2000" dirty="0">
                <a:latin typeface="Source Code Pro" panose="020B0509030403020204" pitchFamily="49" charset="77"/>
              </a:rPr>
              <a:t>()</a:t>
            </a:r>
          </a:p>
          <a:p>
            <a:pPr marL="192876" lvl="1" indent="0">
              <a:buNone/>
            </a:pPr>
            <a:endParaRPr lang="en-US" sz="2000" dirty="0"/>
          </a:p>
          <a:p>
            <a:r>
              <a:rPr lang="en-US" sz="2000" dirty="0"/>
              <a:t>None of these methods modify our original string.</a:t>
            </a:r>
          </a:p>
        </p:txBody>
      </p:sp>
    </p:spTree>
    <p:extLst>
      <p:ext uri="{BB962C8B-B14F-4D97-AF65-F5344CB8AC3E}">
        <p14:creationId xmlns:p14="http://schemas.microsoft.com/office/powerpoint/2010/main" val="3963595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Dictionaries are Mutable, too</a:t>
            </a:r>
            <a:endParaRPr lang="en-US" dirty="0"/>
          </a:p>
        </p:txBody>
      </p:sp>
      <p:sp>
        <p:nvSpPr>
          <p:cNvPr id="155" name="Google Shape;155;p18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ym typeface="Arial"/>
              </a:rPr>
              <a:t>Immutable</a:t>
            </a:r>
            <a:r>
              <a:rPr lang="en-US" sz="2400" dirty="0">
                <a:sym typeface="Arial"/>
              </a:rPr>
              <a:t> – the value of the object cannot be changed</a:t>
            </a:r>
            <a:endParaRPr lang="en-US" sz="2400" dirty="0"/>
          </a:p>
          <a:p>
            <a:pPr lvl="1"/>
            <a:r>
              <a:rPr lang="en-US" sz="2400" dirty="0">
                <a:sym typeface="Arial"/>
              </a:rPr>
              <a:t>integers, floats, </a:t>
            </a:r>
            <a:r>
              <a:rPr lang="en-US" sz="2400" dirty="0" err="1">
                <a:sym typeface="Arial"/>
              </a:rPr>
              <a:t>booleans</a:t>
            </a:r>
            <a:endParaRPr lang="en-US" sz="2400" dirty="0">
              <a:sym typeface="Arial"/>
            </a:endParaRPr>
          </a:p>
          <a:p>
            <a:pPr lvl="1"/>
            <a:r>
              <a:rPr lang="en-US" sz="2400" dirty="0">
                <a:sym typeface="Arial"/>
              </a:rPr>
              <a:t>strings, tuples</a:t>
            </a:r>
            <a:endParaRPr lang="en-US" sz="2400" dirty="0"/>
          </a:p>
          <a:p>
            <a:r>
              <a:rPr lang="en-US" sz="2400" b="1" dirty="0">
                <a:sym typeface="Arial"/>
              </a:rPr>
              <a:t>Mutable</a:t>
            </a:r>
            <a:r>
              <a:rPr lang="en-US" sz="2400" dirty="0">
                <a:sym typeface="Arial"/>
              </a:rPr>
              <a:t> – the value of the object can change over time</a:t>
            </a:r>
            <a:endParaRPr lang="en-US" sz="2400" dirty="0"/>
          </a:p>
          <a:p>
            <a:pPr lvl="1"/>
            <a:r>
              <a:rPr lang="en-US" sz="2400" dirty="0">
                <a:sym typeface="Arial"/>
              </a:rPr>
              <a:t>Lists</a:t>
            </a:r>
            <a:endParaRPr lang="en-US" sz="2400" dirty="0"/>
          </a:p>
          <a:p>
            <a:pPr lvl="1"/>
            <a:r>
              <a:rPr lang="en-US" sz="2400" dirty="0">
                <a:sym typeface="Arial"/>
              </a:rPr>
              <a:t>Dictionaries</a:t>
            </a:r>
            <a:endParaRPr lang="en-US" sz="2400" dirty="0"/>
          </a:p>
          <a:p>
            <a:pPr lvl="1"/>
            <a:endParaRPr lang="en-US" sz="2400" dirty="0"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1905000" y="3991300"/>
            <a:ext cx="3810000" cy="2308324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[1,2,3,4]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[1, 2, 3, 4]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[2]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3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[2] = 'elephant'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[1, 2, 'elephant', 4]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5867400" y="3429001"/>
            <a:ext cx="4572000" cy="2862323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{'a':1, 'b':2}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adict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{'b': 2, 'a': 1}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['b']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2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['b'] = 42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['c'] = 'elephant'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adict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{'b': 42, 'c': 'elephant', 'a': 1}</a:t>
            </a: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84BDC6-0A47-2985-6AE8-728EA9B88A3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i="0" baseline="0">
                <a:solidFill>
                  <a:schemeClr val="bg1"/>
                </a:solidFill>
                <a:latin typeface="FreightMicro Pro Book" panose="02000603020000020004" pitchFamily="2" charset="0"/>
                <a:ea typeface="ＭＳ Ｐゴシック" charset="-128"/>
                <a:cs typeface="FreightMicro Pro Book" panose="0200060302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9288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6pPr>
            <a:lvl7pPr marL="38576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7pPr>
            <a:lvl8pPr marL="57864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8pPr>
            <a:lvl9pPr marL="77152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>
              <a:buClrTx/>
              <a:buFontTx/>
            </a:pPr>
            <a:r>
              <a:rPr lang="en-US" dirty="0"/>
              <a:t>Mutable Objects: lists and dictionaries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Dictionaries – by example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E50D3-CEAA-144A-944A-76A88428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31" y="914400"/>
            <a:ext cx="87630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/>
                <a:sym typeface="Arial"/>
              </a:rPr>
              <a:t>Constructors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: 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 hi=32, lo=17) 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([('hi',212),('lo',32),(17,3)])</a:t>
            </a: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{'x':1, 'y':2, 3:4}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{wd :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len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(wd) for wd in "The quick brown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fox".split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()}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/>
                <a:sym typeface="Arial"/>
              </a:rPr>
              <a:t>Selectors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: 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water['lo']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&gt;.keys(), .items(), .values()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&gt;.get(key [, default] )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/>
                <a:sym typeface="Arial"/>
              </a:rPr>
              <a:t>Operations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: 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in, not in,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len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 min, max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'name' in course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Mutators</a:t>
            </a: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course[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number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] = 'C88C'</a:t>
            </a: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course.pop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('room')</a:t>
            </a: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del course['room'] 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B2BB8-C883-03D7-DDE6-280DB94BBE5C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i="0" baseline="0">
                <a:solidFill>
                  <a:schemeClr val="bg1"/>
                </a:solidFill>
                <a:latin typeface="FreightMicro Pro Book" panose="02000603020000020004" pitchFamily="2" charset="0"/>
                <a:ea typeface="ＭＳ Ｐゴシック" charset="-128"/>
                <a:cs typeface="FreightMicro Pro Book" panose="0200060302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9288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6pPr>
            <a:lvl7pPr marL="38576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7pPr>
            <a:lvl8pPr marL="57864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8pPr>
            <a:lvl9pPr marL="77152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>
              <a:buClrTx/>
              <a:buFontTx/>
            </a:pPr>
            <a:r>
              <a:rPr lang="en-US" dirty="0"/>
              <a:t>Dictionaries (syntax/operations review)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A305C902-2B9E-E544-F217-89D5A63954FB}"/>
              </a:ext>
            </a:extLst>
          </p:cNvPr>
          <p:cNvSpPr/>
          <p:nvPr/>
        </p:nvSpPr>
        <p:spPr bwMode="auto">
          <a:xfrm>
            <a:off x="5030296" y="5856436"/>
            <a:ext cx="2131407" cy="631528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49653-1A58-1213-F1C1-786D6DE585D2}"/>
              </a:ext>
            </a:extLst>
          </p:cNvPr>
          <p:cNvSpPr txBox="1"/>
          <p:nvPr/>
        </p:nvSpPr>
        <p:spPr>
          <a:xfrm>
            <a:off x="7499395" y="5695146"/>
            <a:ext cx="4564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mutator operations modify the </a:t>
            </a:r>
            <a:r>
              <a:rPr lang="en-US" sz="2800" dirty="0" err="1"/>
              <a:t>dict</a:t>
            </a:r>
            <a:r>
              <a:rPr lang="en-US" sz="2800" dirty="0"/>
              <a:t> object!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845F-3B77-4945-A8F0-04209D0C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vs 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C056-68B8-6042-B1F0-8FEE3BA4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92201"/>
            <a:ext cx="11125200" cy="5257800"/>
          </a:xfrm>
        </p:spPr>
        <p:txBody>
          <a:bodyPr/>
          <a:lstStyle/>
          <a:p>
            <a:pPr algn="l" fontAlgn="base"/>
            <a:r>
              <a:rPr lang="en-US" sz="2400" u="none" strike="noStrike" dirty="0">
                <a:solidFill>
                  <a:srgbClr val="000000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An immutable value is unchanging once created.</a:t>
            </a:r>
          </a:p>
          <a:p>
            <a:pPr algn="l" fontAlgn="base"/>
            <a:r>
              <a:rPr lang="en-US" sz="2400" u="none" strike="noStrike" dirty="0">
                <a:solidFill>
                  <a:srgbClr val="000000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Immutable types (that we've covered): int, float, string, tuple</a:t>
            </a:r>
          </a:p>
          <a:p>
            <a:pPr marL="385763" lvl="2" indent="0">
              <a:buNone/>
            </a:pPr>
            <a:r>
              <a:rPr lang="en-US" sz="1600" dirty="0" err="1">
                <a:latin typeface="Source Code Pro" panose="020B0509030403020204" pitchFamily="49" charset="77"/>
              </a:rPr>
              <a:t>a_string</a:t>
            </a:r>
            <a:r>
              <a:rPr lang="en-US" sz="1600" dirty="0">
                <a:latin typeface="Source Code Pro" panose="020B0509030403020204" pitchFamily="49" charset="77"/>
              </a:rPr>
              <a:t> = </a:t>
            </a:r>
            <a:r>
              <a:rPr lang="en-US" sz="16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"Hi y'all"</a:t>
            </a:r>
          </a:p>
          <a:p>
            <a:pPr marL="385763" lvl="2" indent="0">
              <a:buNone/>
            </a:pPr>
            <a:r>
              <a:rPr lang="en-US" sz="1600" dirty="0" err="1">
                <a:latin typeface="Source Code Pro" panose="020B0509030403020204" pitchFamily="49" charset="77"/>
              </a:rPr>
              <a:t>a_string</a:t>
            </a:r>
            <a:r>
              <a:rPr lang="en-US" sz="1600" dirty="0">
                <a:latin typeface="Source Code Pro" panose="020B0509030403020204" pitchFamily="49" charset="77"/>
              </a:rPr>
              <a:t>[</a:t>
            </a:r>
            <a:r>
              <a:rPr lang="en-US" sz="1600" dirty="0">
                <a:effectLst/>
                <a:latin typeface="Source Code Pro" panose="020B0509030403020204" pitchFamily="49" charset="77"/>
              </a:rPr>
              <a:t>1</a:t>
            </a:r>
            <a:r>
              <a:rPr lang="en-US" sz="1600" dirty="0">
                <a:latin typeface="Source Code Pro" panose="020B0509030403020204" pitchFamily="49" charset="77"/>
              </a:rPr>
              <a:t>] = </a:t>
            </a:r>
            <a:r>
              <a:rPr lang="en-US" sz="16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"I" # ERROR</a:t>
            </a:r>
          </a:p>
          <a:p>
            <a:pPr marL="385763" lvl="2" indent="0">
              <a:buNone/>
            </a:pPr>
            <a:r>
              <a:rPr lang="en-US" sz="1600" dirty="0" err="1">
                <a:latin typeface="Source Code Pro" panose="020B0509030403020204" pitchFamily="49" charset="77"/>
              </a:rPr>
              <a:t>a_string</a:t>
            </a:r>
            <a:r>
              <a:rPr lang="en-US" sz="1600" dirty="0">
                <a:latin typeface="Source Code Pro" panose="020B0509030403020204" pitchFamily="49" charset="77"/>
              </a:rPr>
              <a:t> += </a:t>
            </a:r>
            <a:r>
              <a:rPr lang="en-US" sz="16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", how you doing?"</a:t>
            </a:r>
          </a:p>
          <a:p>
            <a:pPr marL="385763" lvl="2" indent="0">
              <a:buNone/>
            </a:pPr>
            <a:r>
              <a:rPr lang="en-US" sz="1600" dirty="0" err="1">
                <a:latin typeface="Source Code Pro" panose="020B0509030403020204" pitchFamily="49" charset="77"/>
              </a:rPr>
              <a:t>an_int</a:t>
            </a:r>
            <a:r>
              <a:rPr lang="en-US" sz="1600" dirty="0">
                <a:latin typeface="Source Code Pro" panose="020B0509030403020204" pitchFamily="49" charset="77"/>
              </a:rPr>
              <a:t> = </a:t>
            </a:r>
            <a:r>
              <a:rPr lang="en-US" sz="1600" dirty="0">
                <a:effectLst/>
                <a:latin typeface="Source Code Pro" panose="020B0509030403020204" pitchFamily="49" charset="77"/>
              </a:rPr>
              <a:t>20</a:t>
            </a:r>
            <a:endParaRPr lang="en-US" sz="1600" dirty="0">
              <a:latin typeface="Source Code Pro" panose="020B0509030403020204" pitchFamily="49" charset="77"/>
            </a:endParaRPr>
          </a:p>
          <a:p>
            <a:pPr marL="385763" lvl="2" indent="0">
              <a:buNone/>
            </a:pPr>
            <a:r>
              <a:rPr lang="en-US" sz="1600" dirty="0" err="1">
                <a:latin typeface="Source Code Pro" panose="020B0509030403020204" pitchFamily="49" charset="77"/>
              </a:rPr>
              <a:t>an_int</a:t>
            </a:r>
            <a:r>
              <a:rPr lang="en-US" sz="1600" dirty="0">
                <a:latin typeface="Source Code Pro" panose="020B0509030403020204" pitchFamily="49" charset="77"/>
              </a:rPr>
              <a:t> += </a:t>
            </a:r>
            <a:r>
              <a:rPr lang="en-US" sz="1600" dirty="0">
                <a:effectLst/>
                <a:latin typeface="Source Code Pro" panose="020B0509030403020204" pitchFamily="49" charset="77"/>
              </a:rPr>
              <a:t>2</a:t>
            </a:r>
          </a:p>
          <a:p>
            <a:r>
              <a:rPr lang="en-US" sz="2400" u="none" strike="noStrike" dirty="0">
                <a:solidFill>
                  <a:srgbClr val="000000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 mutable value can change in value throughout the course of computation. All names that refer to the same object are affected by a mutation.</a:t>
            </a:r>
          </a:p>
          <a:p>
            <a:pPr algn="l" fontAlgn="base"/>
            <a:r>
              <a:rPr lang="en-US" sz="2400" u="none" strike="noStrike" dirty="0">
                <a:solidFill>
                  <a:srgbClr val="000000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Mutable types (that we've covered): list, </a:t>
            </a:r>
            <a:r>
              <a:rPr lang="en-US" sz="2400" u="none" strike="noStrike" dirty="0" err="1">
                <a:solidFill>
                  <a:srgbClr val="000000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dict</a:t>
            </a:r>
            <a:endParaRPr lang="en-US" sz="2400" u="none" strike="noStrike" dirty="0">
              <a:solidFill>
                <a:srgbClr val="000000"/>
              </a:solidFill>
              <a:effectLst/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385763" lvl="2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grades = [</a:t>
            </a:r>
            <a:r>
              <a:rPr lang="en-US" sz="1600" dirty="0">
                <a:effectLst/>
                <a:latin typeface="Source Code Pro" panose="020B0509030403020204" pitchFamily="49" charset="77"/>
              </a:rPr>
              <a:t>90</a:t>
            </a:r>
            <a:r>
              <a:rPr lang="en-US" sz="1600" dirty="0">
                <a:latin typeface="Source Code Pro" panose="020B0509030403020204" pitchFamily="49" charset="77"/>
              </a:rPr>
              <a:t>, </a:t>
            </a:r>
            <a:r>
              <a:rPr lang="en-US" sz="1600" dirty="0">
                <a:effectLst/>
                <a:latin typeface="Source Code Pro" panose="020B0509030403020204" pitchFamily="49" charset="77"/>
              </a:rPr>
              <a:t>70</a:t>
            </a:r>
            <a:r>
              <a:rPr lang="en-US" sz="1600" dirty="0">
                <a:latin typeface="Source Code Pro" panose="020B0509030403020204" pitchFamily="49" charset="77"/>
              </a:rPr>
              <a:t>, </a:t>
            </a:r>
            <a:r>
              <a:rPr lang="en-US" sz="1600" dirty="0">
                <a:effectLst/>
                <a:latin typeface="Source Code Pro" panose="020B0509030403020204" pitchFamily="49" charset="77"/>
              </a:rPr>
              <a:t>85</a:t>
            </a:r>
            <a:r>
              <a:rPr lang="en-US" sz="1600" dirty="0">
                <a:latin typeface="Source Code Pro" panose="020B0509030403020204" pitchFamily="49" charset="77"/>
              </a:rPr>
              <a:t>]</a:t>
            </a:r>
          </a:p>
          <a:p>
            <a:pPr marL="385763" lvl="2" indent="0">
              <a:buNone/>
            </a:pPr>
            <a:r>
              <a:rPr lang="en-US" sz="1600" dirty="0" err="1">
                <a:latin typeface="Source Code Pro" panose="020B0509030403020204" pitchFamily="49" charset="77"/>
              </a:rPr>
              <a:t>grades_copy</a:t>
            </a:r>
            <a:r>
              <a:rPr lang="en-US" sz="1600" dirty="0">
                <a:latin typeface="Source Code Pro" panose="020B0509030403020204" pitchFamily="49" charset="77"/>
              </a:rPr>
              <a:t> = grades # Not actually a copy!</a:t>
            </a:r>
          </a:p>
          <a:p>
            <a:pPr marL="385763" lvl="2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grades[</a:t>
            </a:r>
            <a:r>
              <a:rPr lang="en-US" sz="1600" dirty="0">
                <a:effectLst/>
                <a:latin typeface="Source Code Pro" panose="020B0509030403020204" pitchFamily="49" charset="77"/>
              </a:rPr>
              <a:t>1</a:t>
            </a:r>
            <a:r>
              <a:rPr lang="en-US" sz="1600" dirty="0">
                <a:latin typeface="Source Code Pro" panose="020B0509030403020204" pitchFamily="49" charset="77"/>
              </a:rPr>
              <a:t>] = </a:t>
            </a:r>
            <a:r>
              <a:rPr lang="en-US" sz="1600" dirty="0">
                <a:effectLst/>
                <a:latin typeface="Source Code Pro" panose="020B0509030403020204" pitchFamily="49" charset="77"/>
              </a:rPr>
              <a:t>100 # </a:t>
            </a:r>
            <a:r>
              <a:rPr lang="en-US" sz="1600" dirty="0" err="1">
                <a:effectLst/>
                <a:latin typeface="Source Code Pro" panose="020B0509030403020204" pitchFamily="49" charset="77"/>
              </a:rPr>
              <a:t>grades_copy</a:t>
            </a:r>
            <a:r>
              <a:rPr lang="en-US" sz="1600" dirty="0">
                <a:effectLst/>
                <a:latin typeface="Source Code Pro" panose="020B0509030403020204" pitchFamily="49" charset="77"/>
              </a:rPr>
              <a:t> changes too!</a:t>
            </a:r>
          </a:p>
          <a:p>
            <a:pPr marL="385763" lvl="2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words = {</a:t>
            </a:r>
            <a:r>
              <a:rPr lang="en-US" sz="16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</a:t>
            </a:r>
            <a:r>
              <a:rPr lang="en-US" sz="1600" dirty="0" err="1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agua</a:t>
            </a:r>
            <a:r>
              <a:rPr lang="en-US" sz="16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</a:t>
            </a:r>
            <a:r>
              <a:rPr lang="en-US" sz="1600" dirty="0">
                <a:latin typeface="Source Code Pro" panose="020B0509030403020204" pitchFamily="49" charset="77"/>
              </a:rPr>
              <a:t>: </a:t>
            </a:r>
            <a:r>
              <a:rPr lang="en-US" sz="16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"water"</a:t>
            </a:r>
            <a:r>
              <a:rPr lang="en-US" sz="1600" dirty="0">
                <a:latin typeface="Source Code Pro" panose="020B0509030403020204" pitchFamily="49" charset="77"/>
              </a:rPr>
              <a:t>}</a:t>
            </a:r>
          </a:p>
          <a:p>
            <a:pPr marL="385763" lvl="2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words[</a:t>
            </a:r>
            <a:r>
              <a:rPr lang="en-US" sz="16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</a:t>
            </a:r>
            <a:r>
              <a:rPr lang="en-US" sz="1600" dirty="0" err="1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pavo</a:t>
            </a:r>
            <a:r>
              <a:rPr lang="en-US" sz="16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</a:t>
            </a:r>
            <a:r>
              <a:rPr lang="en-US" sz="1600" dirty="0">
                <a:latin typeface="Source Code Pro" panose="020B0509030403020204" pitchFamily="49" charset="77"/>
              </a:rPr>
              <a:t>] = </a:t>
            </a:r>
            <a:r>
              <a:rPr lang="en-US" sz="16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"turkey"</a:t>
            </a:r>
            <a:endParaRPr lang="en-US" sz="16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01448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From value to storage …</a:t>
            </a:r>
            <a:endParaRPr lang="en-US"/>
          </a:p>
        </p:txBody>
      </p:sp>
      <p:sp>
        <p:nvSpPr>
          <p:cNvPr id="171" name="Google Shape;171;p20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ym typeface="Arial"/>
              </a:rPr>
              <a:t>A variable assigned a compound value (object) is a reference to that object.</a:t>
            </a:r>
            <a:endParaRPr lang="en-US" sz="2400" dirty="0"/>
          </a:p>
          <a:p>
            <a:r>
              <a:rPr lang="en-US" sz="2400" dirty="0">
                <a:sym typeface="Arial"/>
              </a:rPr>
              <a:t>Mutable objects can be changed but the variable(s) still refer to it</a:t>
            </a:r>
          </a:p>
          <a:p>
            <a:pPr lvl="1"/>
            <a:r>
              <a:rPr lang="en-US" sz="2400" dirty="0">
                <a:sym typeface="Arial"/>
              </a:rPr>
              <a:t> x is still the same object, but its values have changed.</a:t>
            </a:r>
            <a:endParaRPr lang="en-US" sz="2400" dirty="0"/>
          </a:p>
        </p:txBody>
      </p:sp>
      <p:sp>
        <p:nvSpPr>
          <p:cNvPr id="173" name="Google Shape;173;p20"/>
          <p:cNvSpPr txBox="1"/>
          <p:nvPr/>
        </p:nvSpPr>
        <p:spPr>
          <a:xfrm>
            <a:off x="2438400" y="2743201"/>
            <a:ext cx="1985452" cy="1200329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x = [1, 2, 3]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y = 6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3657600" y="4419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FreightSans Pro Medium" panose="02000606030000020004" pitchFamily="2" charset="0"/>
                <a:ea typeface="Noto Sans Symbols"/>
                <a:cs typeface="Noto Sans Symbols"/>
                <a:sym typeface="Noto Sans Symbols"/>
              </a:rPr>
              <a:t>•</a:t>
            </a:r>
            <a:endParaRPr sz="1800" dirty="0">
              <a:solidFill>
                <a:schemeClr val="dk1"/>
              </a:solidFill>
              <a:latin typeface="FreightSans Pro Medium" panose="02000606030000020004" pitchFamily="2" charset="0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200401" y="4419600"/>
            <a:ext cx="364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FreightSans Pro Medium" panose="02000606030000020004" pitchFamily="2" charset="0"/>
              </a:rPr>
              <a:t>x:</a:t>
            </a: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3217186" y="4800600"/>
            <a:ext cx="3770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FreightSans Pro Medium" panose="02000606030000020004" pitchFamily="2" charset="0"/>
              </a:rPr>
              <a:t>y:</a:t>
            </a: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3657600" y="4800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FreightSans Pro Medium" panose="02000606030000020004" pitchFamily="2" charset="0"/>
              </a:rPr>
              <a:t>6</a:t>
            </a: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3657600" y="5181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FreightSans Pro Medium" panose="02000606030000020004" pitchFamily="2" charset="0"/>
              </a:rPr>
              <a:t>…</a:t>
            </a:r>
            <a:endParaRPr sz="1800" dirty="0">
              <a:solidFill>
                <a:schemeClr val="dk1"/>
              </a:solidFill>
              <a:latin typeface="FreightSans Pro Medium" panose="02000606030000020004" pitchFamily="2" charset="0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657601" y="3962400"/>
            <a:ext cx="7747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FreightSans Pro Medium" panose="02000606030000020004" pitchFamily="2" charset="0"/>
              </a:rPr>
              <a:t>frame</a:t>
            </a:r>
            <a:endParaRPr dirty="0">
              <a:latin typeface="FreightSans Pro Medium" panose="02000606030000020004" pitchFamily="2" charset="0"/>
            </a:endParaRPr>
          </a:p>
        </p:txBody>
      </p:sp>
      <p:grpSp>
        <p:nvGrpSpPr>
          <p:cNvPr id="180" name="Google Shape;180;p20"/>
          <p:cNvGrpSpPr/>
          <p:nvPr/>
        </p:nvGrpSpPr>
        <p:grpSpPr>
          <a:xfrm>
            <a:off x="5791200" y="4038600"/>
            <a:ext cx="914400" cy="457200"/>
            <a:chOff x="4267200" y="4038600"/>
            <a:chExt cx="914400" cy="457200"/>
          </a:xfrm>
        </p:grpSpPr>
        <p:sp>
          <p:nvSpPr>
            <p:cNvPr id="181" name="Google Shape;181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r>
                <a:rPr lang="en-US" sz="1800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1</a:t>
              </a:r>
              <a:endParaRPr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r>
                <a:rPr lang="en-US" sz="1800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Noto Sans Symbols"/>
                  <a:sym typeface="Noto Sans Symbols"/>
                </a:rPr>
                <a:t>•</a:t>
              </a:r>
              <a:endParaRPr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7086600" y="4038600"/>
            <a:ext cx="914400" cy="457200"/>
            <a:chOff x="4267200" y="4038600"/>
            <a:chExt cx="914400" cy="457200"/>
          </a:xfrm>
        </p:grpSpPr>
        <p:sp>
          <p:nvSpPr>
            <p:cNvPr id="184" name="Google Shape;184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r>
                <a:rPr lang="en-US" sz="1800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2</a:t>
              </a:r>
              <a:endParaRPr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r>
                <a:rPr lang="en-US" sz="1800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Noto Sans Symbols"/>
                  <a:sym typeface="Noto Sans Symbols"/>
                </a:rPr>
                <a:t>•</a:t>
              </a:r>
              <a:endParaRPr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8382000" y="4038600"/>
            <a:ext cx="914400" cy="457200"/>
            <a:chOff x="4267200" y="4038600"/>
            <a:chExt cx="914400" cy="457200"/>
          </a:xfrm>
        </p:grpSpPr>
        <p:sp>
          <p:nvSpPr>
            <p:cNvPr id="187" name="Google Shape;187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r>
                <a:rPr lang="en-US" sz="1800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3</a:t>
              </a:r>
              <a:endParaRPr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r>
                <a:rPr lang="en-US" sz="1800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Noto Sans Symbols"/>
                  <a:sym typeface="Noto Sans Symbols"/>
                </a:rPr>
                <a:t>•</a:t>
              </a:r>
              <a:endParaRPr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cxnSp>
        <p:nvCxnSpPr>
          <p:cNvPr id="189" name="Google Shape;189;p20"/>
          <p:cNvCxnSpPr/>
          <p:nvPr/>
        </p:nvCxnSpPr>
        <p:spPr>
          <a:xfrm rot="10800000" flipH="1">
            <a:off x="6477000" y="41148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0" name="Google Shape;190;p20"/>
          <p:cNvCxnSpPr/>
          <p:nvPr/>
        </p:nvCxnSpPr>
        <p:spPr>
          <a:xfrm rot="10800000" flipH="1">
            <a:off x="7772400" y="41148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1" name="Google Shape;191;p20"/>
          <p:cNvCxnSpPr/>
          <p:nvPr/>
        </p:nvCxnSpPr>
        <p:spPr>
          <a:xfrm rot="10800000" flipH="1">
            <a:off x="4191000" y="4114800"/>
            <a:ext cx="1600200" cy="533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2" name="Google Shape;192;p20"/>
          <p:cNvSpPr/>
          <p:nvPr/>
        </p:nvSpPr>
        <p:spPr>
          <a:xfrm>
            <a:off x="7086600" y="4038600"/>
            <a:ext cx="313044" cy="369332"/>
          </a:xfrm>
          <a:prstGeom prst="rect">
            <a:avLst/>
          </a:prstGeom>
          <a:solidFill>
            <a:srgbClr val="E9E9E9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FreightSans Pro Medium" panose="02000606030000020004" pitchFamily="2" charset="0"/>
              </a:rPr>
              <a:t>6</a:t>
            </a: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2438400" y="3276600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x[1] = y</a:t>
            </a: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2438400" y="359306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x[1]</a:t>
            </a: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0C2C2-C533-62CF-9400-5242DDA4EEBB}"/>
              </a:ext>
            </a:extLst>
          </p:cNvPr>
          <p:cNvSpPr txBox="1">
            <a:spLocks/>
          </p:cNvSpPr>
          <p:nvPr/>
        </p:nvSpPr>
        <p:spPr bwMode="auto">
          <a:xfrm>
            <a:off x="18094" y="-5834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i="0" baseline="0">
                <a:solidFill>
                  <a:schemeClr val="bg1"/>
                </a:solidFill>
                <a:latin typeface="FreightMicro Pro Book" panose="02000603020000020004" pitchFamily="2" charset="0"/>
                <a:ea typeface="ＭＳ Ｐゴシック" charset="-128"/>
                <a:cs typeface="FreightMicro Pro Book" panose="0200060302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9288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6pPr>
            <a:lvl7pPr marL="38576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7pPr>
            <a:lvl8pPr marL="57864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8pPr>
            <a:lvl9pPr marL="77152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>
              <a:buClrTx/>
              <a:buFontTx/>
            </a:pPr>
            <a:r>
              <a:rPr lang="en-US" dirty="0"/>
              <a:t>Mutation in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A0B0-EAEB-7905-1F60-F9148C696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D64-DB76-409A-E65C-17B3CCF9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C9F3-5112-45B6-9876-1752CAE1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 Environment diagrams (review, lambdas)</a:t>
            </a:r>
          </a:p>
          <a:p>
            <a:pPr>
              <a:buFontTx/>
              <a:buChar char="-"/>
            </a:pPr>
            <a:r>
              <a:rPr lang="en-US" dirty="0"/>
              <a:t> Mutable data</a:t>
            </a:r>
          </a:p>
          <a:p>
            <a:pPr lvl="1"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AAC4B-C44F-89FB-3123-25DB3F2EB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44499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A0B0-EAEB-7905-1F60-F9148C696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D64-DB76-409A-E65C-17B3CCF9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overview.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C9F3-5112-45B6-9876-1752CAE1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 Environment diagrams (review, lambdas)</a:t>
            </a:r>
          </a:p>
          <a:p>
            <a:pPr>
              <a:buFontTx/>
              <a:buChar char="-"/>
            </a:pPr>
            <a:r>
              <a:rPr lang="en-US" dirty="0"/>
              <a:t> Mutable data</a:t>
            </a:r>
          </a:p>
          <a:p>
            <a:pPr lvl="1"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AAC4B-C44F-89FB-3123-25DB3F2EB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7639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Diagrams (review, lambdas)</a:t>
            </a:r>
          </a:p>
        </p:txBody>
      </p:sp>
    </p:spTree>
    <p:extLst>
      <p:ext uri="{BB962C8B-B14F-4D97-AF65-F5344CB8AC3E}">
        <p14:creationId xmlns:p14="http://schemas.microsoft.com/office/powerpoint/2010/main" val="19927925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5791BD-7918-202B-A3C5-9300EE07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(“Nested”)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4AEA9-F187-AE66-6862-145F733E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066800"/>
            <a:ext cx="4959577" cy="5257800"/>
          </a:xfrm>
        </p:spPr>
        <p:txBody>
          <a:bodyPr/>
          <a:lstStyle/>
          <a:p>
            <a:r>
              <a:rPr lang="en-US" dirty="0"/>
              <a:t> Inner functions are </a:t>
            </a:r>
            <a:r>
              <a:rPr lang="en-US" i="1" dirty="0"/>
              <a:t>scoped – </a:t>
            </a:r>
            <a:r>
              <a:rPr lang="en-US" dirty="0"/>
              <a:t>they are not visible to the outside world</a:t>
            </a:r>
          </a:p>
          <a:p>
            <a:r>
              <a:rPr lang="en-US" dirty="0"/>
              <a:t> But they can be </a:t>
            </a:r>
            <a:r>
              <a:rPr lang="en-US" i="1" dirty="0"/>
              <a:t>returned</a:t>
            </a:r>
            <a:r>
              <a:rPr lang="en-US" dirty="0"/>
              <a:t> and thus called later on.</a:t>
            </a:r>
          </a:p>
          <a:p>
            <a:r>
              <a:rPr lang="en-US" dirty="0"/>
              <a:t> Like a "regular" function, they have access to all the data (including arguments) of their "parent" or "container" function.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44952-965C-5C2C-7783-2B967703F4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CA5D8-17C5-3F0D-038A-45DFAA8D9487}"/>
              </a:ext>
            </a:extLst>
          </p:cNvPr>
          <p:cNvSpPr txBox="1"/>
          <p:nvPr/>
        </p:nvSpPr>
        <p:spPr>
          <a:xfrm>
            <a:off x="5848213" y="2019572"/>
            <a:ext cx="63437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outer_fn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arg_outer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inner_fn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arg_inner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arg_outer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arg_inner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inner_fn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/>
          </a:p>
          <a:p>
            <a:r>
              <a:rPr lang="en-US" sz="2400" dirty="0"/>
              <a:t>&gt;&gt;&gt; </a:t>
            </a:r>
            <a:r>
              <a:rPr lang="en-US" sz="2400" dirty="0" err="1"/>
              <a:t>outer_fn</a:t>
            </a:r>
            <a:r>
              <a:rPr lang="en-US" sz="2400" dirty="0"/>
              <a:t>(2)(3)</a:t>
            </a:r>
          </a:p>
          <a:p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2187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are anonymous functions, which are expressions</a:t>
            </a:r>
          </a:p>
          <a:p>
            <a:pPr lvl="1"/>
            <a:r>
              <a:rPr lang="en-US" dirty="0"/>
              <a:t>Don’t use </a:t>
            </a:r>
            <a:r>
              <a:rPr lang="en-US" dirty="0">
                <a:latin typeface="Source Code Pro" panose="020B0509030403020204" pitchFamily="49" charset="77"/>
              </a:rPr>
              <a:t>return</a:t>
            </a:r>
            <a:r>
              <a:rPr lang="en-US" dirty="0"/>
              <a:t>, lambdas always return the value of the expression.</a:t>
            </a:r>
          </a:p>
          <a:p>
            <a:pPr lvl="1"/>
            <a:r>
              <a:rPr lang="en-US" dirty="0"/>
              <a:t>They are typically short and concise</a:t>
            </a:r>
          </a:p>
          <a:p>
            <a:pPr lvl="1"/>
            <a:r>
              <a:rPr lang="en-US" dirty="0"/>
              <a:t>They don’t have an “intrinsic” name when using an environment diagram.</a:t>
            </a:r>
          </a:p>
          <a:p>
            <a:pPr lvl="2"/>
            <a:r>
              <a:rPr lang="en-US" dirty="0"/>
              <a:t> Their name is the character 𝜆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0C5A-7603-80A1-713E-AE93E39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(review) lambda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C0232-C689-A343-224A-0CE33652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expression </a:t>
            </a:r>
          </a:p>
          <a:p>
            <a:pPr marL="0" indent="0">
              <a:buNone/>
            </a:pPr>
            <a:r>
              <a:rPr lang="en-US" dirty="0"/>
              <a:t>“anonymous” function creation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Expression</a:t>
            </a:r>
            <a:r>
              <a:rPr lang="en-US" dirty="0"/>
              <a:t>, not a statement, no return or any other 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9FCCF-7CAE-BF75-87F4-7718593E96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7" name="Google Shape;140;p17">
            <a:extLst>
              <a:ext uri="{FF2B5EF4-FFF2-40B4-BE49-F238E27FC236}">
                <a16:creationId xmlns:a16="http://schemas.microsoft.com/office/drawing/2014/main" id="{3775A989-8C25-89C5-F0FE-50FD6D89CBCC}"/>
              </a:ext>
            </a:extLst>
          </p:cNvPr>
          <p:cNvSpPr txBox="1"/>
          <p:nvPr/>
        </p:nvSpPr>
        <p:spPr>
          <a:xfrm>
            <a:off x="533400" y="2050848"/>
            <a:ext cx="8628133" cy="5232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&lt;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arg_tuple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: &lt;expression using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dirty="0"/>
          </a:p>
        </p:txBody>
      </p:sp>
      <p:sp>
        <p:nvSpPr>
          <p:cNvPr id="8" name="Google Shape;141;p17">
            <a:extLst>
              <a:ext uri="{FF2B5EF4-FFF2-40B4-BE49-F238E27FC236}">
                <a16:creationId xmlns:a16="http://schemas.microsoft.com/office/drawing/2014/main" id="{5C2A2F9C-166B-269D-AAF5-694F67CE45AC}"/>
              </a:ext>
            </a:extLst>
          </p:cNvPr>
          <p:cNvSpPr txBox="1"/>
          <p:nvPr/>
        </p:nvSpPr>
        <p:spPr>
          <a:xfrm>
            <a:off x="2039753" y="3960766"/>
            <a:ext cx="3938239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add_one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lambda v : v + 1</a:t>
            </a:r>
            <a:endParaRPr dirty="0"/>
          </a:p>
        </p:txBody>
      </p:sp>
      <p:sp>
        <p:nvSpPr>
          <p:cNvPr id="9" name="Google Shape;142;p17">
            <a:extLst>
              <a:ext uri="{FF2B5EF4-FFF2-40B4-BE49-F238E27FC236}">
                <a16:creationId xmlns:a16="http://schemas.microsoft.com/office/drawing/2014/main" id="{E77C1399-8006-6EFD-C505-57E21D56AF55}"/>
              </a:ext>
            </a:extLst>
          </p:cNvPr>
          <p:cNvSpPr txBox="1"/>
          <p:nvPr/>
        </p:nvSpPr>
        <p:spPr>
          <a:xfrm>
            <a:off x="6420536" y="3960767"/>
            <a:ext cx="2401018" cy="646331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add_one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(v): </a:t>
            </a:r>
            <a:endParaRPr dirty="0"/>
          </a:p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v + 1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22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67FD-102E-535F-E0E3-9B14C90E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D423-B650-DF40-8EE7-7C98BCC8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</a:t>
            </a:r>
            <a:r>
              <a:rPr lang="en-US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lambda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x: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x+i</a:t>
            </a:r>
            <a:endParaRPr lang="en-US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&lt;function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.&lt;locals&gt;.&lt;lambda&gt; at 0x10073c510&gt;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(3)(4)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7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list(map(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(3), [1,2,3,4]))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[4, 5, 6, 7]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1CE60-F7C6-BD01-EAFC-287839EB8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8973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b="1" dirty="0"/>
              <a:t>Terminology:</a:t>
            </a:r>
            <a:endParaRPr lang="en-US" dirty="0"/>
          </a:p>
          <a:p>
            <a:pPr lvl="1"/>
            <a:r>
              <a:rPr lang="en-US" b="1" dirty="0"/>
              <a:t>Frame:</a:t>
            </a:r>
            <a:r>
              <a:rPr lang="en-US" dirty="0"/>
              <a:t> keeps track of variable-to-value bindings, each function call has a frame</a:t>
            </a:r>
          </a:p>
          <a:p>
            <a:pPr lvl="1"/>
            <a:r>
              <a:rPr lang="en-US" b="1" dirty="0"/>
              <a:t>Global Frame: </a:t>
            </a:r>
            <a:r>
              <a:rPr lang="en-US" dirty="0"/>
              <a:t>global for short, the starting frame of all python programs, doesn’t correspond to a specific function</a:t>
            </a:r>
          </a:p>
          <a:p>
            <a:pPr lvl="1"/>
            <a:r>
              <a:rPr lang="en-US" b="1" dirty="0"/>
              <a:t>Parent Frame:</a:t>
            </a:r>
            <a:r>
              <a:rPr lang="en-US" dirty="0"/>
              <a:t> The frame of where a function is defined (default parent frame is global)</a:t>
            </a:r>
          </a:p>
          <a:p>
            <a:pPr lvl="1"/>
            <a:r>
              <a:rPr lang="en-US" b="1" dirty="0"/>
              <a:t>Frame number:</a:t>
            </a:r>
            <a:r>
              <a:rPr lang="en-US" dirty="0"/>
              <a:t>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Variable </a:t>
            </a:r>
            <a:r>
              <a:rPr lang="en-US" dirty="0"/>
              <a:t>vs </a:t>
            </a:r>
            <a:r>
              <a:rPr lang="en-US" b="1" dirty="0"/>
              <a:t>Value</a:t>
            </a:r>
            <a:r>
              <a:rPr lang="en-US" dirty="0"/>
              <a:t>: x = 1. x is the </a:t>
            </a:r>
            <a:r>
              <a:rPr lang="en-US" b="1" dirty="0"/>
              <a:t>variable</a:t>
            </a:r>
            <a:r>
              <a:rPr lang="en-US" dirty="0"/>
              <a:t>, 1 is the </a:t>
            </a:r>
            <a:r>
              <a:rPr lang="en-US" b="1" dirty="0"/>
              <a:t>value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3D98C-068A-3D3F-8D1C-626DBB86C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8971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9150</TotalTime>
  <Words>2749</Words>
  <Application>Microsoft Office PowerPoint</Application>
  <PresentationFormat>Widescreen</PresentationFormat>
  <Paragraphs>336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-apple-system</vt:lpstr>
      <vt:lpstr>Arial</vt:lpstr>
      <vt:lpstr>Consolas</vt:lpstr>
      <vt:lpstr>Courier</vt:lpstr>
      <vt:lpstr>FreightMicro Pro Book</vt:lpstr>
      <vt:lpstr>FreightMicro Pro Light</vt:lpstr>
      <vt:lpstr>FreightMicro Pro Medium</vt:lpstr>
      <vt:lpstr>FreightSans Pro Medium</vt:lpstr>
      <vt:lpstr>Open Sans Light</vt:lpstr>
      <vt:lpstr>Source Code Pro</vt:lpstr>
      <vt:lpstr>Source Code Pro Medium</vt:lpstr>
      <vt:lpstr>Times New Roman</vt:lpstr>
      <vt:lpstr>3_Main C88C</vt:lpstr>
      <vt:lpstr>Environments, Mutable Data</vt:lpstr>
      <vt:lpstr>Announcements</vt:lpstr>
      <vt:lpstr>Lecture overview</vt:lpstr>
      <vt:lpstr>Environment Diagrams (review, lambdas)</vt:lpstr>
      <vt:lpstr>Inner (“Nested”) Functions</vt:lpstr>
      <vt:lpstr>Learning Objectives</vt:lpstr>
      <vt:lpstr>(review) lambda syntax</vt:lpstr>
      <vt:lpstr>Examples</vt:lpstr>
      <vt:lpstr>Environment Diagrams (review)</vt:lpstr>
      <vt:lpstr>Environment Diagrams Rules (review)</vt:lpstr>
      <vt:lpstr>(redo from lec07) Python Tutor Example #3 (LINK)</vt:lpstr>
      <vt:lpstr>Sorting + HOF’s</vt:lpstr>
      <vt:lpstr>More Python HOFs</vt:lpstr>
      <vt:lpstr>Sorting Data</vt:lpstr>
      <vt:lpstr>Sorting with Lambdas</vt:lpstr>
      <vt:lpstr>Dictionaries</vt:lpstr>
      <vt:lpstr>Learning Objectives</vt:lpstr>
      <vt:lpstr>Dictionaries: syntax</vt:lpstr>
      <vt:lpstr>Dictionaries: common operations</vt:lpstr>
      <vt:lpstr>Demo</vt:lpstr>
      <vt:lpstr>Mutability</vt:lpstr>
      <vt:lpstr>Learning Objectives</vt:lpstr>
      <vt:lpstr>Why does Mutability Matter?</vt:lpstr>
      <vt:lpstr>Objects in Python (preview of Object-Oriented Programming)</vt:lpstr>
      <vt:lpstr>Immutable Object: string</vt:lpstr>
      <vt:lpstr>Dictionaries are Mutable, too</vt:lpstr>
      <vt:lpstr>Dictionaries – by example</vt:lpstr>
      <vt:lpstr>Immutability vs Mutability</vt:lpstr>
      <vt:lpstr>From value to storage …</vt:lpstr>
      <vt:lpstr>Lecture overview.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Eric Kim</cp:lastModifiedBy>
  <cp:revision>167</cp:revision>
  <cp:lastPrinted>2023-02-13T21:53:58Z</cp:lastPrinted>
  <dcterms:modified xsi:type="dcterms:W3CDTF">2024-07-03T21:17:28Z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