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0" r:id="rId1"/>
  </p:sldMasterIdLst>
  <p:notesMasterIdLst>
    <p:notesMasterId r:id="rId42"/>
  </p:notesMasterIdLst>
  <p:sldIdLst>
    <p:sldId id="308" r:id="rId2"/>
    <p:sldId id="423" r:id="rId3"/>
    <p:sldId id="426" r:id="rId4"/>
    <p:sldId id="427" r:id="rId5"/>
    <p:sldId id="425" r:id="rId6"/>
    <p:sldId id="303" r:id="rId7"/>
    <p:sldId id="473" r:id="rId8"/>
    <p:sldId id="466" r:id="rId9"/>
    <p:sldId id="467" r:id="rId10"/>
    <p:sldId id="468" r:id="rId11"/>
    <p:sldId id="469" r:id="rId12"/>
    <p:sldId id="465" r:id="rId13"/>
    <p:sldId id="470" r:id="rId14"/>
    <p:sldId id="471" r:id="rId15"/>
    <p:sldId id="290" r:id="rId16"/>
    <p:sldId id="474" r:id="rId17"/>
    <p:sldId id="418" r:id="rId18"/>
    <p:sldId id="414" r:id="rId19"/>
    <p:sldId id="410" r:id="rId20"/>
    <p:sldId id="475" r:id="rId21"/>
    <p:sldId id="264" r:id="rId22"/>
    <p:sldId id="280" r:id="rId23"/>
    <p:sldId id="412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76" r:id="rId33"/>
    <p:sldId id="485" r:id="rId34"/>
    <p:sldId id="265" r:id="rId35"/>
    <p:sldId id="486" r:id="rId36"/>
    <p:sldId id="281" r:id="rId37"/>
    <p:sldId id="422" r:id="rId38"/>
    <p:sldId id="270" r:id="rId39"/>
    <p:sldId id="271" r:id="rId40"/>
    <p:sldId id="487" r:id="rId41"/>
  </p:sldIdLst>
  <p:sldSz cx="12192000" cy="6858000"/>
  <p:notesSz cx="6997700" cy="91948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ourier" panose="020B0604020202020204" charset="0"/>
      <p:regular r:id="rId47"/>
      <p:bold r:id="rId48"/>
      <p:italic r:id="rId49"/>
      <p:boldItalic r:id="rId50"/>
    </p:embeddedFont>
    <p:embeddedFont>
      <p:font typeface="FreightMicro Pro Book" panose="020B0604020202020204" charset="0"/>
      <p:regular r:id="rId51"/>
      <p:italic r:id="rId52"/>
    </p:embeddedFont>
    <p:embeddedFont>
      <p:font typeface="FreightMicro Pro Light" panose="020B0604020202020204" charset="0"/>
      <p:regular r:id="rId53"/>
      <p:bold r:id="rId54"/>
      <p:italic r:id="rId55"/>
      <p:boldItalic r:id="rId56"/>
    </p:embeddedFont>
    <p:embeddedFont>
      <p:font typeface="FreightMicro Pro Medium" panose="020B0604020202020204" charset="0"/>
      <p:regular r:id="rId57"/>
      <p:bold r:id="rId58"/>
      <p:italic r:id="rId59"/>
      <p:boldItalic r:id="rId60"/>
    </p:embeddedFont>
    <p:embeddedFont>
      <p:font typeface="FreightSans Pro Medium" panose="020B0604020202020204" charset="0"/>
      <p:regular r:id="rId61"/>
      <p:bold r:id="rId62"/>
      <p:italic r:id="rId63"/>
      <p:boldItalic r:id="rId64"/>
    </p:embeddedFont>
    <p:embeddedFont>
      <p:font typeface="Open Sans Light" panose="020B0306030504020204" pitchFamily="34" charset="0"/>
      <p:regular r:id="rId65"/>
      <p:italic r:id="rId66"/>
    </p:embeddedFont>
    <p:embeddedFont>
      <p:font typeface="Source Code Pro" panose="020B0509030403020204" pitchFamily="49" charset="0"/>
      <p:regular r:id="rId67"/>
      <p:bold r:id="rId68"/>
      <p:italic r:id="rId69"/>
      <p:boldItalic r:id="rId70"/>
    </p:embeddedFont>
    <p:embeddedFont>
      <p:font typeface="Source Code Pro Medium" panose="020B0509030403020204" pitchFamily="49" charset="0"/>
      <p:regular r:id="rId71"/>
      <p: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/>
    <p:restoredTop sz="92245"/>
  </p:normalViewPr>
  <p:slideViewPr>
    <p:cSldViewPr snapToGrid="0">
      <p:cViewPr varScale="1">
        <p:scale>
          <a:sx n="147" d="100"/>
          <a:sy n="147" d="100"/>
        </p:scale>
        <p:origin x="7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font" Target="fonts/font3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font" Target="fonts/font2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 Light" panose="020B0606030504020204" pitchFamily="34" charset="0"/>
        <a:ea typeface="Open Sans Light" panose="020B0606030504020204" pitchFamily="34" charset="0"/>
        <a:cs typeface="Open Sans Light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0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5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377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 Light" panose="020B0606030504020204" pitchFamily="34" charset="0"/>
              </a:rPr>
              <a:pPr/>
              <a:t>15</a:t>
            </a:fld>
            <a:endParaRPr lang="en-US" sz="900" dirty="0">
              <a:latin typeface="Open Sans Light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sym typeface="Times New Roman"/>
              </a:rPr>
              <a:pPr algn="r"/>
              <a:t>28</a:t>
            </a:fld>
            <a:endParaRPr lang="en-US" sz="900" dirty="0">
              <a:solidFill>
                <a:schemeClr val="dk1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977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37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390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46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607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3321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6550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3209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9415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58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88120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70668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370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85878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0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33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97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40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1335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19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25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098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9410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566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a_global_var%20%3D%2042%0Adef%20fn2%28%29%3A%0A%20%20%20%20a_global_var%20%3D%209000%0A%0Aprint%28f%22Before%20fn2%28%29%3A%20%7Ba_global_var%7D%22%29%0Afn2%28%29%0Aprint%28f%22After%20fn2%28%29%3A%20%7Ba_global_var%7D%22%29%0A&amp;cumulative=true&amp;curInstr=7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courses/786589/assignments/4623242/review_grade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berkeley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make_withdraw_account%28initial%29%3A%0A%20%20%20%20balance%20%3D%20%5Binitial%5D%0A%20%20%20%20%0A%20%20%20%20def%20withdraw%28amount%29%3A%0A%20%20%20%20%20%20%20%20if%20balance%5B0%5D%20-%20amount%20%3C%200%3A%0A%20%20%20%20%20%20%20%20%20%20%20%20return%20'Insufficient%20funds'%0A%20%20%20%20%20%20%20%20balance%5B0%5D%20-%3D%20amount%0A%20%20%20%20%20%20%20%20return%20balance%5B0%5D%0A%20%20%20%20%0A%20%20%20%20return%20withdraw%0A%20%20%20%20%0Awithdraw%20%3D%20make_withdraw_account%28100%29%0Awithdraw%2825%29%0Awithdraw%2825%29&amp;cumulative=true&amp;curInstr=19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faq/programming.html#why-am-i-getting-an-unboundlocalerror-when-the-variable-has-a-val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068AD-BD1F-F936-C894-D5A1B45D1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463EF55-F238-12B0-4563-1D69FD2B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/>
          <a:p>
            <a:r>
              <a:rPr lang="en-US" dirty="0"/>
              <a:t>Week 3, Summer 2024. 7/3 (Wed)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8A08BFFF-F272-0939-1945-DD0E25E21B91}"/>
              </a:ext>
            </a:extLst>
          </p:cNvPr>
          <p:cNvSpPr txBox="1">
            <a:spLocks/>
          </p:cNvSpPr>
          <p:nvPr/>
        </p:nvSpPr>
        <p:spPr bwMode="auto">
          <a:xfrm>
            <a:off x="10250061" y="6480337"/>
            <a:ext cx="1941939" cy="32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None/>
              <a:defRPr sz="3200" b="0" i="0" cap="none" baseline="0">
                <a:solidFill>
                  <a:schemeClr val="bg1"/>
                </a:solidFill>
                <a:latin typeface="FreightMicro Pro Book" panose="02000603020000020004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289315" indent="-9643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8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 marL="482192" indent="-9643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4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 marL="650958" indent="-7232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4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 marL="843835" indent="-72329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  <a:lvl6pPr marL="1036711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588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464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41" indent="-72329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Tx/>
            </a:pPr>
            <a:r>
              <a:rPr lang="en-US" sz="1000" dirty="0"/>
              <a:t>Rev1: 2024-07-03 2:15 PM PST</a:t>
            </a:r>
          </a:p>
        </p:txBody>
      </p:sp>
    </p:spTree>
    <p:extLst>
      <p:ext uri="{BB962C8B-B14F-4D97-AF65-F5344CB8AC3E}">
        <p14:creationId xmlns:p14="http://schemas.microsoft.com/office/powerpoint/2010/main" val="30722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One way to fix this is to use the nonlocal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0B1B-B07B-56DB-234C-6D3165340649}"/>
              </a:ext>
            </a:extLst>
          </p:cNvPr>
          <p:cNvSpPr txBox="1"/>
          <p:nvPr/>
        </p:nvSpPr>
        <p:spPr>
          <a:xfrm>
            <a:off x="6096000" y="1775406"/>
            <a:ext cx="6243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260350" y="1775406"/>
            <a:ext cx="7124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make_counter_v3():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nonlocal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05980-400B-E9AD-B3B5-B03667419501}"/>
              </a:ext>
            </a:extLst>
          </p:cNvPr>
          <p:cNvSpPr txBox="1"/>
          <p:nvPr/>
        </p:nvSpPr>
        <p:spPr>
          <a:xfrm>
            <a:off x="636927" y="4729655"/>
            <a:ext cx="109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`nonlocal </a:t>
            </a:r>
            <a:r>
              <a:rPr lang="en-US" sz="2400" dirty="0" err="1"/>
              <a:t>my_state</a:t>
            </a:r>
            <a:r>
              <a:rPr lang="en-US" sz="2400" dirty="0"/>
              <a:t>` tells Python that the `</a:t>
            </a:r>
            <a:r>
              <a:rPr lang="en-US" sz="2400" dirty="0" err="1"/>
              <a:t>my_state</a:t>
            </a:r>
            <a:r>
              <a:rPr lang="en-US" sz="2400" dirty="0"/>
              <a:t>` variable refers to a variable in a parent (non-local) frame, and any assignments should modify the variable in the OTHER frame.</a:t>
            </a:r>
          </a:p>
        </p:txBody>
      </p:sp>
    </p:spTree>
    <p:extLst>
      <p:ext uri="{BB962C8B-B14F-4D97-AF65-F5344CB8AC3E}">
        <p14:creationId xmlns:p14="http://schemas.microsoft.com/office/powerpoint/2010/main" val="27596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There’s an analogous keyword for global vars, `global`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1143219" y="1744628"/>
            <a:ext cx="7124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9000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Before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42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After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9000</a:t>
            </a:r>
          </a:p>
        </p:txBody>
      </p:sp>
    </p:spTree>
    <p:extLst>
      <p:ext uri="{BB962C8B-B14F-4D97-AF65-F5344CB8AC3E}">
        <p14:creationId xmlns:p14="http://schemas.microsoft.com/office/powerpoint/2010/main" val="122478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865-ABEB-0245-B07E-52474CBA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C88C su24: nonlocal, global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C8C0-256A-EA27-02CC-A8F62ECBAE72}"/>
              </a:ext>
            </a:extLst>
          </p:cNvPr>
          <p:cNvSpPr txBox="1"/>
          <p:nvPr/>
        </p:nvSpPr>
        <p:spPr>
          <a:xfrm>
            <a:off x="378372" y="1210792"/>
            <a:ext cx="11313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this class (Data C88C Summer 2024), we will NOT be using the Python keywords: `nonlocal`, `global`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assignments/exams, we won’t expect you to use nonlocal/global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But, we will expect you to understand why the below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92355-1C7A-D63B-5229-34C66EA50098}"/>
              </a:ext>
            </a:extLst>
          </p:cNvPr>
          <p:cNvSpPr txBox="1"/>
          <p:nvPr/>
        </p:nvSpPr>
        <p:spPr>
          <a:xfrm>
            <a:off x="840521" y="3642042"/>
            <a:ext cx="5320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CF6B8-63C2-660D-208A-AA5B12A20346}"/>
              </a:ext>
            </a:extLst>
          </p:cNvPr>
          <p:cNvSpPr txBox="1"/>
          <p:nvPr/>
        </p:nvSpPr>
        <p:spPr>
          <a:xfrm>
            <a:off x="5948373" y="3580486"/>
            <a:ext cx="6243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4, in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UnboundLocalError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local variable '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referenced before assignment</a:t>
            </a:r>
          </a:p>
        </p:txBody>
      </p:sp>
    </p:spTree>
    <p:extLst>
      <p:ext uri="{BB962C8B-B14F-4D97-AF65-F5344CB8AC3E}">
        <p14:creationId xmlns:p14="http://schemas.microsoft.com/office/powerpoint/2010/main" val="142783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(review) What Would Python 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1143219" y="1744628"/>
            <a:ext cx="712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fn2():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9000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fn2()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</a:p>
        </p:txBody>
      </p:sp>
    </p:spTree>
    <p:extLst>
      <p:ext uri="{BB962C8B-B14F-4D97-AF65-F5344CB8AC3E}">
        <p14:creationId xmlns:p14="http://schemas.microsoft.com/office/powerpoint/2010/main" val="358829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(review) What Would Python 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1143219" y="1744628"/>
            <a:ext cx="712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fn2():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9000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fn2()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17D14B4-E061-C314-79A8-B1D7E960909B}"/>
              </a:ext>
            </a:extLst>
          </p:cNvPr>
          <p:cNvSpPr/>
          <p:nvPr/>
        </p:nvSpPr>
        <p:spPr bwMode="auto">
          <a:xfrm rot="9702316">
            <a:off x="5335291" y="2282847"/>
            <a:ext cx="1765737" cy="26486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3BC23-288B-BDE3-6BB7-C4D04CDE662C}"/>
              </a:ext>
            </a:extLst>
          </p:cNvPr>
          <p:cNvSpPr txBox="1"/>
          <p:nvPr/>
        </p:nvSpPr>
        <p:spPr>
          <a:xfrm>
            <a:off x="7386028" y="1066800"/>
            <a:ext cx="4740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creates a new variable `</a:t>
            </a:r>
            <a:r>
              <a:rPr lang="en-US" sz="2000" dirty="0" err="1"/>
              <a:t>a_global_var</a:t>
            </a:r>
            <a:r>
              <a:rPr lang="en-US" sz="2000" dirty="0"/>
              <a:t>` in the fn2 frame, with value 9000. Notably, this `</a:t>
            </a:r>
            <a:r>
              <a:rPr lang="en-US" sz="2000" dirty="0" err="1"/>
              <a:t>a_global_var</a:t>
            </a:r>
            <a:r>
              <a:rPr lang="en-US" sz="2000" dirty="0"/>
              <a:t>` shadows the `</a:t>
            </a:r>
            <a:r>
              <a:rPr lang="en-US" sz="2000" dirty="0" err="1"/>
              <a:t>a_global_var</a:t>
            </a:r>
            <a:r>
              <a:rPr lang="en-US" sz="2000" dirty="0"/>
              <a:t>` at the global frame.</a:t>
            </a:r>
          </a:p>
          <a:p>
            <a:r>
              <a:rPr lang="en-US" sz="2000" dirty="0"/>
              <a:t>Visualization: </a:t>
            </a:r>
            <a:r>
              <a:rPr lang="en-US" sz="2000" dirty="0">
                <a:hlinkClick r:id="rId2"/>
              </a:rPr>
              <a:t>Python Tutor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875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F6A8D-A9BC-9984-0E54-1A55E5D0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 This is a different style of content than before.</a:t>
            </a:r>
          </a:p>
          <a:p>
            <a:r>
              <a:rPr lang="en-US" sz="2600" dirty="0"/>
              <a:t> ADT’s is more about a style of programming</a:t>
            </a:r>
          </a:p>
          <a:p>
            <a:r>
              <a:rPr lang="en-US" sz="2600" dirty="0"/>
              <a:t> “Disciplined” programming, “best practices”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0023-3C05-44A2-2927-411AD9620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4159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Uses pure functions to encapsulate some logic as part of a program.</a:t>
            </a:r>
          </a:p>
          <a:p>
            <a:r>
              <a:rPr lang="en-US" sz="2600" dirty="0"/>
              <a:t>We rely on built-in types (int, str, list, </a:t>
            </a:r>
            <a:r>
              <a:rPr lang="en-US" sz="2600" dirty="0" err="1"/>
              <a:t>etc</a:t>
            </a:r>
            <a:r>
              <a:rPr lang="en-US" sz="2600" dirty="0"/>
              <a:t>) to build ADTs</a:t>
            </a:r>
          </a:p>
          <a:p>
            <a:r>
              <a:rPr lang="en-US" sz="2600" dirty="0"/>
              <a:t>This is in contrast to object-oriented programming</a:t>
            </a:r>
          </a:p>
          <a:p>
            <a:pPr lvl="1"/>
            <a:r>
              <a:rPr lang="en-US" sz="2600" dirty="0"/>
              <a:t>Which is coming soon!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0023-3C05-44A2-2927-411AD9620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9041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Compound values combine other values together</a:t>
            </a:r>
          </a:p>
          <a:p>
            <a:pPr lvl="1"/>
            <a:r>
              <a:rPr lang="en-US" sz="2400" dirty="0"/>
              <a:t>date: a year, a month, and a day</a:t>
            </a:r>
          </a:p>
          <a:p>
            <a:pPr lvl="1"/>
            <a:r>
              <a:rPr lang="en-US" sz="2400" dirty="0"/>
              <a:t>geographic position: latitude and longitude</a:t>
            </a:r>
          </a:p>
          <a:p>
            <a:pPr lvl="1"/>
            <a:r>
              <a:rPr lang="en-US" sz="2400" dirty="0"/>
              <a:t>a game board</a:t>
            </a:r>
          </a:p>
          <a:p>
            <a:endParaRPr lang="en-US" sz="2400" dirty="0"/>
          </a:p>
          <a:p>
            <a:r>
              <a:rPr lang="en-US" sz="2400" dirty="0"/>
              <a:t>Data abstraction lets us manipulate compound values as units</a:t>
            </a:r>
          </a:p>
          <a:p>
            <a:r>
              <a:rPr lang="en-US" sz="2400" dirty="0"/>
              <a:t>Isolate two parts of any program that uses data: </a:t>
            </a:r>
          </a:p>
          <a:p>
            <a:pPr lvl="1"/>
            <a:r>
              <a:rPr lang="en-US" sz="2400" dirty="0"/>
              <a:t>How data are represented (as parts) </a:t>
            </a:r>
          </a:p>
          <a:p>
            <a:pPr lvl="1"/>
            <a:r>
              <a:rPr lang="en-US" sz="2400" dirty="0"/>
              <a:t>How data are manipulated (as units) </a:t>
            </a:r>
          </a:p>
          <a:p>
            <a:r>
              <a:rPr lang="en-US" sz="2400" b="1" dirty="0"/>
              <a:t>Data abstraction</a:t>
            </a:r>
            <a:r>
              <a:rPr lang="en-US" sz="2400" dirty="0"/>
              <a:t>: A methodology by which functions enforce an abstraction barrier between </a:t>
            </a:r>
            <a:r>
              <a:rPr lang="en-US" sz="2400" i="1" dirty="0"/>
              <a:t>representation </a:t>
            </a:r>
            <a:r>
              <a:rPr lang="en-US" sz="2400" dirty="0"/>
              <a:t>and </a:t>
            </a:r>
            <a:r>
              <a:rPr lang="en-US" sz="2400" i="1" dirty="0"/>
              <a:t>use </a:t>
            </a:r>
            <a:endParaRPr lang="en-US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A8D428-E97E-D04F-8E06-51BE950A2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 code, how do you represent a game board, a "course", a person, a student?</a:t>
            </a:r>
          </a:p>
          <a:p>
            <a:r>
              <a:rPr lang="en-US" sz="2175" dirty="0"/>
              <a:t> One of the “arts” of well-written code is to build effective, useful abstractions that make solving problems easier</a:t>
            </a:r>
          </a:p>
          <a:p>
            <a:r>
              <a:rPr lang="en-US" sz="2175" dirty="0"/>
              <a:t> Examples:</a:t>
            </a:r>
          </a:p>
          <a:p>
            <a:r>
              <a:rPr lang="en-US" sz="2175" dirty="0"/>
              <a:t>Python: provides built-in data types like int, str, tuple, list, and dict. Developers take these “base” data types and build new data types on top of them to solve problems</a:t>
            </a:r>
          </a:p>
          <a:p>
            <a:pPr lvl="1"/>
            <a:r>
              <a:rPr lang="en-US" sz="2175" dirty="0"/>
              <a:t> Example: represent a 2-D matrix as a list of lists. Define matrix operations (</a:t>
            </a:r>
            <a:r>
              <a:rPr lang="en-US" sz="2175" dirty="0" err="1"/>
              <a:t>matmult</a:t>
            </a:r>
            <a:r>
              <a:rPr lang="en-US" sz="2175" dirty="0"/>
              <a:t>) in terms of list operations.</a:t>
            </a:r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0206-8E92-FCE8-F616-3168C5782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Project01 (“Maps”) released today!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Tip: start early!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Partner project (up to one partner), or can work solo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Holiday: no lecture/lab/OH tomorrow (Thurs, 4</a:t>
            </a:r>
            <a:r>
              <a:rPr lang="en-US" baseline="30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of July)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HW05, Lab05 will be released tomorrow (Due: 7/10)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(Due date is +2 days due to the holiday)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034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383823" cy="52578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numpy</a:t>
            </a:r>
            <a:r>
              <a:rPr lang="en-US" sz="2400" dirty="0"/>
              <a:t> , a Python library, takes this idea to the extreme: it defines a (very) performant matrix data type. It is a cornerstone in many ML/DS projects (and a gold-star example of what open-source can achieve!)</a:t>
            </a:r>
          </a:p>
          <a:p>
            <a:r>
              <a:rPr lang="en-US" sz="2400" dirty="0">
                <a:hlinkClick r:id="rId3"/>
              </a:rPr>
              <a:t>Pytorch</a:t>
            </a:r>
            <a:r>
              <a:rPr lang="en-US" sz="2400" dirty="0"/>
              <a:t>, also a Python library. Defines the Tensor and </a:t>
            </a:r>
            <a:r>
              <a:rPr lang="en-US" sz="2400" dirty="0" err="1"/>
              <a:t>nn.Module</a:t>
            </a:r>
            <a:r>
              <a:rPr lang="en-US" sz="2400" dirty="0"/>
              <a:t> data types. With these two types, we can build and train state-of-the-art neural networks like ChatGPT.</a:t>
            </a:r>
          </a:p>
          <a:p>
            <a:pPr lvl="1"/>
            <a:r>
              <a:rPr lang="en-US" sz="2400" dirty="0"/>
              <a:t> </a:t>
            </a:r>
            <a:r>
              <a:rPr lang="en-US" sz="1400" dirty="0"/>
              <a:t>(a simplification, but you’d be surprised at how close it is to the truth)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0206-8E92-FCE8-F616-3168C5782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6" name="Picture 5" descr="A blue cubes on a black background&#10;&#10;Description automatically generated">
            <a:extLst>
              <a:ext uri="{FF2B5EF4-FFF2-40B4-BE49-F238E27FC236}">
                <a16:creationId xmlns:a16="http://schemas.microsoft.com/office/drawing/2014/main" id="{5AF0DC3A-25E1-85CE-53CD-5002A16F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941" y="1122977"/>
            <a:ext cx="3106366" cy="1242547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2DA78A50-027A-2A5A-3FDA-91FDF381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941" y="2646667"/>
            <a:ext cx="2790350" cy="13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Abstract Data Type</a:t>
            </a:r>
            <a:endParaRPr lang="en-US" dirty="0"/>
          </a:p>
        </p:txBody>
      </p:sp>
      <p:sp>
        <p:nvSpPr>
          <p:cNvPr id="206" name="Google Shape;206;p20"/>
          <p:cNvSpPr/>
          <p:nvPr/>
        </p:nvSpPr>
        <p:spPr>
          <a:xfrm>
            <a:off x="4572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466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 new Data Type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715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Internal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828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External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872902" y="2545723"/>
            <a:ext cx="161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Constructors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239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Selectors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009089" y="3887473"/>
            <a:ext cx="1479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2470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488503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Object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15000" y="3891687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Implementation on that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Internal representation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419600" y="2545724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19600" y="3178356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419600" y="3810001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4419600" y="444263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63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Interface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Abstraction Barrier!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2A11FD8-750B-0D12-A655-DD107C390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C.O.R.E concepts</a:t>
            </a:r>
            <a:endParaRPr lang="en-US" dirty="0"/>
          </a:p>
        </p:txBody>
      </p:sp>
      <p:sp>
        <p:nvSpPr>
          <p:cNvPr id="369" name="Google Shape;369;p36"/>
          <p:cNvSpPr txBox="1"/>
          <p:nvPr/>
        </p:nvSpPr>
        <p:spPr>
          <a:xfrm>
            <a:off x="3124201" y="1524000"/>
            <a:ext cx="20184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ompute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124200" y="2514600"/>
            <a:ext cx="231680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124199" y="3682424"/>
            <a:ext cx="3140413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124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valuation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6477000" y="1161872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Perform useful computations treating objects abstractly as whole values and operating on them.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6477000" y="2457272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Provide operations on the abstract components that allow ease of use – independent of concrete representation.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6477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Constructors and selectors that provide an abstract interface to a concrete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6477000" y="476387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Execution on a computing machine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77" name="Google Shape;377;p36"/>
          <p:cNvCxnSpPr/>
          <p:nvPr/>
        </p:nvCxnSpPr>
        <p:spPr>
          <a:xfrm>
            <a:off x="3200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3276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3276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2590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807417" y="3383585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 Data Type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6658401" y="5735627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Abstraction Barrier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5906592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0CC9EB8-F0B4-D3AC-665D-C51DEB8A8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wanted to define a “2d point” data type. A 2d point has an x coordinate, and a y coordinate.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8E80B-A3D6-1D3B-40E4-DA9481307EBB}"/>
              </a:ext>
            </a:extLst>
          </p:cNvPr>
          <p:cNvSpPr txBox="1"/>
          <p:nvPr/>
        </p:nvSpPr>
        <p:spPr>
          <a:xfrm>
            <a:off x="1407268" y="3203643"/>
            <a:ext cx="905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Question</a:t>
            </a:r>
            <a:r>
              <a:rPr lang="en-US" sz="3200" dirty="0"/>
              <a:t>: in Python, how would you represent a 2d point?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wanted to define a “2d point” data type. A 2d point has an x coordinate, and a y coordinate.</a:t>
            </a:r>
          </a:p>
          <a:p>
            <a:endParaRPr lang="en-US" sz="2400" dirty="0"/>
          </a:p>
          <a:p>
            <a:r>
              <a:rPr lang="en-US" sz="2400" dirty="0"/>
              <a:t>(Answer) Let’s represent a 2d point as a list with two elements: [int x, int y]</a:t>
            </a:r>
          </a:p>
          <a:p>
            <a:endParaRPr lang="en-US" sz="2400" dirty="0"/>
          </a:p>
          <a:p>
            <a:r>
              <a:rPr lang="en-US" sz="2400" dirty="0"/>
              <a:t>Note: there are many ways you could have implemented this</a:t>
            </a:r>
          </a:p>
        </p:txBody>
      </p:sp>
    </p:spTree>
    <p:extLst>
      <p:ext uri="{BB962C8B-B14F-4D97-AF65-F5344CB8AC3E}">
        <p14:creationId xmlns:p14="http://schemas.microsoft.com/office/powerpoint/2010/main" val="77119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“undisciplined” way of working with our “2d point” data type would be to work at the Python list level, writing code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888460" y="1999524"/>
            <a:ext cx="96174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"dist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{distance_l2(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)}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3.0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"x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coord of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]}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coord of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1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coord of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]}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coord of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2159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While it does work, the resulting code has the following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abstraction in the `distance_l2()` function. It assumes that a point is a list [x, y], and does direct list indexing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    Aka “assumes the 2d point internal representation”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3026923"/>
            <a:ext cx="961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D41EF7-92B1-66AA-D65C-A9C14D244A22}"/>
              </a:ext>
            </a:extLst>
          </p:cNvPr>
          <p:cNvSpPr/>
          <p:nvPr/>
        </p:nvSpPr>
        <p:spPr bwMode="auto">
          <a:xfrm rot="16200000">
            <a:off x="5391907" y="2505669"/>
            <a:ext cx="317849" cy="5513179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BAC72-E8A3-90D8-A857-490D406C6B85}"/>
              </a:ext>
            </a:extLst>
          </p:cNvPr>
          <p:cNvSpPr txBox="1"/>
          <p:nvPr/>
        </p:nvSpPr>
        <p:spPr>
          <a:xfrm>
            <a:off x="2502413" y="5421183"/>
            <a:ext cx="679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code only works if p1, p2 are lists of the format [x, y]. A little brittle</a:t>
            </a:r>
          </a:p>
        </p:txBody>
      </p:sp>
    </p:spTree>
    <p:extLst>
      <p:ext uri="{BB962C8B-B14F-4D97-AF65-F5344CB8AC3E}">
        <p14:creationId xmlns:p14="http://schemas.microsoft.com/office/powerpoint/2010/main" val="395945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we need to change the 2d point internal representation?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suppose we want to attach a “str color” to a point?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650788"/>
            <a:ext cx="961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D41EF7-92B1-66AA-D65C-A9C14D244A22}"/>
              </a:ext>
            </a:extLst>
          </p:cNvPr>
          <p:cNvSpPr/>
          <p:nvPr/>
        </p:nvSpPr>
        <p:spPr bwMode="auto">
          <a:xfrm rot="16200000">
            <a:off x="5391907" y="2129534"/>
            <a:ext cx="317849" cy="5513179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BAC72-E8A3-90D8-A857-490D406C6B85}"/>
              </a:ext>
            </a:extLst>
          </p:cNvPr>
          <p:cNvSpPr txBox="1"/>
          <p:nvPr/>
        </p:nvSpPr>
        <p:spPr>
          <a:xfrm>
            <a:off x="1633408" y="5189424"/>
            <a:ext cx="10370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Now, this function will error! We now need to change (refactor) all code that uses our 2d point data type to adjust to the new internal representation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637818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650788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4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may seem OK if it’s just one function, but in larger software projects, there may be literally millions of lines of code to change…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742125" y="2085843"/>
            <a:ext cx="96174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</a:p>
          <a:p>
            <a:endParaRPr lang="en-US" sz="1600" dirty="0">
              <a:solidFill>
                <a:srgbClr val="09865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distance_l1(p1,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norm_l2(p1,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norm_l1(p1,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sum_vals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cosine_similarity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073939" y="2052662"/>
            <a:ext cx="420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636" y="2089077"/>
            <a:ext cx="2174342" cy="64189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2DC1845-CFCC-9E31-0CEF-BDB220869EF5}"/>
              </a:ext>
            </a:extLst>
          </p:cNvPr>
          <p:cNvSpPr/>
          <p:nvPr/>
        </p:nvSpPr>
        <p:spPr bwMode="auto">
          <a:xfrm>
            <a:off x="7516238" y="3048000"/>
            <a:ext cx="265890" cy="3216613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427C9-8ED1-82AF-589C-67859A5C8948}"/>
              </a:ext>
            </a:extLst>
          </p:cNvPr>
          <p:cNvSpPr txBox="1"/>
          <p:nvPr/>
        </p:nvSpPr>
        <p:spPr>
          <a:xfrm>
            <a:off x="8093106" y="3260962"/>
            <a:ext cx="3988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Oops, we’ve got our work cut out for us…</a:t>
            </a:r>
          </a:p>
          <a:p>
            <a:r>
              <a:rPr lang="en-US" sz="2400" dirty="0"/>
              <a:t>And, worse, this is tedious, manual, error-prone work…</a:t>
            </a:r>
          </a:p>
          <a:p>
            <a:r>
              <a:rPr lang="en-US" sz="2400" dirty="0"/>
              <a:t>…could we have planned better ahead to avoid this pain?</a:t>
            </a:r>
          </a:p>
        </p:txBody>
      </p:sp>
    </p:spTree>
    <p:extLst>
      <p:ext uri="{BB962C8B-B14F-4D97-AF65-F5344CB8AC3E}">
        <p14:creationId xmlns:p14="http://schemas.microsoft.com/office/powerpoint/2010/main" val="30058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Idea: let’s implement `distance_l2()` in a more abstract, generic way. Notably, one that doesn’t assume the internal representation of the point data 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650788"/>
            <a:ext cx="961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637818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650788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5A498543-B6B1-8A77-748D-9DCE9095620B}"/>
              </a:ext>
            </a:extLst>
          </p:cNvPr>
          <p:cNvSpPr/>
          <p:nvPr/>
        </p:nvSpPr>
        <p:spPr bwMode="auto">
          <a:xfrm rot="16200000">
            <a:off x="3103124" y="452984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088332-BCA3-7495-3709-6E3827C44732}"/>
              </a:ext>
            </a:extLst>
          </p:cNvPr>
          <p:cNvSpPr/>
          <p:nvPr/>
        </p:nvSpPr>
        <p:spPr bwMode="auto">
          <a:xfrm rot="16200000">
            <a:off x="4229910" y="452984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82C8B54-C9A7-44C0-0D0B-EA4D7127DF44}"/>
              </a:ext>
            </a:extLst>
          </p:cNvPr>
          <p:cNvSpPr/>
          <p:nvPr/>
        </p:nvSpPr>
        <p:spPr bwMode="auto">
          <a:xfrm rot="16200000">
            <a:off x="6050605" y="4569039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8E25EB0-2A38-C15F-BF89-D851721382F1}"/>
              </a:ext>
            </a:extLst>
          </p:cNvPr>
          <p:cNvSpPr/>
          <p:nvPr/>
        </p:nvSpPr>
        <p:spPr bwMode="auto">
          <a:xfrm rot="16200000">
            <a:off x="7177391" y="4556067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969A2-0022-72A9-D286-BC4A2ECE51E8}"/>
              </a:ext>
            </a:extLst>
          </p:cNvPr>
          <p:cNvSpPr txBox="1"/>
          <p:nvPr/>
        </p:nvSpPr>
        <p:spPr>
          <a:xfrm>
            <a:off x="2409217" y="5138067"/>
            <a:ext cx="2885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p1[0], p2[0] is really asking for “get me the x coordinate”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68DE-7FB5-D2ED-FE72-F6E8AFF4A92A}"/>
              </a:ext>
            </a:extLst>
          </p:cNvPr>
          <p:cNvSpPr txBox="1"/>
          <p:nvPr/>
        </p:nvSpPr>
        <p:spPr>
          <a:xfrm>
            <a:off x="5622587" y="5108251"/>
            <a:ext cx="2885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Similarly, p1[1], p2[1] is really asking for “get me the y coordinate”</a:t>
            </a:r>
          </a:p>
        </p:txBody>
      </p:sp>
    </p:spTree>
    <p:extLst>
      <p:ext uri="{BB962C8B-B14F-4D97-AF65-F5344CB8AC3E}">
        <p14:creationId xmlns:p14="http://schemas.microsoft.com/office/powerpoint/2010/main" val="160204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Announcements: Midterm scheduling!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IMPORTANT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Complete the 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2"/>
              </a:rPr>
              <a:t>“Midterm Exam Scheduling”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form on </a:t>
            </a:r>
            <a:r>
              <a:rPr lang="en-US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Gradescope</a:t>
            </a:r>
            <a:endParaRPr lang="en-U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Due: Tuesday July 9th, 11:59 PM PST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 is required that every student fill this out.</a:t>
            </a:r>
          </a:p>
          <a:p>
            <a:pPr lvl="2"/>
            <a:r>
              <a:rPr lang="en-US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Please, please do this ASAP! Thank you!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(DSP students with +50% exam time)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Keep an eye out for a separate Google Form to schedule your midterm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But, you should still fill out the above </a:t>
            </a:r>
            <a:r>
              <a:rPr lang="en-US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Gradescope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“Midterm Exam Scheduling” form as well!</a:t>
            </a:r>
          </a:p>
          <a:p>
            <a:pPr marL="192876" lvl="1" indent="0">
              <a:buNone/>
            </a:pPr>
            <a:endParaRPr lang="en-U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endParaRPr lang="en-U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487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Idea: let’s implement `distance_l2()` in a more abstract, generic way. Notably, one that doesn’t assume the internal representation of the point data 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650788"/>
            <a:ext cx="10950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637818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650788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5A498543-B6B1-8A77-748D-9DCE9095620B}"/>
              </a:ext>
            </a:extLst>
          </p:cNvPr>
          <p:cNvSpPr/>
          <p:nvPr/>
        </p:nvSpPr>
        <p:spPr bwMode="auto">
          <a:xfrm rot="16200000">
            <a:off x="3103124" y="452984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088332-BCA3-7495-3709-6E3827C44732}"/>
              </a:ext>
            </a:extLst>
          </p:cNvPr>
          <p:cNvSpPr/>
          <p:nvPr/>
        </p:nvSpPr>
        <p:spPr bwMode="auto">
          <a:xfrm rot="16200000">
            <a:off x="5047033" y="452277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82C8B54-C9A7-44C0-0D0B-EA4D7127DF44}"/>
              </a:ext>
            </a:extLst>
          </p:cNvPr>
          <p:cNvSpPr/>
          <p:nvPr/>
        </p:nvSpPr>
        <p:spPr bwMode="auto">
          <a:xfrm rot="16200000">
            <a:off x="7256834" y="4518620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8E25EB0-2A38-C15F-BF89-D851721382F1}"/>
              </a:ext>
            </a:extLst>
          </p:cNvPr>
          <p:cNvSpPr/>
          <p:nvPr/>
        </p:nvSpPr>
        <p:spPr bwMode="auto">
          <a:xfrm rot="16200000">
            <a:off x="8900808" y="452277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969A2-0022-72A9-D286-BC4A2ECE51E8}"/>
              </a:ext>
            </a:extLst>
          </p:cNvPr>
          <p:cNvSpPr txBox="1"/>
          <p:nvPr/>
        </p:nvSpPr>
        <p:spPr>
          <a:xfrm>
            <a:off x="2409217" y="5138067"/>
            <a:ext cx="377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So, let’s just ask via </a:t>
            </a:r>
            <a:r>
              <a:rPr lang="en-US" sz="2000" dirty="0" err="1"/>
              <a:t>get_x</a:t>
            </a:r>
            <a:r>
              <a:rPr lang="en-US" sz="2000" dirty="0"/>
              <a:t>()!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68DE-7FB5-D2ED-FE72-F6E8AFF4A92A}"/>
              </a:ext>
            </a:extLst>
          </p:cNvPr>
          <p:cNvSpPr txBox="1"/>
          <p:nvPr/>
        </p:nvSpPr>
        <p:spPr>
          <a:xfrm>
            <a:off x="6897604" y="5151614"/>
            <a:ext cx="346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And, ask for y via </a:t>
            </a:r>
            <a:r>
              <a:rPr lang="en-US" sz="2000" dirty="0" err="1"/>
              <a:t>get_y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244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let’s define the constructor and selector functions to fully spec out our point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138469"/>
            <a:ext cx="10950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125499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138469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C1DF02-56BC-20D3-908E-20D986F038C6}"/>
              </a:ext>
            </a:extLst>
          </p:cNvPr>
          <p:cNvSpPr txBox="1"/>
          <p:nvPr/>
        </p:nvSpPr>
        <p:spPr>
          <a:xfrm>
            <a:off x="1053831" y="4500394"/>
            <a:ext cx="440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color):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[color, x, y]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BA02-FD96-C406-CF85-E5E1C28C5344}"/>
              </a:ext>
            </a:extLst>
          </p:cNvPr>
          <p:cNvSpPr txBox="1"/>
          <p:nvPr/>
        </p:nvSpPr>
        <p:spPr>
          <a:xfrm>
            <a:off x="8151779" y="4319080"/>
            <a:ext cx="501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get_color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404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Point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337226" y="1084175"/>
            <a:ext cx="118547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color):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[color, x, y]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get_color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4E2C76A-CC1B-72F3-E37E-A8DD628C7C9A}"/>
              </a:ext>
            </a:extLst>
          </p:cNvPr>
          <p:cNvSpPr/>
          <p:nvPr/>
        </p:nvSpPr>
        <p:spPr bwMode="auto">
          <a:xfrm>
            <a:off x="5006502" y="1125531"/>
            <a:ext cx="376136" cy="3316767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B2FE81-6465-0A9B-01E4-C91C9B200334}"/>
              </a:ext>
            </a:extLst>
          </p:cNvPr>
          <p:cNvSpPr/>
          <p:nvPr/>
        </p:nvSpPr>
        <p:spPr bwMode="auto">
          <a:xfrm>
            <a:off x="181583" y="4533089"/>
            <a:ext cx="11828834" cy="20752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478F4-0D04-36EA-B7CE-C1AEE4831D8C}"/>
              </a:ext>
            </a:extLst>
          </p:cNvPr>
          <p:cNvSpPr txBox="1"/>
          <p:nvPr/>
        </p:nvSpPr>
        <p:spPr>
          <a:xfrm>
            <a:off x="5933872" y="1797784"/>
            <a:ext cx="5233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ADT. (“Under the hood”, “below the abstraction barrier”,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It’s allowed to know details about the </a:t>
            </a:r>
            <a:r>
              <a:rPr lang="en-US" sz="2000" b="1" dirty="0"/>
              <a:t>internal representation</a:t>
            </a:r>
            <a:r>
              <a:rPr lang="en-US" sz="2000" dirty="0"/>
              <a:t> of the data type, </a:t>
            </a:r>
            <a:r>
              <a:rPr lang="en-US" sz="2000" dirty="0" err="1"/>
              <a:t>eg</a:t>
            </a:r>
            <a:r>
              <a:rPr lang="en-US" sz="2000" dirty="0"/>
              <a:t> “a Point is implemented as a list of three elements”</a:t>
            </a:r>
          </a:p>
        </p:txBody>
      </p:sp>
    </p:spTree>
    <p:extLst>
      <p:ext uri="{BB962C8B-B14F-4D97-AF65-F5344CB8AC3E}">
        <p14:creationId xmlns:p14="http://schemas.microsoft.com/office/powerpoint/2010/main" val="287700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Point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337226" y="1084175"/>
            <a:ext cx="118547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color):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[color, x, y]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get_color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B2FE81-6465-0A9B-01E4-C91C9B200334}"/>
              </a:ext>
            </a:extLst>
          </p:cNvPr>
          <p:cNvSpPr/>
          <p:nvPr/>
        </p:nvSpPr>
        <p:spPr bwMode="auto">
          <a:xfrm>
            <a:off x="181583" y="4533089"/>
            <a:ext cx="11828834" cy="20752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478F4-0D04-36EA-B7CE-C1AEE4831D8C}"/>
              </a:ext>
            </a:extLst>
          </p:cNvPr>
          <p:cNvSpPr txBox="1"/>
          <p:nvPr/>
        </p:nvSpPr>
        <p:spPr>
          <a:xfrm>
            <a:off x="5849566" y="1189000"/>
            <a:ext cx="649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the </a:t>
            </a:r>
            <a:r>
              <a:rPr lang="en-US" sz="2000" b="1" dirty="0"/>
              <a:t>operations</a:t>
            </a:r>
            <a:r>
              <a:rPr lang="en-US" sz="2000" dirty="0"/>
              <a:t> that are built on top of the abstractions defined by the ADT.</a:t>
            </a:r>
          </a:p>
          <a:p>
            <a:r>
              <a:rPr lang="en-US" sz="2000" dirty="0"/>
              <a:t>They are NOT allowed to know details about the internal representation.</a:t>
            </a:r>
          </a:p>
          <a:p>
            <a:r>
              <a:rPr lang="en-US" sz="2000" dirty="0"/>
              <a:t>Instead, they should only use the ADT’s “public-facing API/spec”, aka the </a:t>
            </a:r>
            <a:r>
              <a:rPr lang="en-US" sz="2000" b="1" dirty="0"/>
              <a:t>constructors and selectors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89DB8BB-AF0E-B0A5-EEE0-CE5486440D8E}"/>
              </a:ext>
            </a:extLst>
          </p:cNvPr>
          <p:cNvSpPr/>
          <p:nvPr/>
        </p:nvSpPr>
        <p:spPr bwMode="auto">
          <a:xfrm rot="2021982">
            <a:off x="6562992" y="2858634"/>
            <a:ext cx="363166" cy="272838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03E2B-3C26-3F45-0D06-D24A12886DA8}"/>
              </a:ext>
            </a:extLst>
          </p:cNvPr>
          <p:cNvSpPr txBox="1"/>
          <p:nvPr/>
        </p:nvSpPr>
        <p:spPr>
          <a:xfrm>
            <a:off x="9358009" y="3429000"/>
            <a:ext cx="283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“abstraction barrier”. Don’t cross the boundary!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DCD012F-0479-15A8-F5E0-CFD43857A940}"/>
              </a:ext>
            </a:extLst>
          </p:cNvPr>
          <p:cNvSpPr/>
          <p:nvPr/>
        </p:nvSpPr>
        <p:spPr bwMode="auto">
          <a:xfrm>
            <a:off x="10453991" y="4027251"/>
            <a:ext cx="201039" cy="40856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Lists: an ADT too!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list( … 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 &lt;</a:t>
            </a:r>
            <a:r>
              <a:rPr lang="en-US" dirty="0" err="1">
                <a:sym typeface="Courier"/>
              </a:rPr>
              <a:t>exps</a:t>
            </a:r>
            <a:r>
              <a:rPr lang="en-US" dirty="0">
                <a:sym typeface="Courier"/>
              </a:rPr>
              <a:t>&gt;,…  ]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[&lt;exp&gt; for &lt;var&gt; in &lt;list&gt; [ if &lt;exp&gt; ]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&lt;list&gt; [ &lt;index or slice&gt;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in, not in, +, *,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971D74D-71BC-4D93-B6EC-3653C5F9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AF8A-F58D-F968-0E0B-EC01E7692C92}"/>
              </a:ext>
            </a:extLst>
          </p:cNvPr>
          <p:cNvSpPr txBox="1"/>
          <p:nvPr/>
        </p:nvSpPr>
        <p:spPr>
          <a:xfrm>
            <a:off x="7386535" y="1601821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Question</a:t>
            </a:r>
            <a:r>
              <a:rPr lang="en-US" sz="2400" dirty="0"/>
              <a:t>: What is the internal representation of a Python list?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Lists: an ADT too!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list( … 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 &lt;</a:t>
            </a:r>
            <a:r>
              <a:rPr lang="en-US" dirty="0" err="1">
                <a:sym typeface="Courier"/>
              </a:rPr>
              <a:t>exps</a:t>
            </a:r>
            <a:r>
              <a:rPr lang="en-US" dirty="0">
                <a:sym typeface="Courier"/>
              </a:rPr>
              <a:t>&gt;,…  ]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[&lt;exp&gt; for &lt;var&gt; in &lt;list&gt; [ if &lt;exp&gt; ]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&lt;list&gt; [ &lt;index or slice&gt;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in, not in, +, *,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971D74D-71BC-4D93-B6EC-3653C5F9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AF8A-F58D-F968-0E0B-EC01E7692C92}"/>
              </a:ext>
            </a:extLst>
          </p:cNvPr>
          <p:cNvSpPr txBox="1"/>
          <p:nvPr/>
        </p:nvSpPr>
        <p:spPr>
          <a:xfrm>
            <a:off x="7652424" y="1035050"/>
            <a:ext cx="4494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What is the internal representation of a Python list?</a:t>
            </a:r>
          </a:p>
          <a:p>
            <a:endParaRPr lang="en-US" sz="2400" dirty="0"/>
          </a:p>
          <a:p>
            <a:r>
              <a:rPr lang="en-US" sz="2400" b="1" dirty="0"/>
              <a:t>Answer</a:t>
            </a:r>
            <a:r>
              <a:rPr lang="en-US" sz="2400" dirty="0"/>
              <a:t>: It depends (ha). But if you’re running </a:t>
            </a:r>
            <a:r>
              <a:rPr lang="en-US" sz="2400" dirty="0" err="1"/>
              <a:t>CPython</a:t>
            </a:r>
            <a:r>
              <a:rPr lang="en-US" sz="2400" dirty="0"/>
              <a:t> (which you probably are), it’s likely backed by a C++ implementation…which is compiled to assembly…which is translated to machine code…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FCE12-3ED1-6F08-70C8-75E257E61BDB}"/>
              </a:ext>
            </a:extLst>
          </p:cNvPr>
          <p:cNvSpPr txBox="1"/>
          <p:nvPr/>
        </p:nvSpPr>
        <p:spPr>
          <a:xfrm>
            <a:off x="726317" y="5283368"/>
            <a:ext cx="11218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</a:t>
            </a:r>
            <a:r>
              <a:rPr lang="en-US" sz="2000" dirty="0"/>
              <a:t>: abstraction is a somewhat subjective + relative term. For instance, our Point ADT uses Lists as its internal representation. But, at a lower abstraction level, you can think of Lists as an ADT as well.</a:t>
            </a:r>
          </a:p>
        </p:txBody>
      </p:sp>
    </p:spTree>
    <p:extLst>
      <p:ext uri="{BB962C8B-B14F-4D97-AF65-F5344CB8AC3E}">
        <p14:creationId xmlns:p14="http://schemas.microsoft.com/office/powerpoint/2010/main" val="1931361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Constructors &amp; Selectors</a:t>
            </a:r>
          </a:p>
          <a:p>
            <a:pPr lvl="1"/>
            <a:r>
              <a:rPr lang="en-US" dirty="0">
                <a:sym typeface="Arial"/>
              </a:rPr>
              <a:t> This basically is the ADT, and encompasses the </a:t>
            </a:r>
            <a:r>
              <a:rPr lang="en-US" b="1" dirty="0">
                <a:sym typeface="Arial"/>
              </a:rPr>
              <a:t>internal representation</a:t>
            </a:r>
            <a:r>
              <a:rPr lang="en-US" dirty="0">
                <a:sym typeface="Arial"/>
              </a:rPr>
              <a:t> of the data type.</a:t>
            </a:r>
            <a:endParaRPr lang="en-US" dirty="0"/>
          </a:p>
          <a:p>
            <a:r>
              <a:rPr lang="en-US" dirty="0">
                <a:sym typeface="Arial"/>
              </a:rPr>
              <a:t>Operations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 Additional functionality </a:t>
            </a:r>
            <a:r>
              <a:rPr lang="en-US" b="1" dirty="0">
                <a:sym typeface="Arial"/>
              </a:rPr>
              <a:t>built on top of</a:t>
            </a:r>
            <a:r>
              <a:rPr lang="en-US" dirty="0">
                <a:sym typeface="Arial"/>
              </a:rPr>
              <a:t> the ADT constructions + selectors. </a:t>
            </a:r>
          </a:p>
          <a:p>
            <a:pPr lvl="1"/>
            <a:r>
              <a:rPr lang="en-US" dirty="0">
                <a:sym typeface="Arial"/>
              </a:rPr>
              <a:t> </a:t>
            </a:r>
            <a:r>
              <a:rPr lang="en-US" b="1" dirty="0">
                <a:sym typeface="Arial"/>
              </a:rPr>
              <a:t>Crucially, it must not make assumptions about the internal representation of the data type,</a:t>
            </a:r>
            <a:endParaRPr lang="en-US" b="1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880950F-AA14-B033-C714-573BD2838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9FAD91-5157-1CB3-892A-5931812F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Creating an Abstract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B721-06B1-DCE8-9DE2-9CB3A1FF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Abstraction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1CF8-3E2D-92AB-4A47-FED5A3F2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An </a:t>
            </a:r>
            <a:r>
              <a:rPr lang="en-US" b="1" dirty="0">
                <a:sym typeface="Arial"/>
              </a:rPr>
              <a:t>abstraction barrier violation</a:t>
            </a:r>
            <a:r>
              <a:rPr lang="en-US" dirty="0">
                <a:sym typeface="Arial"/>
              </a:rPr>
              <a:t> occurs when a part of the program that can use the "higher level" functions uses "lower level" ones instead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 At either layer of abstraction</a:t>
            </a:r>
          </a:p>
          <a:p>
            <a:pPr lvl="1"/>
            <a:r>
              <a:rPr lang="en-US" dirty="0"/>
              <a:t> e.g. Should your function be aware of the implementation?</a:t>
            </a:r>
          </a:p>
          <a:p>
            <a:pPr lvl="2"/>
            <a:r>
              <a:rPr lang="en-US" dirty="0"/>
              <a:t> Be consistent!</a:t>
            </a:r>
          </a:p>
          <a:p>
            <a:r>
              <a:rPr lang="en-US" dirty="0">
                <a:sym typeface="Arial"/>
              </a:rPr>
              <a:t>Abstraction barriers make programs easier to get right, maintain, and modify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Fewer changes when representation changes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907B-E344-9351-20D9-14492370D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5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A3C90-1DEE-76C6-ED11-3D62038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A Layered Design Process – Bottom Up vs Top Down</a:t>
            </a:r>
            <a:endParaRPr lang="en-US" dirty="0"/>
          </a:p>
        </p:txBody>
      </p:sp>
      <p:sp>
        <p:nvSpPr>
          <p:cNvPr id="272" name="Google Shape;272;p2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Start with "What do you want to do?"</a:t>
            </a:r>
          </a:p>
          <a:p>
            <a:r>
              <a:rPr lang="en-US" dirty="0">
                <a:sym typeface="Arial"/>
              </a:rPr>
              <a:t>Build the application based entirely on the ADT interface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Focus first on Operations, then Constructors and Selectors</a:t>
            </a:r>
          </a:p>
          <a:p>
            <a:pPr lvl="1"/>
            <a:r>
              <a:rPr lang="en-US" dirty="0">
                <a:sym typeface="Arial"/>
              </a:rPr>
              <a:t>Do not implement them! Your program won't work.</a:t>
            </a:r>
          </a:p>
          <a:p>
            <a:pPr lvl="1"/>
            <a:r>
              <a:rPr lang="en-US" dirty="0">
                <a:sym typeface="Arial"/>
              </a:rPr>
              <a:t>You want to capture the "user's" point of view</a:t>
            </a:r>
            <a:endParaRPr lang="en-US" dirty="0"/>
          </a:p>
          <a:p>
            <a:r>
              <a:rPr lang="en-US" dirty="0">
                <a:sym typeface="Arial"/>
              </a:rPr>
              <a:t>Build the operations in ADT on Constructors and Selectors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Not the implementation representation</a:t>
            </a:r>
          </a:p>
          <a:p>
            <a:pPr lvl="1"/>
            <a:r>
              <a:rPr lang="en-US" dirty="0"/>
              <a:t>This is the end of the abstraction barrier.</a:t>
            </a:r>
          </a:p>
          <a:p>
            <a:r>
              <a:rPr lang="en-US" dirty="0">
                <a:sym typeface="Arial"/>
              </a:rPr>
              <a:t>Build the constructors and selectors on some concrete representation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4308FD6-E7AC-35C3-97EE-51B95361F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Extended Demo: Tic Tac Toe and Phone Book</a:t>
            </a:r>
            <a:endParaRPr lang="en-US"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See the companion notebook.</a:t>
            </a:r>
          </a:p>
          <a:p>
            <a:r>
              <a:rPr lang="en-US" dirty="0"/>
              <a:t>Download the file "</a:t>
            </a:r>
            <a:r>
              <a:rPr lang="en-US" dirty="0" err="1"/>
              <a:t>ipynb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https://datahub.berkeley.edu</a:t>
            </a:r>
            <a:endParaRPr lang="en-US" dirty="0"/>
          </a:p>
          <a:p>
            <a:pPr lvl="1"/>
            <a:r>
              <a:rPr lang="en-US" dirty="0"/>
              <a:t>Log in, then select "Upload"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E424B84-6801-00E3-97E8-0090F71B7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Mutable Functions (finish off slides we didn’t get to yesterday)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Abstract Data Types (“ADT”)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central idea for Project01 (“Maps”)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79132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Mutable Functions (finish off slides we didn’t get to yesterday)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Abstract Data Types (“ADT”)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central idea for Project01 (“Maps”)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404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Mutable functions</a:t>
            </a:r>
            <a:br>
              <a:rPr lang="en-US" dirty="0"/>
            </a:br>
            <a:r>
              <a:rPr lang="en-US" dirty="0"/>
              <a:t>(Leftover slides from yesterday)</a:t>
            </a:r>
          </a:p>
        </p:txBody>
      </p:sp>
    </p:spTree>
    <p:extLst>
      <p:ext uri="{BB962C8B-B14F-4D97-AF65-F5344CB8AC3E}">
        <p14:creationId xmlns:p14="http://schemas.microsoft.com/office/powerpoint/2010/main" val="35390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959-BFDB-244F-80C9-A56387C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state: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1E1-AEAB-9447-8CCE-1AE9F84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976009"/>
          </a:xfrm>
        </p:spPr>
        <p:txBody>
          <a:bodyPr/>
          <a:lstStyle/>
          <a:p>
            <a:r>
              <a:rPr lang="en-US" dirty="0"/>
              <a:t>Goal: Define a function to repeatedly withdraw from a bank account that starts with $100.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4AD4-FD64-C587-C5BE-59B106D771FA}"/>
              </a:ext>
            </a:extLst>
          </p:cNvPr>
          <p:cNvSpPr txBox="1"/>
          <p:nvPr/>
        </p:nvSpPr>
        <p:spPr>
          <a:xfrm>
            <a:off x="189690" y="1997414"/>
            <a:ext cx="6224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Desired usage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Build our account with initial $100 balance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make_withdraw_account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$25, balance is now $75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another $25, balance is now $50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Attempt to withdraw $60, but ran out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'Insufficient funds'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FBE4-83FC-24CB-90A8-8FE661D08F9B}"/>
              </a:ext>
            </a:extLst>
          </p:cNvPr>
          <p:cNvSpPr txBox="1"/>
          <p:nvPr/>
        </p:nvSpPr>
        <p:spPr>
          <a:xfrm>
            <a:off x="6551581" y="2195209"/>
            <a:ext cx="622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withdraw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_account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initial_balance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FILL ME IN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3536B-6397-B631-64CC-51316BA7E037}"/>
              </a:ext>
            </a:extLst>
          </p:cNvPr>
          <p:cNvSpPr txBox="1"/>
          <p:nvPr/>
        </p:nvSpPr>
        <p:spPr>
          <a:xfrm>
            <a:off x="6952033" y="5402094"/>
            <a:ext cx="4954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Question</a:t>
            </a:r>
            <a:r>
              <a:rPr lang="en-US" sz="2800" dirty="0"/>
              <a:t>: how to implement `</a:t>
            </a:r>
            <a:r>
              <a:rPr lang="en-US" sz="2800" dirty="0" err="1"/>
              <a:t>make_withdraw_account</a:t>
            </a:r>
            <a:r>
              <a:rPr lang="en-US" sz="2800" dirty="0"/>
              <a:t>()`?</a:t>
            </a:r>
          </a:p>
        </p:txBody>
      </p:sp>
    </p:spTree>
    <p:extLst>
      <p:ext uri="{BB962C8B-B14F-4D97-AF65-F5344CB8AC3E}">
        <p14:creationId xmlns:p14="http://schemas.microsoft.com/office/powerpoint/2010/main" val="369132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959-BFDB-244F-80C9-A56387C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state: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1E1-AEAB-9447-8CCE-1AE9F84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976009"/>
          </a:xfrm>
        </p:spPr>
        <p:txBody>
          <a:bodyPr/>
          <a:lstStyle/>
          <a:p>
            <a:r>
              <a:rPr lang="en-US" dirty="0"/>
              <a:t>Goal: Define a function to repeatedly withdraw from a bank account that starts with $100.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4AD4-FD64-C587-C5BE-59B106D771FA}"/>
              </a:ext>
            </a:extLst>
          </p:cNvPr>
          <p:cNvSpPr txBox="1"/>
          <p:nvPr/>
        </p:nvSpPr>
        <p:spPr>
          <a:xfrm>
            <a:off x="59988" y="2049295"/>
            <a:ext cx="6224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Desired usage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Build our account with initial $100 balance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withdraw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_account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$25, balance is now $75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another $25, balance is now $50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Attempt to withdraw $60, but ran out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'Insufficient funds'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FBE4-83FC-24CB-90A8-8FE661D08F9B}"/>
              </a:ext>
            </a:extLst>
          </p:cNvPr>
          <p:cNvSpPr txBox="1"/>
          <p:nvPr/>
        </p:nvSpPr>
        <p:spPr>
          <a:xfrm>
            <a:off x="6031150" y="2195209"/>
            <a:ext cx="670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withdraw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_account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(initial):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balance = [initial]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withdraw(amount):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amount &lt;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'Insufficient funds'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balance[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-= amount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6B3D5-563E-4320-D446-455D2446CE1B}"/>
              </a:ext>
            </a:extLst>
          </p:cNvPr>
          <p:cNvSpPr txBox="1"/>
          <p:nvPr/>
        </p:nvSpPr>
        <p:spPr>
          <a:xfrm>
            <a:off x="6199761" y="5503783"/>
            <a:ext cx="5784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mutable value in the parent frame can maintain the local state for a function.</a:t>
            </a:r>
          </a:p>
          <a:p>
            <a:endParaRPr lang="en-US" dirty="0">
              <a:latin typeface="Source Code Pro" panose="020B0509030403020204" pitchFamily="49" charset="77"/>
              <a:hlinkClick r:id="rId2"/>
            </a:endParaRPr>
          </a:p>
          <a:p>
            <a:r>
              <a:rPr lang="en-US" sz="1400" dirty="0">
                <a:latin typeface="Source Code Pro" panose="020B0509030403020204" pitchFamily="49" charset="77"/>
                <a:hlinkClick r:id="rId2"/>
              </a:rPr>
              <a:t>View in </a:t>
            </a:r>
            <a:r>
              <a:rPr lang="en-US" sz="1400" dirty="0" err="1">
                <a:latin typeface="Source Code Pro" panose="020B0509030403020204" pitchFamily="49" charset="77"/>
                <a:hlinkClick r:id="rId2"/>
              </a:rPr>
              <a:t>PythonTutor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Here is another implementation. What Would Python Print?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0B1B-B07B-56DB-234C-6D3165340649}"/>
              </a:ext>
            </a:extLst>
          </p:cNvPr>
          <p:cNvSpPr txBox="1"/>
          <p:nvPr/>
        </p:nvSpPr>
        <p:spPr>
          <a:xfrm>
            <a:off x="7385050" y="1775406"/>
            <a:ext cx="4954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260350" y="1775406"/>
            <a:ext cx="7124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0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Here is another implementation. What Would Python Print?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0B1B-B07B-56DB-234C-6D3165340649}"/>
              </a:ext>
            </a:extLst>
          </p:cNvPr>
          <p:cNvSpPr txBox="1"/>
          <p:nvPr/>
        </p:nvSpPr>
        <p:spPr>
          <a:xfrm>
            <a:off x="6096000" y="1775406"/>
            <a:ext cx="6243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4, in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UnboundLocalError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local variable '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referenced before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260350" y="1775406"/>
            <a:ext cx="7124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03E42-C060-9F3D-6057-19D3D5954430}"/>
              </a:ext>
            </a:extLst>
          </p:cNvPr>
          <p:cNvSpPr txBox="1"/>
          <p:nvPr/>
        </p:nvSpPr>
        <p:spPr>
          <a:xfrm>
            <a:off x="533400" y="4304972"/>
            <a:ext cx="10739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Woah. What is going on here?</a:t>
            </a:r>
          </a:p>
          <a:p>
            <a:endParaRPr lang="en-US" sz="2400" dirty="0"/>
          </a:p>
          <a:p>
            <a:r>
              <a:rPr lang="en-US" sz="2400" dirty="0"/>
              <a:t>Due to language design decisions, Python does not let you re-bind variables that exist in parent frames (including the global frame). Same thing with “+=“</a:t>
            </a:r>
          </a:p>
          <a:p>
            <a:endParaRPr lang="en-US" sz="2400" dirty="0"/>
          </a:p>
          <a:p>
            <a:r>
              <a:rPr lang="en-US" sz="2400" dirty="0"/>
              <a:t>For a more detailed explanation straight from the Python3 docs, see </a:t>
            </a:r>
            <a:r>
              <a:rPr lang="en-US" sz="2400" dirty="0">
                <a:hlinkClick r:id="rId2"/>
              </a:rPr>
              <a:t>this link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988741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8815</TotalTime>
  <Words>4362</Words>
  <Application>Microsoft Office PowerPoint</Application>
  <PresentationFormat>Widescreen</PresentationFormat>
  <Paragraphs>449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FreightSans Pro Medium</vt:lpstr>
      <vt:lpstr>FreightMicro Pro Medium</vt:lpstr>
      <vt:lpstr>Source Code Pro Medium</vt:lpstr>
      <vt:lpstr>FreightMicro Pro Book</vt:lpstr>
      <vt:lpstr>Open Sans Light</vt:lpstr>
      <vt:lpstr>Times New Roman</vt:lpstr>
      <vt:lpstr>Source Code Pro</vt:lpstr>
      <vt:lpstr>Consolas</vt:lpstr>
      <vt:lpstr>FreightMicro Pro Light</vt:lpstr>
      <vt:lpstr>Courier</vt:lpstr>
      <vt:lpstr>3_Main C88C</vt:lpstr>
      <vt:lpstr>Abstract Data Types (ADT)</vt:lpstr>
      <vt:lpstr>Announcements</vt:lpstr>
      <vt:lpstr>Announcements: Midterm scheduling!</vt:lpstr>
      <vt:lpstr>Lecture overview</vt:lpstr>
      <vt:lpstr>Mutable functions (Leftover slides from yesterday)</vt:lpstr>
      <vt:lpstr>Functions with state: Bank account</vt:lpstr>
      <vt:lpstr>Functions with state: Bank account</vt:lpstr>
      <vt:lpstr>Aside: Counters and nonlocal/global</vt:lpstr>
      <vt:lpstr>Aside: Counters and nonlocal/global</vt:lpstr>
      <vt:lpstr>Aside: Counters and nonlocal/global</vt:lpstr>
      <vt:lpstr>Aside: Counters and nonlocal/global</vt:lpstr>
      <vt:lpstr>In Data C88C su24: nonlocal, global</vt:lpstr>
      <vt:lpstr>Aside: Counters and nonlocal/global</vt:lpstr>
      <vt:lpstr>Aside: Counters and nonlocal/global</vt:lpstr>
      <vt:lpstr>Abstract Data Types</vt:lpstr>
      <vt:lpstr>Abstract Data Type</vt:lpstr>
      <vt:lpstr>Abstract Data Type</vt:lpstr>
      <vt:lpstr>Creating Abstractions</vt:lpstr>
      <vt:lpstr>Why Abstract Data Types?</vt:lpstr>
      <vt:lpstr>Why Abstract Data Types?</vt:lpstr>
      <vt:lpstr>Abstract Data Type</vt:lpstr>
      <vt:lpstr>C.O.R.E concepts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a Point ADT</vt:lpstr>
      <vt:lpstr>Example: a Point ADT</vt:lpstr>
      <vt:lpstr>Lists: an ADT too!</vt:lpstr>
      <vt:lpstr>Lists: an ADT too!</vt:lpstr>
      <vt:lpstr>Creating an Abstract Data Type</vt:lpstr>
      <vt:lpstr>Defining The Abstraction Barrier</vt:lpstr>
      <vt:lpstr>A Layered Design Process – Bottom Up vs Top Down</vt:lpstr>
      <vt:lpstr>Extended Demo: Tic Tac Toe and Phone Book</vt:lpstr>
      <vt:lpstr>Lecture overview.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Eric Kim</cp:lastModifiedBy>
  <cp:revision>166</cp:revision>
  <cp:lastPrinted>2022-09-22T19:48:48Z</cp:lastPrinted>
  <dcterms:modified xsi:type="dcterms:W3CDTF">2024-07-03T21:15:54Z</dcterms:modified>
</cp:coreProperties>
</file>