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034" r:id="rId1"/>
  </p:sldMasterIdLst>
  <p:notesMasterIdLst>
    <p:notesMasterId r:id="rId21"/>
  </p:notesMasterIdLst>
  <p:handoutMasterIdLst>
    <p:handoutMasterId r:id="rId22"/>
  </p:handoutMasterIdLst>
  <p:sldIdLst>
    <p:sldId id="360" r:id="rId2"/>
    <p:sldId id="1082" r:id="rId3"/>
    <p:sldId id="1079" r:id="rId4"/>
    <p:sldId id="403" r:id="rId5"/>
    <p:sldId id="1065" r:id="rId6"/>
    <p:sldId id="1068" r:id="rId7"/>
    <p:sldId id="1066" r:id="rId8"/>
    <p:sldId id="1073" r:id="rId9"/>
    <p:sldId id="1078" r:id="rId10"/>
    <p:sldId id="1070" r:id="rId11"/>
    <p:sldId id="1084" r:id="rId12"/>
    <p:sldId id="1080" r:id="rId13"/>
    <p:sldId id="1076" r:id="rId14"/>
    <p:sldId id="1085" r:id="rId15"/>
    <p:sldId id="1071" r:id="rId16"/>
    <p:sldId id="1074" r:id="rId17"/>
    <p:sldId id="1072" r:id="rId18"/>
    <p:sldId id="1083" r:id="rId19"/>
    <p:sldId id="1075" r:id="rId20"/>
  </p:sldIdLst>
  <p:sldSz cx="12192000" cy="6858000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BA03"/>
    <a:srgbClr val="EFE683"/>
    <a:srgbClr val="BCB667"/>
    <a:srgbClr val="55FC02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8"/>
    <p:restoredTop sz="91770" autoAdjust="0"/>
  </p:normalViewPr>
  <p:slideViewPr>
    <p:cSldViewPr>
      <p:cViewPr varScale="1">
        <p:scale>
          <a:sx n="147" d="100"/>
          <a:sy n="147" d="100"/>
        </p:scale>
        <p:origin x="125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/>
              <a:t>Page </a:t>
            </a:r>
            <a:fld id="{C7046C59-8902-C545-AA0A-0F8828FEF2D6}" type="slidenum">
              <a:rPr lang="en-US" sz="1200"/>
              <a:pPr algn="ctr" defTabSz="87630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882650"/>
            <a:ext cx="54419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Save for efficiency lecture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0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>
            <a:lvl1pPr>
              <a:defRPr b="0" i="0">
                <a:latin typeface="FreightMicro Pro Book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16409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500285"/>
            <a:ext cx="4348655" cy="273049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9361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ECA42F45-1436-E397-BC1C-20EF043ED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483351"/>
            <a:ext cx="4348655" cy="365125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371498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251833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7"/>
            <a:ext cx="9855200" cy="3584575"/>
          </a:xfrm>
        </p:spPr>
        <p:txBody>
          <a:bodyPr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591"/>
            </a:lvl1pPr>
            <a:lvl2pPr marL="192877" indent="0">
              <a:buNone/>
              <a:defRPr sz="507"/>
            </a:lvl2pPr>
            <a:lvl3pPr marL="385753" indent="0">
              <a:buNone/>
              <a:defRPr sz="421"/>
            </a:lvl3pPr>
            <a:lvl4pPr marL="578630" indent="0">
              <a:buNone/>
              <a:defRPr sz="380"/>
            </a:lvl4pPr>
            <a:lvl5pPr marL="771506" indent="0">
              <a:buNone/>
              <a:defRPr sz="380"/>
            </a:lvl5pPr>
            <a:lvl6pPr marL="964383" indent="0">
              <a:buNone/>
              <a:defRPr sz="380"/>
            </a:lvl6pPr>
            <a:lvl7pPr marL="1157259" indent="0">
              <a:buNone/>
              <a:defRPr sz="380"/>
            </a:lvl7pPr>
            <a:lvl8pPr marL="1350136" indent="0">
              <a:buNone/>
              <a:defRPr sz="380"/>
            </a:lvl8pPr>
            <a:lvl9pPr marL="1543012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532284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382565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 pitchFamily="2" charset="0"/>
              </a:defRPr>
            </a:lvl1pPr>
          </a:lstStyle>
          <a:p>
            <a:r>
              <a:rPr lang="en-US" sz="788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 pitchFamily="2" charset="0"/>
              </a:defRPr>
            </a:lvl1pPr>
          </a:lstStyle>
          <a:p>
            <a:pPr algn="ctr"/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685241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769063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797488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871733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11446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83828" y="2153805"/>
            <a:ext cx="8458200" cy="1470025"/>
          </a:xfrm>
          <a:noFill/>
        </p:spPr>
        <p:txBody>
          <a:bodyPr lIns="457200" rIns="457200">
            <a:normAutofit/>
          </a:bodyPr>
          <a:lstStyle>
            <a:lvl1pPr algn="ctr">
              <a:defRPr sz="3733" b="0" i="0" baseline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566131" y="3908993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 sz="3200" b="0" i="0">
                <a:solidFill>
                  <a:schemeClr val="bg1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6131" y="382588"/>
            <a:ext cx="1123246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accent1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9628" y="5211824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6AA5D1F-1908-7A27-D303-E3005962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7CECC5-A838-52DB-E938-F5E8244AB8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232652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o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Book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F65B-5B14-C7E1-E1F9-88E88BF9E207}"/>
              </a:ext>
            </a:extLst>
          </p:cNvPr>
          <p:cNvSpPr txBox="1"/>
          <p:nvPr userDrawn="1"/>
        </p:nvSpPr>
        <p:spPr>
          <a:xfrm>
            <a:off x="1055914" y="-5225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8899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278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8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ay Title">
    <p:bg>
      <p:bgPr>
        <a:solidFill>
          <a:srgbClr val="465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6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733" b="0" i="0" baseline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bg2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1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5867EE33-0531-3B3B-5F3F-4915997C35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44A1AF6-78D2-1F19-3AD4-A4646F288B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948AF43-1942-A3AB-74BE-E6775AAA7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669AB84-0488-46A9-C63A-5BAB96784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B558-3D21-33F1-35A1-FE48DF43E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62768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70128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066800"/>
            <a:ext cx="11277600" cy="52578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90470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s +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9728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10972800" cy="25146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39167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+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733800"/>
            <a:ext cx="11430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049866"/>
            <a:ext cx="11430000" cy="2607733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77283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64436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02180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21833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457951"/>
            <a:ext cx="4348655" cy="256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Book" panose="02000603020000020004" pitchFamily="2" charset="0"/>
                <a:ea typeface="FreightMicro Pro Book" panose="02000603020000020004" pitchFamily="2" charset="0"/>
                <a:cs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94717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  <p:sldLayoutId id="2147484047" r:id="rId13"/>
    <p:sldLayoutId id="2147484048" r:id="rId14"/>
    <p:sldLayoutId id="2147484049" r:id="rId15"/>
    <p:sldLayoutId id="2147484050" r:id="rId16"/>
    <p:sldLayoutId id="2147484051" r:id="rId17"/>
    <p:sldLayoutId id="2147484052" r:id="rId18"/>
    <p:sldLayoutId id="2147484053" r:id="rId19"/>
    <p:sldLayoutId id="2147484054" r:id="rId20"/>
    <p:sldLayoutId id="2147484055" r:id="rId21"/>
    <p:sldLayoutId id="2147484056" r:id="rId2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0" i="0" baseline="0">
          <a:solidFill>
            <a:schemeClr val="bg1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6pPr>
      <a:lvl7pPr marL="3857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7pPr>
      <a:lvl8pPr marL="5786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8pPr>
      <a:lvl9pPr marL="7715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9pPr>
    </p:titleStyle>
    <p:bodyStyle>
      <a:lvl1pPr marL="13716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1pPr>
      <a:lvl2pPr marL="27432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2pPr>
      <a:lvl3pPr marL="41148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2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3pPr>
      <a:lvl4pPr marL="54864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4pPr>
      <a:lvl5pPr marL="68580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1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5pPr>
      <a:lvl6pPr marL="103671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588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464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4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1D7359-9D37-2B4A-8AF9-E71455E45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900" y="2213994"/>
            <a:ext cx="8458200" cy="147002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Data Structures:</a:t>
            </a:r>
            <a:br>
              <a:rPr lang="en-US" dirty="0"/>
            </a:br>
            <a:r>
              <a:rPr lang="en-US" dirty="0"/>
              <a:t>Linked Lists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6CE3E-B95C-7F58-3A87-7F8EAADF5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4100" y="3886200"/>
            <a:ext cx="7543800" cy="990600"/>
          </a:xfrm>
        </p:spPr>
        <p:txBody>
          <a:bodyPr/>
          <a:lstStyle/>
          <a:p>
            <a:r>
              <a:rPr lang="en-US" sz="2000" dirty="0"/>
              <a:t>Week 5, Summer 2024. 7/18 (Thurs)</a:t>
            </a:r>
          </a:p>
          <a:p>
            <a:r>
              <a:rPr lang="en-US" sz="2000" dirty="0"/>
              <a:t>Lecture 17</a:t>
            </a:r>
          </a:p>
        </p:txBody>
      </p:sp>
    </p:spTree>
    <p:extLst>
      <p:ext uri="{BB962C8B-B14F-4D97-AF65-F5344CB8AC3E}">
        <p14:creationId xmlns:p14="http://schemas.microsoft.com/office/powerpoint/2010/main" val="10807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B010F-D49B-864F-84D7-3B79A243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Is Implicit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E81C2-500D-874C-A920-879A36C58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5181600" cy="52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7EB4ED-6AD4-5E42-A1CF-DF317C2F1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2" y="2343151"/>
            <a:ext cx="5181600" cy="5207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A84A7F5A-595B-6340-8468-B23FE38933E2}"/>
              </a:ext>
            </a:extLst>
          </p:cNvPr>
          <p:cNvSpPr/>
          <p:nvPr/>
        </p:nvSpPr>
        <p:spPr bwMode="auto">
          <a:xfrm>
            <a:off x="1850572" y="2114551"/>
            <a:ext cx="4267200" cy="914400"/>
          </a:xfrm>
          <a:prstGeom prst="fram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FDD774-19E1-1E4F-941E-C9E06A4CE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2" y="3575052"/>
            <a:ext cx="5181600" cy="520700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16607CC6-AAD4-0248-BF5B-CE0DFC5E7CD2}"/>
              </a:ext>
            </a:extLst>
          </p:cNvPr>
          <p:cNvSpPr/>
          <p:nvPr/>
        </p:nvSpPr>
        <p:spPr bwMode="auto">
          <a:xfrm>
            <a:off x="3320143" y="3378201"/>
            <a:ext cx="2830286" cy="914400"/>
          </a:xfrm>
          <a:prstGeom prst="fram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3BD251-FD99-9E47-8EA6-426408729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673602"/>
            <a:ext cx="5181600" cy="520700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B50BB68A-828C-564A-9B03-EF5AD2AF6A34}"/>
              </a:ext>
            </a:extLst>
          </p:cNvPr>
          <p:cNvSpPr/>
          <p:nvPr/>
        </p:nvSpPr>
        <p:spPr bwMode="auto">
          <a:xfrm>
            <a:off x="5029200" y="4445002"/>
            <a:ext cx="1143000" cy="914400"/>
          </a:xfrm>
          <a:prstGeom prst="fram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15429AB9-3536-CB4F-97E2-E0C272C07DA6}"/>
              </a:ext>
            </a:extLst>
          </p:cNvPr>
          <p:cNvSpPr/>
          <p:nvPr/>
        </p:nvSpPr>
        <p:spPr bwMode="auto">
          <a:xfrm>
            <a:off x="7467600" y="1109889"/>
            <a:ext cx="2743200" cy="1066800"/>
          </a:xfrm>
          <a:prstGeom prst="fram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0A6E0-1D88-214F-98E3-3AEDC33B804B}"/>
              </a:ext>
            </a:extLst>
          </p:cNvPr>
          <p:cNvSpPr txBox="1"/>
          <p:nvPr/>
        </p:nvSpPr>
        <p:spPr>
          <a:xfrm>
            <a:off x="7917313" y="1394348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self.rest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61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B010F-D49B-864F-84D7-3B79A243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ways to think of a linked list: “Relative” vs “recursive”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E81C2-500D-874C-A920-879A36C58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5181600" cy="52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7EB4ED-6AD4-5E42-A1CF-DF317C2F1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2" y="2343151"/>
            <a:ext cx="5181600" cy="5207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A84A7F5A-595B-6340-8468-B23FE38933E2}"/>
              </a:ext>
            </a:extLst>
          </p:cNvPr>
          <p:cNvSpPr/>
          <p:nvPr/>
        </p:nvSpPr>
        <p:spPr bwMode="auto">
          <a:xfrm>
            <a:off x="1850572" y="2114551"/>
            <a:ext cx="1578428" cy="914400"/>
          </a:xfrm>
          <a:prstGeom prst="fram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FDD774-19E1-1E4F-941E-C9E06A4CE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2" y="3575052"/>
            <a:ext cx="5181600" cy="520700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16607CC6-AAD4-0248-BF5B-CE0DFC5E7CD2}"/>
              </a:ext>
            </a:extLst>
          </p:cNvPr>
          <p:cNvSpPr/>
          <p:nvPr/>
        </p:nvSpPr>
        <p:spPr bwMode="auto">
          <a:xfrm>
            <a:off x="3320143" y="3378201"/>
            <a:ext cx="1709057" cy="914400"/>
          </a:xfrm>
          <a:prstGeom prst="fram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3BD251-FD99-9E47-8EA6-426408729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673602"/>
            <a:ext cx="5181600" cy="520700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B50BB68A-828C-564A-9B03-EF5AD2AF6A34}"/>
              </a:ext>
            </a:extLst>
          </p:cNvPr>
          <p:cNvSpPr/>
          <p:nvPr/>
        </p:nvSpPr>
        <p:spPr bwMode="auto">
          <a:xfrm>
            <a:off x="5029200" y="4445002"/>
            <a:ext cx="1143000" cy="914400"/>
          </a:xfrm>
          <a:prstGeom prst="fram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15429AB9-3536-CB4F-97E2-E0C272C07DA6}"/>
              </a:ext>
            </a:extLst>
          </p:cNvPr>
          <p:cNvSpPr/>
          <p:nvPr/>
        </p:nvSpPr>
        <p:spPr bwMode="auto">
          <a:xfrm>
            <a:off x="7467600" y="1109889"/>
            <a:ext cx="2743200" cy="1066800"/>
          </a:xfrm>
          <a:prstGeom prst="fram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0A6E0-1D88-214F-98E3-3AEDC33B804B}"/>
              </a:ext>
            </a:extLst>
          </p:cNvPr>
          <p:cNvSpPr txBox="1"/>
          <p:nvPr/>
        </p:nvSpPr>
        <p:spPr>
          <a:xfrm>
            <a:off x="7917313" y="1394348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self.rest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48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4893-7489-6A0C-D2E2-7B232063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or Processing a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28D0D-065E-56F2-0DEF-8E97B8F53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 Our base case or stopping condition?</a:t>
            </a:r>
          </a:p>
          <a:p>
            <a:pPr lvl="1"/>
            <a:r>
              <a:rPr lang="en-US" sz="2800" dirty="0"/>
              <a:t> Linked List is empty!</a:t>
            </a:r>
          </a:p>
          <a:p>
            <a:r>
              <a:rPr lang="en-US" sz="2800" dirty="0"/>
              <a:t> We can use recursion or iteration.</a:t>
            </a:r>
          </a:p>
          <a:p>
            <a:pPr lvl="1"/>
            <a:r>
              <a:rPr lang="en-US" sz="2800" dirty="0"/>
              <a:t> Which is “better”?</a:t>
            </a:r>
          </a:p>
          <a:p>
            <a:pPr lvl="1"/>
            <a:r>
              <a:rPr lang="en-US" sz="2800" dirty="0"/>
              <a:t> Depends on the problem we are trying to solve!</a:t>
            </a:r>
          </a:p>
        </p:txBody>
      </p:sp>
    </p:spTree>
    <p:extLst>
      <p:ext uri="{BB962C8B-B14F-4D97-AF65-F5344CB8AC3E}">
        <p14:creationId xmlns:p14="http://schemas.microsoft.com/office/powerpoint/2010/main" val="1315085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893D-AD9F-38B1-6013-91ABF268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All Items in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827A4-E729-3225-E2A9-127531A88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</a:t>
            </a:r>
            <a:r>
              <a:rPr lang="en-US" dirty="0" err="1">
                <a:latin typeface="Source Code Pro" panose="020B0509030403020204" pitchFamily="49" charset="77"/>
              </a:rPr>
              <a:t>print_link</a:t>
            </a:r>
            <a:r>
              <a:rPr lang="en-US" dirty="0">
                <a:latin typeface="Source Code Pro" panose="020B0509030403020204" pitchFamily="49" charset="77"/>
              </a:rPr>
              <a:t>(link):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if not link: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return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print(</a:t>
            </a:r>
            <a:r>
              <a:rPr lang="en-US" dirty="0" err="1">
                <a:latin typeface="Source Code Pro" panose="020B0509030403020204" pitchFamily="49" charset="77"/>
              </a:rPr>
              <a:t>link.first</a:t>
            </a:r>
            <a:r>
              <a:rPr lang="en-US" dirty="0">
                <a:latin typeface="Source Code Pro" panose="020B0509030403020204" pitchFamily="49" charset="77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</a:t>
            </a:r>
            <a:r>
              <a:rPr lang="en-US" dirty="0" err="1">
                <a:latin typeface="Source Code Pro" panose="020B0509030403020204" pitchFamily="49" charset="77"/>
              </a:rPr>
              <a:t>print_link</a:t>
            </a:r>
            <a:r>
              <a:rPr lang="en-US" dirty="0">
                <a:latin typeface="Source Code Pro" panose="020B0509030403020204" pitchFamily="49" charset="77"/>
              </a:rPr>
              <a:t>(</a:t>
            </a:r>
            <a:r>
              <a:rPr lang="en-US" dirty="0" err="1">
                <a:latin typeface="Source Code Pro" panose="020B0509030403020204" pitchFamily="49" charset="77"/>
              </a:rPr>
              <a:t>link.rest</a:t>
            </a:r>
            <a:r>
              <a:rPr lang="en-US" dirty="0">
                <a:latin typeface="Source Code Pro" panose="020B0509030403020204" pitchFamily="49" charset="77"/>
              </a:rPr>
              <a:t>)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• Base Case: No more items</a:t>
            </a:r>
          </a:p>
          <a:p>
            <a:pPr marL="0" indent="0">
              <a:buNone/>
            </a:pP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• Do Action</a:t>
            </a:r>
          </a:p>
          <a:p>
            <a:pPr marL="0" indent="0">
              <a:buNone/>
            </a:pP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• Recurse on the rest of the list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</a:t>
            </a:r>
            <a:r>
              <a:rPr lang="en-US" dirty="0" err="1">
                <a:latin typeface="Source Code Pro" panose="020B0509030403020204" pitchFamily="49" charset="77"/>
              </a:rPr>
              <a:t>print_link</a:t>
            </a:r>
            <a:r>
              <a:rPr lang="en-US" dirty="0">
                <a:latin typeface="Source Code Pro" panose="020B0509030403020204" pitchFamily="49" charset="77"/>
              </a:rPr>
              <a:t>(link):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if not link: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return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item = link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while item: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print(</a:t>
            </a:r>
            <a:r>
              <a:rPr lang="en-US" dirty="0" err="1">
                <a:latin typeface="Source Code Pro" panose="020B0509030403020204" pitchFamily="49" charset="77"/>
              </a:rPr>
              <a:t>item.first</a:t>
            </a:r>
            <a:r>
              <a:rPr lang="en-US" dirty="0">
                <a:latin typeface="Source Code Pro" panose="020B0509030403020204" pitchFamily="49" charset="77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item = </a:t>
            </a:r>
            <a:r>
              <a:rPr lang="en-US" dirty="0" err="1">
                <a:latin typeface="Source Code Pro" panose="020B0509030403020204" pitchFamily="49" charset="77"/>
              </a:rPr>
              <a:t>item.rest</a:t>
            </a: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• Handle the empty list</a:t>
            </a:r>
          </a:p>
          <a:p>
            <a:pPr marL="0" indent="0">
              <a:buNone/>
            </a:pP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• Keep track of current item</a:t>
            </a:r>
          </a:p>
          <a:p>
            <a:pPr marL="0" indent="0">
              <a:buNone/>
            </a:pP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• Update item to be the next in sequence.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283C74-BC7E-9579-6786-05FE88ECDE78}"/>
              </a:ext>
            </a:extLst>
          </p:cNvPr>
          <p:cNvSpPr/>
          <p:nvPr/>
        </p:nvSpPr>
        <p:spPr bwMode="auto">
          <a:xfrm>
            <a:off x="6142566" y="1066800"/>
            <a:ext cx="4724400" cy="5562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45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893D-AD9F-38B1-6013-91ABF268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All Items in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827A4-E729-3225-E2A9-127531A88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</a:t>
            </a:r>
            <a:r>
              <a:rPr lang="en-US" dirty="0" err="1">
                <a:latin typeface="Source Code Pro" panose="020B0509030403020204" pitchFamily="49" charset="77"/>
              </a:rPr>
              <a:t>print_link</a:t>
            </a:r>
            <a:r>
              <a:rPr lang="en-US" dirty="0">
                <a:latin typeface="Source Code Pro" panose="020B0509030403020204" pitchFamily="49" charset="77"/>
              </a:rPr>
              <a:t>(link):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if not link: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return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print(</a:t>
            </a:r>
            <a:r>
              <a:rPr lang="en-US" dirty="0" err="1">
                <a:latin typeface="Source Code Pro" panose="020B0509030403020204" pitchFamily="49" charset="77"/>
              </a:rPr>
              <a:t>link.first</a:t>
            </a:r>
            <a:r>
              <a:rPr lang="en-US" dirty="0">
                <a:latin typeface="Source Code Pro" panose="020B0509030403020204" pitchFamily="49" charset="77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</a:t>
            </a:r>
            <a:r>
              <a:rPr lang="en-US" dirty="0" err="1">
                <a:latin typeface="Source Code Pro" panose="020B0509030403020204" pitchFamily="49" charset="77"/>
              </a:rPr>
              <a:t>print_link</a:t>
            </a:r>
            <a:r>
              <a:rPr lang="en-US" dirty="0">
                <a:latin typeface="Source Code Pro" panose="020B0509030403020204" pitchFamily="49" charset="77"/>
              </a:rPr>
              <a:t>(</a:t>
            </a:r>
            <a:r>
              <a:rPr lang="en-US" dirty="0" err="1">
                <a:latin typeface="Source Code Pro" panose="020B0509030403020204" pitchFamily="49" charset="77"/>
              </a:rPr>
              <a:t>link.rest</a:t>
            </a:r>
            <a:r>
              <a:rPr lang="en-US" dirty="0">
                <a:latin typeface="Source Code Pro" panose="020B0509030403020204" pitchFamily="49" charset="77"/>
              </a:rPr>
              <a:t>)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• Base Case: No more items</a:t>
            </a:r>
          </a:p>
          <a:p>
            <a:pPr marL="0" indent="0">
              <a:buNone/>
            </a:pP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• Do Action</a:t>
            </a:r>
          </a:p>
          <a:p>
            <a:pPr marL="0" indent="0">
              <a:buNone/>
            </a:pP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• Recurse on the rest of the list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</a:t>
            </a:r>
            <a:r>
              <a:rPr lang="en-US" dirty="0" err="1">
                <a:latin typeface="Source Code Pro" panose="020B0509030403020204" pitchFamily="49" charset="77"/>
              </a:rPr>
              <a:t>print_link</a:t>
            </a:r>
            <a:r>
              <a:rPr lang="en-US" dirty="0">
                <a:latin typeface="Source Code Pro" panose="020B0509030403020204" pitchFamily="49" charset="77"/>
              </a:rPr>
              <a:t>(link):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if not link: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return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item = link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while item: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print(</a:t>
            </a:r>
            <a:r>
              <a:rPr lang="en-US" dirty="0" err="1">
                <a:latin typeface="Source Code Pro" panose="020B0509030403020204" pitchFamily="49" charset="77"/>
              </a:rPr>
              <a:t>item.first</a:t>
            </a:r>
            <a:r>
              <a:rPr lang="en-US" dirty="0">
                <a:latin typeface="Source Code Pro" panose="020B0509030403020204" pitchFamily="49" charset="77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item = </a:t>
            </a:r>
            <a:r>
              <a:rPr lang="en-US" dirty="0" err="1">
                <a:latin typeface="Source Code Pro" panose="020B0509030403020204" pitchFamily="49" charset="77"/>
              </a:rPr>
              <a:t>item.rest</a:t>
            </a: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• Handle the empty list</a:t>
            </a:r>
          </a:p>
          <a:p>
            <a:pPr marL="0" indent="0">
              <a:buNone/>
            </a:pP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• Keep track of current item</a:t>
            </a:r>
          </a:p>
          <a:p>
            <a:pPr marL="0" indent="0">
              <a:buNone/>
            </a:pP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• Update item to be the next in sequence. </a:t>
            </a:r>
          </a:p>
        </p:txBody>
      </p:sp>
    </p:spTree>
    <p:extLst>
      <p:ext uri="{BB962C8B-B14F-4D97-AF65-F5344CB8AC3E}">
        <p14:creationId xmlns:p14="http://schemas.microsoft.com/office/powerpoint/2010/main" val="3209173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3872-A07C-1319-FEB5-2F579F9B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 – See the Notebook (https://datahub.berkeley.edu/)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8870D4-2200-0379-60FD-7F6CF071FF39}"/>
              </a:ext>
            </a:extLst>
          </p:cNvPr>
          <p:cNvSpPr txBox="1"/>
          <p:nvPr/>
        </p:nvSpPr>
        <p:spPr>
          <a:xfrm>
            <a:off x="762000" y="51816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Important</a:t>
            </a:r>
            <a:r>
              <a:rPr lang="en-US" dirty="0"/>
              <a:t>: although this demo shows overriding the __</a:t>
            </a:r>
            <a:r>
              <a:rPr lang="en-US" dirty="0" err="1"/>
              <a:t>setattr</a:t>
            </a:r>
            <a:r>
              <a:rPr lang="en-US" dirty="0"/>
              <a:t>__ magic methods, in this class we will not test you on this on exams, as overriding __</a:t>
            </a:r>
            <a:r>
              <a:rPr lang="en-US" dirty="0" err="1"/>
              <a:t>getattr</a:t>
            </a:r>
            <a:r>
              <a:rPr lang="en-US" dirty="0"/>
              <a:t>__ and __</a:t>
            </a:r>
            <a:r>
              <a:rPr lang="en-US" dirty="0" err="1"/>
              <a:t>setattr</a:t>
            </a:r>
            <a:r>
              <a:rPr lang="en-US" dirty="0"/>
              <a:t>__ is quite complicated and out of scope for this course. But, it's neat to see.</a:t>
            </a:r>
          </a:p>
        </p:txBody>
      </p:sp>
    </p:spTree>
    <p:extLst>
      <p:ext uri="{BB962C8B-B14F-4D97-AF65-F5344CB8AC3E}">
        <p14:creationId xmlns:p14="http://schemas.microsoft.com/office/powerpoint/2010/main" val="1126827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6591-B924-980F-9F86-8A50B643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for a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58FBE-B7A4-DBD3-2023-57012E508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Modeling a Polynomial Equation</a:t>
            </a:r>
          </a:p>
          <a:p>
            <a:pPr lvl="1"/>
            <a:r>
              <a:rPr lang="en-US" dirty="0"/>
              <a:t> each item is (coefficient, exponent, </a:t>
            </a:r>
            <a:r>
              <a:rPr lang="en-US" dirty="0" err="1"/>
              <a:t>next_term</a:t>
            </a:r>
            <a:r>
              <a:rPr lang="en-US" dirty="0"/>
              <a:t>)</a:t>
            </a:r>
          </a:p>
          <a:p>
            <a:r>
              <a:rPr lang="en-US" dirty="0"/>
              <a:t> Items in a music 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Playlist</a:t>
            </a:r>
          </a:p>
          <a:p>
            <a:pPr lvl="1"/>
            <a:r>
              <a:rPr lang="en-US" dirty="0"/>
              <a:t> each item is a (song, </a:t>
            </a:r>
            <a:r>
              <a:rPr lang="en-US" dirty="0" err="1"/>
              <a:t>next_song</a:t>
            </a:r>
            <a:r>
              <a:rPr lang="en-US" dirty="0"/>
              <a:t>) pair</a:t>
            </a:r>
          </a:p>
          <a:p>
            <a:pPr lvl="1"/>
            <a:r>
              <a:rPr lang="en-US" dirty="0"/>
              <a:t> easy to add/remove items</a:t>
            </a:r>
          </a:p>
          <a:p>
            <a:pPr lvl="2"/>
            <a:r>
              <a:rPr lang="en-US" dirty="0"/>
              <a:t> Specifically: often want to remove the first item</a:t>
            </a:r>
          </a:p>
          <a:p>
            <a:r>
              <a:rPr lang="en-US" dirty="0"/>
              <a:t> Model real-world relationships</a:t>
            </a:r>
          </a:p>
          <a:p>
            <a:pPr lvl="1"/>
            <a:r>
              <a:rPr lang="en-US" dirty="0"/>
              <a:t> Anything that is a "chain" is a good option</a:t>
            </a:r>
          </a:p>
          <a:p>
            <a:pPr lvl="1"/>
            <a:r>
              <a:rPr lang="en-US" dirty="0"/>
              <a:t> Next up: We'll extend this idea to "trees"</a:t>
            </a:r>
          </a:p>
        </p:txBody>
      </p:sp>
    </p:spTree>
    <p:extLst>
      <p:ext uri="{BB962C8B-B14F-4D97-AF65-F5344CB8AC3E}">
        <p14:creationId xmlns:p14="http://schemas.microsoft.com/office/powerpoint/2010/main" val="4263974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C493-B87C-8615-04DC-305633C4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linked lists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89C91-E8D0-4953-9A1D-3BBC60C2D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9296400" cy="5257800"/>
          </a:xfrm>
        </p:spPr>
        <p:txBody>
          <a:bodyPr/>
          <a:lstStyle/>
          <a:p>
            <a:r>
              <a:rPr lang="en-US" sz="2800" b="1" dirty="0"/>
              <a:t> Honestly, a regular list is easier </a:t>
            </a:r>
            <a:r>
              <a:rPr lang="en-US" sz="2800" b="1" i="1" dirty="0"/>
              <a:t>most </a:t>
            </a:r>
            <a:r>
              <a:rPr lang="en-US" sz="2800" b="1" dirty="0"/>
              <a:t>of the time</a:t>
            </a:r>
          </a:p>
          <a:p>
            <a:pPr lvl="1"/>
            <a:r>
              <a:rPr lang="en-US" sz="2800" dirty="0"/>
              <a:t> Python handles all the hard details!</a:t>
            </a:r>
          </a:p>
          <a:p>
            <a:pPr lvl="1"/>
            <a:r>
              <a:rPr lang="en-US" sz="2800" dirty="0"/>
              <a:t> When data gets large, there are lots of edge cases.</a:t>
            </a:r>
          </a:p>
          <a:p>
            <a:r>
              <a:rPr lang="en-US" sz="2800" dirty="0"/>
              <a:t> In terms of </a:t>
            </a:r>
            <a:r>
              <a:rPr lang="en-US" sz="2800" b="1" i="1" dirty="0"/>
              <a:t>efficiency</a:t>
            </a:r>
            <a:r>
              <a:rPr lang="en-US" sz="2800" dirty="0"/>
              <a:t>: Linked lists make it fast to move items around, insert, and delete </a:t>
            </a:r>
            <a:r>
              <a:rPr lang="en-US" sz="2800" b="1" dirty="0"/>
              <a:t>from the front and/or back </a:t>
            </a:r>
            <a:r>
              <a:rPr lang="en-US" sz="2000" dirty="0"/>
              <a:t>(depending on implementation)</a:t>
            </a:r>
            <a:endParaRPr lang="en-US" sz="2000" b="1" dirty="0"/>
          </a:p>
          <a:p>
            <a:pPr lvl="1"/>
            <a:r>
              <a:rPr lang="en-US" sz="2800" dirty="0"/>
              <a:t>But they are slower to finding any single item (“random access”) – </a:t>
            </a:r>
            <a:r>
              <a:rPr lang="en-US" sz="2800" b="1" dirty="0"/>
              <a:t>can’t index into a linked list</a:t>
            </a:r>
          </a:p>
          <a:p>
            <a:r>
              <a:rPr lang="en-US" sz="2800" dirty="0"/>
              <a:t> In </a:t>
            </a:r>
            <a:r>
              <a:rPr lang="en-US" sz="2800" b="1" dirty="0"/>
              <a:t>Ants</a:t>
            </a:r>
            <a:r>
              <a:rPr lang="en-US" sz="2800" dirty="0"/>
              <a:t> Project: You'll see a list of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Place</a:t>
            </a:r>
            <a:r>
              <a:rPr lang="en-US" sz="2800" dirty="0"/>
              <a:t> objects which are linked together via an entrance and an exit – they’re linked lists!</a:t>
            </a:r>
          </a:p>
        </p:txBody>
      </p:sp>
    </p:spTree>
    <p:extLst>
      <p:ext uri="{BB962C8B-B14F-4D97-AF65-F5344CB8AC3E}">
        <p14:creationId xmlns:p14="http://schemas.microsoft.com/office/powerpoint/2010/main" val="354484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ACC9-F1F7-8D27-3056-58FF477D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                      vs                 Linked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3CA25-AF61-B15E-4CD5-30CD1A507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98550"/>
            <a:ext cx="5410200" cy="5257800"/>
          </a:xfrm>
        </p:spPr>
        <p:txBody>
          <a:bodyPr/>
          <a:lstStyle/>
          <a:p>
            <a:r>
              <a:rPr lang="en-US" dirty="0"/>
              <a:t>Built into Python</a:t>
            </a:r>
          </a:p>
          <a:p>
            <a:r>
              <a:rPr lang="en-US" dirty="0"/>
              <a:t>Create with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[]</a:t>
            </a:r>
            <a:r>
              <a:rPr lang="en-US" dirty="0"/>
              <a:t> or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list()</a:t>
            </a:r>
          </a:p>
          <a:p>
            <a:r>
              <a:rPr lang="en-US" dirty="0"/>
              <a:t>Can iterate through with loops</a:t>
            </a:r>
          </a:p>
          <a:p>
            <a:r>
              <a:rPr lang="en-US" dirty="0"/>
              <a:t>Can use index to retrieve element (e.g.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lst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[0])</a:t>
            </a:r>
          </a:p>
          <a:p>
            <a:r>
              <a:rPr lang="en-US" dirty="0"/>
              <a:t>Not a recursive data structure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73FB3F-3C60-784E-5C59-7170897A75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9AF75C-D506-955E-FCA0-ED39D6D6E6AA}"/>
              </a:ext>
            </a:extLst>
          </p:cNvPr>
          <p:cNvSpPr txBox="1">
            <a:spLocks/>
          </p:cNvSpPr>
          <p:nvPr/>
        </p:nvSpPr>
        <p:spPr bwMode="auto">
          <a:xfrm>
            <a:off x="6104263" y="1098550"/>
            <a:ext cx="5410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120551" indent="-120551" algn="l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85000"/>
              <a:buFont typeface="Arial" panose="020B0604020202020204" pitchFamily="34" charset="0"/>
              <a:buChar char="•"/>
              <a:defRPr sz="2200" b="0" i="0" cap="none" baseline="0">
                <a:solidFill>
                  <a:schemeClr val="tx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 marL="289322" indent="-96441" algn="l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85000"/>
              <a:buFont typeface="Arial" panose="020B0604020202020204" pitchFamily="34" charset="0"/>
              <a:buChar char="•"/>
              <a:defRPr sz="2200" b="0" i="0" cap="none" baseline="0">
                <a:solidFill>
                  <a:schemeClr val="tx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 marL="482204" indent="-96441" algn="l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85000"/>
              <a:buFont typeface="Arial" panose="020B0604020202020204" pitchFamily="34" charset="0"/>
              <a:buChar char="•"/>
              <a:defRPr sz="2000" b="0" i="0" cap="none" baseline="0">
                <a:solidFill>
                  <a:schemeClr val="tx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 marL="650975" indent="-72331" algn="l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85000"/>
              <a:buFont typeface="Arial" panose="020B0604020202020204" pitchFamily="34" charset="0"/>
              <a:buChar char="•"/>
              <a:defRPr sz="2000" b="0" i="0" cap="none" baseline="0">
                <a:solidFill>
                  <a:schemeClr val="tx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 marL="843856" indent="-72331" algn="l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85000"/>
              <a:buFont typeface="Arial" panose="020B0604020202020204" pitchFamily="34" charset="0"/>
              <a:buChar char="•"/>
              <a:defRPr sz="1800" b="0" i="0" cap="none" baseline="0">
                <a:solidFill>
                  <a:schemeClr val="tx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  <a:lvl6pPr marL="1036737" indent="-72331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591"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229618" indent="-72331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591"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1422500" indent="-72331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591"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1615381" indent="-72331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591"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kern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Link</a:t>
            </a:r>
            <a:r>
              <a:rPr lang="en-US" kern="0" dirty="0"/>
              <a:t> class (created for C88C, isn’t built into Python)</a:t>
            </a:r>
          </a:p>
          <a:p>
            <a:r>
              <a:rPr lang="en-US" kern="0" dirty="0"/>
              <a:t>Create with </a:t>
            </a:r>
            <a:r>
              <a:rPr lang="en-US" kern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Link(&lt;first&gt;, &lt;rest&gt;)</a:t>
            </a:r>
          </a:p>
          <a:p>
            <a:r>
              <a:rPr lang="en-US" kern="0" dirty="0"/>
              <a:t>Can iterate through with loops</a:t>
            </a:r>
          </a:p>
          <a:p>
            <a:pPr lvl="1"/>
            <a:r>
              <a:rPr lang="en-US" kern="0" dirty="0"/>
              <a:t>But not “directly” through a for loop</a:t>
            </a:r>
          </a:p>
          <a:p>
            <a:r>
              <a:rPr lang="en-US" kern="0" dirty="0"/>
              <a:t>Can’t use indices to retrieve elements</a:t>
            </a:r>
          </a:p>
          <a:p>
            <a:r>
              <a:rPr lang="en-US" kern="0" dirty="0"/>
              <a:t>Is a recursive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9901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9CE2-398F-F5B0-A276-2A53ECA2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Linked Lists vs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DB3E-09B8-3BDA-DA5A-1A9A7EB60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Linked Lists generally use less memory.</a:t>
            </a:r>
          </a:p>
          <a:p>
            <a:r>
              <a:rPr lang="en-US" dirty="0"/>
              <a:t> Linked Lists:</a:t>
            </a:r>
          </a:p>
          <a:p>
            <a:pPr lvl="1"/>
            <a:r>
              <a:rPr lang="en-US" dirty="0"/>
              <a:t> Once you've found an item, inserting / removing is easy, O(1)</a:t>
            </a:r>
          </a:p>
          <a:p>
            <a:pPr lvl="1"/>
            <a:r>
              <a:rPr lang="en-US" dirty="0"/>
              <a:t> Finding anything other than the first/last item is O(n)</a:t>
            </a:r>
          </a:p>
          <a:p>
            <a:r>
              <a:rPr lang="en-US" dirty="0"/>
              <a:t> "Regular" Lists:</a:t>
            </a:r>
          </a:p>
          <a:p>
            <a:pPr lvl="1"/>
            <a:r>
              <a:rPr lang="en-US" dirty="0"/>
              <a:t> Inserting / Removing items, other than the last is O(n) – due to internal copying</a:t>
            </a:r>
          </a:p>
          <a:p>
            <a:pPr lvl="1"/>
            <a:r>
              <a:rPr lang="en-US" dirty="0"/>
              <a:t> Finding any random item is O(1).</a:t>
            </a:r>
          </a:p>
          <a:p>
            <a:pPr lvl="1"/>
            <a:endParaRPr lang="en-US" dirty="0"/>
          </a:p>
          <a:p>
            <a:r>
              <a:rPr lang="en-US" dirty="0"/>
              <a:t> What if you need to iterate over all items in order?</a:t>
            </a:r>
          </a:p>
          <a:p>
            <a:pPr lvl="1"/>
            <a:r>
              <a:rPr lang="en-US" dirty="0"/>
              <a:t> O(n) in both cases</a:t>
            </a:r>
          </a:p>
        </p:txBody>
      </p:sp>
    </p:spTree>
    <p:extLst>
      <p:ext uri="{BB962C8B-B14F-4D97-AF65-F5344CB8AC3E}">
        <p14:creationId xmlns:p14="http://schemas.microsoft.com/office/powerpoint/2010/main" val="102757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B912-B145-B09F-043F-1E1CAD7D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1BC5A-2BE5-FB5E-047B-16F2DB0CA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1277600" cy="52578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b="1" dirty="0"/>
              <a:t>Midterm: some people are still taking the exam today (Thursday), so please don't discuss it until Friday</a:t>
            </a:r>
          </a:p>
          <a:p>
            <a:pPr>
              <a:buFontTx/>
              <a:buChar char="-"/>
            </a:pPr>
            <a:r>
              <a:rPr lang="en-US" b="1" dirty="0"/>
              <a:t> Project02 ("Ants") is out! Also a partner project like Project01 (can work alone)</a:t>
            </a:r>
          </a:p>
          <a:p>
            <a:pPr>
              <a:buFontTx/>
              <a:buChar char="-"/>
            </a:pP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54583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3D005-98EB-8B58-0BEF-7D6846E5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We’re Going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A0A88-1C9F-BFC0-1E50-94565E7A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800" dirty="0"/>
              <a:t>For now – we’ve learned </a:t>
            </a:r>
            <a:r>
              <a:rPr lang="en-US" sz="2800" i="1" dirty="0"/>
              <a:t>most </a:t>
            </a:r>
            <a:r>
              <a:rPr lang="en-US" sz="2800" dirty="0"/>
              <a:t>of the basics of Python!</a:t>
            </a:r>
          </a:p>
          <a:p>
            <a:pPr lvl="1"/>
            <a:r>
              <a:rPr lang="en-US" dirty="0"/>
              <a:t>  There are plenty of Python we don’t see in CS88</a:t>
            </a:r>
          </a:p>
          <a:p>
            <a:r>
              <a:rPr lang="en-US" dirty="0"/>
              <a:t> We’ll be applying OOP principles to explore new topics.</a:t>
            </a:r>
          </a:p>
          <a:p>
            <a:r>
              <a:rPr lang="en-US" dirty="0"/>
              <a:t> We’re going to focus on storing / organizing data</a:t>
            </a:r>
          </a:p>
          <a:p>
            <a:pPr lvl="1"/>
            <a:r>
              <a:rPr lang="en-US" dirty="0"/>
              <a:t> Lists, Tuples, and Dictionaries: Data Structures you already know!</a:t>
            </a:r>
          </a:p>
          <a:p>
            <a:r>
              <a:rPr lang="en-US" dirty="0"/>
              <a:t> </a:t>
            </a:r>
            <a:r>
              <a:rPr lang="en-US" b="1" dirty="0"/>
              <a:t>BUT: How do we build our own?</a:t>
            </a:r>
          </a:p>
          <a:p>
            <a:pPr lvl="1"/>
            <a:r>
              <a:rPr lang="en-US" b="1" dirty="0"/>
              <a:t> </a:t>
            </a:r>
            <a:r>
              <a:rPr lang="en-US" dirty="0"/>
              <a:t>We’ll build our own lists first, then talk about trees and other ways of organizing data</a:t>
            </a:r>
          </a:p>
          <a:p>
            <a:r>
              <a:rPr lang="en-US" b="1" dirty="0"/>
              <a:t> Last few lectures: Switch to SQL</a:t>
            </a:r>
          </a:p>
        </p:txBody>
      </p:sp>
    </p:spTree>
    <p:extLst>
      <p:ext uri="{BB962C8B-B14F-4D97-AF65-F5344CB8AC3E}">
        <p14:creationId xmlns:p14="http://schemas.microsoft.com/office/powerpoint/2010/main" val="256019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421A-98DA-9C4A-866E-85C47A4C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"Data Structures"? (Next Few 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12E22-C876-1146-87FF-848385274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OOP helps us organize our </a:t>
            </a:r>
            <a:r>
              <a:rPr lang="en-US" i="1" dirty="0"/>
              <a:t>programs</a:t>
            </a:r>
          </a:p>
          <a:p>
            <a:pPr lvl="1"/>
            <a:r>
              <a:rPr lang="en-US" dirty="0"/>
              <a:t>Data Structures help us organize our data!</a:t>
            </a:r>
          </a:p>
          <a:p>
            <a:pPr lvl="2"/>
            <a:r>
              <a:rPr lang="en-US" dirty="0"/>
              <a:t>Can be implemented using OOP</a:t>
            </a:r>
          </a:p>
          <a:p>
            <a:pPr lvl="1"/>
            <a:r>
              <a:rPr lang="en-US" dirty="0"/>
              <a:t>You already know lists and dictionaries!</a:t>
            </a:r>
          </a:p>
          <a:p>
            <a:pPr lvl="1"/>
            <a:r>
              <a:rPr lang="en-US" dirty="0"/>
              <a:t>We’ll see a new one today</a:t>
            </a:r>
          </a:p>
          <a:p>
            <a:r>
              <a:rPr lang="en-US" dirty="0"/>
              <a:t> Enjoy this stuff? Take CS 61B!</a:t>
            </a:r>
          </a:p>
          <a:p>
            <a:r>
              <a:rPr lang="en-US" dirty="0"/>
              <a:t> Find it challenging? Don’t worry! It’s a different way of thinking.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41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3685C6-C757-B54F-8056-0DC08680B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</p:spTree>
    <p:extLst>
      <p:ext uri="{BB962C8B-B14F-4D97-AF65-F5344CB8AC3E}">
        <p14:creationId xmlns:p14="http://schemas.microsoft.com/office/powerpoint/2010/main" val="325938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7246-A2C2-B840-B4CA-C58B895E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C41B0-346A-3143-824E-636009E4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structure is a way to organize or group a bunch of independent pieces of data.</a:t>
            </a:r>
          </a:p>
          <a:p>
            <a:pPr lvl="1"/>
            <a:r>
              <a:rPr lang="en-US" dirty="0"/>
              <a:t>Lists (arrays)</a:t>
            </a:r>
          </a:p>
          <a:p>
            <a:pPr lvl="1"/>
            <a:r>
              <a:rPr lang="en-US" dirty="0"/>
              <a:t>Dictionaries</a:t>
            </a:r>
          </a:p>
          <a:p>
            <a:pPr lvl="1"/>
            <a:r>
              <a:rPr lang="en-US" dirty="0"/>
              <a:t>Tuples</a:t>
            </a:r>
          </a:p>
          <a:p>
            <a:r>
              <a:rPr lang="en-US" dirty="0"/>
              <a:t>A class, on its own, is </a:t>
            </a:r>
            <a:r>
              <a:rPr lang="en-US" b="1" i="1" dirty="0"/>
              <a:t>not</a:t>
            </a:r>
            <a:r>
              <a:rPr lang="en-US" dirty="0"/>
              <a:t> necessarily a data structure, it represents a new data type.</a:t>
            </a:r>
          </a:p>
          <a:p>
            <a:pPr lvl="1"/>
            <a:r>
              <a:rPr lang="en-US" dirty="0"/>
              <a:t>a "car" or a "person" is an instance of that data type.</a:t>
            </a:r>
          </a:p>
          <a:p>
            <a:pPr lvl="1"/>
            <a:r>
              <a:rPr lang="en-US" dirty="0"/>
              <a:t> Lists, </a:t>
            </a:r>
            <a:r>
              <a:rPr lang="en-US" dirty="0" err="1"/>
              <a:t>Dicts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are also data types; their goal is to organize other data.</a:t>
            </a:r>
          </a:p>
          <a:p>
            <a:r>
              <a:rPr lang="en-US" dirty="0"/>
              <a:t>These are common patterns that can be used to solve a wide variety of problems. </a:t>
            </a:r>
          </a:p>
          <a:p>
            <a:r>
              <a:rPr lang="en-US" dirty="0"/>
              <a:t>Sometimes we're giving structure to make it easier as a programmer, sometimes we're trying to be fast or efficient.</a:t>
            </a:r>
          </a:p>
        </p:txBody>
      </p:sp>
    </p:spTree>
    <p:extLst>
      <p:ext uri="{BB962C8B-B14F-4D97-AF65-F5344CB8AC3E}">
        <p14:creationId xmlns:p14="http://schemas.microsoft.com/office/powerpoint/2010/main" val="124520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8501-8A9F-F048-95D8-C018329C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16E9-31F5-7145-A781-39A91E391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Recursive List, sometimes called a "</a:t>
            </a:r>
            <a:r>
              <a:rPr lang="en-US" dirty="0" err="1"/>
              <a:t>rlist</a:t>
            </a:r>
            <a:r>
              <a:rPr lang="en-US" dirty="0"/>
              <a:t>"</a:t>
            </a:r>
          </a:p>
          <a:p>
            <a:r>
              <a:rPr lang="en-US" dirty="0"/>
              <a:t> Linked lists contain other linked lists</a:t>
            </a:r>
          </a:p>
          <a:p>
            <a:r>
              <a:rPr lang="en-US" dirty="0"/>
              <a:t>A series of items with two pieces: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ea typeface="Source Code Pro" panose="020B0509030403020204" pitchFamily="49" charset="0"/>
              </a:rPr>
              <a:t>value, usually called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"first"</a:t>
            </a:r>
          </a:p>
          <a:p>
            <a:pPr lvl="1"/>
            <a:r>
              <a:rPr lang="en-US" dirty="0"/>
              <a:t>A “pointer” to the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rest</a:t>
            </a:r>
            <a:r>
              <a:rPr lang="en-US" dirty="0"/>
              <a:t> of the items in the list.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We’ll use a very small Python class “Link” to model this.</a:t>
            </a:r>
          </a:p>
          <a:p>
            <a:r>
              <a:rPr lang="en-US" dirty="0">
                <a:latin typeface="Source Code Pro" panose="020B0509030403020204" pitchFamily="49" charset="77"/>
              </a:rPr>
              <a:t>Link(12, Link(99, Link(37, </a:t>
            </a:r>
            <a:r>
              <a:rPr lang="en-US" dirty="0" err="1">
                <a:latin typeface="Source Code Pro" panose="020B0509030403020204" pitchFamily="49" charset="77"/>
              </a:rPr>
              <a:t>Link.empty</a:t>
            </a:r>
            <a:r>
              <a:rPr lang="en-US" dirty="0">
                <a:latin typeface="Source Code Pro" panose="020B0509030403020204" pitchFamily="49" charset="77"/>
              </a:rPr>
              <a:t>)</a:t>
            </a:r>
            <a:r>
              <a:rPr lang="en-US" i="1" dirty="0">
                <a:latin typeface="Source Code Pro" panose="020B0509030403020204" pitchFamily="49" charset="77"/>
              </a:rPr>
              <a:t>))</a:t>
            </a: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E4D8E0-B602-E24F-B028-0019E9CB9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746500"/>
            <a:ext cx="5181600" cy="52070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ACB9588-3F0F-3D5E-3E30-EFD677884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524000"/>
            <a:ext cx="3581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58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1DEF-F9AE-E0EF-60F8-8CC17457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Needed For a Linked List?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B26A4-DA85-483A-8118-58B23E105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Source Code Pro" panose="020B0509030403020204" pitchFamily="49" charset="77"/>
              </a:rPr>
              <a:t> first</a:t>
            </a:r>
          </a:p>
          <a:p>
            <a:r>
              <a:rPr lang="en-US" sz="2800" dirty="0">
                <a:latin typeface="Source Code Pro" panose="020B0509030403020204" pitchFamily="49" charset="77"/>
              </a:rPr>
              <a:t> rest</a:t>
            </a:r>
          </a:p>
          <a:p>
            <a:r>
              <a:rPr lang="en-US" sz="2800" dirty="0">
                <a:latin typeface="Helvetica" pitchFamily="2" charset="0"/>
              </a:rPr>
              <a:t> An idea of “empty”</a:t>
            </a:r>
          </a:p>
          <a:p>
            <a:r>
              <a:rPr lang="en-US" sz="2800" dirty="0"/>
              <a:t> </a:t>
            </a:r>
            <a:r>
              <a:rPr lang="en-US" sz="2800" b="1" dirty="0"/>
              <a:t>Nothing else is </a:t>
            </a:r>
            <a:r>
              <a:rPr lang="en-US" sz="2800" b="1" i="1" dirty="0"/>
              <a:t>necessary</a:t>
            </a:r>
            <a:endParaRPr lang="en-US" sz="2800" i="1" dirty="0"/>
          </a:p>
          <a:p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77"/>
              </a:rPr>
              <a:t>__</a:t>
            </a:r>
            <a:r>
              <a:rPr lang="en-US" sz="2800" dirty="0" err="1">
                <a:latin typeface="Source Code Pro" panose="020B0509030403020204" pitchFamily="49" charset="77"/>
              </a:rPr>
              <a:t>repr</a:t>
            </a:r>
            <a:r>
              <a:rPr lang="en-US" sz="2800" dirty="0">
                <a:latin typeface="Source Code Pro" panose="020B0509030403020204" pitchFamily="49" charset="77"/>
              </a:rPr>
              <a:t>__, __</a:t>
            </a:r>
            <a:r>
              <a:rPr lang="en-US" sz="2800" dirty="0" err="1">
                <a:latin typeface="Source Code Pro" panose="020B0509030403020204" pitchFamily="49" charset="77"/>
              </a:rPr>
              <a:t>len</a:t>
            </a:r>
            <a:r>
              <a:rPr lang="en-US" sz="2800" dirty="0">
                <a:latin typeface="Source Code Pro" panose="020B0509030403020204" pitchFamily="49" charset="77"/>
              </a:rPr>
              <a:t>__ </a:t>
            </a:r>
            <a:r>
              <a:rPr lang="en-US" sz="2800" dirty="0"/>
              <a:t>methods are all useful shortcuts and useful recursion practice. </a:t>
            </a:r>
          </a:p>
        </p:txBody>
      </p:sp>
    </p:spTree>
    <p:extLst>
      <p:ext uri="{BB962C8B-B14F-4D97-AF65-F5344CB8AC3E}">
        <p14:creationId xmlns:p14="http://schemas.microsoft.com/office/powerpoint/2010/main" val="731253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6FD9-07DA-5F05-5C56-E4613EB6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Link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2F8BF-9A4D-2337-4D5F-66455AD4A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class Link: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empty = ()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def __</a:t>
            </a:r>
            <a:r>
              <a:rPr lang="en-US" dirty="0" err="1">
                <a:latin typeface="Source Code Pro" panose="020B0509030403020204" pitchFamily="49" charset="77"/>
              </a:rPr>
              <a:t>init</a:t>
            </a:r>
            <a:r>
              <a:rPr lang="en-US" dirty="0">
                <a:latin typeface="Source Code Pro" panose="020B0509030403020204" pitchFamily="49" charset="77"/>
              </a:rPr>
              <a:t>__(self, first, rest=empty):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</a:t>
            </a:r>
            <a:r>
              <a:rPr lang="en-US" dirty="0" err="1">
                <a:latin typeface="Source Code Pro" panose="020B0509030403020204" pitchFamily="49" charset="77"/>
              </a:rPr>
              <a:t>self.first</a:t>
            </a:r>
            <a:r>
              <a:rPr lang="en-US" dirty="0">
                <a:latin typeface="Source Code Pro" panose="020B0509030403020204" pitchFamily="49" charset="77"/>
              </a:rPr>
              <a:t> = first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</a:t>
            </a:r>
            <a:r>
              <a:rPr lang="en-US" dirty="0" err="1">
                <a:latin typeface="Source Code Pro" panose="020B0509030403020204" pitchFamily="49" charset="77"/>
              </a:rPr>
              <a:t>self.rest</a:t>
            </a:r>
            <a:r>
              <a:rPr lang="en-US" dirty="0">
                <a:latin typeface="Source Code Pro" panose="020B0509030403020204" pitchFamily="49" charset="77"/>
              </a:rPr>
              <a:t> = rest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That's all we need!</a:t>
            </a:r>
          </a:p>
          <a:p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 We can add a __</a:t>
            </a:r>
            <a:r>
              <a:rPr lang="en-US" dirty="0" err="1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repr</a:t>
            </a: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__ method, length, etc.</a:t>
            </a:r>
          </a:p>
          <a:p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 Use an empty  tuple for clarity / easier than None.</a:t>
            </a:r>
          </a:p>
          <a:p>
            <a:pPr lvl="1"/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 () has lots of useful methods defined, like </a:t>
            </a:r>
            <a:r>
              <a:rPr lang="en-US" dirty="0" err="1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len</a:t>
            </a:r>
            <a:r>
              <a:rPr lang="en-US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()</a:t>
            </a:r>
            <a:endParaRPr lang="en-US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48222650"/>
      </p:ext>
    </p:extLst>
  </p:cSld>
  <p:clrMapOvr>
    <a:masterClrMapping/>
  </p:clrMapOvr>
</p:sld>
</file>

<file path=ppt/theme/theme1.xml><?xml version="1.0" encoding="utf-8"?>
<a:theme xmlns:a="http://schemas.openxmlformats.org/drawingml/2006/main" name="3_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.potx" id="{60C739C7-D456-6A4F-BBEC-3282AC96DFC2}" vid="{649004B0-456A-9B40-8F2C-9815F0B16FE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27266</TotalTime>
  <Pages>12</Pages>
  <Words>1323</Words>
  <Application>Microsoft Office PowerPoint</Application>
  <PresentationFormat>Widescreen</PresentationFormat>
  <Paragraphs>167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ＭＳ Ｐゴシック</vt:lpstr>
      <vt:lpstr>American Typewriter Condensed</vt:lpstr>
      <vt:lpstr>Arial</vt:lpstr>
      <vt:lpstr>FreightMicro Pro Book</vt:lpstr>
      <vt:lpstr>Helvetica</vt:lpstr>
      <vt:lpstr>Open Sans Light</vt:lpstr>
      <vt:lpstr>Source Code Pro</vt:lpstr>
      <vt:lpstr>Source Code Pro Medium</vt:lpstr>
      <vt:lpstr>Times New Roman</vt:lpstr>
      <vt:lpstr>Wingdings</vt:lpstr>
      <vt:lpstr>3_Main C88C</vt:lpstr>
      <vt:lpstr> Data Structures: Linked Lists </vt:lpstr>
      <vt:lpstr>Announcements</vt:lpstr>
      <vt:lpstr>Where We’re Going</vt:lpstr>
      <vt:lpstr>Why "Data Structures"? (Next Few lectures)</vt:lpstr>
      <vt:lpstr>Linked Lists</vt:lpstr>
      <vt:lpstr>Data Structures</vt:lpstr>
      <vt:lpstr>Linked Lists</vt:lpstr>
      <vt:lpstr>What's Needed For a Linked List?</vt:lpstr>
      <vt:lpstr>The Link Class</vt:lpstr>
      <vt:lpstr>Recursion Is Implicit</vt:lpstr>
      <vt:lpstr>Different ways to think of a linked list: “Relative” vs “recursive”</vt:lpstr>
      <vt:lpstr>Iterating or Processing a Linked List</vt:lpstr>
      <vt:lpstr>Iterating Over All Items in Linked List</vt:lpstr>
      <vt:lpstr>Iterating Over All Items in Linked List</vt:lpstr>
      <vt:lpstr>Demo – See the Notebook (https://datahub.berkeley.edu/)</vt:lpstr>
      <vt:lpstr>Uses for a Linked List</vt:lpstr>
      <vt:lpstr>Why are linked lists useful?</vt:lpstr>
      <vt:lpstr>Lists                      vs                 Linked Lists</vt:lpstr>
      <vt:lpstr>Efficiency of Linked Lists vs Lists</vt:lpstr>
    </vt:vector>
  </TitlesOfParts>
  <Company>University of California,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Eric Kim</cp:lastModifiedBy>
  <cp:revision>770</cp:revision>
  <cp:lastPrinted>2023-04-03T20:59:01Z</cp:lastPrinted>
  <dcterms:created xsi:type="dcterms:W3CDTF">2009-09-09T21:17:00Z</dcterms:created>
  <dcterms:modified xsi:type="dcterms:W3CDTF">2024-07-18T05:19:38Z</dcterms:modified>
</cp:coreProperties>
</file>