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0" r:id="rId1"/>
  </p:sldMasterIdLst>
  <p:notesMasterIdLst>
    <p:notesMasterId r:id="rId26"/>
  </p:notesMasterIdLst>
  <p:handoutMasterIdLst>
    <p:handoutMasterId r:id="rId27"/>
  </p:handoutMasterIdLst>
  <p:sldIdLst>
    <p:sldId id="308" r:id="rId2"/>
    <p:sldId id="419" r:id="rId3"/>
    <p:sldId id="431" r:id="rId4"/>
    <p:sldId id="449" r:id="rId5"/>
    <p:sldId id="364" r:id="rId6"/>
    <p:sldId id="363" r:id="rId7"/>
    <p:sldId id="355" r:id="rId8"/>
    <p:sldId id="420" r:id="rId9"/>
    <p:sldId id="338" r:id="rId10"/>
    <p:sldId id="357" r:id="rId11"/>
    <p:sldId id="323" r:id="rId12"/>
    <p:sldId id="337" r:id="rId13"/>
    <p:sldId id="417" r:id="rId14"/>
    <p:sldId id="421" r:id="rId15"/>
    <p:sldId id="422" r:id="rId16"/>
    <p:sldId id="339" r:id="rId17"/>
    <p:sldId id="342" r:id="rId18"/>
    <p:sldId id="341" r:id="rId19"/>
    <p:sldId id="423" r:id="rId20"/>
    <p:sldId id="424" r:id="rId21"/>
    <p:sldId id="347" r:id="rId22"/>
    <p:sldId id="351" r:id="rId23"/>
    <p:sldId id="425" r:id="rId24"/>
    <p:sldId id="426" r:id="rId25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4"/>
    <p:restoredTop sz="91701" autoAdjust="0"/>
  </p:normalViewPr>
  <p:slideViewPr>
    <p:cSldViewPr>
      <p:cViewPr varScale="1">
        <p:scale>
          <a:sx n="147" d="100"/>
          <a:sy n="147" d="100"/>
        </p:scale>
        <p:origin x="9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8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5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7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2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856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342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6146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815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657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8136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2526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9567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6716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329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1207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1606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1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9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401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02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150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28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5655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02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1891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177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2557764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88c.org/sp24/articles/resources.html#past-midterm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quantamagazine.org/barbara-liskov-is-the-architect-of-modern-algorithms-20191120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068AD-BD1F-F936-C894-D5A1B45D1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463EF55-F238-12B0-4563-1D69FD2B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/>
          <a:p>
            <a:r>
              <a:rPr lang="en-US" dirty="0"/>
              <a:t>Week 4, Summer 2024. 7/11 (Thurs)</a:t>
            </a:r>
          </a:p>
          <a:p>
            <a:r>
              <a:rPr lang="en-US" dirty="0"/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30722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05001"/>
            <a:ext cx="6172200" cy="4330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A17D9-2CDA-2D6E-D13A-33C740B3E740}"/>
              </a:ext>
            </a:extLst>
          </p:cNvPr>
          <p:cNvSpPr txBox="1"/>
          <p:nvPr/>
        </p:nvSpPr>
        <p:spPr>
          <a:xfrm>
            <a:off x="9525000" y="1905001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Analogy</a:t>
            </a:r>
            <a:r>
              <a:rPr lang="en-US" sz="2000" dirty="0"/>
              <a:t>:</a:t>
            </a:r>
          </a:p>
          <a:p>
            <a:r>
              <a:rPr lang="en-US" sz="2000" dirty="0"/>
              <a:t>A “class” is a “blueprint” </a:t>
            </a:r>
          </a:p>
          <a:p>
            <a:endParaRPr lang="en-US" sz="2000" dirty="0"/>
          </a:p>
          <a:p>
            <a:r>
              <a:rPr lang="en-US" sz="2000" dirty="0"/>
              <a:t>An “object” is an actual “built/instantiated” entity based off the blueprint (class)</a:t>
            </a:r>
          </a:p>
        </p:txBody>
      </p:sp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066800"/>
            <a:ext cx="10668000" cy="5257800"/>
          </a:xfrm>
        </p:spPr>
        <p:txBody>
          <a:bodyPr/>
          <a:lstStyle/>
          <a:p>
            <a:r>
              <a:rPr lang="en-US" sz="3200" dirty="0"/>
              <a:t>Objects are concrete instances of classes in memory.</a:t>
            </a:r>
          </a:p>
          <a:p>
            <a:r>
              <a:rPr lang="en-US" sz="3200" dirty="0"/>
              <a:t>They have </a:t>
            </a:r>
            <a:r>
              <a:rPr lang="en-US" sz="3200" i="1" dirty="0"/>
              <a:t>state</a:t>
            </a:r>
          </a:p>
          <a:p>
            <a:pPr lvl="1"/>
            <a:r>
              <a:rPr lang="en-US" sz="3200" dirty="0"/>
              <a:t> mutable vs immutable (lists vs tuples)</a:t>
            </a:r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Methods are functions that belong to an object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Objects do a collection of </a:t>
            </a:r>
            <a:r>
              <a:rPr lang="en-US" sz="3200" b="1" dirty="0">
                <a:solidFill>
                  <a:schemeClr val="tx2"/>
                </a:solidFill>
              </a:rPr>
              <a:t>related</a:t>
            </a:r>
            <a:r>
              <a:rPr lang="en-US" sz="3200" dirty="0">
                <a:solidFill>
                  <a:schemeClr val="tx2"/>
                </a:solidFill>
              </a:rPr>
              <a:t> things</a:t>
            </a:r>
          </a:p>
          <a:p>
            <a:r>
              <a:rPr lang="en-US" sz="3200" dirty="0"/>
              <a:t>In Python, </a:t>
            </a:r>
            <a:r>
              <a:rPr lang="en-US" sz="3200" i="1" dirty="0"/>
              <a:t>everything</a:t>
            </a:r>
            <a:r>
              <a:rPr lang="en-US" sz="3200" dirty="0"/>
              <a:t> is an object</a:t>
            </a:r>
          </a:p>
          <a:p>
            <a:pPr lvl="1"/>
            <a:r>
              <a:rPr lang="en-US" sz="3200" dirty="0"/>
              <a:t> All </a:t>
            </a:r>
            <a:r>
              <a:rPr lang="en-US" sz="3200" dirty="0">
                <a:solidFill>
                  <a:srgbClr val="0000FF"/>
                </a:solidFill>
              </a:rPr>
              <a:t>objects</a:t>
            </a:r>
            <a:r>
              <a:rPr lang="en-US" sz="3200" dirty="0"/>
              <a:t> have </a:t>
            </a:r>
            <a:r>
              <a:rPr lang="en-US" sz="3200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sz="3200" dirty="0"/>
              <a:t> Manipulation happens through </a:t>
            </a:r>
            <a:r>
              <a:rPr lang="en-US" sz="3200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 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__(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 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initialization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steps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# Coming Next Week:</a:t>
            </a:r>
          </a:p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6BA-D2CD-33D1-2FC2-5A500651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From ADTs 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F19-479B-D517-8A37-39BA8560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744200" cy="762000"/>
          </a:xfrm>
        </p:spPr>
        <p:txBody>
          <a:bodyPr/>
          <a:lstStyle/>
          <a:p>
            <a:r>
              <a:rPr lang="en-US" sz="2600" dirty="0"/>
              <a:t> Recall our Point ADT from earlier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407D-FF66-8772-0D88-BAC44FFB4544}"/>
              </a:ext>
            </a:extLst>
          </p:cNvPr>
          <p:cNvSpPr txBox="1"/>
          <p:nvPr/>
        </p:nvSpPr>
        <p:spPr>
          <a:xfrm>
            <a:off x="533400" y="1752600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[x, y]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distance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points p1, p2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8B5BC-5A5B-62ED-BC6F-BC37CD273174}"/>
              </a:ext>
            </a:extLst>
          </p:cNvPr>
          <p:cNvSpPr txBox="1"/>
          <p:nvPr/>
        </p:nvSpPr>
        <p:spPr>
          <a:xfrm>
            <a:off x="6248400" y="1676400"/>
            <a:ext cx="5791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 vars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x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y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 Methods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dist_l2(self,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myself (self) and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+ 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7F265C-9144-4CEC-F182-29F6A76A92F1}"/>
              </a:ext>
            </a:extLst>
          </p:cNvPr>
          <p:cNvSpPr/>
          <p:nvPr/>
        </p:nvSpPr>
        <p:spPr bwMode="auto">
          <a:xfrm>
            <a:off x="3834318" y="2209800"/>
            <a:ext cx="2642681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A92A953-2D6B-30FD-9F27-5082DA70DDE3}"/>
              </a:ext>
            </a:extLst>
          </p:cNvPr>
          <p:cNvSpPr/>
          <p:nvPr/>
        </p:nvSpPr>
        <p:spPr bwMode="auto">
          <a:xfrm rot="586520">
            <a:off x="3260517" y="3699696"/>
            <a:ext cx="3256735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B137E7-3BFF-E729-3303-FEB07D45FE90}"/>
              </a:ext>
            </a:extLst>
          </p:cNvPr>
          <p:cNvSpPr/>
          <p:nvPr/>
        </p:nvSpPr>
        <p:spPr bwMode="auto">
          <a:xfrm>
            <a:off x="5562599" y="5334000"/>
            <a:ext cx="950417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6BA-D2CD-33D1-2FC2-5A500651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From ADTs to Classes (usage)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407D-FF66-8772-0D88-BAC44FFB4544}"/>
              </a:ext>
            </a:extLst>
          </p:cNvPr>
          <p:cNvSpPr txBox="1"/>
          <p:nvPr/>
        </p:nvSpPr>
        <p:spPr>
          <a:xfrm>
            <a:off x="609600" y="990600"/>
            <a:ext cx="495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[x, y]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distance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points p1, p2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8B5BC-5A5B-62ED-BC6F-BC37CD273174}"/>
              </a:ext>
            </a:extLst>
          </p:cNvPr>
          <p:cNvSpPr txBox="1"/>
          <p:nvPr/>
        </p:nvSpPr>
        <p:spPr>
          <a:xfrm>
            <a:off x="6324600" y="914400"/>
            <a:ext cx="579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x  # instance vars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y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 Methods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dist_l2(self,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myself (self) and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+ 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3F165-D1DC-0410-0452-B80DECA2FF4D}"/>
              </a:ext>
            </a:extLst>
          </p:cNvPr>
          <p:cNvSpPr txBox="1"/>
          <p:nvPr/>
        </p:nvSpPr>
        <p:spPr>
          <a:xfrm>
            <a:off x="6357026" y="4829676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 = Point(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pt2 = Point(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pt1.dist_l2(pt2)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2.23606797749979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76C8-E68F-0BB5-21AC-34ABF278E1CF}"/>
              </a:ext>
            </a:extLst>
          </p:cNvPr>
          <p:cNvSpPr txBox="1"/>
          <p:nvPr/>
        </p:nvSpPr>
        <p:spPr>
          <a:xfrm>
            <a:off x="609600" y="4829676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pt2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distance_l2(pt1, pt2)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2.23606797749979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6382F-411A-B7C6-A51F-C124747B52E9}"/>
              </a:ext>
            </a:extLst>
          </p:cNvPr>
          <p:cNvSpPr txBox="1"/>
          <p:nvPr/>
        </p:nvSpPr>
        <p:spPr>
          <a:xfrm>
            <a:off x="3581400" y="61722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similar in spirit! Interesting.</a:t>
            </a:r>
          </a:p>
        </p:txBody>
      </p:sp>
    </p:spTree>
    <p:extLst>
      <p:ext uri="{BB962C8B-B14F-4D97-AF65-F5344CB8AC3E}">
        <p14:creationId xmlns:p14="http://schemas.microsoft.com/office/powerpoint/2010/main" val="28597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6BA-D2CD-33D1-2FC2-5A500651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From ADTs to Classes (usage)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407D-FF66-8772-0D88-BAC44FFB4544}"/>
              </a:ext>
            </a:extLst>
          </p:cNvPr>
          <p:cNvSpPr txBox="1"/>
          <p:nvPr/>
        </p:nvSpPr>
        <p:spPr>
          <a:xfrm>
            <a:off x="609600" y="990600"/>
            <a:ext cx="495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[x, y]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distance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points p1, p2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8B5BC-5A5B-62ED-BC6F-BC37CD273174}"/>
              </a:ext>
            </a:extLst>
          </p:cNvPr>
          <p:cNvSpPr txBox="1"/>
          <p:nvPr/>
        </p:nvSpPr>
        <p:spPr>
          <a:xfrm>
            <a:off x="6324600" y="914400"/>
            <a:ext cx="579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x  # instance vars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y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 Methods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dist_l2(self,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myself (self) and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+ 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3F165-D1DC-0410-0452-B80DECA2FF4D}"/>
              </a:ext>
            </a:extLst>
          </p:cNvPr>
          <p:cNvSpPr txBox="1"/>
          <p:nvPr/>
        </p:nvSpPr>
        <p:spPr>
          <a:xfrm>
            <a:off x="6477000" y="4829676"/>
            <a:ext cx="662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 = Point(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main__.Point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at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0x000001A2A589FFD0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type(pt1)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main__.Point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'&gt;</a:t>
            </a:r>
            <a:endParaRPr lang="fr-FR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76C8-E68F-0BB5-21AC-34ABF278E1CF}"/>
              </a:ext>
            </a:extLst>
          </p:cNvPr>
          <p:cNvSpPr txBox="1"/>
          <p:nvPr/>
        </p:nvSpPr>
        <p:spPr>
          <a:xfrm>
            <a:off x="228600" y="4829676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pt1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1]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type(pt1)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'list'&gt;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5CA24D-227E-82DB-03FD-428DEE774E6C}"/>
              </a:ext>
            </a:extLst>
          </p:cNvPr>
          <p:cNvSpPr/>
          <p:nvPr/>
        </p:nvSpPr>
        <p:spPr bwMode="auto">
          <a:xfrm>
            <a:off x="5943600" y="5562600"/>
            <a:ext cx="457200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D037D0-9B7E-B538-2A6D-4DB3E85DB4E6}"/>
              </a:ext>
            </a:extLst>
          </p:cNvPr>
          <p:cNvSpPr/>
          <p:nvPr/>
        </p:nvSpPr>
        <p:spPr bwMode="auto">
          <a:xfrm>
            <a:off x="5943600" y="6128946"/>
            <a:ext cx="457200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E0273-9697-FB66-B01D-62AF9736E5BD}"/>
              </a:ext>
            </a:extLst>
          </p:cNvPr>
          <p:cNvSpPr txBox="1"/>
          <p:nvPr/>
        </p:nvSpPr>
        <p:spPr>
          <a:xfrm>
            <a:off x="3886200" y="5334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pt1 instance has type Point! More explicit than ADT’s</a:t>
            </a:r>
          </a:p>
        </p:txBody>
      </p:sp>
    </p:spTree>
    <p:extLst>
      <p:ext uri="{BB962C8B-B14F-4D97-AF65-F5344CB8AC3E}">
        <p14:creationId xmlns:p14="http://schemas.microsoft.com/office/powerpoint/2010/main" val="12063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600201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name,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.name = name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withdraw(self, amount):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-= amount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90801" y="2286000"/>
            <a:ext cx="914399" cy="2743200"/>
            <a:chOff x="1066801" y="2286000"/>
            <a:chExt cx="914399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FreightSans Pro Book" panose="0200060603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1939" y="3415154"/>
              <a:ext cx="1699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7800" y="5345668"/>
            <a:ext cx="3450194" cy="978932"/>
            <a:chOff x="3733800" y="5181600"/>
            <a:chExt cx="3450194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184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Instance 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257801" y="2738518"/>
            <a:ext cx="3687298" cy="907414"/>
            <a:chOff x="3886200" y="2667000"/>
            <a:chExt cx="3534897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9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Instance 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6096001" y="3500566"/>
            <a:ext cx="3072308" cy="1059766"/>
            <a:chOff x="4876800" y="3581400"/>
            <a:chExt cx="2767507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562600" y="3810000"/>
            <a:ext cx="4786855" cy="1131332"/>
            <a:chOff x="4876800" y="3581400"/>
            <a:chExt cx="4558254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2958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Dot notation (“dot operator”)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Constructor: 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name,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.name = name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withdraw(self, amount):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-= amount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57600" y="2667000"/>
            <a:ext cx="2438400" cy="995249"/>
            <a:chOff x="3886200" y="2667000"/>
            <a:chExt cx="2438400" cy="995249"/>
          </a:xfrm>
        </p:grpSpPr>
        <p:sp>
          <p:nvSpPr>
            <p:cNvPr id="13" name="TextBox 12"/>
            <p:cNvSpPr txBox="1"/>
            <p:nvPr/>
          </p:nvSpPr>
          <p:spPr>
            <a:xfrm>
              <a:off x="5008919" y="3292917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 bwMode="auto">
            <a:xfrm>
              <a:off x="3886200" y="2667000"/>
              <a:ext cx="1143000" cy="76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8BA427-3DB5-5C9B-9DED-3AD7983C001E}"/>
              </a:ext>
            </a:extLst>
          </p:cNvPr>
          <p:cNvSpPr txBox="1"/>
          <p:nvPr/>
        </p:nvSpPr>
        <p:spPr>
          <a:xfrm>
            <a:off x="6629400" y="11430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calling the constructor ("__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__()")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access an instance attribute via "dot operator"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my_account.name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call an instance method (also via dot operator)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my_account.account_name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my_account.withdraw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95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my_account.balance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(Aside) Public vs private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658600" cy="5257800"/>
          </a:xfrm>
        </p:spPr>
        <p:txBody>
          <a:bodyPr/>
          <a:lstStyle/>
          <a:p>
            <a:r>
              <a:rPr lang="en-US" dirty="0"/>
              <a:t> Sometimes, it’s useful to distinguish between ”public” and “private” data.</a:t>
            </a:r>
          </a:p>
          <a:p>
            <a:pPr lvl="1"/>
            <a:r>
              <a:rPr lang="en-US" dirty="0"/>
              <a:t>Used to clarify to programmers how you class should be used.</a:t>
            </a:r>
          </a:p>
          <a:p>
            <a:pPr lvl="1"/>
            <a:r>
              <a:rPr lang="en-US" dirty="0"/>
              <a:t>In Python an </a:t>
            </a:r>
            <a:r>
              <a:rPr lang="en-US" b="0" dirty="0">
                <a:latin typeface="Source Code Pro" panose="020B0509030403020204" pitchFamily="49" charset="77"/>
              </a:rPr>
              <a:t>_</a:t>
            </a:r>
            <a:r>
              <a:rPr lang="en-US" dirty="0"/>
              <a:t> prefix of an attribute name means “this thing is private”</a:t>
            </a:r>
          </a:p>
          <a:p>
            <a:pPr lvl="2"/>
            <a:r>
              <a:rPr lang="en-US" dirty="0"/>
              <a:t> Example: “</a:t>
            </a:r>
            <a:r>
              <a:rPr lang="en-US" dirty="0" err="1"/>
              <a:t>thing.secret</a:t>
            </a:r>
            <a:r>
              <a:rPr lang="en-US" dirty="0"/>
              <a:t>” vs “</a:t>
            </a:r>
            <a:r>
              <a:rPr lang="en-US" dirty="0" err="1"/>
              <a:t>thing._secret</a:t>
            </a:r>
            <a:r>
              <a:rPr lang="en-US" dirty="0"/>
              <a:t>”</a:t>
            </a:r>
          </a:p>
          <a:p>
            <a:pPr lvl="1"/>
            <a:r>
              <a:rPr lang="en-US" b="0" dirty="0">
                <a:latin typeface="Source Code Pro" panose="020B0509030403020204" pitchFamily="49" charset="77"/>
              </a:rPr>
              <a:t>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and </a:t>
            </a:r>
            <a:r>
              <a:rPr lang="en-US" b="0" dirty="0">
                <a:latin typeface="Source Code Pro" panose="020B0509030403020204" pitchFamily="49" charset="77"/>
              </a:rPr>
              <a:t>__foo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do different things inside a class.</a:t>
            </a:r>
          </a:p>
          <a:p>
            <a:pPr lvl="1"/>
            <a:r>
              <a:rPr lang="en-US" dirty="0">
                <a:hlinkClick r:id="rId2"/>
              </a:rPr>
              <a:t>More for the curious.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(Aside) Public vs private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76A76-E696-4792-8E86-6FC60E5ECBA3}"/>
              </a:ext>
            </a:extLst>
          </p:cNvPr>
          <p:cNvSpPr txBox="1"/>
          <p:nvPr/>
        </p:nvSpPr>
        <p:spPr>
          <a:xfrm>
            <a:off x="457200" y="123584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Lockbox: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Convention: "_" prefix means other programmers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shouldn't access this!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unlock(self, password):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password ==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"Unlocked"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"Invalid password"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my_lockbox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Lockbox(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"pull the lever"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mwahaha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conventions won't stop me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my_lockbox.unlock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(my_lockbox._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Unlocked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EB0C5-E6B7-9211-011E-ACA6C1336B4E}"/>
              </a:ext>
            </a:extLst>
          </p:cNvPr>
          <p:cNvSpPr txBox="1"/>
          <p:nvPr/>
        </p:nvSpPr>
        <p:spPr>
          <a:xfrm>
            <a:off x="8153400" y="13716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other programming languages, like Java/C++, there is strict private/public accessibility syntax that the language will enforce. (CS 61B)</a:t>
            </a:r>
          </a:p>
          <a:p>
            <a:endParaRPr lang="en-US" dirty="0"/>
          </a:p>
          <a:p>
            <a:r>
              <a:rPr lang="en-US" dirty="0"/>
              <a:t>But Python doesn’t support this, instead relies on convention and “disciplined developers” to not rely on “_VAR” that aren’t part of the public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618DF-0D48-0B28-7381-7B05C04FA092}"/>
              </a:ext>
            </a:extLst>
          </p:cNvPr>
          <p:cNvSpPr txBox="1"/>
          <p:nvPr/>
        </p:nvSpPr>
        <p:spPr>
          <a:xfrm>
            <a:off x="7010400" y="5483157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Important</a:t>
            </a:r>
            <a:r>
              <a:rPr lang="en-US" sz="2000" dirty="0"/>
              <a:t>: for this class we won’t ask about public/private in exams. </a:t>
            </a:r>
          </a:p>
        </p:txBody>
      </p:sp>
    </p:spTree>
    <p:extLst>
      <p:ext uri="{BB962C8B-B14F-4D97-AF65-F5344CB8AC3E}">
        <p14:creationId xmlns:p14="http://schemas.microsoft.com/office/powerpoint/2010/main" val="9957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40FD-8156-5792-5ED6-3C3B1BE4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790D-B235-187E-F75A-6D73D232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next week!</a:t>
            </a:r>
          </a:p>
          <a:p>
            <a:r>
              <a:rPr lang="en-US" dirty="0"/>
              <a:t> HW07, Lab07 out today (due: 7/15)</a:t>
            </a:r>
          </a:p>
          <a:p>
            <a:r>
              <a:rPr lang="en-US" dirty="0"/>
              <a:t> Project01 (“Maps”) is ongoing.</a:t>
            </a:r>
          </a:p>
          <a:p>
            <a:pPr lvl="1"/>
            <a:r>
              <a:rPr lang="en-US" sz="1200" dirty="0"/>
              <a:t> isn’t k-means neat?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501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 vs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658600" cy="5257800"/>
          </a:xfrm>
        </p:spPr>
        <p:txBody>
          <a:bodyPr/>
          <a:lstStyle/>
          <a:p>
            <a:r>
              <a:rPr lang="en-US" dirty="0"/>
              <a:t>Class variables vs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2"/>
            <a:r>
              <a:rPr lang="en-US" dirty="0"/>
              <a:t> aka a “global var” for the class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pPr lvl="2"/>
            <a:r>
              <a:rPr lang="en-US" dirty="0"/>
              <a:t> aka a “local var” for each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066800"/>
            <a:ext cx="632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BaseAccount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account_number_seed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= 1000</a:t>
            </a:r>
          </a:p>
          <a:p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init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__(self, name,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initial_deposit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):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self._name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= name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self._balance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initial_deposit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self._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acct_no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BaseAccount.account_number_seed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BaseAccount.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account_number_seed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+=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def name(self):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._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name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balance(self):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self._balance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withdraw(self, amount):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self._balance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-= amount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self._balance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096DB-385D-74B3-9923-95E54A0A50F7}"/>
              </a:ext>
            </a:extLst>
          </p:cNvPr>
          <p:cNvSpPr txBox="1"/>
          <p:nvPr/>
        </p:nvSpPr>
        <p:spPr>
          <a:xfrm>
            <a:off x="6781800" y="1371600"/>
            <a:ext cx="5562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acc1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accountA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1001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acc2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accountB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1002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You can also access Class variables from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instances, but for reasons*, in this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class (and, IMO, beyond),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please always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access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variables from the Class name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acc1.account_number_seed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acc2.account_number_seed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BA5EB-6756-0B52-72DF-4999CA67351B}"/>
              </a:ext>
            </a:extLst>
          </p:cNvPr>
          <p:cNvSpPr txBox="1"/>
          <p:nvPr/>
        </p:nvSpPr>
        <p:spPr>
          <a:xfrm>
            <a:off x="8153400" y="62484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(Optional) for reasons, read </a:t>
            </a:r>
            <a:r>
              <a:rPr lang="en-US" sz="1400" dirty="0">
                <a:hlinkClick r:id="rId2"/>
              </a:rPr>
              <a:t>this SO post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10668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2EB04D-6F8D-02A3-6DE8-74B8689E8980}"/>
              </a:ext>
            </a:extLst>
          </p:cNvPr>
          <p:cNvSpPr/>
          <p:nvPr/>
        </p:nvSpPr>
        <p:spPr bwMode="auto">
          <a:xfrm>
            <a:off x="3505200" y="5029200"/>
            <a:ext cx="381000" cy="106680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A263A-DECD-DED6-38F4-77978966FF79}"/>
              </a:ext>
            </a:extLst>
          </p:cNvPr>
          <p:cNvSpPr txBox="1"/>
          <p:nvPr/>
        </p:nvSpPr>
        <p:spPr>
          <a:xfrm>
            <a:off x="457200" y="4136486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have class methods as well!</a:t>
            </a:r>
          </a:p>
          <a:p>
            <a:endParaRPr lang="en-US" dirty="0"/>
          </a:p>
          <a:p>
            <a:r>
              <a:rPr lang="en-US" dirty="0"/>
              <a:t>Note the missing `self`. This is because class methods aren’t called on an instance, it’s called on the Class itself!</a:t>
            </a: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account_number_seed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accounts = 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name,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name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acct_no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BaseAccount.accounts.append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name(self):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._name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account_no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acct_no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show_accounts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account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print(account.name(),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account.account_no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account.balance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D7C5C-A666-2916-CA6E-106088C4AED6}"/>
              </a:ext>
            </a:extLst>
          </p:cNvPr>
          <p:cNvSpPr txBox="1"/>
          <p:nvPr/>
        </p:nvSpPr>
        <p:spPr>
          <a:xfrm>
            <a:off x="7772400" y="34290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acc1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acc2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BaseAccount.show_accounts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latin typeface="Consolas" panose="020B0609020204030204" pitchFamily="49" charset="0"/>
              </a:rPr>
              <a:t>A 1000 100</a:t>
            </a:r>
          </a:p>
          <a:p>
            <a:r>
              <a:rPr lang="pt-BR" dirty="0">
                <a:latin typeface="Consolas" panose="020B0609020204030204" pitchFamily="49" charset="0"/>
              </a:rPr>
              <a:t>B 1001 50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F3718-B8A8-DD97-F31D-4CBFB38B5610}"/>
              </a:ext>
            </a:extLst>
          </p:cNvPr>
          <p:cNvSpPr txBox="1"/>
          <p:nvPr/>
        </p:nvSpPr>
        <p:spPr>
          <a:xfrm>
            <a:off x="7162800" y="5212283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since `</a:t>
            </a:r>
            <a:r>
              <a:rPr lang="en-US" dirty="0" err="1"/>
              <a:t>show_accounts</a:t>
            </a:r>
            <a:r>
              <a:rPr lang="en-US" dirty="0"/>
              <a:t>()` is a Class method (not an instance method), I call it on `</a:t>
            </a:r>
            <a:r>
              <a:rPr lang="en-US" dirty="0" err="1"/>
              <a:t>BaseAccount.show_accounts</a:t>
            </a:r>
            <a:r>
              <a:rPr lang="en-US" dirty="0"/>
              <a:t>()`, NOT `acc1.show_accounts()`</a:t>
            </a:r>
          </a:p>
        </p:txBody>
      </p:sp>
    </p:spTree>
    <p:extLst>
      <p:ext uri="{BB962C8B-B14F-4D97-AF65-F5344CB8AC3E}">
        <p14:creationId xmlns:p14="http://schemas.microsoft.com/office/powerpoint/2010/main" val="8525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9AA3B-950F-ABA1-6EE3-E650ACB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Terminology (jargon). Any questions?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ADB0-7B7B-304A-D139-427FCBD0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There’s a lot of synonyms in OOP. I’ll enumerate the most common ones: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Instance attributes</a:t>
            </a:r>
            <a:r>
              <a:rPr lang="en-US" dirty="0"/>
              <a:t>, aka: instance variables</a:t>
            </a:r>
          </a:p>
          <a:p>
            <a:pPr lvl="1"/>
            <a:r>
              <a:rPr lang="en-US" b="1" dirty="0"/>
              <a:t> Instance methods</a:t>
            </a:r>
          </a:p>
          <a:p>
            <a:pPr lvl="1"/>
            <a:r>
              <a:rPr lang="en-US" b="1" dirty="0"/>
              <a:t> Class attributes</a:t>
            </a:r>
            <a:r>
              <a:rPr lang="en-US" dirty="0"/>
              <a:t>, aka: class variables</a:t>
            </a:r>
          </a:p>
          <a:p>
            <a:pPr lvl="1"/>
            <a:r>
              <a:rPr lang="en-US" b="1" dirty="0"/>
              <a:t> Class methods</a:t>
            </a:r>
            <a:r>
              <a:rPr lang="en-US" dirty="0"/>
              <a:t>, aka: static methods</a:t>
            </a:r>
          </a:p>
          <a:p>
            <a:pPr lvl="1"/>
            <a:r>
              <a:rPr lang="en-US" b="1" dirty="0"/>
              <a:t> Calling a class constructor</a:t>
            </a:r>
            <a:r>
              <a:rPr lang="en-US" dirty="0"/>
              <a:t>, aka: “instantiate an object”, “create an instance of the class”</a:t>
            </a:r>
          </a:p>
          <a:p>
            <a:r>
              <a:rPr lang="en-US" dirty="0"/>
              <a:t> In this class, I’ll try to be consistent, but do get familiar with all of this jargon.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BACB9-7248-F76E-EA94-CCD425A61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730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Midterm will cover content from start of course up to (and including) </a:t>
            </a:r>
            <a:r>
              <a:rPr lang="en-US" dirty="0" err="1"/>
              <a:t>OOP+Inheritance</a:t>
            </a:r>
            <a:r>
              <a:rPr lang="en-US" dirty="0"/>
              <a:t>, aka:</a:t>
            </a:r>
          </a:p>
          <a:p>
            <a:pPr lvl="2"/>
            <a:r>
              <a:rPr lang="en-US" dirty="0"/>
              <a:t> Start (inclusive): Lecture 01: “Welcome &amp; Intro” (6/17)</a:t>
            </a:r>
          </a:p>
          <a:p>
            <a:pPr lvl="2"/>
            <a:r>
              <a:rPr lang="en-US" dirty="0"/>
              <a:t> End (inclusive): Lecture 15: “OOP – Inheritance” (7/15)</a:t>
            </a:r>
          </a:p>
          <a:p>
            <a:pPr lvl="1"/>
            <a:r>
              <a:rPr lang="en-US" dirty="0"/>
              <a:t> Midterm will be done through Zoom +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 Study tip: past C88C exams can be found here: </a:t>
            </a:r>
            <a:r>
              <a:rPr lang="en-US" dirty="0">
                <a:hlinkClick r:id="rId2"/>
              </a:rPr>
              <a:t>https://c88c.org/sp24/articles/resources.html#past-midterms</a:t>
            </a:r>
            <a:endParaRPr lang="en-US" dirty="0"/>
          </a:p>
          <a:p>
            <a:pPr lvl="2"/>
            <a:r>
              <a:rPr lang="en-US" dirty="0"/>
              <a:t>Take a look to get a sense of what C88C exams tend to look like. (I highly, highly encourage this)</a:t>
            </a:r>
          </a:p>
          <a:p>
            <a:pPr lvl="3"/>
            <a:r>
              <a:rPr lang="en-US" dirty="0"/>
              <a:t> “Be prepared” – Boy Scouts</a:t>
            </a:r>
          </a:p>
          <a:p>
            <a:pPr lvl="3"/>
            <a:r>
              <a:rPr lang="en-US" dirty="0"/>
              <a:t> “Luck is when preparation meets opportunity” – Roman philosopher Seneca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760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The midterm will be held over Zoom +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r>
              <a:rPr lang="en-US" dirty="0"/>
              <a:t> You must have your camera + screen sharing on during the entire exam, and we will be doing </a:t>
            </a:r>
            <a:r>
              <a:rPr lang="en-US" dirty="0" err="1"/>
              <a:t>screen+camera</a:t>
            </a:r>
            <a:r>
              <a:rPr lang="en-US" dirty="0"/>
              <a:t> recording.</a:t>
            </a:r>
          </a:p>
          <a:p>
            <a:pPr lvl="1"/>
            <a:r>
              <a:rPr lang="en-US" dirty="0"/>
              <a:t> You must take the exam in a quiet room with no other students present</a:t>
            </a:r>
          </a:p>
          <a:p>
            <a:pPr lvl="1"/>
            <a:r>
              <a:rPr lang="en-US" dirty="0"/>
              <a:t> Things to bring to the exam (and nothing else!):</a:t>
            </a:r>
          </a:p>
          <a:p>
            <a:pPr lvl="2"/>
            <a:r>
              <a:rPr lang="en-US" b="1" dirty="0"/>
              <a:t>Photo ID</a:t>
            </a:r>
            <a:r>
              <a:rPr lang="en-US" dirty="0"/>
              <a:t>. Ideally your UCB student ID, but anything with your name + photo is fine, </a:t>
            </a:r>
            <a:r>
              <a:rPr lang="en-US" dirty="0" err="1"/>
              <a:t>eg</a:t>
            </a:r>
            <a:r>
              <a:rPr lang="en-US" dirty="0"/>
              <a:t>: Passport, driver’s license, etc.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(Optional)</a:t>
            </a:r>
            <a:r>
              <a:rPr lang="en-US" dirty="0"/>
              <a:t> Five (5) pages of handwritten (not typed!) notes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(Optional, recommended)</a:t>
            </a:r>
            <a:r>
              <a:rPr lang="en-US" dirty="0"/>
              <a:t> Additional blank scratch paper, pencil/pen/eraser.</a:t>
            </a:r>
          </a:p>
          <a:p>
            <a:pPr lvl="1"/>
            <a:r>
              <a:rPr lang="en-US" dirty="0"/>
              <a:t> We will provide everyone with a 1-2 page digital PDF of additional reference </a:t>
            </a:r>
          </a:p>
          <a:p>
            <a:pPr lvl="1"/>
            <a:r>
              <a:rPr lang="en-US" dirty="0"/>
              <a:t> Other than the above notes, the exam will be closed book, closed notes.</a:t>
            </a:r>
          </a:p>
          <a:p>
            <a:pPr lvl="1"/>
            <a:r>
              <a:rPr lang="en-US" sz="1600" dirty="0"/>
              <a:t> (For more info, stay tuned for an Ed post)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02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7325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Learn how to make a class in Python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class</a:t>
            </a:r>
            <a:r>
              <a:rPr lang="en-US" sz="2400" dirty="0"/>
              <a:t>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__</a:t>
            </a:r>
            <a:r>
              <a:rPr lang="en-US" sz="2400" dirty="0" err="1">
                <a:latin typeface="Source Code Pro" panose="020B0509030403020204" pitchFamily="49" charset="77"/>
              </a:rPr>
              <a:t>init</a:t>
            </a:r>
            <a:r>
              <a:rPr lang="en-US" sz="2400" dirty="0">
                <a:latin typeface="Source Code Pro" panose="020B0509030403020204" pitchFamily="49" charset="77"/>
              </a:rPr>
              <a:t>__ </a:t>
            </a:r>
            <a:r>
              <a:rPr lang="en-US" sz="2400" dirty="0"/>
              <a:t>method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6927" y="1066800"/>
            <a:ext cx="6165056" cy="5305864"/>
          </a:xfrm>
        </p:spPr>
        <p:txBody>
          <a:bodyPr/>
          <a:lstStyle/>
          <a:p>
            <a:r>
              <a:rPr lang="en-US" sz="2400" b="1" u="sng" dirty="0">
                <a:latin typeface="FreightSans Pro Medium" panose="02000606030000020004" pitchFamily="2" charset="0"/>
              </a:rPr>
              <a:t>Objects</a:t>
            </a:r>
            <a:r>
              <a:rPr lang="en-US" sz="2400" dirty="0">
                <a:latin typeface="FreightSans Pro Medium" panose="02000606030000020004" pitchFamily="2" charset="0"/>
              </a:rPr>
              <a:t> as data structures  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methods</a:t>
            </a:r>
            <a:r>
              <a:rPr lang="en-US" sz="2000" dirty="0">
                <a:latin typeface="FreightSans Pro Medium" panose="02000606030000020004" pitchFamily="2" charset="0"/>
              </a:rPr>
              <a:t> you ask of them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behaviors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local state</a:t>
            </a:r>
            <a:r>
              <a:rPr lang="en-US" sz="2000" dirty="0">
                <a:latin typeface="FreightSans Pro Medium" panose="02000606030000020004" pitchFamily="2" charset="0"/>
              </a:rPr>
              <a:t>, to remember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attributes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Classes</a:t>
            </a:r>
            <a:r>
              <a:rPr lang="en-US" sz="2400" dirty="0">
                <a:latin typeface="FreightSans Pro Medium" panose="02000606030000020004" pitchFamily="2" charset="0"/>
              </a:rPr>
              <a:t> &amp; </a:t>
            </a:r>
            <a:r>
              <a:rPr lang="en-US" sz="2400" b="1" u="sng" dirty="0">
                <a:latin typeface="FreightSans Pro Medium" panose="02000606030000020004" pitchFamily="2" charset="0"/>
              </a:rPr>
              <a:t>Instances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Instance an example of class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Fluffy is instance of Dog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Inheritance</a:t>
            </a:r>
            <a:r>
              <a:rPr lang="en-US" sz="2400" dirty="0">
                <a:latin typeface="FreightSans Pro Medium" panose="02000606030000020004" pitchFamily="2" charset="0"/>
              </a:rPr>
              <a:t> saves code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Hierarchical classes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a Tesla is a special case of an Electric Vehicle, which is a special cade of a car</a:t>
            </a:r>
          </a:p>
          <a:p>
            <a:r>
              <a:rPr lang="en-US" sz="2400" dirty="0">
                <a:latin typeface="FreightSans Pro Medium" panose="02000606030000020004" pitchFamily="2" charset="0"/>
              </a:rPr>
              <a:t> Other Examples (though not pure)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Java (CS61B),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6629400" y="-152400"/>
            <a:ext cx="3733800" cy="5257800"/>
          </a:xfrm>
        </p:spPr>
      </p:pic>
      <p:sp>
        <p:nvSpPr>
          <p:cNvPr id="12" name="Rectangle 11"/>
          <p:cNvSpPr/>
          <p:nvPr/>
        </p:nvSpPr>
        <p:spPr>
          <a:xfrm>
            <a:off x="6324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www3.ntu.edu.sg/home/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ehchua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/programming/java/images/OOP-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Objects.gif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Code Pro" panose="020B050903040302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61DCB-A83C-09A0-219B-AABAAB82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Object-Oriented Programming is About </a:t>
            </a:r>
            <a:r>
              <a:rPr lang="en-US" i="1" dirty="0"/>
              <a:t>Design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89BB4-82F5-AF01-8BD7-B10782450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562600" cy="5257800"/>
          </a:xfrm>
        </p:spPr>
        <p:txBody>
          <a:bodyPr wrap="square" anchor="t"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"</a:t>
            </a:r>
            <a:r>
              <a:rPr lang="en-US" u="none" strike="noStrike" dirty="0"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 my version of computational thinking, I imagine an abstract machine with just the data types and operations that I want. If this machine existed, then I could write the program I want. 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u="none" strike="noStrike" dirty="0"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But it doesn’t. Instead I have introduced a bunch of subproblems — the data types and operations — and I need to figure out how to implement them. I do this over and over until I’m working with a real machine or a real programming language. That’s the art of design."</a:t>
            </a:r>
          </a:p>
          <a:p>
            <a:pPr marL="0" indent="0" fontAlgn="auto">
              <a:lnSpc>
                <a:spcPct val="90000"/>
              </a:lnSpc>
              <a:buNone/>
            </a:pPr>
            <a:endParaRPr lang="en-US" dirty="0"/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/>
              <a:t>— Barbara </a:t>
            </a:r>
            <a:r>
              <a:rPr lang="en-US" dirty="0" err="1"/>
              <a:t>Liskov</a:t>
            </a:r>
            <a:r>
              <a:rPr lang="en-US" dirty="0"/>
              <a:t>,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/>
              <a:t> Turing Award Winner, UC Berkeley '61.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>
                <a:hlinkClick r:id="rId2"/>
              </a:rPr>
              <a:t>Full interview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8730-044F-0D60-FCD6-403F9A26C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Eric Kim | UC Berkeley | https://c88c.org | © CC BY-NC-SA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CB64A5-D010-634C-DA1A-B91F3821A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8" r="28467"/>
          <a:stretch/>
        </p:blipFill>
        <p:spPr bwMode="auto">
          <a:xfrm>
            <a:off x="6324600" y="1066800"/>
            <a:ext cx="5334000" cy="52578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0623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066800"/>
            <a:ext cx="10058400" cy="5257800"/>
          </a:xfrm>
        </p:spPr>
        <p:txBody>
          <a:bodyPr/>
          <a:lstStyle/>
          <a:p>
            <a:r>
              <a:rPr lang="en-US" sz="2800" dirty="0"/>
              <a:t> Consist of data and behavior, bundled together to create abstractions</a:t>
            </a:r>
          </a:p>
          <a:p>
            <a:pPr lvl="1"/>
            <a:r>
              <a:rPr lang="en-US" sz="2800" dirty="0"/>
              <a:t> Abstract Data Types use functions to create abstractions</a:t>
            </a:r>
          </a:p>
          <a:p>
            <a:pPr lvl="1"/>
            <a:r>
              <a:rPr lang="en-US" sz="2800" dirty="0"/>
              <a:t> Classes define a new </a:t>
            </a:r>
            <a:r>
              <a:rPr lang="en-US" sz="2800" b="1" dirty="0"/>
              <a:t>type</a:t>
            </a:r>
            <a:r>
              <a:rPr lang="en-US" sz="2800" dirty="0"/>
              <a:t> in a programming language</a:t>
            </a:r>
          </a:p>
          <a:p>
            <a:pPr lvl="2"/>
            <a:r>
              <a:rPr lang="en-US" sz="2800" dirty="0"/>
              <a:t> They make the "abstract" data type concrete.</a:t>
            </a:r>
          </a:p>
          <a:p>
            <a:r>
              <a:rPr lang="en-US" sz="2800" dirty="0"/>
              <a:t>A class has </a:t>
            </a:r>
          </a:p>
          <a:p>
            <a:pPr lvl="1"/>
            <a:r>
              <a:rPr lang="en-US" sz="2800" dirty="0"/>
              <a:t>attributes (variables)</a:t>
            </a:r>
          </a:p>
          <a:p>
            <a:pPr lvl="1"/>
            <a:r>
              <a:rPr lang="en-US" sz="2800" dirty="0"/>
              <a:t>methods (functions)</a:t>
            </a:r>
          </a:p>
          <a:p>
            <a:pPr marL="0" indent="0">
              <a:buNone/>
            </a:pPr>
            <a:r>
              <a:rPr lang="en-US" sz="2800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695700"/>
            <a:ext cx="2862943" cy="22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26632</TotalTime>
  <Pages>12</Pages>
  <Words>2940</Words>
  <Application>Microsoft Office PowerPoint</Application>
  <PresentationFormat>Widescreen</PresentationFormat>
  <Paragraphs>384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American Typewriter Condensed</vt:lpstr>
      <vt:lpstr>Arial</vt:lpstr>
      <vt:lpstr>Consolas</vt:lpstr>
      <vt:lpstr>FreightMicro Pro Book</vt:lpstr>
      <vt:lpstr>FreightSans Pro Book</vt:lpstr>
      <vt:lpstr>FreightSans Pro Medium</vt:lpstr>
      <vt:lpstr>Open Sans Light</vt:lpstr>
      <vt:lpstr>Source Code Pro</vt:lpstr>
      <vt:lpstr>Source Code Pro Medium</vt:lpstr>
      <vt:lpstr>Times New Roman</vt:lpstr>
      <vt:lpstr>3_Main C88C</vt:lpstr>
      <vt:lpstr>Object-Oriented Programming (OOP)</vt:lpstr>
      <vt:lpstr>Announcements</vt:lpstr>
      <vt:lpstr>Midterm content</vt:lpstr>
      <vt:lpstr>Midterm logistics</vt:lpstr>
      <vt:lpstr>Object-Oriented Programming (OOP)</vt:lpstr>
      <vt:lpstr>Learning Objectives</vt:lpstr>
      <vt:lpstr>Object-Oriented Programming (OOP)</vt:lpstr>
      <vt:lpstr>Object-Oriented Programming is About Design</vt:lpstr>
      <vt:lpstr>Classes</vt:lpstr>
      <vt:lpstr>Objects</vt:lpstr>
      <vt:lpstr>Objects</vt:lpstr>
      <vt:lpstr>Python class statement</vt:lpstr>
      <vt:lpstr>From ADTs to Classes</vt:lpstr>
      <vt:lpstr>From ADTs to Classes (usage)</vt:lpstr>
      <vt:lpstr>From ADTs to Classes (usage)</vt:lpstr>
      <vt:lpstr>Example: Account</vt:lpstr>
      <vt:lpstr>Constructor: Special Initialization Method</vt:lpstr>
      <vt:lpstr>(Aside) Public vs private attributes</vt:lpstr>
      <vt:lpstr>(Aside) Public vs private attributes</vt:lpstr>
      <vt:lpstr>Class variables vs instance variables</vt:lpstr>
      <vt:lpstr>Example: class attribute</vt:lpstr>
      <vt:lpstr>More class attributes</vt:lpstr>
      <vt:lpstr>More class attributes</vt:lpstr>
      <vt:lpstr>OOP Terminology (jargon). Any questions?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Eric Kim</cp:lastModifiedBy>
  <cp:revision>851</cp:revision>
  <cp:lastPrinted>2023-03-08T21:54:45Z</cp:lastPrinted>
  <dcterms:created xsi:type="dcterms:W3CDTF">2009-09-09T21:17:00Z</dcterms:created>
  <dcterms:modified xsi:type="dcterms:W3CDTF">2024-07-06T22:32:22Z</dcterms:modified>
</cp:coreProperties>
</file>