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4" r:id="rId1"/>
  </p:sldMasterIdLst>
  <p:notesMasterIdLst>
    <p:notesMasterId r:id="rId36"/>
  </p:notesMasterIdLst>
  <p:handoutMasterIdLst>
    <p:handoutMasterId r:id="rId37"/>
  </p:handoutMasterIdLst>
  <p:sldIdLst>
    <p:sldId id="360" r:id="rId2"/>
    <p:sldId id="422" r:id="rId3"/>
    <p:sldId id="438" r:id="rId4"/>
    <p:sldId id="449" r:id="rId5"/>
    <p:sldId id="434" r:id="rId6"/>
    <p:sldId id="423" r:id="rId7"/>
    <p:sldId id="346" r:id="rId8"/>
    <p:sldId id="424" r:id="rId9"/>
    <p:sldId id="432" r:id="rId10"/>
    <p:sldId id="418" r:id="rId11"/>
    <p:sldId id="372" r:id="rId12"/>
    <p:sldId id="347" r:id="rId13"/>
    <p:sldId id="351" r:id="rId14"/>
    <p:sldId id="419" r:id="rId15"/>
    <p:sldId id="365" r:id="rId16"/>
    <p:sldId id="366" r:id="rId17"/>
    <p:sldId id="433" r:id="rId18"/>
    <p:sldId id="358" r:id="rId19"/>
    <p:sldId id="359" r:id="rId20"/>
    <p:sldId id="337" r:id="rId21"/>
    <p:sldId id="349" r:id="rId22"/>
    <p:sldId id="370" r:id="rId23"/>
    <p:sldId id="435" r:id="rId24"/>
    <p:sldId id="373" r:id="rId25"/>
    <p:sldId id="374" r:id="rId26"/>
    <p:sldId id="364" r:id="rId27"/>
    <p:sldId id="363" r:id="rId28"/>
    <p:sldId id="342" r:id="rId29"/>
    <p:sldId id="350" r:id="rId30"/>
    <p:sldId id="450" r:id="rId31"/>
    <p:sldId id="368" r:id="rId32"/>
    <p:sldId id="369" r:id="rId33"/>
    <p:sldId id="436" r:id="rId34"/>
    <p:sldId id="437" r:id="rId35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3"/>
    <p:restoredTop sz="91667" autoAdjust="0"/>
  </p:normalViewPr>
  <p:slideViewPr>
    <p:cSldViewPr>
      <p:cViewPr varScale="1">
        <p:scale>
          <a:sx n="147" d="100"/>
          <a:sy n="147" d="100"/>
        </p:scale>
        <p:origin x="870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15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24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26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5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4222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2840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2103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67583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15806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76494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775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3898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69722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1925901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840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60072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53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7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9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14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2888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91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959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558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8278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3359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9674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  <p:sldLayoutId id="2147484047" r:id="rId13"/>
    <p:sldLayoutId id="2147484048" r:id="rId14"/>
    <p:sldLayoutId id="2147484049" r:id="rId15"/>
    <p:sldLayoutId id="2147484050" r:id="rId16"/>
    <p:sldLayoutId id="2147484051" r:id="rId17"/>
    <p:sldLayoutId id="2147484052" r:id="rId18"/>
    <p:sldLayoutId id="2147484053" r:id="rId19"/>
    <p:sldLayoutId id="2147484054" r:id="rId20"/>
    <p:sldLayoutId id="2147484055" r:id="rId21"/>
    <p:sldLayoutId id="2147484056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14605349" TargetMode="External"/><Relationship Id="rId2" Type="http://schemas.openxmlformats.org/officeDocument/2006/relationships/hyperlink" Target="https://docs.python.org/3/library/functions.html?highlight=classmethod#classmethod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#super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88c.org/sp24/articles/resources.html#past-midterm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otthyoung.com/blog/2019/08/26/better-writing-brainstor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Part 2,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69A59-C790-47E2-60CA-A64225FC6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5, Summer 2024. 7/15 (Mon)</a:t>
            </a:r>
          </a:p>
          <a:p>
            <a:r>
              <a:rPr lang="en-US" dirty="0"/>
              <a:t>Lecture 15</a:t>
            </a:r>
          </a:p>
        </p:txBody>
      </p:sp>
    </p:spTree>
    <p:extLst>
      <p:ext uri="{BB962C8B-B14F-4D97-AF65-F5344CB8AC3E}">
        <p14:creationId xmlns:p14="http://schemas.microsoft.com/office/powerpoint/2010/main" val="10807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38DA-B9BC-FC43-55AA-F71F5415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Attributes: Keeping Track of Our Instances?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9BADD-9A4A-C00B-9D13-6BE06755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Problem:</a:t>
            </a:r>
          </a:p>
          <a:p>
            <a:pPr lvl="1"/>
            <a:r>
              <a:rPr lang="en-US" dirty="0"/>
              <a:t> We can make many accounts… they all live in memory. </a:t>
            </a:r>
          </a:p>
          <a:p>
            <a:pPr lvl="1"/>
            <a:r>
              <a:rPr lang="en-US" dirty="0"/>
              <a:t> But how do we know what all of our accounts are?</a:t>
            </a:r>
          </a:p>
          <a:p>
            <a:pPr lvl="1"/>
            <a:r>
              <a:rPr lang="en-US" dirty="0"/>
              <a:t> How could we create an account number which is always increasing? </a:t>
            </a:r>
          </a:p>
          <a:p>
            <a:r>
              <a:rPr lang="en-US" dirty="0"/>
              <a:t> Solution:</a:t>
            </a:r>
          </a:p>
          <a:p>
            <a:pPr lvl="1"/>
            <a:r>
              <a:rPr lang="en-US" dirty="0"/>
              <a:t> A </a:t>
            </a:r>
            <a:r>
              <a:rPr lang="en-US" i="1" dirty="0"/>
              <a:t>class</a:t>
            </a:r>
            <a:r>
              <a:rPr lang="en-US" dirty="0"/>
              <a:t> in Python can manage data shared across all instances</a:t>
            </a:r>
          </a:p>
          <a:p>
            <a:pPr lvl="1"/>
            <a:r>
              <a:rPr lang="en-US" dirty="0"/>
              <a:t> We call these </a:t>
            </a:r>
            <a:r>
              <a:rPr lang="en-US" i="1" dirty="0"/>
              <a:t>class attributes</a:t>
            </a:r>
            <a:r>
              <a:rPr lang="en-US" dirty="0"/>
              <a:t> which are distinguished from i</a:t>
            </a:r>
            <a:r>
              <a:rPr lang="en-US" i="1" dirty="0"/>
              <a:t>nstance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C829-EA96-51C8-72A3-6226C2B8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Can Have Attributes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A4D9-F3EA-1352-C7E7-4D6B6137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Class attributes (as opposed to </a:t>
            </a:r>
            <a:r>
              <a:rPr lang="en-US" i="1" dirty="0"/>
              <a:t>instance</a:t>
            </a:r>
            <a:r>
              <a:rPr lang="en-US" dirty="0"/>
              <a:t> attributes) belong to the class itself, instead of each object</a:t>
            </a:r>
          </a:p>
          <a:p>
            <a:pPr lvl="1"/>
            <a:r>
              <a:rPr lang="en-US" dirty="0"/>
              <a:t> This means there is one value which is shared for all of the class's objects</a:t>
            </a:r>
          </a:p>
          <a:p>
            <a:r>
              <a:rPr lang="en-US" dirty="0"/>
              <a:t> Be Careful!</a:t>
            </a:r>
          </a:p>
          <a:p>
            <a:pPr lvl="1"/>
            <a:r>
              <a:rPr lang="en-US" dirty="0"/>
              <a:t> It's easy to overdo class attributes</a:t>
            </a:r>
          </a:p>
          <a:p>
            <a:pPr lvl="1"/>
            <a:endParaRPr lang="en-US" dirty="0"/>
          </a:p>
          <a:p>
            <a:r>
              <a:rPr lang="en-US" dirty="0"/>
              <a:t> Methods that rely only on class attributes are called </a:t>
            </a:r>
            <a:r>
              <a:rPr lang="en-US" i="1" dirty="0"/>
              <a:t>class methods</a:t>
            </a:r>
            <a:endParaRPr lang="en-US" dirty="0"/>
          </a:p>
          <a:p>
            <a:pPr lvl="1"/>
            <a:r>
              <a:rPr lang="en-US" dirty="0"/>
              <a:t> Python has some special features we won't use, but are useful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Declaring a method as belonging to a class, not an instance.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924D5-923A-A143-7D7A-B931F5AF3FAD}"/>
              </a:ext>
            </a:extLst>
          </p:cNvPr>
          <p:cNvSpPr txBox="1"/>
          <p:nvPr/>
        </p:nvSpPr>
        <p:spPr>
          <a:xfrm>
            <a:off x="1447800" y="5440260"/>
            <a:ext cx="952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</a:t>
            </a:r>
            <a:r>
              <a:rPr lang="en-US" sz="2000" dirty="0"/>
              <a:t>: in this class, we will not require you to use @classmethod, @staticmethod in exams, nor do you need to understand the difference between the two. But if you’re curious, </a:t>
            </a:r>
            <a:r>
              <a:rPr lang="en-US" sz="2000" dirty="0">
                <a:hlinkClick r:id="rId3"/>
              </a:rPr>
              <a:t>here’s a good explanation of the difference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101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1"/>
            <a:ext cx="80772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295400"/>
            <a:ext cx="8077200" cy="5078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68F9-4530-9035-64A3-B0A782B4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Better Approaches?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697B-4369-11CD-DEE1-719A4FEE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BEWARE! Class attributes are useful but can get confusing. </a:t>
            </a:r>
          </a:p>
          <a:p>
            <a:r>
              <a:rPr lang="en-US" b="1" dirty="0"/>
              <a:t> Perhaps what want is a </a:t>
            </a:r>
            <a:r>
              <a:rPr lang="en-US" b="1" dirty="0">
                <a:latin typeface="Source Code Pro" panose="020B0509030403020204" pitchFamily="49" charset="77"/>
              </a:rPr>
              <a:t>Bank()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class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The bank would have a </a:t>
            </a:r>
            <a:r>
              <a:rPr lang="en-US" dirty="0" err="1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() method</a:t>
            </a:r>
          </a:p>
          <a:p>
            <a:pPr lvl="1"/>
            <a:r>
              <a:rPr lang="en-US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Each Bank() would have its own accounts list, as a set of instance variables. 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class Bank():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def __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init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___(self):</a:t>
            </a:r>
            <a:b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1000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def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create_account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(self, name, balance):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acct =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BaseAccount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(name, balance,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self.accounts.append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(acct)</a:t>
            </a:r>
          </a:p>
          <a:p>
            <a:pPr marL="0" indent="0">
              <a:buNone/>
            </a:pP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      </a:t>
            </a:r>
            <a:r>
              <a:rPr lang="en-US" sz="2000" dirty="0" err="1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self.account_no_seed</a:t>
            </a:r>
            <a:r>
              <a:rPr lang="en-US" sz="2000" dirty="0">
                <a:latin typeface="Source Code Pro" panose="020B0509030403020204" pitchFamily="49" charset="77"/>
                <a:ea typeface="Open Sans Light" panose="020B0606030504020204" pitchFamily="34" charset="0"/>
                <a:cs typeface="Open Sans Light" panose="020B0606030504020204" pitchFamily="34" charset="0"/>
              </a:rPr>
              <a:t> += 1</a:t>
            </a:r>
          </a:p>
        </p:txBody>
      </p:sp>
    </p:spTree>
    <p:extLst>
      <p:ext uri="{BB962C8B-B14F-4D97-AF65-F5344CB8AC3E}">
        <p14:creationId xmlns:p14="http://schemas.microsoft.com/office/powerpoint/2010/main" val="6222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8541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Inheritance allows classes to reuse methods and attributes from a parent class.</a:t>
            </a:r>
          </a:p>
          <a:p>
            <a:r>
              <a:rPr lang="en-US" sz="2400" dirty="0"/>
              <a:t> super() is a new method in Python</a:t>
            </a:r>
          </a:p>
          <a:p>
            <a:r>
              <a:rPr lang="en-US" sz="2400" dirty="0"/>
              <a:t> Subclasses or child classes are distinct from another, but share properties of the parent.</a:t>
            </a:r>
          </a:p>
        </p:txBody>
      </p:sp>
    </p:spTree>
    <p:extLst>
      <p:ext uri="{BB962C8B-B14F-4D97-AF65-F5344CB8AC3E}">
        <p14:creationId xmlns:p14="http://schemas.microsoft.com/office/powerpoint/2010/main" val="205828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Inheritance: Motivation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143000"/>
            <a:ext cx="6324600" cy="5257800"/>
          </a:xfrm>
        </p:spPr>
        <p:txBody>
          <a:bodyPr/>
          <a:lstStyle/>
          <a:p>
            <a:r>
              <a:rPr lang="en-US" dirty="0"/>
              <a:t> Say we are working in the vehicle domain, and define a class for each vehicle type</a:t>
            </a:r>
          </a:p>
          <a:p>
            <a:r>
              <a:rPr lang="en-US" dirty="0"/>
              <a:t>Observation: many of these classes are very similar</a:t>
            </a:r>
          </a:p>
          <a:p>
            <a:pPr lvl="1"/>
            <a:r>
              <a:rPr lang="en-US" dirty="0"/>
              <a:t> Car, </a:t>
            </a:r>
            <a:r>
              <a:rPr lang="en-US" dirty="0" err="1"/>
              <a:t>SportsCar</a:t>
            </a:r>
            <a:r>
              <a:rPr lang="en-US" dirty="0"/>
              <a:t>, SUV have lots of shared functionality, </a:t>
            </a:r>
            <a:r>
              <a:rPr lang="en-US" dirty="0" err="1"/>
              <a:t>eg</a:t>
            </a:r>
            <a:r>
              <a:rPr lang="en-US" dirty="0"/>
              <a:t> methods like: `drive(), </a:t>
            </a:r>
            <a:r>
              <a:rPr lang="en-US" dirty="0" err="1"/>
              <a:t>fill_up_gas</a:t>
            </a:r>
            <a:r>
              <a:rPr lang="en-US" dirty="0"/>
              <a:t>(), </a:t>
            </a:r>
            <a:r>
              <a:rPr lang="en-US" dirty="0" err="1"/>
              <a:t>open_door</a:t>
            </a:r>
            <a:r>
              <a:rPr lang="en-US" dirty="0"/>
              <a:t>()`,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However, they are all different classes, so we will likely have lots of repeated code</a:t>
            </a:r>
          </a:p>
          <a:p>
            <a:r>
              <a:rPr lang="en-US" b="1" dirty="0"/>
              <a:t> Is there a better way?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ACB71-5858-F03A-A8EB-174D4BDB0997}"/>
              </a:ext>
            </a:extLst>
          </p:cNvPr>
          <p:cNvSpPr txBox="1"/>
          <p:nvPr/>
        </p:nvSpPr>
        <p:spPr>
          <a:xfrm>
            <a:off x="7239000" y="1143000"/>
            <a:ext cx="5562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Car: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SportsCar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SUV: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Tank: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Boat: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pass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741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11277600" cy="5257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: model our vehicle classes via a type hierarchy!</a:t>
            </a:r>
          </a:p>
          <a:p>
            <a:r>
              <a:rPr lang="en-US" dirty="0"/>
              <a:t>Classes can inherit methods and attributes from parent classes but extend into their own class.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90800"/>
            <a:ext cx="7010400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92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7620000" cy="5029200"/>
          </a:xfrm>
        </p:spPr>
        <p:txBody>
          <a:bodyPr/>
          <a:lstStyle/>
          <a:p>
            <a:r>
              <a:rPr lang="en-US" dirty="0"/>
              <a:t>Define a class as a specialization of an existing class</a:t>
            </a:r>
          </a:p>
          <a:p>
            <a:r>
              <a:rPr lang="en-US" dirty="0"/>
              <a:t>Inherent its attributes, methods (behaviors)</a:t>
            </a:r>
          </a:p>
          <a:p>
            <a:r>
              <a:rPr lang="en-US" dirty="0"/>
              <a:t>Add additional ones</a:t>
            </a:r>
          </a:p>
          <a:p>
            <a:r>
              <a:rPr lang="en-US" dirty="0"/>
              <a:t>Redefine (specialize) existing ones</a:t>
            </a:r>
          </a:p>
          <a:p>
            <a:pPr lvl="1"/>
            <a:r>
              <a:rPr lang="en-US" dirty="0"/>
              <a:t>Ones in superclass still accessible in its namespace</a:t>
            </a:r>
          </a:p>
        </p:txBody>
      </p:sp>
    </p:spTree>
    <p:extLst>
      <p:ext uri="{BB962C8B-B14F-4D97-AF65-F5344CB8AC3E}">
        <p14:creationId xmlns:p14="http://schemas.microsoft.com/office/powerpoint/2010/main" val="151846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EB9482-8DBB-24AC-35A1-B4A30B36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74995-2F22-9F4F-5F59-2AD7F93C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Midterm this week!</a:t>
            </a:r>
          </a:p>
          <a:p>
            <a:r>
              <a:rPr lang="en-US" b="1" dirty="0"/>
              <a:t> Project01 (“Maps”) due 7/18 (Thurs!)</a:t>
            </a:r>
          </a:p>
          <a:p>
            <a:r>
              <a:rPr lang="en-US" b="1" dirty="0"/>
              <a:t> HW07, Lab07 due tonight!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D3212-4DF9-8DEE-0EEF-E629D3233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38461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/ </a:t>
            </a:r>
            <a:r>
              <a:rPr lang="de-DE" sz="2000" b="1" dirty="0" err="1">
                <a:latin typeface="Source Code Pro" panose="020B0509030403020204" pitchFamily="49" charset="0"/>
                <a:cs typeface="Courier New"/>
              </a:rPr>
              <a:t>parent-class</a:t>
            </a:r>
            <a:r>
              <a:rPr lang="de-DE" sz="2000" b="1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1381328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Initialize the instance attributes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Account._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CheckingAccount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  <a:br>
              <a:rPr lang="en-US" dirty="0">
                <a:latin typeface="Source Code Pro" panose="020B0509030403020204" pitchFamily="49" charset="0"/>
                <a:cs typeface="Courier New"/>
              </a:rPr>
            </a:br>
            <a:r>
              <a:rPr lang="en-US" dirty="0">
                <a:latin typeface="Source Code Pro" panose="020B0509030403020204" pitchFamily="49" charset="0"/>
                <a:cs typeface="Courier New"/>
              </a:rPr>
              <a:t>    def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Use superclass initializer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Alternatively (recommended):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# super().__</a:t>
            </a:r>
            <a:r>
              <a:rPr lang="en-US" b="1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b="1" dirty="0"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# Additional initialization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self._type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"Checking"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1F4E864F-D52A-55CD-6F8E-368BC9A62474}"/>
              </a:ext>
            </a:extLst>
          </p:cNvPr>
          <p:cNvSpPr/>
          <p:nvPr/>
        </p:nvSpPr>
        <p:spPr bwMode="auto">
          <a:xfrm>
            <a:off x="3278221" y="3643485"/>
            <a:ext cx="228600" cy="53340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3AE85-C4B8-FE2E-47EB-6AEF326EFA07}"/>
              </a:ext>
            </a:extLst>
          </p:cNvPr>
          <p:cNvSpPr txBox="1"/>
          <p:nvPr/>
        </p:nvSpPr>
        <p:spPr>
          <a:xfrm>
            <a:off x="230221" y="2286000"/>
            <a:ext cx="304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CheckingAccount</a:t>
            </a:r>
            <a:r>
              <a:rPr lang="en-US" sz="2000" dirty="0"/>
              <a:t> inherits from the </a:t>
            </a:r>
            <a:r>
              <a:rPr lang="en-US" sz="2000" dirty="0" err="1"/>
              <a:t>BaseAccount</a:t>
            </a:r>
            <a:r>
              <a:rPr lang="en-US" sz="2000" dirty="0"/>
              <a:t> class</a:t>
            </a:r>
          </a:p>
          <a:p>
            <a:endParaRPr lang="en-US" sz="2000" dirty="0"/>
          </a:p>
          <a:p>
            <a:r>
              <a:rPr lang="en-US" sz="2000" dirty="0" err="1"/>
              <a:t>BaseAccount</a:t>
            </a:r>
            <a:r>
              <a:rPr lang="en-US" sz="2000" dirty="0"/>
              <a:t> is the “parent class” of the </a:t>
            </a:r>
            <a:r>
              <a:rPr lang="en-US" sz="2000" dirty="0" err="1"/>
              <a:t>CheckingAccount</a:t>
            </a:r>
            <a:r>
              <a:rPr lang="en-US" sz="2000" dirty="0"/>
              <a:t> class.</a:t>
            </a:r>
          </a:p>
          <a:p>
            <a:endParaRPr lang="en-US" sz="2000" dirty="0"/>
          </a:p>
          <a:p>
            <a:r>
              <a:rPr lang="en-US" sz="2000" dirty="0"/>
              <a:t>(jargon) </a:t>
            </a:r>
            <a:r>
              <a:rPr lang="en-US" sz="2000" dirty="0" err="1"/>
              <a:t>CheckingAccount</a:t>
            </a:r>
            <a:r>
              <a:rPr lang="en-US" sz="2000" dirty="0"/>
              <a:t> “extends” </a:t>
            </a:r>
            <a:r>
              <a:rPr lang="en-US" sz="2000" dirty="0" err="1"/>
              <a:t>BaseAccount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298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Class: super()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9854-9455-9742-B79E-D5E79FFA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134600" cy="5257800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super()</a:t>
            </a:r>
            <a:r>
              <a:rPr lang="en-US" sz="2800" dirty="0"/>
              <a:t> </a:t>
            </a:r>
            <a:r>
              <a:rPr lang="en-US" sz="2800" i="1" dirty="0"/>
              <a:t>binds </a:t>
            </a:r>
            <a:r>
              <a:rPr lang="en-US" sz="2800" dirty="0"/>
              <a:t>methods in the parent or "superclass" to the current instance</a:t>
            </a:r>
          </a:p>
          <a:p>
            <a:pPr lvl="1"/>
            <a:r>
              <a:rPr lang="en-US" sz="2800" dirty="0"/>
              <a:t> Can be called anywhere in our class</a:t>
            </a:r>
          </a:p>
          <a:p>
            <a:pPr lvl="1"/>
            <a:r>
              <a:rPr lang="en-US" sz="2800" dirty="0"/>
              <a:t> Handles passing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self</a:t>
            </a:r>
            <a:r>
              <a:rPr lang="en-US" sz="2800" dirty="0"/>
              <a:t> to the method</a:t>
            </a:r>
          </a:p>
          <a:p>
            <a:pPr lvl="1"/>
            <a:r>
              <a:rPr lang="en-US" sz="2800" dirty="0"/>
              <a:t> Handles looking up an attribute on a parent class, too.</a:t>
            </a:r>
          </a:p>
          <a:p>
            <a:r>
              <a:rPr lang="en-US" sz="2800" dirty="0"/>
              <a:t> We can directly call 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ParentClass.method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(self, …)</a:t>
            </a:r>
          </a:p>
          <a:p>
            <a:pPr lvl="1"/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800" dirty="0">
                <a:latin typeface="FreightSans Pro Book" panose="02000606030000020004" pitchFamily="2" charset="0"/>
                <a:ea typeface="Source Code Pro" panose="020B0509030403020204" pitchFamily="49" charset="0"/>
              </a:rPr>
              <a:t>This is not quite as flexible if our class structure changes.</a:t>
            </a:r>
            <a:endParaRPr lang="en-US" sz="2800" dirty="0"/>
          </a:p>
          <a:p>
            <a:r>
              <a:rPr lang="en-US" sz="2800" dirty="0">
                <a:latin typeface="FreightSans Pro Medium" panose="02000606030000020004" pitchFamily="2" charset="0"/>
              </a:rPr>
              <a:t> In general, prefer using </a:t>
            </a:r>
            <a:r>
              <a:rPr lang="en-US" sz="2800" b="1" dirty="0">
                <a:latin typeface="FreightSans Pro Medium" panose="02000606030000020004" pitchFamily="2" charset="0"/>
              </a:rPr>
              <a:t>super()</a:t>
            </a:r>
            <a:r>
              <a:rPr lang="en-US" sz="2800" dirty="0">
                <a:latin typeface="FreightSans Pro Medium" panose="02000606030000020004" pitchFamily="2" charset="0"/>
              </a:rPr>
              <a:t>!</a:t>
            </a:r>
          </a:p>
          <a:p>
            <a:r>
              <a:rPr lang="en-US" sz="2800" dirty="0">
                <a:latin typeface="FreightSans Pro Medium" panose="02000606030000020004" pitchFamily="2" charset="0"/>
              </a:rPr>
              <a:t> Outside of C88C, things can get complex…</a:t>
            </a:r>
          </a:p>
          <a:p>
            <a:pPr lvl="1"/>
            <a:r>
              <a:rPr lang="en-US" sz="2800" dirty="0">
                <a:latin typeface="FreightSans Pro Medium" panose="02000606030000020004" pitchFamily="2" charset="0"/>
              </a:rPr>
              <a:t> </a:t>
            </a:r>
            <a:r>
              <a:rPr lang="en-US" sz="2800" dirty="0">
                <a:latin typeface="FreightSans Pro Medium" panose="02000606030000020004" pitchFamily="2" charset="0"/>
                <a:hlinkClick r:id="rId2"/>
              </a:rPr>
              <a:t>https://docs.python.org/3/library/functions.html#super</a:t>
            </a:r>
            <a:r>
              <a:rPr lang="en-US" sz="2800" dirty="0">
                <a:latin typeface="FreightSans Pro Medium" panose="0200060603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72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AB13-BC57-644D-9D09-AAE5F38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Parent Class: super()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1D7D5-942D-CC28-0911-1C91895945B2}"/>
              </a:ext>
            </a:extLst>
          </p:cNvPr>
          <p:cNvSpPr txBox="1"/>
          <p:nvPr/>
        </p:nvSpPr>
        <p:spPr>
          <a:xfrm>
            <a:off x="228600" y="990600"/>
            <a:ext cx="9525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Person: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age):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age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have_birthday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"Now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I'm one year older: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.age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have_fun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7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Whee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Employee(Person):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age,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super().__</a:t>
            </a:r>
            <a:r>
              <a:rPr lang="en-US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__(age)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company_name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have_birthday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out_super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super().</a:t>
            </a:r>
            <a:r>
              <a:rPr lang="en-US" sz="17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have_birthday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out_super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Well, time for work at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have_fun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7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can't have fun, I have to work at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7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7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.company_name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!"</a:t>
            </a:r>
            <a:endParaRPr lang="en-US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5EF41-4019-0630-70CA-BBC4CADFD0E6}"/>
              </a:ext>
            </a:extLst>
          </p:cNvPr>
          <p:cNvSpPr txBox="1"/>
          <p:nvPr/>
        </p:nvSpPr>
        <p:spPr>
          <a:xfrm>
            <a:off x="7162800" y="12192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youngster = Person(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youngster.have_birthday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Now I'm one year older: 11!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youngster.have_fun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Whee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employee = Employee(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BigCorp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employee.have_birthday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Now I'm one year older: 36! Well, time for work at </a:t>
            </a:r>
            <a:r>
              <a:rPr lang="en-US" dirty="0" err="1">
                <a:latin typeface="Consolas" panose="020B0609020204030204" pitchFamily="49" charset="0"/>
              </a:rPr>
              <a:t>BigCorp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employee.have_fun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I can't have fun, I have to work at </a:t>
            </a:r>
            <a:r>
              <a:rPr lang="en-US" dirty="0" err="1">
                <a:latin typeface="Consolas" panose="020B0609020204030204" pitchFamily="49" charset="0"/>
              </a:rPr>
              <a:t>BigCorp</a:t>
            </a:r>
            <a:r>
              <a:rPr lang="en-US" dirty="0"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3521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Evolving The Bank Model</a:t>
            </a:r>
          </a:p>
        </p:txBody>
      </p:sp>
    </p:spTree>
    <p:extLst>
      <p:ext uri="{BB962C8B-B14F-4D97-AF65-F5344CB8AC3E}">
        <p14:creationId xmlns:p14="http://schemas.microsoft.com/office/powerpoint/2010/main" val="1305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Classes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582400" cy="5029200"/>
          </a:xfrm>
        </p:spPr>
        <p:txBody>
          <a:bodyPr/>
          <a:lstStyle/>
          <a:p>
            <a:r>
              <a:rPr lang="en-US" dirty="0"/>
              <a:t> Currently, our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BaseAccount</a:t>
            </a:r>
            <a:r>
              <a:rPr lang="en-US" dirty="0"/>
              <a:t> stores a lot of data in class attributes…</a:t>
            </a:r>
          </a:p>
          <a:p>
            <a:r>
              <a:rPr lang="en-US" dirty="0"/>
              <a:t> This suggests we are trying to accomplish an entirely new kind of class, or object</a:t>
            </a:r>
          </a:p>
          <a:p>
            <a:pPr lvl="1"/>
            <a:r>
              <a:rPr lang="en-US" dirty="0"/>
              <a:t> A Bank!</a:t>
            </a:r>
          </a:p>
          <a:p>
            <a:r>
              <a:rPr lang="en-US" dirty="0"/>
              <a:t> We should extract that these functions into their own class</a:t>
            </a:r>
          </a:p>
          <a:p>
            <a:r>
              <a:rPr lang="en-US" dirty="0"/>
              <a:t> A bank can now manage:</a:t>
            </a:r>
          </a:p>
          <a:p>
            <a:pPr lvl="1"/>
            <a:r>
              <a:rPr lang="en-US" dirty="0"/>
              <a:t> making accounts</a:t>
            </a:r>
          </a:p>
          <a:p>
            <a:pPr lvl="1"/>
            <a:r>
              <a:rPr lang="en-US" dirty="0"/>
              <a:t> keeping track of account numbers</a:t>
            </a:r>
          </a:p>
          <a:p>
            <a:pPr lvl="1"/>
            <a:r>
              <a:rPr lang="en-US" dirty="0"/>
              <a:t> showing and listing accounts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85B66-6C8E-EDC4-1143-301F5A673B31}"/>
              </a:ext>
            </a:extLst>
          </p:cNvPr>
          <p:cNvSpPr txBox="1"/>
          <p:nvPr/>
        </p:nvSpPr>
        <p:spPr>
          <a:xfrm>
            <a:off x="2945423" y="6066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347CB-377D-4134-56D9-958AA5F4731E}"/>
              </a:ext>
            </a:extLst>
          </p:cNvPr>
          <p:cNvSpPr txBox="1"/>
          <p:nvPr/>
        </p:nvSpPr>
        <p:spPr>
          <a:xfrm>
            <a:off x="8106383" y="5867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Demo: lecture15.py, </a:t>
            </a:r>
            <a:r>
              <a:rPr lang="en-US" dirty="0" err="1"/>
              <a:t>BaseAccount</a:t>
            </a:r>
            <a:r>
              <a:rPr lang="en-US" dirty="0"/>
              <a:t> + Bank class</a:t>
            </a:r>
          </a:p>
        </p:txBody>
      </p:sp>
    </p:spTree>
    <p:extLst>
      <p:ext uri="{BB962C8B-B14F-4D97-AF65-F5344CB8AC3E}">
        <p14:creationId xmlns:p14="http://schemas.microsoft.com/office/powerpoint/2010/main" val="4135719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Programming:</a:t>
            </a:r>
            <a:br>
              <a:rPr lang="en-US" dirty="0"/>
            </a:br>
            <a:r>
              <a:rPr lang="en-US" dirty="0"/>
              <a:t>"Magic" Methods</a:t>
            </a:r>
          </a:p>
        </p:txBody>
      </p:sp>
    </p:spTree>
    <p:extLst>
      <p:ext uri="{BB962C8B-B14F-4D97-AF65-F5344CB8AC3E}">
        <p14:creationId xmlns:p14="http://schemas.microsoft.com/office/powerpoint/2010/main" val="11737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Python's Special Methods define built-in properties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when making a new instance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__sub__ # Maps to the - operator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__str__ # Called when we call print()</a:t>
            </a:r>
          </a:p>
          <a:p>
            <a:pPr lvl="1"/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__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repr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# Called in the interpreter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2075794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8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4C1E0-9C01-B045-AF3C-02F66B39766A}"/>
              </a:ext>
            </a:extLst>
          </p:cNvPr>
          <p:cNvSpPr txBox="1"/>
          <p:nvPr/>
        </p:nvSpPr>
        <p:spPr>
          <a:xfrm>
            <a:off x="762000" y="1098034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dirty="0"/>
              <a:t> is called automatically when we write: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my_account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BaseAccount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('me', 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methods: __</a:t>
            </a:r>
            <a:r>
              <a:rPr lang="en-US" dirty="0" err="1"/>
              <a:t>repr</a:t>
            </a:r>
            <a:r>
              <a:rPr lang="en-US" dirty="0"/>
              <a:t>__ vs __str__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1447800"/>
            <a:ext cx="8305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	… 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etc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removed)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deposit(self,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repr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'&lt;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 &gt;'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__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'Account: 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   '[' +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 + ']'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    print(account)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114800"/>
            <a:ext cx="22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human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6908863" y="2971800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Goal: unambiguous</a:t>
            </a:r>
          </a:p>
        </p:txBody>
      </p:sp>
    </p:spTree>
    <p:extLst>
      <p:ext uri="{BB962C8B-B14F-4D97-AF65-F5344CB8AC3E}">
        <p14:creationId xmlns:p14="http://schemas.microsoft.com/office/powerpoint/2010/main" val="41810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Midterm will cover content from start of course up to (and including) </a:t>
            </a:r>
            <a:r>
              <a:rPr lang="en-US" dirty="0" err="1"/>
              <a:t>OOP+Inheritance</a:t>
            </a:r>
            <a:r>
              <a:rPr lang="en-US" dirty="0"/>
              <a:t>, aka:</a:t>
            </a:r>
          </a:p>
          <a:p>
            <a:pPr lvl="2"/>
            <a:r>
              <a:rPr lang="en-US" dirty="0"/>
              <a:t> Start (inclusive): Lecture 01: “Welcome &amp; Intro” (6/17)</a:t>
            </a:r>
          </a:p>
          <a:p>
            <a:pPr lvl="2"/>
            <a:r>
              <a:rPr lang="en-US" dirty="0"/>
              <a:t> End (inclusive): Lecture 15: “OOP – Inheritance” (7/15)</a:t>
            </a:r>
          </a:p>
          <a:p>
            <a:pPr lvl="1"/>
            <a:r>
              <a:rPr lang="en-US" dirty="0"/>
              <a:t> Midterm will be done through Zoom +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 Study tip: past C88C exams can be found here: </a:t>
            </a:r>
            <a:r>
              <a:rPr lang="en-US" dirty="0">
                <a:hlinkClick r:id="rId2"/>
              </a:rPr>
              <a:t>https://c88c.org/sp24/articles/resources.html#past-midterms</a:t>
            </a:r>
            <a:endParaRPr lang="en-US" dirty="0"/>
          </a:p>
          <a:p>
            <a:pPr lvl="2"/>
            <a:r>
              <a:rPr lang="en-US" dirty="0"/>
              <a:t>Take a look to get a sense of what C88C exams tend to look like. (I highly, highly encourage this)</a:t>
            </a:r>
          </a:p>
          <a:p>
            <a:pPr lvl="3"/>
            <a:r>
              <a:rPr lang="en-US" dirty="0"/>
              <a:t> “Be prepared” – Boy Scouts</a:t>
            </a:r>
          </a:p>
          <a:p>
            <a:pPr lvl="3"/>
            <a:r>
              <a:rPr lang="en-US" dirty="0"/>
              <a:t> “Luck is when preparation meets opportunity” – Roman philosopher Seneca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62074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methods: __</a:t>
            </a:r>
            <a:r>
              <a:rPr lang="en-US" dirty="0" err="1"/>
              <a:t>repr</a:t>
            </a:r>
            <a:r>
              <a:rPr lang="en-US" dirty="0"/>
              <a:t>__ vs __str__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194192"/>
            <a:ext cx="6705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...</a:t>
            </a: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Display representation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'&lt;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.account_number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 representation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__str__(self):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.account_type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.account_number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Balance: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5646058"/>
            <a:ext cx="299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__str__ goal: human readable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D71D0-07DE-EA4E-8BA5-E43BC0CA776F}"/>
              </a:ext>
            </a:extLst>
          </p:cNvPr>
          <p:cNvSpPr txBox="1"/>
          <p:nvPr/>
        </p:nvSpPr>
        <p:spPr>
          <a:xfrm>
            <a:off x="990600" y="5181600"/>
            <a:ext cx="287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__</a:t>
            </a:r>
            <a:r>
              <a:rPr lang="en-US" dirty="0" err="1">
                <a:solidFill>
                  <a:srgbClr val="0000FF"/>
                </a:solidFill>
                <a:latin typeface="FreightSans Pro Book" panose="02000606030000020004" pitchFamily="2" charset="0"/>
              </a:rPr>
              <a:t>repr</a:t>
            </a:r>
            <a:r>
              <a:rPr lang="en-US" dirty="0">
                <a:solidFill>
                  <a:srgbClr val="0000FF"/>
                </a:solidFill>
                <a:latin typeface="FreightSans Pro Book" panose="02000606030000020004" pitchFamily="2" charset="0"/>
              </a:rPr>
              <a:t>__ goal: unambiguous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C078E-E9E2-DBB1-3164-3324AE38C1C2}"/>
              </a:ext>
            </a:extLst>
          </p:cNvPr>
          <p:cNvSpPr txBox="1"/>
          <p:nvPr/>
        </p:nvSpPr>
        <p:spPr>
          <a:xfrm>
            <a:off x="7239000" y="2133600"/>
            <a:ext cx="4724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Tip: __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 vs __str__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Python interpreter outputs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account_c-1000&gt;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print() calls str()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 Balance: 9999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 Balance: 9999'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repr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account_c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'&lt;</a:t>
            </a:r>
            <a:r>
              <a:rPr lang="en-US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account_c-1000&gt;'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4221-AB87-1742-B0F3-04597FF2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Magic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8C81-1ED4-5C45-B2D8-D738DB132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will </a:t>
            </a:r>
            <a:r>
              <a:rPr lang="en-US" sz="2800" b="1" dirty="0"/>
              <a:t>not</a:t>
            </a:r>
            <a:r>
              <a:rPr lang="en-US" sz="2800" dirty="0"/>
              <a:t> go through an exhaustive list!</a:t>
            </a:r>
          </a:p>
          <a:p>
            <a:r>
              <a:rPr lang="en-US" sz="2800" dirty="0"/>
              <a:t> Magic Methods start and end with "double underscores"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</a:p>
          <a:p>
            <a:r>
              <a:rPr lang="en-US" sz="2800" dirty="0"/>
              <a:t>They map to built-in functionality in Python. Many are logical names: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init</a:t>
            </a:r>
            <a:r>
              <a:rPr lang="en-US" sz="2800" dirty="0">
                <a:latin typeface="Source Code Pro" panose="020B0509030403020204" pitchFamily="49" charset="77"/>
              </a:rPr>
              <a:t>__ → </a:t>
            </a:r>
            <a:r>
              <a:rPr lang="en-US" sz="2800" dirty="0"/>
              <a:t>Class Constructor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__add__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__sub__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getitem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__ →</a:t>
            </a:r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[]</a:t>
            </a:r>
            <a:r>
              <a:rPr lang="en-US" sz="2800" dirty="0"/>
              <a:t> operator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latin typeface="Source Code Pro" panose="020B0509030403020204" pitchFamily="49" charset="77"/>
              </a:rPr>
              <a:t>__</a:t>
            </a:r>
            <a:r>
              <a:rPr lang="en-US" sz="2800" dirty="0" err="1">
                <a:latin typeface="Source Code Pro" panose="020B0509030403020204" pitchFamily="49" charset="77"/>
              </a:rPr>
              <a:t>repr</a:t>
            </a:r>
            <a:r>
              <a:rPr lang="en-US" sz="2800" dirty="0">
                <a:latin typeface="Source Code Pro" panose="020B0509030403020204" pitchFamily="49" charset="77"/>
              </a:rPr>
              <a:t>__ and __str__  → </a:t>
            </a:r>
            <a:r>
              <a:rPr lang="en-US" sz="2800" dirty="0"/>
              <a:t> control output</a:t>
            </a:r>
          </a:p>
          <a:p>
            <a:r>
              <a:rPr lang="en-US" sz="2800" dirty="0"/>
              <a:t> A longer list for the curious: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linkClick r:id="rId2"/>
              </a:rPr>
              <a:t>https://docs.python.org/3/reference/datamodel.html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930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5057-AAA5-5A48-9B81-EB6F6613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5D33-F578-0540-94A6-AE539CC2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1EEB9-8407-D195-8BE7-E2C579EF982E}"/>
              </a:ext>
            </a:extLst>
          </p:cNvPr>
          <p:cNvSpPr txBox="1"/>
          <p:nvPr/>
        </p:nvSpPr>
        <p:spPr>
          <a:xfrm>
            <a:off x="8106383" y="5867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Demo: lecture15.py, magic methods</a:t>
            </a:r>
          </a:p>
        </p:txBody>
      </p:sp>
    </p:spTree>
    <p:extLst>
      <p:ext uri="{BB962C8B-B14F-4D97-AF65-F5344CB8AC3E}">
        <p14:creationId xmlns:p14="http://schemas.microsoft.com/office/powerpoint/2010/main" val="3124443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9AA3B-950F-ABA1-6EE3-E650ACB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opinions on 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ADB0-7B7B-304A-D139-427FCBD0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Object oriented programming (OOP) got really popular in the 1980’s/1990’s. </a:t>
            </a:r>
          </a:p>
          <a:p>
            <a:pPr lvl="1"/>
            <a:r>
              <a:rPr lang="en-US" dirty="0"/>
              <a:t> Java (“what if EVERYTHING was a Class?”), C++ (“C with Classes”)</a:t>
            </a:r>
          </a:p>
          <a:p>
            <a:r>
              <a:rPr lang="en-US" dirty="0"/>
              <a:t> With hindsight, one learning is that OOP is not always the software paradigm</a:t>
            </a:r>
          </a:p>
          <a:p>
            <a:r>
              <a:rPr lang="en-US" dirty="0"/>
              <a:t> OOP is a great tool…for the right situation</a:t>
            </a:r>
          </a:p>
          <a:p>
            <a:pPr lvl="1"/>
            <a:r>
              <a:rPr lang="en-US" sz="1600" dirty="0"/>
              <a:t>some people have very strong opinions for and against OOP</a:t>
            </a:r>
          </a:p>
          <a:p>
            <a:r>
              <a:rPr lang="en-US" dirty="0"/>
              <a:t> </a:t>
            </a:r>
            <a:r>
              <a:rPr lang="en-US" b="1" dirty="0"/>
              <a:t>Alternatives</a:t>
            </a:r>
            <a:r>
              <a:rPr lang="en-US" dirty="0"/>
              <a:t>: functional (aka map/reduce/filter), imperative, declarative (SQL)</a:t>
            </a:r>
          </a:p>
          <a:p>
            <a:r>
              <a:rPr lang="en-US" dirty="0"/>
              <a:t> </a:t>
            </a:r>
            <a:r>
              <a:rPr lang="en-US" b="1" dirty="0"/>
              <a:t>My advice</a:t>
            </a:r>
            <a:r>
              <a:rPr lang="en-US" dirty="0"/>
              <a:t>: try to use the best tool for the problem at hand.</a:t>
            </a:r>
          </a:p>
          <a:p>
            <a:pPr lvl="1"/>
            <a:r>
              <a:rPr lang="en-US" dirty="0"/>
              <a:t> Avoid the “with a hammer, every problem looks like a nail” syndrome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ACB9-7248-F76E-EA94-CCD425A61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12336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9AA3B-950F-ABA1-6EE3-E650ACB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opinions on coding. </a:t>
            </a:r>
            <a:r>
              <a:rPr lang="en-US"/>
              <a:t>Any questions?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ADB0-7B7B-304A-D139-427FCBD0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At the end of the day: it’s very hard to design programs the “right way”</a:t>
            </a:r>
          </a:p>
          <a:p>
            <a:pPr lvl="1"/>
            <a:r>
              <a:rPr lang="en-US" dirty="0"/>
              <a:t> A “good design” lets you be productive and solve problems. Feels great!</a:t>
            </a:r>
          </a:p>
          <a:p>
            <a:pPr lvl="1"/>
            <a:r>
              <a:rPr lang="en-US" dirty="0"/>
              <a:t> A “bad design” feels like you are suffocated by an unwieldy API,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This is an art! Like any craft, to get better at it </a:t>
            </a:r>
            <a:r>
              <a:rPr lang="en-US" b="1" dirty="0"/>
              <a:t>you must practice</a:t>
            </a:r>
          </a:p>
          <a:p>
            <a:pPr lvl="1"/>
            <a:r>
              <a:rPr lang="en-US" dirty="0"/>
              <a:t> Experience + wisdom. </a:t>
            </a:r>
            <a:r>
              <a:rPr lang="en-US" sz="1600" dirty="0"/>
              <a:t>(usually gained by learning through mistakes, heh)</a:t>
            </a:r>
          </a:p>
          <a:p>
            <a:r>
              <a:rPr lang="en-US" dirty="0"/>
              <a:t> </a:t>
            </a:r>
            <a:r>
              <a:rPr lang="en-US" b="1" dirty="0"/>
              <a:t>“Your first 100 songs will suck. So, start writing and get them out of the way!”</a:t>
            </a:r>
            <a:r>
              <a:rPr lang="en-US" dirty="0"/>
              <a:t> – advice on songwriting</a:t>
            </a:r>
          </a:p>
          <a:p>
            <a:pPr lvl="1"/>
            <a:r>
              <a:rPr lang="en-US" dirty="0"/>
              <a:t> 100% the same for writing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ACB9-7248-F76E-EA94-CCD425A61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3" name="Picture 2" descr="A person throwing a cloud into a trash can&#10;&#10;Description automatically generated">
            <a:extLst>
              <a:ext uri="{FF2B5EF4-FFF2-40B4-BE49-F238E27FC236}">
                <a16:creationId xmlns:a16="http://schemas.microsoft.com/office/drawing/2014/main" id="{FB1CF93E-586F-89F5-BD14-AAA263AF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209" y="4724400"/>
            <a:ext cx="2711782" cy="1419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1D77D1-FA51-4682-6B6A-6139818B2359}"/>
              </a:ext>
            </a:extLst>
          </p:cNvPr>
          <p:cNvSpPr txBox="1"/>
          <p:nvPr/>
        </p:nvSpPr>
        <p:spPr>
          <a:xfrm>
            <a:off x="8229600" y="6076563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https://www.scotthyoung.com/blog/2019/08/26/better-writing-brainstorm/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71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The midterm will be held over Zoom +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 You must have your camera + screen sharing on during the entire exam, and we will be doing </a:t>
            </a:r>
            <a:r>
              <a:rPr lang="en-US" dirty="0" err="1"/>
              <a:t>screen+camera</a:t>
            </a:r>
            <a:r>
              <a:rPr lang="en-US" dirty="0"/>
              <a:t> recording.</a:t>
            </a:r>
          </a:p>
          <a:p>
            <a:pPr lvl="1"/>
            <a:r>
              <a:rPr lang="en-US" dirty="0"/>
              <a:t> You must take the exam in a quiet room with no other students present</a:t>
            </a:r>
          </a:p>
          <a:p>
            <a:pPr lvl="1"/>
            <a:r>
              <a:rPr lang="en-US" dirty="0"/>
              <a:t> Things to bring to the exam (and nothing else!):</a:t>
            </a:r>
          </a:p>
          <a:p>
            <a:pPr lvl="2"/>
            <a:r>
              <a:rPr lang="en-US" b="1" dirty="0"/>
              <a:t>Photo ID</a:t>
            </a:r>
            <a:r>
              <a:rPr lang="en-US" dirty="0"/>
              <a:t>. Ideally your UCB student ID, but anything with your name + photo is fine, </a:t>
            </a:r>
            <a:r>
              <a:rPr lang="en-US" dirty="0" err="1"/>
              <a:t>eg</a:t>
            </a:r>
            <a:r>
              <a:rPr lang="en-US" dirty="0"/>
              <a:t>: Passport, driver’s license, etc.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(Optional)</a:t>
            </a:r>
            <a:r>
              <a:rPr lang="en-US" dirty="0"/>
              <a:t> Five (5) pages of handwritten (not typed!) notes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(Optional, recommended)</a:t>
            </a:r>
            <a:r>
              <a:rPr lang="en-US" dirty="0"/>
              <a:t> Additional blank scratch paper, pencil/pen/eraser.</a:t>
            </a:r>
          </a:p>
          <a:p>
            <a:pPr lvl="1"/>
            <a:r>
              <a:rPr lang="en-US" dirty="0"/>
              <a:t> We will provide everyone with a 1-2 page digital PDF of additional reference </a:t>
            </a:r>
          </a:p>
          <a:p>
            <a:pPr lvl="1"/>
            <a:r>
              <a:rPr lang="en-US" dirty="0"/>
              <a:t> Other than the above notes, the exam will be closed book, closed notes.</a:t>
            </a:r>
          </a:p>
          <a:p>
            <a:pPr lvl="1"/>
            <a:r>
              <a:rPr lang="en-US" sz="1600" dirty="0"/>
              <a:t> (For more info, stay tuned for an Ed post)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2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OOP: inheritance</a:t>
            </a:r>
          </a:p>
          <a:p>
            <a:pPr lvl="1"/>
            <a:r>
              <a:rPr lang="en-US" dirty="0"/>
              <a:t> Python “magic methods”</a:t>
            </a:r>
          </a:p>
          <a:p>
            <a:pPr lvl="2"/>
            <a:r>
              <a:rPr lang="en-US" dirty="0"/>
              <a:t> ex: __</a:t>
            </a:r>
            <a:r>
              <a:rPr lang="en-US" dirty="0" err="1"/>
              <a:t>init</a:t>
            </a:r>
            <a:r>
              <a:rPr lang="en-US" dirty="0"/>
              <a:t>__, __add__, __</a:t>
            </a:r>
            <a:r>
              <a:rPr lang="en-US" dirty="0" err="1"/>
              <a:t>repr</a:t>
            </a:r>
            <a:r>
              <a:rPr lang="en-US" dirty="0"/>
              <a:t>__, __str__,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0126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242-E0E3-6120-C024-8DB3BBC13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Our Account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55DFA-59BD-0F9E-A526-4A584FCB9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9CDAB-A8D9-08B8-FC43-FBDA4C5049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9042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Suggested “private”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1524000"/>
            <a:ext cx="7010400" cy="4401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en-US" sz="2000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name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balance(self):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withdraw(self, amount):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-= amount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return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6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CA404-A3AB-8E1E-BD17-9B3377D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Python's Instance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F7D2-BF31-96B6-95E1-B101BC44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self.attribute_name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can be modified by anyone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82DAF-0223-F359-4238-85B1F189E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0293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CA404-A3AB-8E1E-BD17-9B3377D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internal/private Instance Attributes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BF7D2-BF31-96B6-95E1-B101BC44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self._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is suggested that is "internal only"</a:t>
            </a:r>
          </a:p>
          <a:p>
            <a:pPr lvl="1"/>
            <a:r>
              <a:rPr lang="en-US" dirty="0"/>
              <a:t> e.g.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my_instance._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will work, but should </a:t>
            </a:r>
            <a:r>
              <a:rPr lang="en-US" i="1" dirty="0"/>
              <a:t>look</a:t>
            </a:r>
            <a:r>
              <a:rPr lang="en-US" dirty="0"/>
              <a:t> wrong.</a:t>
            </a:r>
          </a:p>
          <a:p>
            <a:pPr lvl="1"/>
            <a:r>
              <a:rPr lang="en-US" dirty="0"/>
              <a:t>Internally,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self._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is OK.</a:t>
            </a:r>
          </a:p>
          <a:p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self.__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x</a:t>
            </a:r>
          </a:p>
          <a:p>
            <a:pPr lvl="1"/>
            <a:r>
              <a:rPr lang="en-US" dirty="0"/>
              <a:t> Sets up an attribute which is </a:t>
            </a:r>
            <a:r>
              <a:rPr lang="en-US" i="1" dirty="0"/>
              <a:t>private</a:t>
            </a:r>
            <a:endParaRPr lang="en-US" dirty="0"/>
          </a:p>
          <a:p>
            <a:pPr lvl="1"/>
            <a:r>
              <a:rPr lang="en-US" dirty="0"/>
              <a:t> e.g. 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my_instance.__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will </a:t>
            </a:r>
            <a:r>
              <a:rPr lang="en-US" i="1" dirty="0"/>
              <a:t>error!</a:t>
            </a:r>
          </a:p>
          <a:p>
            <a:pPr lvl="1"/>
            <a:r>
              <a:rPr lang="en-US" dirty="0"/>
              <a:t>Internally,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self.__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attribute_name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 = y</a:t>
            </a:r>
            <a:r>
              <a:rPr lang="en-US" dirty="0"/>
              <a:t> is OK.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82DAF-0223-F359-4238-85B1F189EE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B2803-9AB0-72E4-252F-44C516D0C9B9}"/>
              </a:ext>
            </a:extLst>
          </p:cNvPr>
          <p:cNvSpPr txBox="1"/>
          <p:nvPr/>
        </p:nvSpPr>
        <p:spPr>
          <a:xfrm>
            <a:off x="3124200" y="5486400"/>
            <a:ext cx="7103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</a:t>
            </a:r>
            <a:r>
              <a:rPr lang="en-US" sz="2000" dirty="0"/>
              <a:t>: in this class, we will not test you on internal/private instance vars, </a:t>
            </a:r>
            <a:r>
              <a:rPr lang="en-US" sz="2000" dirty="0" err="1"/>
              <a:t>eg</a:t>
            </a:r>
            <a:r>
              <a:rPr lang="en-US" sz="2000" dirty="0"/>
              <a:t> “_VAR” vs “__VAR”</a:t>
            </a:r>
          </a:p>
        </p:txBody>
      </p:sp>
    </p:spTree>
    <p:extLst>
      <p:ext uri="{BB962C8B-B14F-4D97-AF65-F5344CB8AC3E}">
        <p14:creationId xmlns:p14="http://schemas.microsoft.com/office/powerpoint/2010/main" val="191434082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3062</Words>
  <Application>Microsoft Office PowerPoint</Application>
  <PresentationFormat>Widescreen</PresentationFormat>
  <Paragraphs>352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American Typewriter Condensed</vt:lpstr>
      <vt:lpstr>Arial</vt:lpstr>
      <vt:lpstr>Consolas</vt:lpstr>
      <vt:lpstr>FreightMicro Pro Book</vt:lpstr>
      <vt:lpstr>FreightSans Pro Book</vt:lpstr>
      <vt:lpstr>FreightSans Pro Medium</vt:lpstr>
      <vt:lpstr>Open Sans Light</vt:lpstr>
      <vt:lpstr>Source Code Pro</vt:lpstr>
      <vt:lpstr>Source Code Pro Medium</vt:lpstr>
      <vt:lpstr>3_Main C88C</vt:lpstr>
      <vt:lpstr>Object-Oriented Programming: Part 2, Inheritance</vt:lpstr>
      <vt:lpstr>Announcements</vt:lpstr>
      <vt:lpstr>Midterm content</vt:lpstr>
      <vt:lpstr>Midterm logistics</vt:lpstr>
      <vt:lpstr>Today’s lecture content</vt:lpstr>
      <vt:lpstr>Reviewing Our Account</vt:lpstr>
      <vt:lpstr>Example: Suggested “private” attributes</vt:lpstr>
      <vt:lpstr>Python's Instance Attributes</vt:lpstr>
      <vt:lpstr>(Optional) internal/private Instance Attributes</vt:lpstr>
      <vt:lpstr>Class Attributes: Keeping Track of Our Instances?</vt:lpstr>
      <vt:lpstr>Classes Can Have Attributes Too!</vt:lpstr>
      <vt:lpstr>Example: class attribute</vt:lpstr>
      <vt:lpstr>More class attributes</vt:lpstr>
      <vt:lpstr>Are There Better Approaches? </vt:lpstr>
      <vt:lpstr>Object-Oriented Programming: Inheritance</vt:lpstr>
      <vt:lpstr>Learning Objectives</vt:lpstr>
      <vt:lpstr>Class Inheritance: Motivation</vt:lpstr>
      <vt:lpstr>Class Inheritance</vt:lpstr>
      <vt:lpstr>Inheritance</vt:lpstr>
      <vt:lpstr>Python class statement</vt:lpstr>
      <vt:lpstr>Example</vt:lpstr>
      <vt:lpstr>Accessing the Parent Class: super()</vt:lpstr>
      <vt:lpstr>Accessing the Parent Class: super()</vt:lpstr>
      <vt:lpstr>Object-Oriented Programming: Evolving The Bank Model</vt:lpstr>
      <vt:lpstr>Composing Classes Together</vt:lpstr>
      <vt:lpstr>Object-Oriented Programming: "Magic" Methods</vt:lpstr>
      <vt:lpstr>Learning Objectives</vt:lpstr>
      <vt:lpstr>Special Initialization Method</vt:lpstr>
      <vt:lpstr>More special methods: __repr__ vs __str__</vt:lpstr>
      <vt:lpstr>More special methods: __repr__ vs __str__</vt:lpstr>
      <vt:lpstr>More Magic Methods</vt:lpstr>
      <vt:lpstr>Live Demo</vt:lpstr>
      <vt:lpstr>Aside: opinions on OOP</vt:lpstr>
      <vt:lpstr>Aside: opinions on coding.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Michael Ball</dc:creator>
  <cp:lastModifiedBy>Eric Kim</cp:lastModifiedBy>
  <cp:revision>91</cp:revision>
  <cp:lastPrinted>2024-03-11T20:30:04Z</cp:lastPrinted>
  <dcterms:created xsi:type="dcterms:W3CDTF">2020-10-26T21:12:30Z</dcterms:created>
  <dcterms:modified xsi:type="dcterms:W3CDTF">2024-07-06T23:12:42Z</dcterms:modified>
</cp:coreProperties>
</file>