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29"/>
  </p:notesMasterIdLst>
  <p:sldIdLst>
    <p:sldId id="256" r:id="rId2"/>
    <p:sldId id="429" r:id="rId3"/>
    <p:sldId id="436" r:id="rId4"/>
    <p:sldId id="448" r:id="rId5"/>
    <p:sldId id="391" r:id="rId6"/>
    <p:sldId id="402" r:id="rId7"/>
    <p:sldId id="438" r:id="rId8"/>
    <p:sldId id="440" r:id="rId9"/>
    <p:sldId id="441" r:id="rId10"/>
    <p:sldId id="442" r:id="rId11"/>
    <p:sldId id="399" r:id="rId12"/>
    <p:sldId id="443" r:id="rId13"/>
    <p:sldId id="444" r:id="rId14"/>
    <p:sldId id="445" r:id="rId15"/>
    <p:sldId id="446" r:id="rId16"/>
    <p:sldId id="450" r:id="rId17"/>
    <p:sldId id="451" r:id="rId18"/>
    <p:sldId id="287" r:id="rId19"/>
    <p:sldId id="401" r:id="rId20"/>
    <p:sldId id="289" r:id="rId21"/>
    <p:sldId id="265" r:id="rId22"/>
    <p:sldId id="447" r:id="rId23"/>
    <p:sldId id="390" r:id="rId24"/>
    <p:sldId id="389" r:id="rId25"/>
    <p:sldId id="387" r:id="rId26"/>
    <p:sldId id="288" r:id="rId27"/>
    <p:sldId id="449" r:id="rId28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9"/>
    <p:restoredTop sz="90476"/>
  </p:normalViewPr>
  <p:slideViewPr>
    <p:cSldViewPr snapToGrid="0" snapToObjects="1">
      <p:cViewPr varScale="1">
        <p:scale>
          <a:sx n="145" d="100"/>
          <a:sy n="14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5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33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18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25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264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7911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715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0651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536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569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869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4739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3521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11962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791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2822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27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3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948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690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008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9649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555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270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684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500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.cs61a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def%20make_adder%28n%29%3A%0A%20%20%20%20def%20adder%28k%29%3A%0A%20%20%20%20%20%20%20%20return%20k%20%2B%20n%0A%20%20%20%20return%20adder%0A%0An%20%3D%2010%20%20%20%20%0Aadd_2%20%3D%20make_adder%282%29%0Ax%20%3D%20add_2%285%29%0A&amp;cumulative=true&amp;curInstr=11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a%20%3D%20%22chipotle%22%0Ab%20%3D%205%20%3E%203%0Ac%20%3D%208%0A%0Adef%20foo%28c%29%3A%0A%20%20%20%20return%20c%20-%205%0A%0Adef%20bar%28%29%3A%0A%20%20%20%20if%20b%3A%0A%20%20%20%20%20%20%20%20a%20%3D%20%22taco%20bell%22%0A%0Aresult1%20%3D%20foo%2810%29%0Aresult2%20%3D%20bar%28%29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/composingprograms.html#code=def%20make_adder%28a%29%3A%0A%20%20%20%20return%20lambda%20x%3A%20x%20%2B%20a%0A%0Aadd_2%20%3D%20make_adder%282%29%0Aadd_3%20%3D%20make_adder%283%29%0A%0Ax%20%3D%20add_2%282%29%0A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arkmiyashita.com/cs61a/environment_diagrams/rules_of_environment_diagrams/" TargetMode="External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tutor.cs61a.org/" TargetMode="External"/><Relationship Id="rId4" Type="http://schemas.openxmlformats.org/officeDocument/2006/relationships/hyperlink" Target="http://albertwu.org/cs61a/notes/environment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&amp; Environment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FB422-6C9F-963E-63D1-DC0A164D4D71}"/>
              </a:ext>
            </a:extLst>
          </p:cNvPr>
          <p:cNvSpPr txBox="1">
            <a:spLocks/>
          </p:cNvSpPr>
          <p:nvPr/>
        </p:nvSpPr>
        <p:spPr bwMode="auto">
          <a:xfrm>
            <a:off x="1983828" y="3444392"/>
            <a:ext cx="8458200" cy="1470025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0" tIns="46038" rIns="457200" bIns="46038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7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6pPr>
            <a:lvl7pPr marL="38575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7pPr>
            <a:lvl8pPr marL="57863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8pPr>
            <a:lvl9pPr marL="77150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1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Week 2, Summer 2024. 6/27 (Thurs)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HOF’s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acronym_v2(sentence,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should_keep_word_fn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words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sentence.split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reduce(add, map(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first_letter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filter(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should_keep_word_fn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words)))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create_filter_fn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exclude_words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min_len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(word):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word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exclude_words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(word) &gt;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min_len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inner_fn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filter_fn_orig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create_filter_fn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"of"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"at"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"an"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filter_fn_silly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create_filter_fn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"Berkeley"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acronym_v2(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'The University of California at Berkeley'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filter_fn_orig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UCB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acronym_v2(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'The University of California at Berkeley'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filter_fn_silly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TUoCa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4FEE-E72B-B65D-1AD5-8C1189F1F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29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reduce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Question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given a list of integers, fill in the `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()` function so that it sums the input integers according to the following rule: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even: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 squared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odd: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Caveat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for the first integer in the list, add its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the output.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 + (2**2) + 3 + (4**2) = 24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2 + 3 = 5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([2, 3])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E0E62-E03D-62C6-69D2-05C77C2DAA8A}"/>
              </a:ext>
            </a:extLst>
          </p:cNvPr>
          <p:cNvSpPr txBox="1"/>
          <p:nvPr/>
        </p:nvSpPr>
        <p:spPr>
          <a:xfrm>
            <a:off x="5821899" y="3341836"/>
            <a:ext cx="5999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sum_reduce_weird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# FILL ME IN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reduce(SOMETHING,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34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reduce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given a list of integers, fill in the `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()` function so that it sums the input integers according to the following rule: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even: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 squared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odd: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Caveat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for the first integer in the list, add its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the output.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 + (2**2) + 3 + (4**2) = 24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2 + 3 = 5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([2, 3])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6956A-1BEB-D561-9F3A-25AF5B78456C}"/>
              </a:ext>
            </a:extLst>
          </p:cNvPr>
          <p:cNvSpPr txBox="1"/>
          <p:nvPr/>
        </p:nvSpPr>
        <p:spPr>
          <a:xfrm>
            <a:off x="5821899" y="3341836"/>
            <a:ext cx="5999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sum_reduce_weird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(a, b):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(b %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+ (b **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+ b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reduce(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00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reduce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given a list of integers, fill in the `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()` function so that it sums the input integers according to the following rule: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even: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 squared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odd: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Caveat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for the first integer in the list, add its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the output.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 + (2**2) + 3 + (4**2) = 24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2 + 3 = 5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([2, 3])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6956A-1BEB-D561-9F3A-25AF5B78456C}"/>
              </a:ext>
            </a:extLst>
          </p:cNvPr>
          <p:cNvSpPr txBox="1"/>
          <p:nvPr/>
        </p:nvSpPr>
        <p:spPr>
          <a:xfrm>
            <a:off x="5712585" y="2999758"/>
            <a:ext cx="59995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sum_reduce_weird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(a, b):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(b %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+ (b **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+ b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reduce(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209D6-BAB7-8A72-C2E8-EA4E7E891F09}"/>
              </a:ext>
            </a:extLst>
          </p:cNvPr>
          <p:cNvSpPr txBox="1"/>
          <p:nvPr/>
        </p:nvSpPr>
        <p:spPr>
          <a:xfrm>
            <a:off x="5848213" y="5452094"/>
            <a:ext cx="558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Question</a:t>
            </a:r>
            <a:r>
              <a:rPr lang="en-US" sz="2000" dirty="0"/>
              <a:t>: Why do we need this caveat?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561838-C9FE-C4B4-DF28-657BC39F9FB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80023" y="3216846"/>
            <a:ext cx="3177376" cy="22352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8263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reduce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given a list of integers, fill in the `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()` function so that it sums the input integers according to the following rule: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even: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 squared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odd: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Caveat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for the first integer in the list, add its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the output.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 + (2**2) + 3 + (4**2) = 24</a:t>
            </a:r>
            <a:endParaRPr lang="en-US" sz="20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24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2 + 3 = 5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([2, 3])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6956A-1BEB-D561-9F3A-25AF5B78456C}"/>
              </a:ext>
            </a:extLst>
          </p:cNvPr>
          <p:cNvSpPr txBox="1"/>
          <p:nvPr/>
        </p:nvSpPr>
        <p:spPr>
          <a:xfrm>
            <a:off x="5712585" y="2999758"/>
            <a:ext cx="59995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sum_reduce_weird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(a, b):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(b %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+ (b **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+ b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reduce(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209D6-BAB7-8A72-C2E8-EA4E7E891F09}"/>
              </a:ext>
            </a:extLst>
          </p:cNvPr>
          <p:cNvSpPr txBox="1"/>
          <p:nvPr/>
        </p:nvSpPr>
        <p:spPr>
          <a:xfrm>
            <a:off x="5848212" y="5452094"/>
            <a:ext cx="5863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Question</a:t>
            </a:r>
            <a:r>
              <a:rPr lang="en-US" sz="2000" dirty="0"/>
              <a:t>: Why do we need this caveat?</a:t>
            </a:r>
          </a:p>
          <a:p>
            <a:r>
              <a:rPr lang="en-US" sz="2000" b="1" dirty="0">
                <a:highlight>
                  <a:srgbClr val="00FF00"/>
                </a:highlight>
              </a:rPr>
              <a:t>Answer</a:t>
            </a:r>
            <a:r>
              <a:rPr lang="en-US" sz="2000" dirty="0"/>
              <a:t>: because `reduce()` starts the initial value as the first sequence element.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561838-C9FE-C4B4-DF28-657BC39F9FB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80023" y="3216846"/>
            <a:ext cx="3177376" cy="22352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106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reduce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given a list of integers, fill in the `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()` function so that it sums the input integers according to the following rule: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even: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 squared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odd: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Caveat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for the first integer in the list, add its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the output.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sum_reduce_weird_v2([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# FILL ME IN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sum_reduce_weird_v2([2, 3])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FILL ME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6956A-1BEB-D561-9F3A-25AF5B78456C}"/>
              </a:ext>
            </a:extLst>
          </p:cNvPr>
          <p:cNvSpPr txBox="1"/>
          <p:nvPr/>
        </p:nvSpPr>
        <p:spPr>
          <a:xfrm>
            <a:off x="5712585" y="3052382"/>
            <a:ext cx="5999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sum_reduce_weird_v2(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(a, b):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(b %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 **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reduce(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BFF75-AE44-DF1F-ED27-55E8B58BA4B1}"/>
              </a:ext>
            </a:extLst>
          </p:cNvPr>
          <p:cNvSpPr txBox="1"/>
          <p:nvPr/>
        </p:nvSpPr>
        <p:spPr>
          <a:xfrm>
            <a:off x="236823" y="5643563"/>
            <a:ext cx="619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Question</a:t>
            </a:r>
            <a:r>
              <a:rPr lang="en-US" sz="2400" dirty="0"/>
              <a:t>: for this `sum_reduce_weird_v2()` implementation, what would python print?</a:t>
            </a:r>
          </a:p>
        </p:txBody>
      </p:sp>
    </p:spTree>
    <p:extLst>
      <p:ext uri="{BB962C8B-B14F-4D97-AF65-F5344CB8AC3E}">
        <p14:creationId xmlns:p14="http://schemas.microsoft.com/office/powerpoint/2010/main" val="125327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reduce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given a list of integers, fill in the `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sum_reduce_weird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()` function so that it sums the input integers according to the following rule: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even: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 squared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If the integer is odd: add its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to the output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Caveat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for the first integer in the list, add its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unmodified 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 the output.</a:t>
            </a:r>
          </a:p>
          <a:p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sum_reduce_weird_v2([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sum_reduce_weird_v2([2, 3])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6956A-1BEB-D561-9F3A-25AF5B78456C}"/>
              </a:ext>
            </a:extLst>
          </p:cNvPr>
          <p:cNvSpPr txBox="1"/>
          <p:nvPr/>
        </p:nvSpPr>
        <p:spPr>
          <a:xfrm>
            <a:off x="5712585" y="3052382"/>
            <a:ext cx="59995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sum_reduce_weird_v2(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(a, b):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(b %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 **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reduce(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reduce_fn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BFF75-AE44-DF1F-ED27-55E8B58BA4B1}"/>
              </a:ext>
            </a:extLst>
          </p:cNvPr>
          <p:cNvSpPr txBox="1"/>
          <p:nvPr/>
        </p:nvSpPr>
        <p:spPr>
          <a:xfrm>
            <a:off x="236823" y="5643563"/>
            <a:ext cx="619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Question</a:t>
            </a:r>
            <a:r>
              <a:rPr lang="en-US" dirty="0"/>
              <a:t>: for this `sum_reduce_weird_v2()` implementation, what would python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9C625-4641-B68A-4B55-C70745287FBF}"/>
              </a:ext>
            </a:extLst>
          </p:cNvPr>
          <p:cNvSpPr txBox="1"/>
          <p:nvPr/>
        </p:nvSpPr>
        <p:spPr>
          <a:xfrm>
            <a:off x="5461731" y="5431693"/>
            <a:ext cx="6493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Intuition</a:t>
            </a:r>
            <a:r>
              <a:rPr lang="en-US" sz="2000" dirty="0"/>
              <a:t>: the first </a:t>
            </a:r>
            <a:r>
              <a:rPr lang="en-US" sz="2000" dirty="0" err="1"/>
              <a:t>arg</a:t>
            </a:r>
            <a:r>
              <a:rPr lang="en-US" sz="2000" dirty="0"/>
              <a:t> to the </a:t>
            </a:r>
            <a:r>
              <a:rPr lang="en-US" sz="2000" dirty="0" err="1"/>
              <a:t>reduce_fn</a:t>
            </a:r>
            <a:r>
              <a:rPr lang="en-US" sz="2000" dirty="0"/>
              <a:t>, `a`, is the “accumulator” (or “total-so-far”). Omitting it means `reduce()` can’t keep track of the total output!</a:t>
            </a:r>
          </a:p>
        </p:txBody>
      </p:sp>
    </p:spTree>
    <p:extLst>
      <p:ext uri="{BB962C8B-B14F-4D97-AF65-F5344CB8AC3E}">
        <p14:creationId xmlns:p14="http://schemas.microsoft.com/office/powerpoint/2010/main" val="3894086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40DCF-4331-48A3-3874-D3B106D5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3796-1957-FB86-9D64-1BBA2892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ACD8-B1BE-8190-72A0-61213131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</a:t>
            </a:r>
            <a:r>
              <a:rPr lang="en-US" i="1" dirty="0"/>
              <a:t>actually</a:t>
            </a:r>
            <a:r>
              <a:rPr lang="en-US" dirty="0"/>
              <a:t>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</a:t>
            </a:r>
            <a:r>
              <a:rPr lang="en-US" dirty="0" err="1"/>
              <a:t>commom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F9A26-A407-31B5-EBE3-5A4DB01DA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5486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FontTx/>
              <a:buChar char="-"/>
            </a:pPr>
            <a:r>
              <a:rPr lang="en-US" b="1" dirty="0"/>
              <a:t>Upcoming due dates</a:t>
            </a:r>
          </a:p>
          <a:p>
            <a:pPr lvl="1">
              <a:spcBef>
                <a:spcPts val="200"/>
              </a:spcBef>
              <a:buFontTx/>
              <a:buChar char="-"/>
            </a:pPr>
            <a:r>
              <a:rPr lang="en-US" b="1" dirty="0"/>
              <a:t> HW02, Lab02: Due June 29th (2 days from now!)</a:t>
            </a:r>
          </a:p>
          <a:p>
            <a:pPr>
              <a:spcBef>
                <a:spcPts val="200"/>
              </a:spcBef>
              <a:buFontTx/>
              <a:buChar char="-"/>
            </a:pPr>
            <a:r>
              <a:rPr lang="en-US" b="1" dirty="0"/>
              <a:t> Released today</a:t>
            </a:r>
          </a:p>
          <a:p>
            <a:pPr lvl="1">
              <a:spcBef>
                <a:spcPts val="200"/>
              </a:spcBef>
              <a:buFontTx/>
              <a:buChar char="-"/>
            </a:pPr>
            <a:r>
              <a:rPr lang="en-US" b="1" dirty="0"/>
              <a:t> HW03, Lab03 (Due: July 1st)</a:t>
            </a:r>
          </a:p>
        </p:txBody>
      </p:sp>
    </p:spTree>
    <p:extLst>
      <p:ext uri="{BB962C8B-B14F-4D97-AF65-F5344CB8AC3E}">
        <p14:creationId xmlns:p14="http://schemas.microsoft.com/office/powerpoint/2010/main" val="354812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D98C-068A-3D3F-8D1C-626DBB86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you </a:t>
            </a:r>
            <a:r>
              <a:rPr lang="en-US" sz="2400" b="1" dirty="0"/>
              <a:t>CALL</a:t>
            </a:r>
            <a:r>
              <a:rPr lang="en-US" sz="2400" dirty="0"/>
              <a:t> a function MAKE A NEW FRAME!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>
              <a:spcBef>
                <a:spcPts val="264"/>
              </a:spcBef>
              <a:buFontTx/>
              <a:buChar char="-"/>
            </a:pPr>
            <a:r>
              <a:rPr lang="en-US" sz="2400" dirty="0"/>
              <a:t>Tip: Use Python Tutor to visualize the environment diagram rules on your own code!</a:t>
            </a:r>
          </a:p>
          <a:p>
            <a:pPr lvl="1">
              <a:spcBef>
                <a:spcPts val="264"/>
              </a:spcBef>
              <a:buFontTx/>
              <a:buChar char="-"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https://tutor.cs61a.org/</a:t>
            </a:r>
            <a:endParaRPr lang="en-US" sz="2400" dirty="0"/>
          </a:p>
          <a:p>
            <a:pPr lvl="1">
              <a:spcBef>
                <a:spcPts val="264"/>
              </a:spcBef>
              <a:buFontTx/>
              <a:buChar char="-"/>
            </a:pPr>
            <a:r>
              <a:rPr lang="en-US" sz="2400" dirty="0"/>
              <a:t> (found on course page by clicking “Python Tutor” at top bar)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0346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#1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def adder(k):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return k + n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adder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 = 10    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add_2 =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add_2(5)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7B590B-530D-43F7-EACB-A4315211A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23D09-1FF2-A8F8-691C-54C028302719}"/>
              </a:ext>
            </a:extLst>
          </p:cNvPr>
          <p:cNvSpPr txBox="1"/>
          <p:nvPr/>
        </p:nvSpPr>
        <p:spPr>
          <a:xfrm>
            <a:off x="5874527" y="1480145"/>
            <a:ext cx="5784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takeaway from this: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Function calls create a new frame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Variable resolution order always starts at current frame, and if the variable is not found in current frame, try to find it in the parent frame(s).</a:t>
            </a:r>
          </a:p>
        </p:txBody>
      </p:sp>
    </p:spTree>
    <p:extLst>
      <p:ext uri="{BB962C8B-B14F-4D97-AF65-F5344CB8AC3E}">
        <p14:creationId xmlns:p14="http://schemas.microsoft.com/office/powerpoint/2010/main" val="161352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#2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"chipotle"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5 &gt; 3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8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foo(c):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c - 5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bar():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b: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a = "taco bell"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result1 = foo(10)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result2 = bar()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63CC9AD-AB85-ED1A-8BBF-11586ADBA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57118-F7EC-2A66-23F3-7516CEBCDABF}"/>
              </a:ext>
            </a:extLst>
          </p:cNvPr>
          <p:cNvSpPr txBox="1"/>
          <p:nvPr/>
        </p:nvSpPr>
        <p:spPr>
          <a:xfrm>
            <a:off x="5874527" y="1480145"/>
            <a:ext cx="5784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takeaway from this: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Variable resolution order always starts at current frame, and if the variable is not found in current frame, try to find it in the parent frame(s).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Global frame is the parent-most frame!</a:t>
            </a:r>
          </a:p>
        </p:txBody>
      </p:sp>
    </p:spTree>
    <p:extLst>
      <p:ext uri="{BB962C8B-B14F-4D97-AF65-F5344CB8AC3E}">
        <p14:creationId xmlns:p14="http://schemas.microsoft.com/office/powerpoint/2010/main" val="3096584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#3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def </a:t>
            </a:r>
            <a:r>
              <a:rPr lang="en-US" sz="2000" dirty="0" err="1">
                <a:latin typeface="Source Code Pro" panose="020B0509030403020204" pitchFamily="49" charset="77"/>
              </a:rPr>
              <a:t>make_adder</a:t>
            </a:r>
            <a:r>
              <a:rPr lang="en-US" sz="2000" dirty="0">
                <a:latin typeface="Source Code Pro" panose="020B0509030403020204" pitchFamily="49" charset="77"/>
              </a:rPr>
              <a:t>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lambda x: x + 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add_2 = </a:t>
            </a:r>
            <a:r>
              <a:rPr lang="en-US" sz="2000" dirty="0" err="1">
                <a:latin typeface="Source Code Pro" panose="020B0509030403020204" pitchFamily="49" charset="77"/>
              </a:rPr>
              <a:t>make_adder</a:t>
            </a:r>
            <a:r>
              <a:rPr lang="en-US" sz="2000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add_3 = </a:t>
            </a:r>
            <a:r>
              <a:rPr lang="en-US" sz="2000" dirty="0" err="1">
                <a:latin typeface="Source Code Pro" panose="020B0509030403020204" pitchFamily="49" charset="77"/>
              </a:rPr>
              <a:t>make_adder</a:t>
            </a:r>
            <a:r>
              <a:rPr lang="en-US" sz="2000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def compose(f, g):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def h(x):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   return f(g(x))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h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F96BFF-6AF9-AFF8-E585-7AA716282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5F175-4AA6-761B-36E2-6E76716BDA96}"/>
              </a:ext>
            </a:extLst>
          </p:cNvPr>
          <p:cNvSpPr txBox="1"/>
          <p:nvPr/>
        </p:nvSpPr>
        <p:spPr>
          <a:xfrm>
            <a:off x="5874527" y="1480145"/>
            <a:ext cx="5784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takeaway from this: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function’s parent frame is the frame in which it was created, NOT where it is called from!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Aka “lexical/static” scoping.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Lambdas behave just like functions, but with “no name” (anonymous </a:t>
            </a:r>
            <a:r>
              <a:rPr lang="en-US" sz="2400" dirty="0" err="1"/>
              <a:t>fn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Variable “shadowing”: the `x` in `h()` frame “</a:t>
            </a:r>
            <a:r>
              <a:rPr lang="en-US" sz="2400" b="1" dirty="0"/>
              <a:t>shadows</a:t>
            </a:r>
            <a:r>
              <a:rPr lang="en-US" sz="2400" dirty="0"/>
              <a:t>” the `x` in the global frame</a:t>
            </a:r>
          </a:p>
        </p:txBody>
      </p:sp>
    </p:spTree>
    <p:extLst>
      <p:ext uri="{BB962C8B-B14F-4D97-AF65-F5344CB8AC3E}">
        <p14:creationId xmlns:p14="http://schemas.microsoft.com/office/powerpoint/2010/main" val="331885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draw an arrow from one variable to another.</a:t>
            </a:r>
          </a:p>
          <a:p>
            <a:r>
              <a:rPr lang="en-US" dirty="0"/>
              <a:t> </a:t>
            </a:r>
            <a:r>
              <a:rPr lang="en-US" b="1" dirty="0"/>
              <a:t>Practice tip</a:t>
            </a:r>
            <a:r>
              <a:rPr lang="en-US" dirty="0"/>
              <a:t>: recreate the environment diagram pictures manually with pencil + paper, then check your work with Python Tutor!</a:t>
            </a:r>
          </a:p>
          <a:p>
            <a:pPr lvl="1"/>
            <a:r>
              <a:rPr lang="en-US" dirty="0"/>
              <a:t> Tedious, but it’s helpful </a:t>
            </a:r>
            <a:r>
              <a:rPr lang="en-US" sz="1400" dirty="0"/>
              <a:t>(and it builds character!)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sz="1800" dirty="0">
                <a:hlinkClick r:id="rId3"/>
              </a:rPr>
              <a:t>http://</a:t>
            </a:r>
            <a:r>
              <a:rPr lang="en-US" sz="1800" dirty="0" err="1">
                <a:hlinkClick r:id="rId3"/>
              </a:rPr>
              <a:t>markmiyashita.com</a:t>
            </a:r>
            <a:r>
              <a:rPr lang="en-US" sz="1800" dirty="0">
                <a:hlinkClick r:id="rId3"/>
              </a:rPr>
              <a:t>/cs61a/</a:t>
            </a:r>
            <a:r>
              <a:rPr lang="en-US" sz="1800" dirty="0" err="1">
                <a:hlinkClick r:id="rId3"/>
              </a:rPr>
              <a:t>environment_diagrams</a:t>
            </a:r>
            <a:r>
              <a:rPr lang="en-US" sz="1800" dirty="0">
                <a:hlinkClick r:id="rId3"/>
              </a:rPr>
              <a:t>/</a:t>
            </a:r>
            <a:r>
              <a:rPr lang="en-US" sz="1800" dirty="0" err="1">
                <a:hlinkClick r:id="rId3"/>
              </a:rPr>
              <a:t>rules_of_environment_diagrams</a:t>
            </a:r>
            <a:r>
              <a:rPr lang="en-US" sz="1800" dirty="0">
                <a:hlinkClick r:id="rId3"/>
              </a:rPr>
              <a:t>/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http://albertwu.org/cs61a/notes/environments.html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https://tutor.cs61a.org/</a:t>
            </a:r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ADEA-2ADD-1701-519B-40CA3AA63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6" name="Picture 5" descr="Cartoon of a cartoon of two people holding a stick&#10;&#10;Description automatically generated">
            <a:extLst>
              <a:ext uri="{FF2B5EF4-FFF2-40B4-BE49-F238E27FC236}">
                <a16:creationId xmlns:a16="http://schemas.microsoft.com/office/drawing/2014/main" id="{C57A6175-CE71-FE9A-FDE0-A5E89AEEB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54" y="4297206"/>
            <a:ext cx="3524225" cy="23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BC153-5488-7562-8266-39871251A545}"/>
              </a:ext>
            </a:extLst>
          </p:cNvPr>
          <p:cNvSpPr txBox="1"/>
          <p:nvPr/>
        </p:nvSpPr>
        <p:spPr>
          <a:xfrm>
            <a:off x="9282147" y="6613753"/>
            <a:ext cx="2341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Credit: Bill Waterson, “Calvin and Hobbes”</a:t>
            </a:r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overview.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FontTx/>
              <a:buChar char="-"/>
            </a:pPr>
            <a:r>
              <a:rPr lang="en-US" dirty="0"/>
              <a:t> HOF’s + sequences review/practice</a:t>
            </a:r>
          </a:p>
          <a:p>
            <a:pPr>
              <a:spcBef>
                <a:spcPts val="200"/>
              </a:spcBef>
              <a:buFontTx/>
              <a:buChar char="-"/>
            </a:pPr>
            <a:r>
              <a:rPr lang="en-US" dirty="0"/>
              <a:t> Environment diagrams practice</a:t>
            </a:r>
          </a:p>
        </p:txBody>
      </p:sp>
    </p:spTree>
    <p:extLst>
      <p:ext uri="{BB962C8B-B14F-4D97-AF65-F5344CB8AC3E}">
        <p14:creationId xmlns:p14="http://schemas.microsoft.com/office/powerpoint/2010/main" val="72215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Exam dates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Midterm: Wednesday July 17th, 3PM – 5PM PST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Final: Wednesday August 7th, 3PM – 5PM PST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Exams will be </a:t>
            </a:r>
            <a:r>
              <a:rPr lang="en-US" b="1" dirty="0"/>
              <a:t>administered online</a:t>
            </a:r>
            <a:r>
              <a:rPr lang="en-US" dirty="0"/>
              <a:t>, and </a:t>
            </a:r>
            <a:r>
              <a:rPr lang="en-US" b="1" dirty="0"/>
              <a:t>proctored via Zoom</a:t>
            </a:r>
            <a:r>
              <a:rPr lang="en-US" dirty="0"/>
              <a:t>. You may need to present your ID (</a:t>
            </a:r>
            <a:r>
              <a:rPr lang="en-US" dirty="0" err="1"/>
              <a:t>eg</a:t>
            </a:r>
            <a:r>
              <a:rPr lang="en-US" dirty="0"/>
              <a:t> student </a:t>
            </a:r>
            <a:r>
              <a:rPr lang="en-US" dirty="0" err="1"/>
              <a:t>CalID</a:t>
            </a:r>
            <a:r>
              <a:rPr lang="en-US" dirty="0"/>
              <a:t> card, or any ID with your name + photo) during the Zoom call to proctors.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Important</a:t>
            </a:r>
            <a:r>
              <a:rPr lang="en-US" dirty="0"/>
              <a:t>: for those that can’t make the above exam times, we will have </a:t>
            </a:r>
            <a:r>
              <a:rPr lang="en-US" b="1" dirty="0"/>
              <a:t>alternate exam times</a:t>
            </a:r>
            <a:r>
              <a:rPr lang="en-US" dirty="0"/>
              <a:t>. Stay tuned for details here!</a:t>
            </a:r>
          </a:p>
        </p:txBody>
      </p:sp>
    </p:spTree>
    <p:extLst>
      <p:ext uri="{BB962C8B-B14F-4D97-AF65-F5344CB8AC3E}">
        <p14:creationId xmlns:p14="http://schemas.microsoft.com/office/powerpoint/2010/main" val="158504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buFontTx/>
              <a:buChar char="-"/>
            </a:pPr>
            <a:r>
              <a:rPr lang="en-US" dirty="0"/>
              <a:t> HOF’s + sequences review/practice</a:t>
            </a:r>
          </a:p>
          <a:p>
            <a:pPr>
              <a:spcBef>
                <a:spcPts val="200"/>
              </a:spcBef>
              <a:buFontTx/>
              <a:buChar char="-"/>
            </a:pPr>
            <a:r>
              <a:rPr lang="en-US" dirty="0"/>
              <a:t> Environment diagrams practice</a:t>
            </a:r>
          </a:p>
        </p:txBody>
      </p:sp>
    </p:spTree>
    <p:extLst>
      <p:ext uri="{BB962C8B-B14F-4D97-AF65-F5344CB8AC3E}">
        <p14:creationId xmlns:p14="http://schemas.microsoft.com/office/powerpoint/2010/main" val="16988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and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4FF11E-2961-9E2C-C8D0-496E51F1AE5E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2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Acronym + “exclude words”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return reduce(add, map(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is_long_word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39347" y="5096575"/>
            <a:ext cx="4516849" cy="17401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b="1" spc="-1" dirty="0">
                <a:solidFill>
                  <a:srgbClr val="000000"/>
                </a:solidFill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Arial"/>
              </a:rPr>
              <a:t>Question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suppose we had a list of (small) words that we know we want to exclude from the acronym builder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`[“the”, “of”, “at”, …]`). How could we modify this code to use this list of exclude words?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Source Code Pro" panose="020B05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5777D-1F7C-19EE-F86A-EF89E588F3DA}"/>
              </a:ext>
            </a:extLst>
          </p:cNvPr>
          <p:cNvSpPr txBox="1"/>
          <p:nvPr/>
        </p:nvSpPr>
        <p:spPr>
          <a:xfrm>
            <a:off x="483140" y="3779150"/>
            <a:ext cx="5612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first_letter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edge case: empty string -&gt; return empty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5B248-4E75-9EDC-5934-D18DFFD7EBF8}"/>
              </a:ext>
            </a:extLst>
          </p:cNvPr>
          <p:cNvSpPr txBox="1"/>
          <p:nvPr/>
        </p:nvSpPr>
        <p:spPr>
          <a:xfrm>
            <a:off x="6459165" y="3779150"/>
            <a:ext cx="5612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is_long_word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heuristic: a long word has more than 3 letters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7E245-357A-B2E4-C2FF-D87356430F2F}"/>
              </a:ext>
            </a:extLst>
          </p:cNvPr>
          <p:cNvSpPr txBox="1"/>
          <p:nvPr/>
        </p:nvSpPr>
        <p:spPr>
          <a:xfrm>
            <a:off x="5525872" y="5346732"/>
            <a:ext cx="666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EXCLUDE_WORDS = [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"of"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"at"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"an"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175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endParaRPr lang="en-US" sz="20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V1: (straightforward) hardcode EXCLUDE_WORDS in </a:t>
            </a:r>
            <a:r>
              <a:rPr lang="en-US" sz="20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should_keep_word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acronym_v1(sentence):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words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sentence.split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reduce(add, map(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first_letter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filter(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should_keep_word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words)))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first_letter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(word):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edge case: empty string -&gt; return empty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word[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(word) &gt;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should_keep_word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(word):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EXCLUDE_WORDS = [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"of"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"at"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"an"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word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EXCLUDE_WORDS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is_long_word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(word)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12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HOF’s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51931BB-CF75-5337-745A-3366CA8C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111787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acronym_v2(sentence, 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should_keep_word_fn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words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sentence.split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reduce(add, map(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first_letter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filter(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should_keep_word_fn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words)))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create_filter_fn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exclude_words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min_len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(word):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word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exclude_words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(word) &gt;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min_len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inner_fn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filter_fn_orig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create_filter_fn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"the"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"of"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"at"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"an"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filter_fn_silly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create_filter_fn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"Berkeley"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acronym_v2(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'The University of California at Berkeley'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filter_fn_orig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UCB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acronym_v2(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'The University of California at Berkeley'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filter_fn_silly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QUESTION: What does this output?</a:t>
            </a:r>
          </a:p>
        </p:txBody>
      </p:sp>
    </p:spTree>
    <p:extLst>
      <p:ext uri="{BB962C8B-B14F-4D97-AF65-F5344CB8AC3E}">
        <p14:creationId xmlns:p14="http://schemas.microsoft.com/office/powerpoint/2010/main" val="3079357726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12055</TotalTime>
  <Words>3417</Words>
  <Application>Microsoft Office PowerPoint</Application>
  <PresentationFormat>Widescreen</PresentationFormat>
  <Paragraphs>377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Consolas</vt:lpstr>
      <vt:lpstr>FreightMicro Pro Book</vt:lpstr>
      <vt:lpstr>FreightMicro Pro Light</vt:lpstr>
      <vt:lpstr>FreightMicro Pro Medium</vt:lpstr>
      <vt:lpstr>FreightSans Pro Book</vt:lpstr>
      <vt:lpstr>Open Sans ExtraBold</vt:lpstr>
      <vt:lpstr>Open Sans Light</vt:lpstr>
      <vt:lpstr>Source Code Pro</vt:lpstr>
      <vt:lpstr>Source Code Pro Medium</vt:lpstr>
      <vt:lpstr>Times New Roman</vt:lpstr>
      <vt:lpstr>3_Main C88C</vt:lpstr>
      <vt:lpstr>HOFs &amp; Environment Diagrams</vt:lpstr>
      <vt:lpstr>Announcements</vt:lpstr>
      <vt:lpstr>Announcements</vt:lpstr>
      <vt:lpstr>Today’s overview</vt:lpstr>
      <vt:lpstr>HOFs and Sequences</vt:lpstr>
      <vt:lpstr>Functional Sequence (List) Operations</vt:lpstr>
      <vt:lpstr>Review: Acronym + “exclude words”</vt:lpstr>
      <vt:lpstr>Solution 1</vt:lpstr>
      <vt:lpstr>Solution 2: HOF’s</vt:lpstr>
      <vt:lpstr>Solution 2: HOF’s</vt:lpstr>
      <vt:lpstr>Functional Sequence (List) Operations</vt:lpstr>
      <vt:lpstr>Exercise: reduce</vt:lpstr>
      <vt:lpstr>Exercise: reduce</vt:lpstr>
      <vt:lpstr>Exercise: reduce</vt:lpstr>
      <vt:lpstr>Exercise: reduce</vt:lpstr>
      <vt:lpstr>Exercise: reduce</vt:lpstr>
      <vt:lpstr>Exercise: reduce</vt:lpstr>
      <vt:lpstr>Environment Diagrams</vt:lpstr>
      <vt:lpstr>Why focus on environments?</vt:lpstr>
      <vt:lpstr>Environment Diagrams</vt:lpstr>
      <vt:lpstr>Environment Diagrams Rules</vt:lpstr>
      <vt:lpstr>Environment Diagrams Rules</vt:lpstr>
      <vt:lpstr>Python Tutor Example #1 (LINK)</vt:lpstr>
      <vt:lpstr>Python Tutor Example #2 (LINK)</vt:lpstr>
      <vt:lpstr>Python Tutor Example #3 (LINK)</vt:lpstr>
      <vt:lpstr>Environment Diagram Tips / Links</vt:lpstr>
      <vt:lpstr>Today’s overview.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Eric Kim</cp:lastModifiedBy>
  <cp:revision>158</cp:revision>
  <cp:lastPrinted>2023-02-08T21:51:52Z</cp:lastPrinted>
  <dcterms:modified xsi:type="dcterms:W3CDTF">2024-06-27T06:11:57Z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