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2"/>
  </p:notesMasterIdLst>
  <p:sldIdLst>
    <p:sldId id="360" r:id="rId2"/>
    <p:sldId id="1074" r:id="rId3"/>
    <p:sldId id="361" r:id="rId4"/>
    <p:sldId id="275" r:id="rId5"/>
    <p:sldId id="1075" r:id="rId6"/>
    <p:sldId id="1076" r:id="rId7"/>
    <p:sldId id="286" r:id="rId8"/>
    <p:sldId id="276" r:id="rId9"/>
    <p:sldId id="1077" r:id="rId10"/>
    <p:sldId id="362" r:id="rId11"/>
    <p:sldId id="278" r:id="rId12"/>
    <p:sldId id="279" r:id="rId13"/>
    <p:sldId id="282" r:id="rId14"/>
    <p:sldId id="280" r:id="rId15"/>
    <p:sldId id="283" r:id="rId16"/>
    <p:sldId id="1078" r:id="rId17"/>
    <p:sldId id="284" r:id="rId18"/>
    <p:sldId id="285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Kim" initials="EK" lastIdx="2" clrIdx="0">
    <p:extLst>
      <p:ext uri="{19B8F6BF-5375-455C-9EA6-DF929625EA0E}">
        <p15:presenceInfo xmlns:p15="http://schemas.microsoft.com/office/powerpoint/2012/main" userId="6255d5378b8b7e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635C-0B65-1A42-B548-ED7B2C0E79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E8E3-4395-024D-9A86-068A3C33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 Light" panose="020B0606030504020204" pitchFamily="34" charset="0"/>
              </a:rPr>
              <a:pPr/>
              <a:t>1</a:t>
            </a:fld>
            <a:endParaRPr lang="en-US" sz="900" dirty="0">
              <a:latin typeface="Open Sans Light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46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67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15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896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79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0718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735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2496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1907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318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4178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59715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4205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8451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9993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5783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15999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2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6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5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501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635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422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18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24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0360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66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raceback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7D11D7-F283-1447-8D29-459FC2222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Lecture:</a:t>
            </a:r>
            <a:br>
              <a:rPr lang="en-US" sz="4000" dirty="0"/>
            </a:br>
            <a:r>
              <a:rPr lang="en-US" sz="4000" dirty="0"/>
              <a:t>Exceptions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6718BB9-01BA-F57D-30CF-6793F3E0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/>
          <a:p>
            <a:r>
              <a:rPr lang="en-US" dirty="0"/>
              <a:t>Week 6, Summer 2024. 7/23 (Tues)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A5B8-D572-092B-C87A-7D09D31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"Stack Trace" or "Traceback"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89D-1379-AEF7-D8C9-D0C8FA6D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All errors in Python </a:t>
            </a:r>
            <a:r>
              <a:rPr lang="en-US" sz="2800" i="1" dirty="0"/>
              <a:t>should </a:t>
            </a:r>
            <a:r>
              <a:rPr lang="en-US" sz="2800" dirty="0"/>
              <a:t>return some structured feedback.</a:t>
            </a:r>
          </a:p>
          <a:p>
            <a:r>
              <a:rPr lang="en-US" sz="2800" dirty="0"/>
              <a:t> Errors may be dense but contain some really helpful information!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👉 python3 -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i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18-Exceptions.py 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What is your age? 5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Catching CS88Error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Source Code Pro Light" panose="020B0409030403020204" pitchFamily="49" charset="77"/>
              </a:rPr>
              <a:t>Traceback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(most recent call last):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Exceptions.py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", line 24, in &lt;module&gt;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20,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e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14,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CS88Error('Yo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__main__.CS88Error: 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D8FB2-9DB4-CCB6-0E2D-168A0866F49F}"/>
              </a:ext>
            </a:extLst>
          </p:cNvPr>
          <p:cNvSpPr txBox="1"/>
          <p:nvPr/>
        </p:nvSpPr>
        <p:spPr>
          <a:xfrm>
            <a:off x="8338657" y="2810312"/>
            <a:ext cx="34130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 Tip</a:t>
            </a:r>
            <a:r>
              <a:rPr lang="en-US" sz="2000" dirty="0"/>
              <a:t>: learning how to read an error stack trace is an extremely useful skill that will help you in this class, your other classes, and your future career.</a:t>
            </a:r>
          </a:p>
          <a:p>
            <a:br>
              <a:rPr lang="en-US" sz="2000" dirty="0"/>
            </a:br>
            <a:r>
              <a:rPr lang="en-US" sz="2000" dirty="0"/>
              <a:t>(aka don’t just “eye-glaze” when faced with a stack trace)</a:t>
            </a:r>
          </a:p>
        </p:txBody>
      </p:sp>
    </p:spTree>
    <p:extLst>
      <p:ext uri="{BB962C8B-B14F-4D97-AF65-F5344CB8AC3E}">
        <p14:creationId xmlns:p14="http://schemas.microsoft.com/office/powerpoint/2010/main" val="42666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3D5CBE-BAF5-8149-F9B3-FB44D02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 Exceptions do? Exceptional exit from functions</a:t>
            </a:r>
            <a:endParaRPr lang="en-US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Function doesn’t “return” but instead execution is thrown out of the function</a:t>
            </a:r>
          </a:p>
        </p:txBody>
      </p:sp>
      <p:sp>
        <p:nvSpPr>
          <p:cNvPr id="339" name="Google Shape;339;p34"/>
          <p:cNvSpPr/>
          <p:nvPr/>
        </p:nvSpPr>
        <p:spPr>
          <a:xfrm>
            <a:off x="533400" y="1919354"/>
            <a:ext cx="11065476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y % x == 0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divides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integer division or modulo by zero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'dog')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get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'dog'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A90A7-4A82-B0D6-BB00-42E9D622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out of multiple calls deep</a:t>
            </a:r>
          </a:p>
        </p:txBody>
      </p:sp>
      <p:sp>
        <p:nvSpPr>
          <p:cNvPr id="345" name="Google Shape;345;p35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Stack “unwinds” until exception is </a:t>
            </a:r>
            <a:r>
              <a:rPr lang="en-US" b="1" dirty="0"/>
              <a:t>handled</a:t>
            </a:r>
            <a:r>
              <a:rPr lang="en-US" dirty="0"/>
              <a:t> or we reach the top level frame (program crash!)</a:t>
            </a:r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009" y="2036704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5450" y="3562865"/>
            <a:ext cx="6322541" cy="276173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19196-8B73-40C4-A133-E358FF9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stops at the exception</a:t>
            </a:r>
          </a:p>
        </p:txBody>
      </p:sp>
      <p:sp>
        <p:nvSpPr>
          <p:cNvPr id="374" name="Google Shape;374;p38"/>
          <p:cNvSpPr txBox="1">
            <a:spLocks noGrp="1"/>
          </p:cNvSpPr>
          <p:nvPr>
            <p:ph idx="1"/>
          </p:nvPr>
        </p:nvSpPr>
        <p:spPr>
          <a:xfrm>
            <a:off x="533399" y="1066800"/>
            <a:ext cx="9584635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And is ‘thrown back’ to wherever it is caught, by default no where.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27B49-2821-AFFF-C2E1-3CB3AC0248B8}"/>
              </a:ext>
            </a:extLst>
          </p:cNvPr>
          <p:cNvSpPr txBox="1"/>
          <p:nvPr/>
        </p:nvSpPr>
        <p:spPr>
          <a:xfrm>
            <a:off x="553674" y="1702965"/>
            <a:ext cx="6996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throws_exception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Exception(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"lol"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print(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"Never gets here"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x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throws_exception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".\lecture19.py", line 44, in &lt;module&gt;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x = 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throws_exception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".\lecture19.py", line 41, in 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throws_exception</a:t>
            </a:r>
            <a:endParaRPr lang="en-US" b="0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raise Exception("lol")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Exception: lol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&gt;&gt;&gt; x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NameError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name 'x' is not defined</a:t>
            </a:r>
          </a:p>
          <a:p>
            <a:b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923D5-A984-FCF4-CE37-7F0EAF192ABE}"/>
              </a:ext>
            </a:extLst>
          </p:cNvPr>
          <p:cNvSpPr txBox="1"/>
          <p:nvPr/>
        </p:nvSpPr>
        <p:spPr>
          <a:xfrm>
            <a:off x="7642370" y="4975371"/>
            <a:ext cx="4135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</a:t>
            </a:r>
            <a:r>
              <a:rPr lang="en-US" dirty="0"/>
              <a:t>: `x` is never assigned to! The Exception interrupted the assignment statement.</a:t>
            </a:r>
          </a:p>
          <a:p>
            <a:r>
              <a:rPr lang="en-US" dirty="0"/>
              <a:t>A sign that Exceptions in Python are indeed a Special Thing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2B87F72-1595-51E8-AED0-26D91DA81130}"/>
              </a:ext>
            </a:extLst>
          </p:cNvPr>
          <p:cNvSpPr/>
          <p:nvPr/>
        </p:nvSpPr>
        <p:spPr bwMode="auto">
          <a:xfrm>
            <a:off x="5528345" y="5159229"/>
            <a:ext cx="276837" cy="947956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BB92EE4-EA65-2E1E-07D5-5DEB25EDE715}"/>
              </a:ext>
            </a:extLst>
          </p:cNvPr>
          <p:cNvSpPr/>
          <p:nvPr/>
        </p:nvSpPr>
        <p:spPr bwMode="auto">
          <a:xfrm>
            <a:off x="4324525" y="2302428"/>
            <a:ext cx="2470558" cy="343949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3208E-86F6-7BB9-FE36-34220C889214}"/>
              </a:ext>
            </a:extLst>
          </p:cNvPr>
          <p:cNvSpPr txBox="1"/>
          <p:nvPr/>
        </p:nvSpPr>
        <p:spPr>
          <a:xfrm>
            <a:off x="7097086" y="2080470"/>
            <a:ext cx="474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print statement never happens, as the Exception interrupts the execution and “jumps” out of the function back to the caller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C1E41D-4347-BB1C-213E-32E3BB38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z="3200" dirty="0"/>
              <a:t>exceptions</a:t>
            </a:r>
            <a:endParaRPr lang="en-US"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74896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Courier"/>
              </a:rPr>
              <a:t> Exceptions are just classes in Python, with common types for ease of use / clarity.</a:t>
            </a:r>
          </a:p>
          <a:p>
            <a:pPr lvl="1"/>
            <a:r>
              <a:rPr lang="en-US" dirty="0">
                <a:sym typeface="Courier"/>
              </a:rPr>
              <a:t> All inherit from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BaseException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>
                <a:sym typeface="Courier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AssertionError</a:t>
            </a:r>
            <a:r>
              <a:rPr lang="en-US" dirty="0">
                <a:sym typeface="Courier"/>
              </a:rPr>
              <a:t> – The of exception raised by a failing assert statement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TypeError</a:t>
            </a:r>
            <a:r>
              <a:rPr lang="en-US" dirty="0"/>
              <a:t> -- A function was passed the wrong number/type of argument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NameError</a:t>
            </a:r>
            <a:r>
              <a:rPr lang="en-US" dirty="0"/>
              <a:t> -- A name wasn't found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KeyError</a:t>
            </a:r>
            <a:r>
              <a:rPr lang="en-US" dirty="0"/>
              <a:t> -- A key wasn't found in a dictionary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RuntimeError</a:t>
            </a:r>
            <a:r>
              <a:rPr lang="en-US" dirty="0"/>
              <a:t> -- Catch-all for troubles during interpretation</a:t>
            </a:r>
          </a:p>
          <a:p>
            <a:r>
              <a:rPr lang="en-US" dirty="0"/>
              <a:t>Your own exceptions!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B4472-679A-2549-9CB6-56E61DDDEEF3}"/>
              </a:ext>
            </a:extLst>
          </p:cNvPr>
          <p:cNvSpPr txBox="1"/>
          <p:nvPr/>
        </p:nvSpPr>
        <p:spPr>
          <a:xfrm>
            <a:off x="1198605" y="72039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ABC486-0A43-6CA6-F5D9-54F5A2F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Statements</a:t>
            </a:r>
          </a:p>
        </p:txBody>
      </p:sp>
      <p:sp>
        <p:nvSpPr>
          <p:cNvPr id="384" name="Google Shape;384;p39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Allow you to make assertions about assumptions that your code relies on</a:t>
            </a:r>
          </a:p>
          <a:p>
            <a:pPr lvl="1"/>
            <a:r>
              <a:rPr lang="en-US" dirty="0"/>
              <a:t>Use them liberally!</a:t>
            </a:r>
          </a:p>
          <a:p>
            <a:pPr lvl="1"/>
            <a:r>
              <a:rPr lang="en-US" dirty="0"/>
              <a:t>Incoming data is "dirty" and unsafe till you’ve "cleaned" it</a:t>
            </a:r>
          </a:p>
          <a:p>
            <a:endParaRPr lang="en-US" dirty="0">
              <a:sym typeface="Courier"/>
            </a:endParaRPr>
          </a:p>
          <a:p>
            <a:r>
              <a:rPr lang="en-US" dirty="0">
                <a:sym typeface="Courier"/>
              </a:rPr>
              <a:t>They "do nothing" if the statement is true.</a:t>
            </a:r>
          </a:p>
          <a:p>
            <a:r>
              <a:rPr lang="en-US" dirty="0"/>
              <a:t>Raise an exception of type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AssertionError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/>
              <a:t>You can turn them off: </a:t>
            </a:r>
          </a:p>
          <a:p>
            <a:pPr lvl="1"/>
            <a:r>
              <a:rPr lang="en-US" dirty="0"/>
              <a:t> Ignored in optimize flag: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–O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 Governed by bool </a:t>
            </a:r>
            <a:r>
              <a:rPr lang="en-US" dirty="0">
                <a:sym typeface="Courier"/>
              </a:rPr>
              <a:t>__debug__</a:t>
            </a:r>
            <a:endParaRPr lang="en-US" dirty="0"/>
          </a:p>
          <a:p>
            <a:endParaRPr lang="en-US" dirty="0"/>
          </a:p>
        </p:txBody>
      </p:sp>
      <p:sp>
        <p:nvSpPr>
          <p:cNvPr id="388" name="Google Shape;388;p39"/>
          <p:cNvSpPr/>
          <p:nvPr/>
        </p:nvSpPr>
        <p:spPr>
          <a:xfrm>
            <a:off x="2209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 sz="16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6844453" y="4835659"/>
            <a:ext cx="5090984" cy="132766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def divides(x, y):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x != 0, ”Denominator must be non-zero”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y % x == 0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ABC486-0A43-6CA6-F5D9-54F5A2F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84" name="Google Shape;384;p39"/>
          <p:cNvSpPr txBox="1">
            <a:spLocks noGrp="1"/>
          </p:cNvSpPr>
          <p:nvPr>
            <p:ph idx="1"/>
          </p:nvPr>
        </p:nvSpPr>
        <p:spPr>
          <a:xfrm>
            <a:off x="533401" y="1066800"/>
            <a:ext cx="4189602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What if I wanted to try to recover from an Exception?</a:t>
            </a:r>
          </a:p>
          <a:p>
            <a:r>
              <a:rPr lang="en-US" dirty="0"/>
              <a:t>Try/except to the rescue!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EAAC2-28CC-759C-8BD2-24B42D7E7BEE}"/>
              </a:ext>
            </a:extLst>
          </p:cNvPr>
          <p:cNvSpPr txBox="1"/>
          <p:nvPr/>
        </p:nvSpPr>
        <p:spPr>
          <a:xfrm>
            <a:off x="206929" y="2728013"/>
            <a:ext cx="55870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fetch_video_recover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is_valid_url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InvalidUrl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Idea: if video download fails,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wait 2 seconds and retry...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video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(video):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VideoIsPrivate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video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D9278-42E9-DE69-E4CD-03B7E9782CDE}"/>
              </a:ext>
            </a:extLst>
          </p:cNvPr>
          <p:cNvSpPr txBox="1"/>
          <p:nvPr/>
        </p:nvSpPr>
        <p:spPr>
          <a:xfrm>
            <a:off x="6398004" y="1192781"/>
            <a:ext cx="6596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fetch_video_recover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is_valid_url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InvalidUrl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video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DownloadFailed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wait for 2 seconds, and try again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if this 2nd try fails, then fail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the entire function call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time.sleep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wait for 2 seconds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video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(video):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VideoIsPrivate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video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35C8224-D613-2C9A-30DE-382DBEC6A1F1}"/>
              </a:ext>
            </a:extLst>
          </p:cNvPr>
          <p:cNvSpPr/>
          <p:nvPr/>
        </p:nvSpPr>
        <p:spPr bwMode="auto">
          <a:xfrm>
            <a:off x="5507372" y="3630830"/>
            <a:ext cx="548081" cy="5301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3A086-D957-9390-4D45-4B6FDA0C0789}"/>
              </a:ext>
            </a:extLst>
          </p:cNvPr>
          <p:cNvSpPr txBox="1"/>
          <p:nvPr/>
        </p:nvSpPr>
        <p:spPr>
          <a:xfrm>
            <a:off x="4337108" y="5989739"/>
            <a:ext cx="4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Python syntax: `try`, `except`</a:t>
            </a:r>
          </a:p>
        </p:txBody>
      </p:sp>
    </p:spTree>
    <p:extLst>
      <p:ext uri="{BB962C8B-B14F-4D97-AF65-F5344CB8AC3E}">
        <p14:creationId xmlns:p14="http://schemas.microsoft.com/office/powerpoint/2010/main" val="10137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D6D63-E67A-361E-889D-A647C85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Handling Errors – </a:t>
            </a:r>
            <a:r>
              <a:rPr lang="en-US" sz="32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3200" dirty="0"/>
              <a:t> / </a:t>
            </a:r>
            <a:r>
              <a:rPr lang="en-US" sz="32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</a:t>
            </a:r>
            <a:endParaRPr lang="en-US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Wrap your code in </a:t>
            </a:r>
            <a:r>
              <a:rPr lang="en-US" dirty="0">
                <a:sym typeface="Courier"/>
              </a:rPr>
              <a:t>try – except </a:t>
            </a:r>
            <a:r>
              <a:rPr lang="en-US" dirty="0"/>
              <a:t>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rule</a:t>
            </a:r>
          </a:p>
          <a:p>
            <a:pPr lvl="1"/>
            <a:r>
              <a:rPr lang="en-US" dirty="0"/>
              <a:t>&lt;try suite&gt; is executed first</a:t>
            </a:r>
          </a:p>
          <a:p>
            <a:pPr lvl="1"/>
            <a:r>
              <a:rPr lang="en-US" dirty="0"/>
              <a:t>If during this an exception is raised and not handled otherwise</a:t>
            </a:r>
          </a:p>
          <a:p>
            <a:pPr lvl="1"/>
            <a:r>
              <a:rPr lang="en-US" dirty="0"/>
              <a:t>And if the exception inherits from &lt;exception class&gt;</a:t>
            </a:r>
          </a:p>
          <a:p>
            <a:pPr lvl="1"/>
            <a:r>
              <a:rPr lang="en-US" dirty="0"/>
              <a:t>Then &lt;except suite&gt; is executed with &lt;name&gt; bound to the exception</a:t>
            </a:r>
          </a:p>
          <a:p>
            <a:r>
              <a:rPr lang="en-US" dirty="0"/>
              <a:t>Control jumps to the except suite of the most recent </a:t>
            </a:r>
            <a:r>
              <a:rPr lang="en-US" dirty="0">
                <a:sym typeface="Courier"/>
              </a:rPr>
              <a:t>try</a:t>
            </a:r>
            <a:r>
              <a:rPr lang="en-US" dirty="0"/>
              <a:t> that handles the exception</a:t>
            </a:r>
          </a:p>
        </p:txBody>
      </p:sp>
      <p:sp>
        <p:nvSpPr>
          <p:cNvPr id="399" name="Google Shape;399;p40"/>
          <p:cNvSpPr/>
          <p:nvPr/>
        </p:nvSpPr>
        <p:spPr>
          <a:xfrm>
            <a:off x="852618" y="1559011"/>
            <a:ext cx="9947188" cy="165992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&lt;try suite&gt;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 &lt;exception class&gt; as &lt;name&gt;: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&lt;except suite&gt;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58F7B-AE0B-9302-1AA3-E7B3FC0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safe_apply_fn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4E292-247C-EAC3-C005-7A3851DD0330}"/>
              </a:ext>
            </a:extLst>
          </p:cNvPr>
          <p:cNvSpPr txBox="1"/>
          <p:nvPr/>
        </p:nvSpPr>
        <p:spPr>
          <a:xfrm>
            <a:off x="218114" y="1040235"/>
            <a:ext cx="9043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safe_apply_fn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(f, x, 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f(x, y)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Exception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divides(x, 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 !=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"Bad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divides,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denom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must be non-zero"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(type(x) != int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type(y) != int):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"divides only takes integers"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 % x ==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B7D3D-9C8E-6673-CE21-89B4441D0DC0}"/>
              </a:ext>
            </a:extLst>
          </p:cNvPr>
          <p:cNvSpPr txBox="1"/>
          <p:nvPr/>
        </p:nvSpPr>
        <p:spPr>
          <a:xfrm>
            <a:off x="293614" y="4328719"/>
            <a:ext cx="6602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safe_apply_fn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(divides,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safe_apply_fn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(divides,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Bad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to divides,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must be non-zero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safe_apply_fn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(divides,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divides only takes integers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3C1C9-F6E9-099F-BAF0-8DC197EEBFA0}"/>
              </a:ext>
            </a:extLst>
          </p:cNvPr>
          <p:cNvSpPr txBox="1"/>
          <p:nvPr/>
        </p:nvSpPr>
        <p:spPr>
          <a:xfrm>
            <a:off x="6333688" y="4190219"/>
            <a:ext cx="5707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divides(0, 3)</a:t>
            </a:r>
          </a:p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File ".\lecture19.py", line 82, in divides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 x != 0, "Bad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to divides,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must be non-zero"</a:t>
            </a:r>
          </a:p>
          <a:p>
            <a:r>
              <a:rPr lang="en-US" dirty="0" err="1">
                <a:latin typeface="Consolas" panose="020B0609020204030204" pitchFamily="49" charset="0"/>
              </a:rPr>
              <a:t>AssertionError</a:t>
            </a:r>
            <a:r>
              <a:rPr lang="en-US" dirty="0">
                <a:latin typeface="Consolas" panose="020B0609020204030204" pitchFamily="49" charset="0"/>
              </a:rPr>
              <a:t>: Bad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 to divides, </a:t>
            </a:r>
            <a:r>
              <a:rPr lang="en-US" dirty="0" err="1">
                <a:latin typeface="Consolas" panose="020B0609020204030204" pitchFamily="49" charset="0"/>
              </a:rPr>
              <a:t>denom</a:t>
            </a:r>
            <a:r>
              <a:rPr lang="en-US" dirty="0">
                <a:latin typeface="Consolas" panose="020B0609020204030204" pitchFamily="49" charset="0"/>
              </a:rPr>
              <a:t> must be non-zero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2514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(Exception):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def __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__(self, stuff):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print("Bad stuff happened", stuff)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2438400" y="3581401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fun(x)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raise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((fun, x))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</p:txBody>
      </p:sp>
      <p:sp>
        <p:nvSpPr>
          <p:cNvPr id="10" name="Google Shape;427;p43">
            <a:extLst>
              <a:ext uri="{FF2B5EF4-FFF2-40B4-BE49-F238E27FC236}">
                <a16:creationId xmlns:a16="http://schemas.microsoft.com/office/drawing/2014/main" id="{432EE999-9DC2-774C-9362-7E6AE4B54BF4}"/>
              </a:ext>
            </a:extLst>
          </p:cNvPr>
          <p:cNvSpPr/>
          <p:nvPr/>
        </p:nvSpPr>
        <p:spPr>
          <a:xfrm>
            <a:off x="2438400" y="250567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CS88Error(Exception):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pass # The one time you can skip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init.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;)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0B7C-4EDA-E5C4-3A4A-074C6E4D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A60C-0678-E9AC-691B-FDE3DE30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BF39-EF1B-D7D8-6E6D-932F389D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Project02 (“Ants”) out!</a:t>
            </a:r>
          </a:p>
          <a:p>
            <a:r>
              <a:rPr lang="en-US" dirty="0"/>
              <a:t> Mid-point course survey out (optional, +2 extra credit points)</a:t>
            </a:r>
          </a:p>
          <a:p>
            <a:pPr lvl="1"/>
            <a:r>
              <a:rPr lang="en-US" dirty="0"/>
              <a:t> On </a:t>
            </a:r>
            <a:r>
              <a:rPr lang="en-US" dirty="0" err="1"/>
              <a:t>Gradescope</a:t>
            </a:r>
            <a:r>
              <a:rPr lang="en-US" dirty="0"/>
              <a:t>, named “Extra Credit Mid-semester Feedback”</a:t>
            </a:r>
          </a:p>
          <a:p>
            <a:pPr lvl="1"/>
            <a:r>
              <a:rPr lang="en-US" dirty="0"/>
              <a:t> Due: 7/29 11:59 PM PST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1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4CE1C4-F3D9-E1F9-B2E7-B1731C04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443" name="Google Shape;443;p45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Approach use of exceptions as a design problem</a:t>
            </a:r>
          </a:p>
          <a:p>
            <a:pPr lvl="1"/>
            <a:r>
              <a:rPr lang="en-US" dirty="0"/>
              <a:t>Meaningful behavior =&gt; methods [&amp; attributes]</a:t>
            </a:r>
          </a:p>
          <a:p>
            <a:pPr lvl="1"/>
            <a:r>
              <a:rPr lang="en-US" dirty="0"/>
              <a:t>ADT methodology: What should a function do?</a:t>
            </a:r>
          </a:p>
          <a:p>
            <a:pPr lvl="1"/>
            <a:r>
              <a:rPr lang="en-US" dirty="0"/>
              <a:t>What’s private and hidden? vs What’s public?</a:t>
            </a:r>
          </a:p>
          <a:p>
            <a:r>
              <a:rPr lang="en-US" dirty="0"/>
              <a:t>Use it to streamline development</a:t>
            </a:r>
          </a:p>
          <a:p>
            <a:endParaRPr lang="en-US" dirty="0"/>
          </a:p>
          <a:p>
            <a:r>
              <a:rPr lang="en-US" dirty="0"/>
              <a:t>Anticipate exceptional cases and unforeseen problems</a:t>
            </a:r>
          </a:p>
          <a:p>
            <a:pPr lvl="1"/>
            <a:r>
              <a:rPr lang="en-US" dirty="0"/>
              <a:t>try … except</a:t>
            </a:r>
          </a:p>
          <a:p>
            <a:pPr lvl="1"/>
            <a:r>
              <a:rPr lang="en-US" dirty="0"/>
              <a:t>raise / assert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DAA-00C5-2442-84AC-95C0BE27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4F2E-51E4-F344-A616-8100BDB9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Exceptions give us a formal way to address error conditions</a:t>
            </a:r>
          </a:p>
          <a:p>
            <a:r>
              <a:rPr lang="en-US" sz="2800" dirty="0"/>
              <a:t> "Catch" exceptions in a Python Program</a:t>
            </a:r>
          </a:p>
          <a:p>
            <a:r>
              <a:rPr lang="en-US" sz="2800" dirty="0"/>
              <a:t> Define and Raise our own exceptions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5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797C3-58AF-1B4F-B596-13B6992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Can Occur Just About Anywhere!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Function receives arguments of improper type?</a:t>
            </a:r>
          </a:p>
          <a:p>
            <a:r>
              <a:rPr lang="en-US" dirty="0"/>
              <a:t>Resources (e.g. files or some data) are not available</a:t>
            </a:r>
          </a:p>
          <a:p>
            <a:r>
              <a:rPr lang="en-US" dirty="0"/>
              <a:t>Network connection is lost or times out?</a:t>
            </a:r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53861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797C3-58AF-1B4F-B596-13B6992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Approach: int status code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xfrm>
            <a:off x="533401" y="1066800"/>
            <a:ext cx="3317146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Historically, there are simple (yet primitive) error handling approaches</a:t>
            </a:r>
          </a:p>
          <a:p>
            <a:r>
              <a:rPr lang="en-US" dirty="0"/>
              <a:t> int error codes: Each function returns (or sets) a status code to indicate whether a call failed/succeeded.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61687-6232-54F0-0849-F3BD43D2E965}"/>
              </a:ext>
            </a:extLst>
          </p:cNvPr>
          <p:cNvSpPr txBox="1"/>
          <p:nvPr/>
        </p:nvSpPr>
        <p:spPr>
          <a:xfrm>
            <a:off x="4429387" y="1066800"/>
            <a:ext cx="79359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Define int status codes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STATUS_CODE_SUCCESS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STATUS_CODE_VIDEO_URL_INVALID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STATUS_CODE_DOWNLOAD_FAILURE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STATUS_CODE_DOWNLOAD_THROTTLED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STATUS_CODE_VIDEO_IS_PRIVATE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...many more...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is_valid_url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STATUS_CODE_VIDEO_URL_INVALID,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download_status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video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download_status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STATUS_CODE_DOWNLOAD_FAILURE: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STATUS_CODE_DOWNLOAD_FAILURE,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download_status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STATUS_CODE_DOWNLOAD_THROTTLED: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STATUS_CODE_DOWNLOAD_THROTTLED,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(video):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STATUS_CODE_VIDEO_IS_PRIVATE,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STATUS_CODE_SUCCESS, video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797C3-58AF-1B4F-B596-13B6992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Approach: Exceptions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4799175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u="sng" dirty="0"/>
              <a:t>Idea</a:t>
            </a:r>
            <a:r>
              <a:rPr lang="en-US" dirty="0"/>
              <a:t>: add a new language feature for error handling</a:t>
            </a:r>
          </a:p>
          <a:p>
            <a:r>
              <a:rPr lang="en-US" dirty="0"/>
              <a:t>Called “Exceptions”</a:t>
            </a:r>
          </a:p>
          <a:p>
            <a:r>
              <a:rPr lang="en-US" u="sng" dirty="0"/>
              <a:t>Pros</a:t>
            </a:r>
          </a:p>
          <a:p>
            <a:pPr lvl="1"/>
            <a:r>
              <a:rPr lang="en-US" dirty="0"/>
              <a:t> Exceptions keep track of where in the code the error came from (</a:t>
            </a:r>
            <a:r>
              <a:rPr lang="en-US" dirty="0" err="1"/>
              <a:t>eg</a:t>
            </a:r>
            <a:r>
              <a:rPr lang="en-US" dirty="0"/>
              <a:t> function name, line number). Very useful for debugging</a:t>
            </a:r>
          </a:p>
          <a:p>
            <a:r>
              <a:rPr lang="en-US" u="sng" dirty="0"/>
              <a:t>Cons</a:t>
            </a:r>
          </a:p>
          <a:p>
            <a:pPr lvl="1"/>
            <a:r>
              <a:rPr lang="en-US" dirty="0"/>
              <a:t>Requires language support. Implementation is nontrivial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61687-6232-54F0-0849-F3BD43D2E965}"/>
              </a:ext>
            </a:extLst>
          </p:cNvPr>
          <p:cNvSpPr txBox="1"/>
          <p:nvPr/>
        </p:nvSpPr>
        <p:spPr>
          <a:xfrm>
            <a:off x="5587068" y="1121678"/>
            <a:ext cx="541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is_valid_url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InvalidUrl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video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download_video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(video):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VideoIsPrivate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video_url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video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99814-FBD2-8329-D08F-EECCE788A75C}"/>
              </a:ext>
            </a:extLst>
          </p:cNvPr>
          <p:cNvSpPr txBox="1"/>
          <p:nvPr/>
        </p:nvSpPr>
        <p:spPr>
          <a:xfrm>
            <a:off x="6409345" y="3854151"/>
            <a:ext cx="3563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`</a:t>
            </a:r>
            <a:r>
              <a:rPr lang="en-US" sz="2000" dirty="0" err="1"/>
              <a:t>download_video</a:t>
            </a:r>
            <a:r>
              <a:rPr lang="en-US" sz="2000" dirty="0"/>
              <a:t>()` may throw its own exceptions like “</a:t>
            </a:r>
            <a:r>
              <a:rPr lang="en-US" sz="2000" dirty="0" err="1"/>
              <a:t>VideoNotFound</a:t>
            </a:r>
            <a:r>
              <a:rPr lang="en-US" sz="2000" dirty="0"/>
              <a:t>” or “</a:t>
            </a:r>
            <a:r>
              <a:rPr lang="en-US" sz="2000" dirty="0" err="1"/>
              <a:t>DownloadThrottled</a:t>
            </a:r>
            <a:r>
              <a:rPr lang="en-US" sz="20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4356F-F643-3D1A-AE3D-EB085824074C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flipV="1">
            <a:off x="8292753" y="2341548"/>
            <a:ext cx="458140" cy="13654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E256A9-5658-5B70-A120-B91368605E1C}"/>
              </a:ext>
            </a:extLst>
          </p:cNvPr>
          <p:cNvSpPr txBox="1"/>
          <p:nvPr/>
        </p:nvSpPr>
        <p:spPr>
          <a:xfrm>
            <a:off x="6095999" y="5501992"/>
            <a:ext cx="576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Python syntax: `raise`! Syntax for raising (aka throwing) an Exception</a:t>
            </a:r>
          </a:p>
        </p:txBody>
      </p:sp>
    </p:spTree>
    <p:extLst>
      <p:ext uri="{BB962C8B-B14F-4D97-AF65-F5344CB8AC3E}">
        <p14:creationId xmlns:p14="http://schemas.microsoft.com/office/powerpoint/2010/main" val="276574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02476-11D1-6852-FDA9-C9437E8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statement</a:t>
            </a:r>
          </a:p>
        </p:txBody>
      </p:sp>
      <p:sp>
        <p:nvSpPr>
          <p:cNvPr id="415" name="Google Shape;415;p4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Exception are raised with a </a:t>
            </a:r>
            <a:r>
              <a:rPr lang="en-US" dirty="0">
                <a:sym typeface="Courier"/>
              </a:rPr>
              <a:t>raise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sym typeface="Courier"/>
              </a:rPr>
              <a:t>       raise &lt;exception&gt;, e.g.:</a:t>
            </a:r>
          </a:p>
          <a:p>
            <a:pPr lvl="1"/>
            <a:r>
              <a:rPr lang="en-US" dirty="0">
                <a:sym typeface="Courier"/>
              </a:rPr>
              <a:t> 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raise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NameError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f"The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 property {name} does not exist")</a:t>
            </a:r>
          </a:p>
          <a:p>
            <a:pPr lvl="1"/>
            <a:endParaRPr lang="en-US" dirty="0">
              <a:sym typeface="Courier"/>
            </a:endParaRPr>
          </a:p>
          <a:p>
            <a:r>
              <a:rPr lang="en-US" dirty="0"/>
              <a:t>&lt;expression&gt; must evaluate to a subclass of </a:t>
            </a:r>
            <a:r>
              <a:rPr lang="en-US" dirty="0" err="1"/>
              <a:t>BaseException</a:t>
            </a:r>
            <a:r>
              <a:rPr lang="en-US" dirty="0"/>
              <a:t> or an instance of one</a:t>
            </a:r>
          </a:p>
          <a:p>
            <a:r>
              <a:rPr lang="en-US" dirty="0"/>
              <a:t>Exceptions are constructed like any other object</a:t>
            </a:r>
          </a:p>
          <a:p>
            <a:pPr lvl="1"/>
            <a:r>
              <a:rPr lang="en-US" dirty="0">
                <a:sym typeface="Courier"/>
              </a:rPr>
              <a:t>        </a:t>
            </a:r>
            <a:r>
              <a:rPr lang="en-US" dirty="0" err="1">
                <a:sym typeface="Courier"/>
              </a:rPr>
              <a:t>TypeError</a:t>
            </a:r>
            <a:r>
              <a:rPr lang="en-US" dirty="0">
                <a:sym typeface="Courier"/>
              </a:rPr>
              <a:t>(‘Bad argument’)</a:t>
            </a:r>
          </a:p>
          <a:p>
            <a:r>
              <a:rPr lang="en-US" dirty="0">
                <a:sym typeface="Courier"/>
              </a:rPr>
              <a:t> </a:t>
            </a:r>
            <a:r>
              <a:rPr lang="en-US" b="1" dirty="0">
                <a:sym typeface="Courier"/>
              </a:rPr>
              <a:t>Raise Exceptions for unrecoverable errors!</a:t>
            </a:r>
          </a:p>
          <a:p>
            <a:pPr lvl="1"/>
            <a:r>
              <a:rPr lang="en-US" dirty="0">
                <a:sym typeface="Courier"/>
              </a:rPr>
              <a:t> Something bad has gone on and you cannot continue.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6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1BE24-5D5B-EDDA-8EDC-7837B5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an Exception look like? Example exceptions (</a:t>
            </a:r>
            <a:r>
              <a:rPr lang="en-US" sz="3200" dirty="0">
                <a:hlinkClick r:id="rId3"/>
              </a:rPr>
              <a:t>Docs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Unhandled, "thrown" back to the top level interpreter</a:t>
            </a:r>
          </a:p>
          <a:p>
            <a:r>
              <a:rPr lang="en-US" b="1" dirty="0"/>
              <a:t>Or halt the program</a:t>
            </a:r>
          </a:p>
        </p:txBody>
      </p:sp>
      <p:sp>
        <p:nvSpPr>
          <p:cNvPr id="318" name="Google Shape;318;p32"/>
          <p:cNvSpPr/>
          <p:nvPr/>
        </p:nvSpPr>
        <p:spPr>
          <a:xfrm>
            <a:off x="952500" y="2506682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3/0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division by zero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str.lower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(1)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""[2]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IndexError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string index out of range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B6F1C-BE75-2FA7-B77F-26EE881DA222}"/>
              </a:ext>
            </a:extLst>
          </p:cNvPr>
          <p:cNvSpPr txBox="1"/>
          <p:nvPr/>
        </p:nvSpPr>
        <p:spPr>
          <a:xfrm>
            <a:off x="8590327" y="2642532"/>
            <a:ext cx="306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Exceptions contain useful info:</a:t>
            </a:r>
          </a:p>
          <a:p>
            <a:pPr marL="342900" indent="-342900">
              <a:buAutoNum type="arabicParenBoth"/>
            </a:pPr>
            <a:r>
              <a:rPr lang="en-US" dirty="0"/>
              <a:t>Exception name/message. Tells you what went wrong.</a:t>
            </a:r>
          </a:p>
          <a:p>
            <a:pPr marL="342900" indent="-342900">
              <a:buAutoNum type="arabicParenBoth"/>
            </a:pPr>
            <a:r>
              <a:rPr lang="en-US" dirty="0"/>
              <a:t>Error location. Tells you exactly where in the code the Exception was thrown (`raise`).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1BE24-5D5B-EDDA-8EDC-7837B5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an Exception look like? Example exceptions (</a:t>
            </a:r>
            <a:r>
              <a:rPr lang="en-US" sz="3200" dirty="0">
                <a:hlinkClick r:id="rId3"/>
              </a:rPr>
              <a:t>Docs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18" name="Google Shape;318;p32"/>
          <p:cNvSpPr/>
          <p:nvPr/>
        </p:nvSpPr>
        <p:spPr>
          <a:xfrm>
            <a:off x="153824" y="3880595"/>
            <a:ext cx="949437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fn_a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File ".\lecture19.py", line 36, in </a:t>
            </a:r>
            <a:r>
              <a:rPr lang="en-US" dirty="0" err="1">
                <a:latin typeface="Consolas" panose="020B0609020204030204" pitchFamily="49" charset="0"/>
              </a:rPr>
              <a:t>fn_a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x = </a:t>
            </a:r>
            <a:r>
              <a:rPr lang="en-US" dirty="0" err="1">
                <a:latin typeface="Consolas" panose="020B0609020204030204" pitchFamily="49" charset="0"/>
              </a:rPr>
              <a:t>square_sum_nums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my_var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File ".\lecture19.py", line 31, in </a:t>
            </a:r>
            <a:r>
              <a:rPr lang="en-US" b="1" dirty="0" err="1">
                <a:latin typeface="Consolas" panose="020B0609020204030204" pitchFamily="49" charset="0"/>
              </a:rPr>
              <a:t>square_sum_nums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raise </a:t>
            </a:r>
            <a:r>
              <a:rPr lang="en-US" dirty="0" err="1">
                <a:latin typeface="Consolas" panose="020B0609020204030204" pitchFamily="49" charset="0"/>
              </a:rPr>
              <a:t>TypeError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f"Expected</a:t>
            </a:r>
            <a:r>
              <a:rPr lang="en-US" dirty="0">
                <a:latin typeface="Consolas" panose="020B0609020204030204" pitchFamily="49" charset="0"/>
              </a:rPr>
              <a:t> list, but got: {type(</a:t>
            </a:r>
            <a:r>
              <a:rPr lang="en-US" dirty="0" err="1">
                <a:latin typeface="Consolas" panose="020B0609020204030204" pitchFamily="49" charset="0"/>
              </a:rPr>
              <a:t>lst_nums</a:t>
            </a:r>
            <a:r>
              <a:rPr lang="en-US" dirty="0">
                <a:latin typeface="Consolas" panose="020B0609020204030204" pitchFamily="49" charset="0"/>
              </a:rPr>
              <a:t>)}")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TypeError</a:t>
            </a:r>
            <a:r>
              <a:rPr lang="en-US" sz="2000" b="1" dirty="0">
                <a:latin typeface="Consolas" panose="020B0609020204030204" pitchFamily="49" charset="0"/>
              </a:rPr>
              <a:t>: Expected list, but got: &lt;class 'int'&gt;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B6F1C-BE75-2FA7-B77F-26EE881DA222}"/>
              </a:ext>
            </a:extLst>
          </p:cNvPr>
          <p:cNvSpPr txBox="1"/>
          <p:nvPr/>
        </p:nvSpPr>
        <p:spPr>
          <a:xfrm>
            <a:off x="8969903" y="1103824"/>
            <a:ext cx="306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Exceptions contain useful info:</a:t>
            </a:r>
          </a:p>
          <a:p>
            <a:pPr marL="342900" indent="-342900">
              <a:buAutoNum type="arabicParenBoth"/>
            </a:pPr>
            <a:r>
              <a:rPr lang="en-US" b="1" dirty="0"/>
              <a:t>Exception name/message</a:t>
            </a:r>
            <a:r>
              <a:rPr lang="en-US" dirty="0"/>
              <a:t>. Tells you what went wrong.</a:t>
            </a:r>
          </a:p>
          <a:p>
            <a:pPr marL="342900" indent="-342900">
              <a:buAutoNum type="arabicParenBoth"/>
            </a:pPr>
            <a:r>
              <a:rPr lang="en-US" b="1" dirty="0"/>
              <a:t>Error location</a:t>
            </a:r>
            <a:r>
              <a:rPr lang="en-US" dirty="0"/>
              <a:t>. Tells you exactly where in the code the Exception was thrown (`raise`).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BEDC7-2587-0F91-894A-343FA6D55ED7}"/>
              </a:ext>
            </a:extLst>
          </p:cNvPr>
          <p:cNvSpPr txBox="1"/>
          <p:nvPr/>
        </p:nvSpPr>
        <p:spPr>
          <a:xfrm>
            <a:off x="153824" y="1103824"/>
            <a:ext cx="8346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square_sum_nums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lst_nums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isinstance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lst_nums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list):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"Expected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list, got: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{type(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lst_nums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sum(map(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num: num **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lst_nums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fn_a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x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square_sum_nums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3F1A9B-7C75-62F2-9221-4164F62484E5}"/>
              </a:ext>
            </a:extLst>
          </p:cNvPr>
          <p:cNvCxnSpPr/>
          <p:nvPr/>
        </p:nvCxnSpPr>
        <p:spPr bwMode="auto">
          <a:xfrm flipH="1">
            <a:off x="5700045" y="2973936"/>
            <a:ext cx="3520867" cy="22817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B78FAC-E3F6-5143-5097-9F0C61C7E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4765" y="2179178"/>
            <a:ext cx="2143598" cy="38465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84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2357</Words>
  <Application>Microsoft Office PowerPoint</Application>
  <PresentationFormat>Widescreen</PresentationFormat>
  <Paragraphs>274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American Typewriter Condensed</vt:lpstr>
      <vt:lpstr>Arial</vt:lpstr>
      <vt:lpstr>Calibri</vt:lpstr>
      <vt:lpstr>Consolas</vt:lpstr>
      <vt:lpstr>Courier</vt:lpstr>
      <vt:lpstr>FreightMicro Pro Book</vt:lpstr>
      <vt:lpstr>Open Sans Light</vt:lpstr>
      <vt:lpstr>Source Code Pro</vt:lpstr>
      <vt:lpstr>Source Code Pro Light</vt:lpstr>
      <vt:lpstr>Source Code Pro Medium</vt:lpstr>
      <vt:lpstr>3_Main C88C</vt:lpstr>
      <vt:lpstr>Lecture: Exceptions</vt:lpstr>
      <vt:lpstr>Announcements</vt:lpstr>
      <vt:lpstr>Learning Objectives</vt:lpstr>
      <vt:lpstr>Errors Can Occur Just About Anywhere!</vt:lpstr>
      <vt:lpstr>Error Handling Approach: int status code</vt:lpstr>
      <vt:lpstr>Error Handling Approach: Exceptions</vt:lpstr>
      <vt:lpstr>Raise statement</vt:lpstr>
      <vt:lpstr>What does an Exception look like? Example exceptions (Docs)</vt:lpstr>
      <vt:lpstr>What does an Exception look like? Example exceptions (Docs)</vt:lpstr>
      <vt:lpstr>Reading A "Stack Trace" or "Traceback" (Docs)</vt:lpstr>
      <vt:lpstr>What do Exceptions do? Exceptional exit from functions</vt:lpstr>
      <vt:lpstr>Continue out of multiple calls deep</vt:lpstr>
      <vt:lpstr>Flow of control stops at the exception</vt:lpstr>
      <vt:lpstr>Types of exceptions</vt:lpstr>
      <vt:lpstr>Assert Statements</vt:lpstr>
      <vt:lpstr>Handling Exceptions</vt:lpstr>
      <vt:lpstr>Handling Errors – try / except</vt:lpstr>
      <vt:lpstr>Demo: safe_apply_fn</vt:lpstr>
      <vt:lpstr>Exceptions are Classes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Exceptions</dc:title>
  <dc:creator>Microsoft Office User</dc:creator>
  <cp:lastModifiedBy>Eric Kim</cp:lastModifiedBy>
  <cp:revision>49</cp:revision>
  <dcterms:created xsi:type="dcterms:W3CDTF">2022-04-11T09:27:35Z</dcterms:created>
  <dcterms:modified xsi:type="dcterms:W3CDTF">2024-07-23T00:33:48Z</dcterms:modified>
</cp:coreProperties>
</file>