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7" r:id="rId1"/>
  </p:sldMasterIdLst>
  <p:notesMasterIdLst>
    <p:notesMasterId r:id="rId26"/>
  </p:notesMasterIdLst>
  <p:handoutMasterIdLst>
    <p:handoutMasterId r:id="rId27"/>
  </p:handoutMasterIdLst>
  <p:sldIdLst>
    <p:sldId id="360" r:id="rId2"/>
    <p:sldId id="1090" r:id="rId3"/>
    <p:sldId id="1074" r:id="rId4"/>
    <p:sldId id="403" r:id="rId5"/>
    <p:sldId id="390" r:id="rId6"/>
    <p:sldId id="1066" r:id="rId7"/>
    <p:sldId id="1073" r:id="rId8"/>
    <p:sldId id="1091" r:id="rId9"/>
    <p:sldId id="1092" r:id="rId10"/>
    <p:sldId id="1093" r:id="rId11"/>
    <p:sldId id="1094" r:id="rId12"/>
    <p:sldId id="1072" r:id="rId13"/>
    <p:sldId id="1077" r:id="rId14"/>
    <p:sldId id="1087" r:id="rId15"/>
    <p:sldId id="1081" r:id="rId16"/>
    <p:sldId id="1084" r:id="rId17"/>
    <p:sldId id="1078" r:id="rId18"/>
    <p:sldId id="1082" r:id="rId19"/>
    <p:sldId id="1083" r:id="rId20"/>
    <p:sldId id="1085" r:id="rId21"/>
    <p:sldId id="1076" r:id="rId22"/>
    <p:sldId id="1068" r:id="rId23"/>
    <p:sldId id="1069" r:id="rId24"/>
    <p:sldId id="1070" r:id="rId25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1"/>
    <p:restoredTop sz="91744" autoAdjust="0"/>
  </p:normalViewPr>
  <p:slideViewPr>
    <p:cSldViewPr>
      <p:cViewPr varScale="1">
        <p:scale>
          <a:sx n="160" d="100"/>
          <a:sy n="160" d="100"/>
        </p:scale>
        <p:origin x="55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16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20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813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0650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2947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6033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3207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0097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7594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618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8622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312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236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64698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8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2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247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315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767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5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8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0035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2276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3323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BwaUe7VMQz6VzkYFvf4KYwNSTve9iJlBSQyAmsXoSE0LnWw/viewform" TargetMode="External"/><Relationship Id="rId2" Type="http://schemas.openxmlformats.org/officeDocument/2006/relationships/hyperlink" Target="https://eecs.link/climat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Trees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EE25EA-25C1-B07F-4129-0396889A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86200"/>
            <a:ext cx="7543800" cy="990600"/>
          </a:xfrm>
        </p:spPr>
        <p:txBody>
          <a:bodyPr/>
          <a:lstStyle/>
          <a:p>
            <a:r>
              <a:rPr lang="en-US" sz="2000" dirty="0"/>
              <a:t>Week 6, Summer 2024. 7/24 (Wed)</a:t>
            </a:r>
          </a:p>
          <a:p>
            <a:r>
              <a:rPr lang="en-US" sz="2000" dirty="0"/>
              <a:t>Lecture 20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4E65E-4C29-1ACC-5113-D781B0F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 are there?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0F4F77-EFCA-C5F9-C13E-1E6B2CBA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a rhetorical question…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BF68-E640-C884-0D5C-181EE7DF2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FE77F-C00B-79CC-08BC-C6A37699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3" y="1676400"/>
            <a:ext cx="3425952" cy="38931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D525F9-5CC2-641D-EBE8-C91B0CCEE21E}"/>
              </a:ext>
            </a:extLst>
          </p:cNvPr>
          <p:cNvSpPr/>
          <p:nvPr/>
        </p:nvSpPr>
        <p:spPr bwMode="auto">
          <a:xfrm>
            <a:off x="3810000" y="1589482"/>
            <a:ext cx="3962400" cy="420171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CD664-411C-9633-A27B-0CED5F61A463}"/>
              </a:ext>
            </a:extLst>
          </p:cNvPr>
          <p:cNvSpPr/>
          <p:nvPr/>
        </p:nvSpPr>
        <p:spPr bwMode="auto">
          <a:xfrm>
            <a:off x="3919305" y="2774045"/>
            <a:ext cx="2633895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67A5E-524E-3607-7687-45F083C256B2}"/>
              </a:ext>
            </a:extLst>
          </p:cNvPr>
          <p:cNvSpPr/>
          <p:nvPr/>
        </p:nvSpPr>
        <p:spPr bwMode="auto">
          <a:xfrm>
            <a:off x="6576832" y="2774045"/>
            <a:ext cx="949142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D028A-9571-5406-6097-D7D854805353}"/>
              </a:ext>
            </a:extLst>
          </p:cNvPr>
          <p:cNvSpPr/>
          <p:nvPr/>
        </p:nvSpPr>
        <p:spPr bwMode="auto">
          <a:xfrm>
            <a:off x="6576832" y="3657600"/>
            <a:ext cx="949142" cy="1911927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6A146-CF79-C8BD-F5F4-6C170A99F793}"/>
              </a:ext>
            </a:extLst>
          </p:cNvPr>
          <p:cNvSpPr/>
          <p:nvPr/>
        </p:nvSpPr>
        <p:spPr bwMode="auto">
          <a:xfrm>
            <a:off x="5257800" y="3810000"/>
            <a:ext cx="1228673" cy="1759527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0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4E65E-4C29-1ACC-5113-D781B0F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 are there?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0F4F77-EFCA-C5F9-C13E-1E6B2CBA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 notes are the elements with no branches</a:t>
            </a:r>
          </a:p>
          <a:p>
            <a:r>
              <a:rPr lang="en-US" dirty="0"/>
              <a:t>They are </a:t>
            </a:r>
            <a:r>
              <a:rPr lang="en-US" i="1" dirty="0"/>
              <a:t>also </a:t>
            </a:r>
            <a:r>
              <a:rPr lang="en-US" dirty="0"/>
              <a:t>a Tree – this will make our recursive code simpler.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BF68-E640-C884-0D5C-181EE7DF2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FE77F-C00B-79CC-08BC-C6A37699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48" y="2209800"/>
            <a:ext cx="3425952" cy="38931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D028A-9571-5406-6097-D7D854805353}"/>
              </a:ext>
            </a:extLst>
          </p:cNvPr>
          <p:cNvSpPr/>
          <p:nvPr/>
        </p:nvSpPr>
        <p:spPr bwMode="auto">
          <a:xfrm>
            <a:off x="7239000" y="5486400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8B045-D3EF-D167-D68B-165DFBF5D6ED}"/>
              </a:ext>
            </a:extLst>
          </p:cNvPr>
          <p:cNvSpPr/>
          <p:nvPr/>
        </p:nvSpPr>
        <p:spPr bwMode="auto">
          <a:xfrm>
            <a:off x="6351608" y="5486400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B9A3C-32F0-897D-876B-D1B940FD6BA1}"/>
              </a:ext>
            </a:extLst>
          </p:cNvPr>
          <p:cNvSpPr/>
          <p:nvPr/>
        </p:nvSpPr>
        <p:spPr bwMode="auto">
          <a:xfrm>
            <a:off x="5336894" y="5486400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17A52-D38E-E5AF-28A9-D00691B7DFC9}"/>
              </a:ext>
            </a:extLst>
          </p:cNvPr>
          <p:cNvSpPr/>
          <p:nvPr/>
        </p:nvSpPr>
        <p:spPr bwMode="auto">
          <a:xfrm>
            <a:off x="5410200" y="4412673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6EE1C-4D83-CE79-C378-8A643A3F68C5}"/>
              </a:ext>
            </a:extLst>
          </p:cNvPr>
          <p:cNvSpPr/>
          <p:nvPr/>
        </p:nvSpPr>
        <p:spPr bwMode="auto">
          <a:xfrm>
            <a:off x="4567178" y="4412672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1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05B-A9C4-1547-A3E7-8BA31C5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common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9B5-7730-0C4E-9A37-27DC341F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77600" cy="5257800"/>
          </a:xfrm>
        </p:spPr>
        <p:txBody>
          <a:bodyPr/>
          <a:lstStyle/>
          <a:p>
            <a:r>
              <a:rPr lang="en-US" dirty="0"/>
              <a:t> We shown trees showing numbers </a:t>
            </a:r>
            <a:r>
              <a:rPr lang="en-US" i="1" dirty="0"/>
              <a:t>for simplicity.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In practice, the value of each tree element varies a lot!</a:t>
            </a:r>
          </a:p>
          <a:p>
            <a:pPr lvl="1"/>
            <a:r>
              <a:rPr lang="en-US" dirty="0"/>
              <a:t> In can be a person, a course</a:t>
            </a:r>
            <a:r>
              <a:rPr lang="en-US"/>
              <a:t>, any </a:t>
            </a:r>
            <a:r>
              <a:rPr lang="en-US" dirty="0"/>
              <a:t>kind </a:t>
            </a:r>
            <a:r>
              <a:rPr lang="en-US"/>
              <a:t>of object.</a:t>
            </a:r>
          </a:p>
          <a:p>
            <a:r>
              <a:rPr lang="en-US" sz="2400" dirty="0"/>
              <a:t>Trees give us awesome approaches for “divide and conquer”</a:t>
            </a:r>
          </a:p>
          <a:p>
            <a:pPr lvl="1"/>
            <a:r>
              <a:rPr lang="en-US" sz="2400" dirty="0"/>
              <a:t> Used in every computer to speed up searching for files (Binary search!)</a:t>
            </a:r>
          </a:p>
          <a:p>
            <a:pPr lvl="1"/>
            <a:r>
              <a:rPr lang="en-US" sz="2400" dirty="0"/>
              <a:t> Used for modeling decision systems in AI programs</a:t>
            </a:r>
          </a:p>
          <a:p>
            <a:pPr lvl="1"/>
            <a:r>
              <a:rPr lang="en-US" sz="2400" dirty="0"/>
              <a:t> Used for modelling the potential moves in a game.</a:t>
            </a:r>
          </a:p>
          <a:p>
            <a:r>
              <a:rPr lang="en-US" sz="2400" dirty="0"/>
              <a:t>Trees are a simplified form of a </a:t>
            </a:r>
            <a:r>
              <a:rPr lang="en-US" sz="2400" i="1" dirty="0"/>
              <a:t>graph</a:t>
            </a:r>
            <a:r>
              <a:rPr lang="en-US" sz="2400" dirty="0"/>
              <a:t>, a tool which can help us model just about anything.</a:t>
            </a:r>
          </a:p>
          <a:p>
            <a:pPr lvl="1"/>
            <a:r>
              <a:rPr lang="en-US" sz="2400" dirty="0"/>
              <a:t> Graphs are a (relatively) important topic in CS61B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D526360-D894-785D-D43D-E79533EC7DD1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0479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 Code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A7933-30CA-8B0F-4A73-54087C9DE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(Go Inspect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3F1-4F26-868A-EE1B-49F7E97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 (C88C-style)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C3B6-E169-82EE-9C93-B8DA22A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tree is a list of trees!</a:t>
            </a:r>
          </a:p>
          <a:p>
            <a:r>
              <a:rPr lang="en-US" dirty="0"/>
              <a:t> Each tree has a node, with a value.</a:t>
            </a:r>
          </a:p>
          <a:p>
            <a:r>
              <a:rPr lang="en-US" dirty="0"/>
              <a:t> Each node has `branches` which are itself, trees.</a:t>
            </a:r>
          </a:p>
          <a:p>
            <a:pPr lvl="1"/>
            <a:r>
              <a:rPr lang="en-US" dirty="0"/>
              <a:t> There can be zero or many branches</a:t>
            </a:r>
          </a:p>
          <a:p>
            <a:r>
              <a:rPr lang="en-US" dirty="0"/>
              <a:t> There is always 1 ”root” node</a:t>
            </a:r>
          </a:p>
        </p:txBody>
      </p:sp>
    </p:spTree>
    <p:extLst>
      <p:ext uri="{BB962C8B-B14F-4D97-AF65-F5344CB8AC3E}">
        <p14:creationId xmlns:p14="http://schemas.microsoft.com/office/powerpoint/2010/main" val="232226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18-19A8-1E3C-4D28-FFA5DC3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Tree Class: A couple new methods!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B3C-10C8-0090-49D6-E5035049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430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class Tree: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init</a:t>
            </a:r>
            <a:r>
              <a:rPr lang="en-US" sz="1600" dirty="0">
                <a:latin typeface="Source Code Pro" panose="020B0509030403020204" pitchFamily="49" charset="77"/>
              </a:rPr>
              <a:t>__(self, value, branches=()):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for branch in branches: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(branch, Tree)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= list(branches)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	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if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', ' + 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(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</a:t>
            </a:r>
            <a:r>
              <a:rPr lang="en-US" sz="1600" dirty="0" err="1">
                <a:latin typeface="Source Code Pro" panose="020B0509030403020204" pitchFamily="49" charset="77"/>
              </a:rPr>
              <a:t>f'Tree</a:t>
            </a:r>
            <a:r>
              <a:rPr lang="en-US" sz="1600" dirty="0">
                <a:latin typeface="Source Code Pro" panose="020B0509030403020204" pitchFamily="49" charset="77"/>
              </a:rPr>
              <a:t>({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}{</a:t>
            </a:r>
            <a:r>
              <a:rPr lang="en-US" sz="1600" dirty="0" err="1">
                <a:latin typeface="Source Code Pro" panose="020B0509030403020204" pitchFamily="49" charset="77"/>
              </a:rPr>
              <a:t>braches_str</a:t>
            </a:r>
            <a:r>
              <a:rPr lang="en-US" sz="1600" dirty="0">
                <a:latin typeface="Source Code Pro" panose="020B0509030403020204" pitchFamily="49" charset="77"/>
              </a:rPr>
              <a:t>})'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is_leaf</a:t>
            </a:r>
            <a:r>
              <a:rPr lang="en-US" sz="1600" dirty="0">
                <a:latin typeface="Source Code Pro" panose="020B0509030403020204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not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add_branch</a:t>
            </a:r>
            <a:r>
              <a:rPr lang="en-US" sz="1600" dirty="0">
                <a:latin typeface="Source Code Pro" panose="020B0509030403020204" pitchFamily="49" charset="77"/>
              </a:rPr>
              <a:t>(self, tree):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(tree, Tree), "Each branch of a Tree must be an instance of a Tree"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self.branches.append</a:t>
            </a:r>
            <a:r>
              <a:rPr lang="en-US" sz="1600" dirty="0">
                <a:latin typeface="Source Code Pro" panose="020B0509030403020204" pitchFamily="49" charset="77"/>
              </a:rPr>
              <a:t>(tree)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10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traverse_recursive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Counting Each Node</a:t>
            </a:r>
          </a:p>
        </p:txBody>
      </p:sp>
    </p:spTree>
    <p:extLst>
      <p:ext uri="{BB962C8B-B14F-4D97-AF65-F5344CB8AC3E}">
        <p14:creationId xmlns:p14="http://schemas.microsoft.com/office/powerpoint/2010/main" val="424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77F-C11A-8DB0-017E-8B20A01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1D8-6DBA-A18A-6D92-1C7A072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"root" or top of the tree is one node.</a:t>
            </a:r>
          </a:p>
          <a:p>
            <a:pPr lvl="1"/>
            <a:r>
              <a:rPr lang="en-US" dirty="0"/>
              <a:t> (We assume we can't have a tree of 0 nodes!)</a:t>
            </a:r>
          </a:p>
          <a:p>
            <a:r>
              <a:rPr lang="en-US" dirty="0"/>
              <a:t> For each subtree we… Count the nodes!</a:t>
            </a:r>
          </a:p>
          <a:p>
            <a:pPr lvl="1"/>
            <a:r>
              <a:rPr lang="en-US" dirty="0"/>
              <a:t> Doesn't this sound like recursion?</a:t>
            </a:r>
          </a:p>
          <a:p>
            <a:r>
              <a:rPr lang="en-US" dirty="0"/>
              <a:t> Hard Part: How do we group the results of recursion?</a:t>
            </a:r>
          </a:p>
          <a:p>
            <a:r>
              <a:rPr lang="en-US" dirty="0"/>
              <a:t> Remember our recursive algorithm:</a:t>
            </a:r>
          </a:p>
          <a:p>
            <a:pPr lvl="1"/>
            <a:r>
              <a:rPr lang="en-US" dirty="0"/>
              <a:t> Base case</a:t>
            </a:r>
          </a:p>
          <a:p>
            <a:pPr lvl="1"/>
            <a:r>
              <a:rPr lang="en-US" dirty="0"/>
              <a:t> Recursive Case:</a:t>
            </a:r>
          </a:p>
          <a:p>
            <a:pPr lvl="2"/>
            <a:r>
              <a:rPr lang="en-US" dirty="0"/>
              <a:t> Divide</a:t>
            </a:r>
          </a:p>
          <a:p>
            <a:pPr lvl="2"/>
            <a:r>
              <a:rPr lang="en-US" dirty="0"/>
              <a:t> Invoke</a:t>
            </a:r>
          </a:p>
          <a:p>
            <a:pPr lvl="2"/>
            <a:r>
              <a:rPr lang="en-US" dirty="0"/>
              <a:t> Combine</a:t>
            </a:r>
          </a:p>
        </p:txBody>
      </p:sp>
    </p:spTree>
    <p:extLst>
      <p:ext uri="{BB962C8B-B14F-4D97-AF65-F5344CB8AC3E}">
        <p14:creationId xmlns:p14="http://schemas.microsoft.com/office/powerpoint/2010/main" val="247307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087C-0522-D941-E3A8-BA8452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E0E1-7203-2648-0FFA-20463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(t):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"""The number of leaves in tree.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&gt;&gt;&gt;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fib_tree</a:t>
            </a:r>
            <a:r>
              <a:rPr lang="en-US" dirty="0">
                <a:latin typeface="Source Code Pro" panose="020B0509030403020204" pitchFamily="49" charset="77"/>
              </a:rPr>
              <a:t>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</a:t>
            </a:r>
            <a:r>
              <a:rPr lang="en-US" dirty="0" err="1">
                <a:latin typeface="Source Code Pro" panose="020B0509030403020204" pitchFamily="49" charset="77"/>
              </a:rPr>
              <a:t>t.is_leaf</a:t>
            </a:r>
            <a:r>
              <a:rPr lang="en-US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 + sum(map(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t.branches</a:t>
            </a:r>
            <a:r>
              <a:rPr lang="en-US" dirty="0">
                <a:latin typeface="Source Code Pro" panose="020B0509030403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73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2A55B-D544-68C4-FC6D-C8D3575E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E330F-16E2-DB05-DCB1-B8B0DE7F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Reminder: Climate and culture in the classroom are important.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2"/>
              </a:rPr>
              <a:t>https://eecs.link/climate</a:t>
            </a:r>
            <a:r>
              <a:rPr lang="en-US" dirty="0">
                <a:sym typeface="Wingdings" pitchFamily="2" charset="2"/>
              </a:rPr>
              <a:t> EECS Climate Form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3"/>
              </a:rPr>
              <a:t>CDSS / Data Science</a:t>
            </a:r>
            <a:r>
              <a:rPr lang="en-US" dirty="0">
                <a:sym typeface="Wingdings" pitchFamily="2" charset="2"/>
              </a:rPr>
              <a:t> climate form</a:t>
            </a:r>
          </a:p>
          <a:p>
            <a:pPr lvl="1"/>
            <a:r>
              <a:rPr lang="en-US" dirty="0">
                <a:sym typeface="Wingdings" pitchFamily="2" charset="2"/>
              </a:rPr>
              <a:t> You are free to use either or both forms. </a:t>
            </a:r>
          </a:p>
          <a:p>
            <a:r>
              <a:rPr lang="en-US" dirty="0">
                <a:sym typeface="Wingdings" pitchFamily="2" charset="2"/>
              </a:rPr>
              <a:t>Midterm Grading is in progress</a:t>
            </a:r>
          </a:p>
          <a:p>
            <a:pPr lvl="1"/>
            <a:r>
              <a:rPr lang="en-US" dirty="0">
                <a:sym typeface="Wingdings" pitchFamily="2" charset="2"/>
              </a:rPr>
              <a:t> MT Grades will be released by Mon 7/29 (hopefully sooner)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5268D-F431-EBA9-1929-AADBDDD0E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8575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print_tree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71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93987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Advanced Topics: Searching</a:t>
            </a:r>
            <a:br>
              <a:rPr lang="en-US" dirty="0"/>
            </a:br>
            <a:r>
              <a:rPr lang="en-US" dirty="0"/>
              <a:t>Optional!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 First: we deal with our current item, then we get to the branches.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recursing until there are no more branches</a:t>
            </a:r>
          </a:p>
          <a:p>
            <a:pPr lvl="1"/>
            <a:r>
              <a:rPr lang="en-US" dirty="0"/>
              <a:t>Then the function executes, and we go back “up” a level and check out the next branch.</a:t>
            </a:r>
          </a:p>
          <a:p>
            <a:pPr lvl="1"/>
            <a:r>
              <a:rPr lang="en-US" dirty="0"/>
              <a:t>We sometimes say: “popping up the stack”.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CS61B.</a:t>
            </a:r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31" y="2768600"/>
            <a:ext cx="2108200" cy="1854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2122072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1F3-A152-F14F-B38D-4E18F4F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B91B-C3C1-6E48-9B59-0583745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Trees can be seen as a general version of linked lists</a:t>
            </a:r>
          </a:p>
          <a:p>
            <a:r>
              <a:rPr lang="en-US" dirty="0"/>
              <a:t> Trees have a value, and are connected to "sub-trees" called branches</a:t>
            </a:r>
          </a:p>
          <a:p>
            <a:r>
              <a:rPr lang="en-US" dirty="0"/>
              <a:t> We can often use recursion to process all items in a tree</a:t>
            </a:r>
          </a:p>
          <a:p>
            <a:pPr lvl="1"/>
            <a:r>
              <a:rPr lang="en-US" dirty="0"/>
              <a:t> We typically have recursion inside a loop over all the tree's branches</a:t>
            </a:r>
          </a:p>
          <a:p>
            <a:pPr lvl="1"/>
            <a:r>
              <a:rPr lang="en-US" dirty="0"/>
              <a:t> This is called "Depth First Search"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148860-772D-09E8-3E47-0E25A0AFFB48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25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Trees</a:t>
            </a:r>
            <a:r>
              <a:rPr lang="en-US" dirty="0"/>
              <a:t> represent lots of natural structures</a:t>
            </a:r>
          </a:p>
          <a:p>
            <a:pPr lvl="1"/>
            <a:r>
              <a:rPr lang="en-US" dirty="0"/>
              <a:t> A boss who has employees report to them</a:t>
            </a:r>
          </a:p>
          <a:p>
            <a:pPr lvl="1"/>
            <a:r>
              <a:rPr lang="en-US" dirty="0"/>
              <a:t> Courses which belong to departments, and departments which colleges in a University</a:t>
            </a:r>
          </a:p>
          <a:p>
            <a:pPr lvl="1"/>
            <a:r>
              <a:rPr lang="en-US" dirty="0"/>
              <a:t>Anything with a hierarchy, really.</a:t>
            </a:r>
          </a:p>
          <a:p>
            <a:pPr lvl="2"/>
            <a:r>
              <a:rPr lang="en-US" dirty="0"/>
              <a:t> A family tree</a:t>
            </a:r>
          </a:p>
          <a:p>
            <a:pPr lvl="2"/>
            <a:r>
              <a:rPr lang="en-US" dirty="0"/>
              <a:t> Biological taxonomies (Kingdom, Phylum….)</a:t>
            </a:r>
          </a:p>
          <a:p>
            <a:pPr lvl="2"/>
            <a:r>
              <a:rPr lang="en-US" dirty="0"/>
              <a:t> Files and Folders</a:t>
            </a:r>
          </a:p>
          <a:p>
            <a:pPr lvl="1"/>
            <a:r>
              <a:rPr lang="en-US" dirty="0"/>
              <a:t>A game board, which representers as series of potential moves, one after the next. </a:t>
            </a:r>
          </a:p>
          <a:p>
            <a:pPr lvl="2"/>
            <a:r>
              <a:rPr lang="en-US" dirty="0"/>
              <a:t>E.g. Given Move 1, link the next possible moves, which link the next set of possible moves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F01DCF-CA42-BB63-7237-90A1FEAC678B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Tree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09800" y="1066800"/>
            <a:ext cx="8153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all items on your hard disk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2"/>
          </p:nvPr>
        </p:nvSpPr>
        <p:spPr>
          <a:xfrm>
            <a:off x="6400800" y="1752600"/>
            <a:ext cx="8001000" cy="838200"/>
          </a:xfrm>
        </p:spPr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dirty="0"/>
              <a:t>Folders contain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Folders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2600"/>
            <a:ext cx="3505200" cy="419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EA030-19C9-AF4E-A11B-8638292F8927}"/>
              </a:ext>
            </a:extLst>
          </p:cNvPr>
          <p:cNvSpPr txBox="1"/>
          <p:nvPr/>
        </p:nvSpPr>
        <p:spPr>
          <a:xfrm>
            <a:off x="6666614" y="3429000"/>
            <a:ext cx="396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process_directory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(directory):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for item in directory: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if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is_file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(item):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process_file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(item)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else: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process_directory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(item)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54E599-3D7F-F621-0F1F-90205FEDBD28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19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marL="192881" lvl="1" indent="0">
              <a:buNone/>
            </a:pPr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08500"/>
            <a:ext cx="5181600" cy="52070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0F43DF-4F02-F92D-425B-51EBE87E30C2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402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CA2-0432-2B42-8DDE-59D2B6B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46-8D23-E246-B53C-9515DDE3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8839200" cy="5257800"/>
          </a:xfrm>
        </p:spPr>
        <p:txBody>
          <a:bodyPr/>
          <a:lstStyle/>
          <a:p>
            <a:r>
              <a:rPr lang="en-US" b="1" dirty="0"/>
              <a:t> What is a tree? </a:t>
            </a:r>
            <a:r>
              <a:rPr lang="en-US" dirty="0"/>
              <a:t>(in CS…)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i="1" dirty="0"/>
              <a:t>data structure</a:t>
            </a:r>
            <a:r>
              <a:rPr lang="en-US" dirty="0"/>
              <a:t> -- an organization of objects in a particular format.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In this case, Objects which have one or more </a:t>
            </a:r>
            <a:r>
              <a:rPr lang="en-US" i="1" dirty="0"/>
              <a:t>children</a:t>
            </a:r>
            <a:endParaRPr lang="en-US" dirty="0"/>
          </a:p>
          <a:p>
            <a:r>
              <a:rPr lang="en-US" dirty="0"/>
              <a:t>Almost like a linked list!</a:t>
            </a:r>
          </a:p>
          <a:p>
            <a:pPr lvl="1"/>
            <a:r>
              <a:rPr lang="en-US" dirty="0"/>
              <a:t>What if a linked list could have multiple "rest" elements?</a:t>
            </a:r>
          </a:p>
          <a:p>
            <a:r>
              <a:rPr lang="en-US" dirty="0"/>
              <a:t>We call these children elements </a:t>
            </a:r>
            <a:r>
              <a:rPr lang="en-US" i="1" dirty="0"/>
              <a:t>branches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7D3BD-38F4-984E-BC34-6D7865F5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610377"/>
            <a:ext cx="3425952" cy="3893127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64A117-06E1-623D-BF16-A70948362AC6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923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4C850-E01A-6993-B3BD-38AA8AB8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Recursive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C1384-5578-2AF4-EDE0-055899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recursive data structure!</a:t>
            </a:r>
          </a:p>
          <a:p>
            <a:pPr lvl="1"/>
            <a:r>
              <a:rPr lang="en-US" sz="2400" dirty="0"/>
              <a:t>We can keep practicing recursion and working with classes</a:t>
            </a:r>
          </a:p>
          <a:p>
            <a:pPr lvl="1"/>
            <a:r>
              <a:rPr lang="en-US" sz="2400" dirty="0"/>
              <a:t>Computer science really likes recursion. </a:t>
            </a:r>
            <a:r>
              <a:rPr lang="en-US" sz="2400" dirty="0">
                <a:sym typeface="Wingdings" pitchFamily="2" charset="2"/>
              </a:rPr>
              <a:t> </a:t>
            </a:r>
          </a:p>
          <a:p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Recall: </a:t>
            </a:r>
            <a:r>
              <a:rPr lang="en-US" i="1" dirty="0">
                <a:sym typeface="Wingdings" pitchFamily="2" charset="2"/>
              </a:rPr>
              <a:t>tree recursion </a:t>
            </a:r>
            <a:r>
              <a:rPr lang="en-US" dirty="0">
                <a:sym typeface="Wingdings" pitchFamily="2" charset="2"/>
              </a:rPr>
              <a:t>from before the midterm…</a:t>
            </a:r>
          </a:p>
          <a:p>
            <a:pPr lvl="1"/>
            <a:r>
              <a:rPr lang="en-US" b="1" dirty="0">
                <a:sym typeface="Wingdings" pitchFamily="2" charset="2"/>
              </a:rPr>
              <a:t> Tree recursion exists independently of tree data structures!</a:t>
            </a:r>
          </a:p>
          <a:p>
            <a:pPr lvl="1"/>
            <a:r>
              <a:rPr lang="en-US" dirty="0">
                <a:sym typeface="Wingdings" pitchFamily="2" charset="2"/>
              </a:rPr>
              <a:t> However, tree recursion is a common technique for processing data in trees.</a:t>
            </a:r>
            <a:endParaRPr lang="en-US" dirty="0"/>
          </a:p>
          <a:p>
            <a:r>
              <a:rPr lang="en-US" b="1" dirty="0"/>
              <a:t>Each branch is also its own Tree.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96328-87F9-085A-D804-62FCBD171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0733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4E65E-4C29-1ACC-5113-D781B0F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 are there?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0F4F77-EFCA-C5F9-C13E-1E6B2CBA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a rhetorical question…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BF68-E640-C884-0D5C-181EE7DF2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FE77F-C00B-79CC-08BC-C6A37699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3" y="1676400"/>
            <a:ext cx="3425952" cy="38931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D525F9-5CC2-641D-EBE8-C91B0CCEE21E}"/>
              </a:ext>
            </a:extLst>
          </p:cNvPr>
          <p:cNvSpPr/>
          <p:nvPr/>
        </p:nvSpPr>
        <p:spPr bwMode="auto">
          <a:xfrm>
            <a:off x="3810000" y="1589482"/>
            <a:ext cx="3962400" cy="420171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CD664-411C-9633-A27B-0CED5F61A463}"/>
              </a:ext>
            </a:extLst>
          </p:cNvPr>
          <p:cNvSpPr/>
          <p:nvPr/>
        </p:nvSpPr>
        <p:spPr bwMode="auto">
          <a:xfrm>
            <a:off x="3919305" y="2774045"/>
            <a:ext cx="2633895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67A5E-524E-3607-7687-45F083C256B2}"/>
              </a:ext>
            </a:extLst>
          </p:cNvPr>
          <p:cNvSpPr/>
          <p:nvPr/>
        </p:nvSpPr>
        <p:spPr bwMode="auto">
          <a:xfrm>
            <a:off x="6576832" y="2774045"/>
            <a:ext cx="949142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1561"/>
      </p:ext>
    </p:extLst>
  </p:cSld>
  <p:clrMapOvr>
    <a:masterClrMapping/>
  </p:clrMapOvr>
</p:sld>
</file>

<file path=ppt/theme/theme1.xml><?xml version="1.0" encoding="utf-8"?>
<a:theme xmlns:a="http://schemas.openxmlformats.org/drawingml/2006/main" name="4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27751</TotalTime>
  <Pages>12</Pages>
  <Words>1481</Words>
  <Application>Microsoft Office PowerPoint</Application>
  <PresentationFormat>Widescreen</PresentationFormat>
  <Paragraphs>163</Paragraphs>
  <Slides>24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American Typewriter Condensed</vt:lpstr>
      <vt:lpstr>Arial</vt:lpstr>
      <vt:lpstr>FreightMicro Pro Book</vt:lpstr>
      <vt:lpstr>Open Sans Light</vt:lpstr>
      <vt:lpstr>Source Code Pro</vt:lpstr>
      <vt:lpstr>Source Code Pro Medium</vt:lpstr>
      <vt:lpstr>Times New Roman</vt:lpstr>
      <vt:lpstr>Wingdings</vt:lpstr>
      <vt:lpstr>4_Main C88C</vt:lpstr>
      <vt:lpstr> Data Structures: Trees </vt:lpstr>
      <vt:lpstr>Announcements</vt:lpstr>
      <vt:lpstr>Learning Objectives</vt:lpstr>
      <vt:lpstr>Why Use Trees?</vt:lpstr>
      <vt:lpstr>Recall: Tree Recursion</vt:lpstr>
      <vt:lpstr>Review: Linked Lists</vt:lpstr>
      <vt:lpstr>What is a tree?</vt:lpstr>
      <vt:lpstr>Trees are Recursive</vt:lpstr>
      <vt:lpstr>How many trees are there?</vt:lpstr>
      <vt:lpstr>How many trees are there?</vt:lpstr>
      <vt:lpstr>How many trees are there?</vt:lpstr>
      <vt:lpstr>Trees are common in Computer Science</vt:lpstr>
      <vt:lpstr>Trees: Code Overview</vt:lpstr>
      <vt:lpstr>What’s a tree? (C88C-style)</vt:lpstr>
      <vt:lpstr>Our Simple Tree Class: A couple new methods!</vt:lpstr>
      <vt:lpstr>Trees: Practice With Recursion: traverse_recursive</vt:lpstr>
      <vt:lpstr>Trees: Counting Each Node</vt:lpstr>
      <vt:lpstr>How do we count nodes?</vt:lpstr>
      <vt:lpstr>PowerPoint Presentation</vt:lpstr>
      <vt:lpstr>Trees: Practice With Recursion: print_tree</vt:lpstr>
      <vt:lpstr> Trees: Advanced Topics: Searching Optional! </vt:lpstr>
      <vt:lpstr>Searching Trees: Two Strategies</vt:lpstr>
      <vt:lpstr>Searching a Tree by level: Breadth First Search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Eric Kim</cp:lastModifiedBy>
  <cp:revision>767</cp:revision>
  <cp:lastPrinted>2023-04-10T20:19:15Z</cp:lastPrinted>
  <dcterms:created xsi:type="dcterms:W3CDTF">2009-09-09T21:17:00Z</dcterms:created>
  <dcterms:modified xsi:type="dcterms:W3CDTF">2024-07-24T21:50:44Z</dcterms:modified>
</cp:coreProperties>
</file>