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2" r:id="rId1"/>
  </p:sldMasterIdLst>
  <p:notesMasterIdLst>
    <p:notesMasterId r:id="rId30"/>
  </p:notesMasterIdLst>
  <p:sldIdLst>
    <p:sldId id="405" r:id="rId2"/>
    <p:sldId id="391" r:id="rId3"/>
    <p:sldId id="392" r:id="rId4"/>
    <p:sldId id="277" r:id="rId5"/>
    <p:sldId id="365" r:id="rId6"/>
    <p:sldId id="406" r:id="rId7"/>
    <p:sldId id="367" r:id="rId8"/>
    <p:sldId id="413" r:id="rId9"/>
    <p:sldId id="414" r:id="rId10"/>
    <p:sldId id="415" r:id="rId11"/>
    <p:sldId id="416" r:id="rId12"/>
    <p:sldId id="381" r:id="rId13"/>
    <p:sldId id="380" r:id="rId14"/>
    <p:sldId id="368" r:id="rId15"/>
    <p:sldId id="334" r:id="rId16"/>
    <p:sldId id="374" r:id="rId17"/>
    <p:sldId id="379" r:id="rId18"/>
    <p:sldId id="382" r:id="rId19"/>
    <p:sldId id="383" r:id="rId20"/>
    <p:sldId id="384" r:id="rId21"/>
    <p:sldId id="412" r:id="rId22"/>
    <p:sldId id="411" r:id="rId23"/>
    <p:sldId id="386" r:id="rId24"/>
    <p:sldId id="385" r:id="rId25"/>
    <p:sldId id="389" r:id="rId26"/>
    <p:sldId id="390" r:id="rId27"/>
    <p:sldId id="388" r:id="rId28"/>
    <p:sldId id="366" r:id="rId29"/>
  </p:sldIdLst>
  <p:sldSz cx="12192000" cy="6858000"/>
  <p:notesSz cx="6997700" cy="9194800"/>
  <p:embeddedFontLst>
    <p:embeddedFont>
      <p:font typeface="FreightMicro Pro Book" panose="02000603020000020004" charset="0"/>
      <p:regular r:id="rId31"/>
      <p:italic r:id="rId32"/>
    </p:embeddedFont>
    <p:embeddedFont>
      <p:font typeface="FreightMicro Pro Light" panose="02000603030000020004" pitchFamily="2" charset="0"/>
      <p:regular r:id="rId33"/>
      <p:italic r:id="rId34"/>
    </p:embeddedFont>
    <p:embeddedFont>
      <p:font typeface="FreightMicro Pro Medium" panose="02000603020000020004" charset="0"/>
      <p:regular r:id="rId35"/>
      <p:italic r:id="rId36"/>
    </p:embeddedFont>
    <p:embeddedFont>
      <p:font typeface="FreightSans Pro Book" panose="02000606030000020004" charset="0"/>
      <p:regular r:id="rId37"/>
      <p:italic r:id="rId38"/>
    </p:embeddedFont>
    <p:embeddedFont>
      <p:font typeface="Open Sans Light" pitchFamily="2" charset="0"/>
      <p:regular r:id="rId39"/>
      <p: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Source Code Pro" panose="020B0309030403020204" pitchFamily="34" charset="0"/>
      <p:regular r:id="rId45"/>
      <p:bold r:id="rId46"/>
      <p:italic r:id="rId47"/>
      <p:boldItalic r:id="rId48"/>
    </p:embeddedFont>
    <p:embeddedFont>
      <p:font typeface="Source Code Pro Medium" panose="020B0309030403020204" pitchFamily="34" charset="0"/>
      <p:regular r:id="rId49"/>
      <p:italic r:id="rId50"/>
    </p:embeddedFont>
    <p:embeddedFont>
      <p:font typeface="Work Sans" pitchFamily="2" charset="77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FE67F9-6B8D-4537-87E8-312A73754733}">
  <a:tblStyle styleId="{56FE67F9-6B8D-4537-87E8-312A737547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AEEFF"/>
          </a:solidFill>
        </a:fill>
      </a:tcStyle>
    </a:wholeTbl>
    <a:band1H>
      <a:tcTxStyle/>
      <a:tcStyle>
        <a:tcBdr/>
        <a:fill>
          <a:solidFill>
            <a:srgbClr val="D1DBF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1DBF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91"/>
    <p:restoredTop sz="90340"/>
  </p:normalViewPr>
  <p:slideViewPr>
    <p:cSldViewPr snapToGrid="0">
      <p:cViewPr varScale="1">
        <p:scale>
          <a:sx n="79" d="100"/>
          <a:sy n="79" d="100"/>
        </p:scale>
        <p:origin x="216" y="9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96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font" Target="fonts/font23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-23813" y="22225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83038" y="22225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-23813" y="8763000"/>
            <a:ext cx="3040063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FreightSans Pro Book" panose="02000606030000020004" pitchFamily="2" charset="0"/>
                <a:cs typeface="Open Sans Light" panose="020B0606030504020204" pitchFamily="34" charset="0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>
            <a:lvl1pPr>
              <a:defRPr b="0" i="0">
                <a:latin typeface="FreightSans Pro Book" panose="02000606030000020004" pitchFamily="2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algn="r"/>
            <a:fld id="{00000000-1234-1234-1234-123412341234}" type="slidenum">
              <a:rPr lang="en-US" sz="900" smtClean="0">
                <a:solidFill>
                  <a:schemeClr val="dk1"/>
                </a:solidFill>
                <a:sym typeface="Times New Roman"/>
              </a:rPr>
              <a:pPr algn="r"/>
              <a:t>‹#›</a:t>
            </a:fld>
            <a:endParaRPr lang="en-US" sz="900" dirty="0">
              <a:solidFill>
                <a:schemeClr val="dk1"/>
              </a:solidFill>
              <a:sym typeface="Times New Roman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3122613" y="8761413"/>
            <a:ext cx="752475" cy="24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600" tIns="44300" rIns="88600" bIns="443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FreightSans Pro Book" panose="02000606030000020004" pitchFamily="2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FreightSans Pro Book" panose="02000606030000020004" pitchFamily="2" charset="0"/>
                <a:ea typeface="Open Sans Light" panose="020B0606030504020204" pitchFamily="34" charset="0"/>
                <a:cs typeface="Open Sans Light" panose="020B0606030504020204" pitchFamily="34" charset="0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FreightSans Pro Book" panose="02000606030000020004" pitchFamily="2" charset="0"/>
              <a:ea typeface="Open Sans Light" panose="020B0606030504020204" pitchFamily="34" charset="0"/>
              <a:cs typeface="Open Sans Light" panose="020B0606030504020204" pitchFamily="34" charset="0"/>
              <a:sym typeface="Arial"/>
            </a:endParaRPr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Open Sans Light" panose="020B0606030504020204" pitchFamily="34" charset="0"/>
        <a:ea typeface="Open Sans Light" panose="020B0606030504020204" pitchFamily="34" charset="0"/>
        <a:cs typeface="Open Sans Light" panose="020B0606030504020204" pitchFamily="34" charset="0"/>
        <a:sym typeface="Arial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1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1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282" name="Google Shape;282;p22:notes"/>
          <p:cNvSpPr txBox="1">
            <a:spLocks noGrp="1"/>
          </p:cNvSpPr>
          <p:nvPr>
            <p:ph type="sldNum" idx="12"/>
          </p:nvPr>
        </p:nvSpPr>
        <p:spPr>
          <a:xfrm>
            <a:off x="3983038" y="8763000"/>
            <a:ext cx="3038475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0" rIns="1715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ea typeface="Open Sans Light" panose="020B0606030504020204" pitchFamily="34" charset="0"/>
                <a:cs typeface="Open Sans Light" panose="020B0606030504020204" pitchFamily="34" charset="0"/>
              </a:rPr>
              <a:t>4</a:t>
            </a:fld>
            <a:endParaRPr dirty="0"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28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FreightSans Pro Book" panose="02000606030000020004" pitchFamily="2" charset="0"/>
              </a:rPr>
              <a:pPr/>
              <a:t>6</a:t>
            </a:fld>
            <a:endParaRPr lang="en-US" sz="900" dirty="0">
              <a:latin typeface="FreightSans Pro Book" panose="02000606030000020004" pitchFamily="2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Book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90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46999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6139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8973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96565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48768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55296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91038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8932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4269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29338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FreightMicro Pro Light" panose="02000603030000020004" pitchFamily="2" charset="0"/>
              </a:rPr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6601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79770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Michael Ball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Michael Ball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19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395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3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6615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0178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1080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505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022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4205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632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Michael Ball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5923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berkeley.edu/data-science-courses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urricularconnections.berkeley.edu/ls110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ecs.link/eecs-101" TargetMode="External"/><Relationship Id="rId2" Type="http://schemas.openxmlformats.org/officeDocument/2006/relationships/hyperlink" Target="https://eecs.link/data001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owamidoing.c88c.org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(Starting Berkeley Time!)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D5F4B1-9D34-A70C-B441-18F186C5D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24999" y="4310742"/>
            <a:ext cx="2547257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3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B711E7-0B4B-D842-FBDE-03B93A1D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2022 – Question 5 - cascade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8BD2E-BF55-ED69-7525-8F18E5D0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5. (6.0 points) Cascading Numbers</a:t>
            </a:r>
          </a:p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Complete the function cascade, which takes in an integer base, a function </a:t>
            </a:r>
            <a:r>
              <a:rPr lang="en-US" sz="1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fn</a:t>
            </a: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, and a non-negative integer count. cascade returns a sequence of numbers starting with base, </a:t>
            </a:r>
            <a:r>
              <a:rPr lang="en-US" sz="1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fn</a:t>
            </a: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(base), </a:t>
            </a:r>
            <a:r>
              <a:rPr lang="en-US" sz="1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fn</a:t>
            </a: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</a:t>
            </a:r>
            <a:r>
              <a:rPr lang="en-US" sz="1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fn</a:t>
            </a: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(base)), . . . and so on, count number of times and then continues the sequence in reverse back to base.</a:t>
            </a:r>
          </a:p>
          <a:p>
            <a:pPr marL="0" indent="0">
              <a:buNone/>
            </a:pPr>
            <a:endParaRPr lang="en-US" sz="1400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if count == 0:</a:t>
            </a:r>
          </a:p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_______________________________</a:t>
            </a:r>
          </a:p>
          <a:p>
            <a:pPr marL="0" indent="0">
              <a:buNone/>
            </a:pPr>
            <a:r>
              <a:rPr lang="en-US" sz="1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elif</a:t>
            </a: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count == 1:</a:t>
            </a:r>
          </a:p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 return _______________________________</a:t>
            </a:r>
          </a:p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else:</a:t>
            </a:r>
          </a:p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middle = cascade(____________________________)</a:t>
            </a:r>
          </a:p>
          <a:p>
            <a:pPr marL="0" indent="0">
              <a:buNone/>
            </a:pPr>
            <a:r>
              <a:rPr lang="en-US" sz="1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    return ______________________________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6097E-3509-78B4-47A9-76E4A12D7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2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3C9DD3-3889-4D5A-3031-868E9CCF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Fall 2021 Q9 – Tree Farm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E77F64-45C4-D99F-B542-822E1BA0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2289C-B65F-313C-E009-71428ED30E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id="{41E3CA56-4DDB-EEDB-0229-CE22A871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914400"/>
            <a:ext cx="10510157" cy="58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9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DC429C3-E70E-E347-B15A-92F0544E4E7B}"/>
              </a:ext>
            </a:extLst>
          </p:cNvPr>
          <p:cNvSpPr txBox="1">
            <a:spLocks/>
          </p:cNvSpPr>
          <p:nvPr/>
        </p:nvSpPr>
        <p:spPr bwMode="auto">
          <a:xfrm>
            <a:off x="1725118" y="2693987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i="0" baseline="0">
                <a:solidFill>
                  <a:srgbClr val="0332B7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buClrTx/>
              <a:buFontTx/>
            </a:pPr>
            <a:r>
              <a:rPr lang="en-US" sz="3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482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DC429C3-E70E-E347-B15A-92F0544E4E7B}"/>
              </a:ext>
            </a:extLst>
          </p:cNvPr>
          <p:cNvSpPr txBox="1">
            <a:spLocks/>
          </p:cNvSpPr>
          <p:nvPr/>
        </p:nvSpPr>
        <p:spPr bwMode="auto">
          <a:xfrm>
            <a:off x="1725118" y="2693987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i="0" baseline="0">
                <a:solidFill>
                  <a:srgbClr val="0332B7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buClrTx/>
              <a:buFontTx/>
            </a:pPr>
            <a:r>
              <a:rPr lang="en-US" sz="3600" b="1" dirty="0"/>
              <a:t>COME JOIN COURSE STAFF!</a:t>
            </a:r>
          </a:p>
        </p:txBody>
      </p:sp>
    </p:spTree>
    <p:extLst>
      <p:ext uri="{BB962C8B-B14F-4D97-AF65-F5344CB8AC3E}">
        <p14:creationId xmlns:p14="http://schemas.microsoft.com/office/powerpoint/2010/main" val="136788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1E5466-EB3D-2F4B-9B79-EC8B68DC6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One Big Thing…</a:t>
            </a:r>
          </a:p>
        </p:txBody>
      </p:sp>
    </p:spTree>
    <p:extLst>
      <p:ext uri="{BB962C8B-B14F-4D97-AF65-F5344CB8AC3E}">
        <p14:creationId xmlns:p14="http://schemas.microsoft.com/office/powerpoint/2010/main" val="70046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Abstraction</a:t>
            </a:r>
          </a:p>
        </p:txBody>
      </p:sp>
      <p:sp>
        <p:nvSpPr>
          <p:cNvPr id="21506" name="Content Placeholder 3"/>
          <p:cNvSpPr>
            <a:spLocks noGrp="1"/>
          </p:cNvSpPr>
          <p:nvPr>
            <p:ph sz="half" idx="1"/>
          </p:nvPr>
        </p:nvSpPr>
        <p:spPr>
          <a:xfrm>
            <a:off x="640023" y="1095532"/>
            <a:ext cx="4460875" cy="5305425"/>
          </a:xfrm>
        </p:spPr>
        <p:txBody>
          <a:bodyPr/>
          <a:lstStyle/>
          <a:p>
            <a:r>
              <a:rPr lang="en-US" sz="2400" dirty="0">
                <a:latin typeface="FreightSans Pro Book" panose="02000606030000020004" pitchFamily="2" charset="0"/>
                <a:ea typeface="ＭＳ Ｐゴシック" pitchFamily="-1" charset="-128"/>
                <a:cs typeface="ＭＳ Ｐゴシック" pitchFamily="-1" charset="-128"/>
              </a:rPr>
              <a:t>Detail removal</a:t>
            </a:r>
          </a:p>
          <a:p>
            <a:pPr marL="457200" lvl="1" indent="0">
              <a:buNone/>
            </a:pPr>
            <a:r>
              <a:rPr lang="en-US" sz="2400" dirty="0">
                <a:latin typeface="FreightSans Pro Book" panose="02000606030000020004" pitchFamily="2" charset="0"/>
              </a:rPr>
              <a:t>“The act of leaving out of consideration one or more properties of a complex object so as to attend to others.”</a:t>
            </a:r>
          </a:p>
          <a:p>
            <a:r>
              <a:rPr lang="en-US" sz="2400" dirty="0">
                <a:latin typeface="FreightSans Pro Book" panose="02000606030000020004" pitchFamily="2" charset="0"/>
                <a:ea typeface="ＭＳ Ｐゴシック" pitchFamily="-1" charset="-128"/>
                <a:cs typeface="ＭＳ Ｐゴシック" pitchFamily="-1" charset="-128"/>
              </a:rPr>
              <a:t>Generalization</a:t>
            </a:r>
          </a:p>
          <a:p>
            <a:pPr marL="457200" lvl="1" indent="0">
              <a:buNone/>
            </a:pPr>
            <a:r>
              <a:rPr lang="en-US" sz="2400" dirty="0">
                <a:latin typeface="FreightSans Pro Book" panose="02000606030000020004" pitchFamily="2" charset="0"/>
              </a:rPr>
              <a:t>“The process of formulating general concepts by abstracting common properties of instances”</a:t>
            </a:r>
          </a:p>
          <a:p>
            <a:r>
              <a:rPr lang="en-US" sz="2400" dirty="0">
                <a:latin typeface="FreightSans Pro Book" panose="02000606030000020004" pitchFamily="2" charset="0"/>
              </a:rPr>
              <a:t>Technical terms: Compression, Quantization, Clustering, Unsupervised Learning</a:t>
            </a:r>
          </a:p>
        </p:txBody>
      </p:sp>
      <p:pic>
        <p:nvPicPr>
          <p:cNvPr id="21507" name="Content Placeholder 5" descr="Screen shot 2011-01-19 at 10.18.23 AM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3560" r="-3560"/>
          <a:stretch>
            <a:fillRect/>
          </a:stretch>
        </p:blipFill>
        <p:spPr>
          <a:xfrm>
            <a:off x="5085909" y="1170326"/>
            <a:ext cx="3748088" cy="4924425"/>
          </a:xfrm>
        </p:spPr>
      </p:pic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5085909" y="6094751"/>
            <a:ext cx="3495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dirty="0">
                <a:solidFill>
                  <a:schemeClr val="tx1"/>
                </a:solidFill>
                <a:latin typeface="FreightSans Pro Book" panose="02000606030000020004" pitchFamily="2" charset="0"/>
                <a:ea typeface="Vagrounded" charset="0"/>
                <a:cs typeface="Vagrounded" charset="0"/>
              </a:rPr>
              <a:t>Henri Matisse “Naked Blue IV”</a:t>
            </a:r>
          </a:p>
        </p:txBody>
      </p:sp>
    </p:spTree>
    <p:extLst>
      <p:ext uri="{BB962C8B-B14F-4D97-AF65-F5344CB8AC3E}">
        <p14:creationId xmlns:p14="http://schemas.microsoft.com/office/powerpoint/2010/main" val="2430349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DC429C3-E70E-E347-B15A-92F0544E4E7B}"/>
              </a:ext>
            </a:extLst>
          </p:cNvPr>
          <p:cNvSpPr txBox="1">
            <a:spLocks/>
          </p:cNvSpPr>
          <p:nvPr/>
        </p:nvSpPr>
        <p:spPr bwMode="auto">
          <a:xfrm>
            <a:off x="1725118" y="2693987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i="0" baseline="0">
                <a:solidFill>
                  <a:srgbClr val="0332B7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buClrTx/>
              <a:buFontTx/>
            </a:pPr>
            <a:r>
              <a:rPr lang="en-US" sz="3600" b="1" dirty="0"/>
              <a:t>Keep on Programming</a:t>
            </a:r>
          </a:p>
        </p:txBody>
      </p:sp>
    </p:spTree>
    <p:extLst>
      <p:ext uri="{BB962C8B-B14F-4D97-AF65-F5344CB8AC3E}">
        <p14:creationId xmlns:p14="http://schemas.microsoft.com/office/powerpoint/2010/main" val="341148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1CE1-703F-6A04-D8FC-13C5B3E9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Courses to Follow Up! [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Courses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AA4E-6DAA-94B1-C5A2-7C1CFE1B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Explore all the DS connectors</a:t>
            </a:r>
          </a:p>
          <a:p>
            <a:pPr lvl="1"/>
            <a:r>
              <a:rPr lang="en-US" sz="2400" dirty="0"/>
              <a:t> Data 88E (Econ)</a:t>
            </a:r>
          </a:p>
          <a:p>
            <a:pPr lvl="1"/>
            <a:r>
              <a:rPr lang="en-US" sz="2400" dirty="0"/>
              <a:t> Stat 88 / DATA C88S</a:t>
            </a:r>
          </a:p>
          <a:p>
            <a:r>
              <a:rPr lang="en-US" sz="2400" dirty="0"/>
              <a:t> Data 100: Principles of DS</a:t>
            </a:r>
          </a:p>
          <a:p>
            <a:r>
              <a:rPr lang="en-US" sz="2400" dirty="0"/>
              <a:t> Data 101: Data Engineering</a:t>
            </a:r>
          </a:p>
          <a:p>
            <a:r>
              <a:rPr lang="en-US" sz="2400" dirty="0"/>
              <a:t> Data 102: Data, Inference, and Decisions</a:t>
            </a:r>
          </a:p>
          <a:p>
            <a:r>
              <a:rPr lang="en-US" sz="2400" dirty="0"/>
              <a:t>Data 104: Human Context and Ethics</a:t>
            </a:r>
          </a:p>
          <a:p>
            <a:r>
              <a:rPr lang="en-US" sz="2400" dirty="0"/>
              <a:t> Data 140: Probability</a:t>
            </a:r>
          </a:p>
          <a:p>
            <a:r>
              <a:rPr lang="en-US" sz="2400" dirty="0"/>
              <a:t> INFO – Course Schedule Varies!</a:t>
            </a:r>
          </a:p>
          <a:p>
            <a:pPr lvl="1"/>
            <a:r>
              <a:rPr lang="en-US" sz="2400" dirty="0"/>
              <a:t> INFO C103 in Spring: "History of Information"</a:t>
            </a:r>
          </a:p>
          <a:p>
            <a:pPr lvl="1"/>
            <a:r>
              <a:rPr lang="en-US" sz="2400" dirty="0"/>
              <a:t> Some Database courses, web development, etc.</a:t>
            </a:r>
          </a:p>
        </p:txBody>
      </p:sp>
    </p:spTree>
    <p:extLst>
      <p:ext uri="{BB962C8B-B14F-4D97-AF65-F5344CB8AC3E}">
        <p14:creationId xmlns:p14="http://schemas.microsoft.com/office/powerpoint/2010/main" val="3482786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B81B5-5851-D70A-FBFE-42E11386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9941-72DB-D80B-7888-5C00F9B5F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CS61B: (conventional) data structures, statically typed production languages.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CS61C: computing architecture and hardware as programmers see it.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CS70: Discrete Math and Probability Theory.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CS170, CS171, CS172, CS174: “Theory”—analysis and construction of algorithms, cryptography, computability, complexity, combinatorics, use of probabilistic algorithms and analysis.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CS161: Security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CS162: Operating systems.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CS164: Implementation of programming languages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CS168: Introduction to the Internet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CS160, CS169: User interfaces, software engineering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inherit"/>
              </a:rPr>
              <a:t>CS176: Computational Biology</a:t>
            </a:r>
          </a:p>
        </p:txBody>
      </p:sp>
    </p:spTree>
    <p:extLst>
      <p:ext uri="{BB962C8B-B14F-4D97-AF65-F5344CB8AC3E}">
        <p14:creationId xmlns:p14="http://schemas.microsoft.com/office/powerpoint/2010/main" val="3809777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F80F-402C-A009-C760-C847ADF1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Courses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0A099-40D7-6927-7D1A-F758CFAFA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sz="2400" dirty="0">
                <a:solidFill>
                  <a:srgbClr val="0072C1"/>
                </a:solidFill>
                <a:latin typeface="Roboto" pitchFamily="2" charset="0"/>
              </a:rPr>
              <a:t>* </a:t>
            </a:r>
            <a:r>
              <a:rPr lang="en-US" sz="2400" dirty="0">
                <a:effectLst/>
                <a:latin typeface="inherit"/>
              </a:rPr>
              <a:t>CS182, CS188, CS189: Neural networks, Artificial intelligence, Machine Learning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CS184: Graphics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CS186: Databases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CS191: Quantum Computing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CS195: Social Implications of Computing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EECS 16A, 16B: Designing Information Systems and Devices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EECS 126: Probability and Random Processes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EECS149: Embedded Systems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EECS 151: Digital Design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CS194: Special topics. (e.g.) computational photography and image manipulation, cryptography, cyberwar.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inherit"/>
              </a:rPr>
              <a:t>Plus graduate courses on these subjects and more.</a:t>
            </a:r>
          </a:p>
        </p:txBody>
      </p:sp>
    </p:spTree>
    <p:extLst>
      <p:ext uri="{BB962C8B-B14F-4D97-AF65-F5344CB8AC3E}">
        <p14:creationId xmlns:p14="http://schemas.microsoft.com/office/powerpoint/2010/main" val="20026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53C8-847D-2E48-8AD4-4E386C65A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6EA7-D64B-9440-A4BA-58660483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1218333" cy="5257800"/>
          </a:xfrm>
        </p:spPr>
        <p:txBody>
          <a:bodyPr/>
          <a:lstStyle/>
          <a:p>
            <a:r>
              <a:rPr lang="en-US" dirty="0"/>
              <a:t> Final Exam Next Week</a:t>
            </a:r>
          </a:p>
          <a:p>
            <a:r>
              <a:rPr lang="en-US" dirty="0"/>
              <a:t> Seating assignments out this week (we'll be in 2-3 rooms)</a:t>
            </a:r>
          </a:p>
          <a:p>
            <a:r>
              <a:rPr lang="en-US" dirty="0"/>
              <a:t> Remember to wrap up assignments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7125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70B3-37B0-3BBA-A008-DCA3DA1E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 Courses Are There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CDDC-B859-C232-DF08-36A877A6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EE105: Microelectronic Devices and Circuits.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EE106: Robotics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EE118, EE134: Optical Engineering, </a:t>
            </a:r>
            <a:r>
              <a:rPr lang="en-US" sz="2000" dirty="0" err="1">
                <a:effectLst/>
                <a:latin typeface="inherit"/>
              </a:rPr>
              <a:t>Photovotalaic</a:t>
            </a:r>
            <a:r>
              <a:rPr lang="en-US" sz="2000" dirty="0">
                <a:effectLst/>
                <a:latin typeface="inherit"/>
              </a:rPr>
              <a:t> Devices.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EE120: Signals and Systems.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EE123: Digital Signal Processing.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EE126: Probability and Random Processes.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EE130: Integrated Circuit Devices.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EE137A: Power Circuits.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EE140: Linear Integrated Circuits (analog circuits, amplifiers).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EE142: Integrated Circuits for Communication.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EE143: Microfabrication Technology.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EE147: Micromechanical Systems (MEMS).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inherit"/>
              </a:rPr>
              <a:t>EE192: Mechatronic Design.</a:t>
            </a:r>
          </a:p>
        </p:txBody>
      </p:sp>
    </p:spTree>
    <p:extLst>
      <p:ext uri="{BB962C8B-B14F-4D97-AF65-F5344CB8AC3E}">
        <p14:creationId xmlns:p14="http://schemas.microsoft.com/office/powerpoint/2010/main" val="3230962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3D8C79-E725-4461-167E-F774C362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Course Recommendations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C9C03-633A-907F-0080-E80EE812C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INFO C103</a:t>
            </a:r>
          </a:p>
          <a:p>
            <a:r>
              <a:rPr lang="en-US" dirty="0"/>
              <a:t> Computational Photography – especially if you like photoshop</a:t>
            </a:r>
          </a:p>
          <a:p>
            <a:r>
              <a:rPr lang="en-US" dirty="0"/>
              <a:t> HCE Courses</a:t>
            </a:r>
          </a:p>
          <a:p>
            <a:r>
              <a:rPr lang="en-US" dirty="0"/>
              <a:t> History, Poli Sci, Psychology</a:t>
            </a:r>
          </a:p>
          <a:p>
            <a:r>
              <a:rPr lang="en-US" dirty="0"/>
              <a:t> LS110 Brilliance of Berkeley (Spring)</a:t>
            </a:r>
          </a:p>
          <a:p>
            <a:pPr lvl="1"/>
            <a:r>
              <a:rPr lang="en-US" dirty="0">
                <a:hlinkClick r:id="rId2"/>
              </a:rPr>
              <a:t> https://curricularconnections.berkeley.edu/ls110/</a:t>
            </a:r>
            <a:endParaRPr lang="en-US" dirty="0"/>
          </a:p>
          <a:p>
            <a:pPr lvl="1"/>
            <a:r>
              <a:rPr lang="en-US" dirty="0"/>
              <a:t> An 'experiment' of sorts, but seems cool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7453D-D311-2033-6207-C11B3829BC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94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8C686A-309A-D3FE-D7F0-2C77CAD4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next? (Otherwise)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DD492-2B42-A833-38E3-00014E5A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inherit"/>
              </a:rPr>
              <a:t>Programming contests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inherit"/>
              </a:rPr>
              <a:t>Hackathons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inherit"/>
              </a:rPr>
              <a:t>More paradigms and languages: the web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inherit"/>
              </a:rPr>
              <a:t>The open-source world: Go out and build something!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inherit"/>
              </a:rPr>
              <a:t>Above all: Have fun!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7F1E2-345B-C402-6E80-044468AEE5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27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DC429C3-E70E-E347-B15A-92F0544E4E7B}"/>
              </a:ext>
            </a:extLst>
          </p:cNvPr>
          <p:cNvSpPr txBox="1">
            <a:spLocks/>
          </p:cNvSpPr>
          <p:nvPr/>
        </p:nvSpPr>
        <p:spPr bwMode="auto">
          <a:xfrm>
            <a:off x="1725118" y="2693987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i="0" baseline="0">
                <a:solidFill>
                  <a:srgbClr val="0332B7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buClrTx/>
              <a:buFontTx/>
            </a:pPr>
            <a:r>
              <a:rPr lang="en-US" sz="3600" b="1" dirty="0"/>
              <a:t>And there's lots more to Python!</a:t>
            </a:r>
          </a:p>
        </p:txBody>
      </p:sp>
    </p:spTree>
    <p:extLst>
      <p:ext uri="{BB962C8B-B14F-4D97-AF65-F5344CB8AC3E}">
        <p14:creationId xmlns:p14="http://schemas.microsoft.com/office/powerpoint/2010/main" val="398207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F3CB-971D-AA2F-AFCB-DAAFA535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871B-900D-A515-4909-C9F6667F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Almost anything!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Webapp backends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Web scraping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Natural Language Processing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Data analysis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Machine Learning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Scientific computing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Games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1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2CE7-C620-A0D5-D7AC-1AEC37DA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0D43-30E2-529F-04FC-C7DF85D3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Almost anything!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Thanks to libraries!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inherit"/>
              </a:rPr>
              <a:t> Don't try to memorize libraries, learn how to learn how to use them!</a:t>
            </a:r>
            <a:endParaRPr lang="en-US" b="0" i="0" u="none" strike="noStrike" dirty="0">
              <a:solidFill>
                <a:srgbClr val="000000"/>
              </a:solidFill>
              <a:effectLst/>
              <a:latin typeface="Work Sans" pitchFamily="2" charset="77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Webapp backends (Flask, Django)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Web scraping 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inherit"/>
              </a:rPr>
              <a:t>BeautifulSoup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Natural Language Processing (NLTK)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Data analysis 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inherit"/>
              </a:rPr>
              <a:t>Numpy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, Pandas, Matplotlib)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Machine Learning 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inherit"/>
              </a:rPr>
              <a:t>FastAi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inherit"/>
              </a:rPr>
              <a:t>PyTorch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inherit"/>
              </a:rPr>
              <a:t>Keras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Scientific computing (SciPy)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Games 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inherit"/>
              </a:rPr>
              <a:t>Pygame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heri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0222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FC89-82A0-5AB1-B84C-23CD461E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(Reminder) Peer Resources: Join 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9E1C-40C4-A6C8-64A6-B4F27F0C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https://eecs.link/data001</a:t>
            </a:r>
            <a:r>
              <a:rPr lang="en-US" dirty="0"/>
              <a:t> - Data 001 Ed Group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https://eecs.link/eecs101</a:t>
            </a:r>
            <a:r>
              <a:rPr lang="en-US" dirty="0"/>
              <a:t> - EECS 101 Ed Group</a:t>
            </a:r>
          </a:p>
        </p:txBody>
      </p:sp>
    </p:spTree>
    <p:extLst>
      <p:ext uri="{BB962C8B-B14F-4D97-AF65-F5344CB8AC3E}">
        <p14:creationId xmlns:p14="http://schemas.microsoft.com/office/powerpoint/2010/main" val="204466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DC429C3-E70E-E347-B15A-92F0544E4E7B}"/>
              </a:ext>
            </a:extLst>
          </p:cNvPr>
          <p:cNvSpPr txBox="1">
            <a:spLocks/>
          </p:cNvSpPr>
          <p:nvPr/>
        </p:nvSpPr>
        <p:spPr bwMode="auto">
          <a:xfrm>
            <a:off x="1725118" y="2693987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i="0" baseline="0">
                <a:solidFill>
                  <a:srgbClr val="0332B7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buClrTx/>
              <a:buFontTx/>
            </a:pPr>
            <a:r>
              <a:rPr lang="en-US" sz="3600" b="1" dirty="0"/>
              <a:t>Ask Us Anything!</a:t>
            </a:r>
          </a:p>
        </p:txBody>
      </p:sp>
    </p:spTree>
    <p:extLst>
      <p:ext uri="{BB962C8B-B14F-4D97-AF65-F5344CB8AC3E}">
        <p14:creationId xmlns:p14="http://schemas.microsoft.com/office/powerpoint/2010/main" val="2109219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D9DC0C-B74F-2C44-9C36-B03712B35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D04C2C-180F-FD43-828F-461B0FC07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(Again!)</a:t>
            </a:r>
          </a:p>
        </p:txBody>
      </p:sp>
    </p:spTree>
    <p:extLst>
      <p:ext uri="{BB962C8B-B14F-4D97-AF65-F5344CB8AC3E}">
        <p14:creationId xmlns:p14="http://schemas.microsoft.com/office/powerpoint/2010/main" val="231812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BD28-DB89-E4C1-A483-1350DEA0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E9D4-47B1-0202-1669-4C1742A9F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Time: Tues 11:30 AM -2:30 PM</a:t>
            </a:r>
          </a:p>
          <a:p>
            <a:pPr lvl="1"/>
            <a:r>
              <a:rPr lang="en-US" dirty="0"/>
              <a:t> We'll be split in 3 rooms; emails to be sent later week</a:t>
            </a:r>
          </a:p>
          <a:p>
            <a:pPr lvl="1"/>
            <a:r>
              <a:rPr lang="en-US" dirty="0"/>
              <a:t> Confirmations on accommodations, alt times sent soon.  </a:t>
            </a:r>
          </a:p>
          <a:p>
            <a:r>
              <a:rPr lang="en-US" dirty="0"/>
              <a:t> Similar to Midterm!</a:t>
            </a:r>
          </a:p>
          <a:p>
            <a:pPr lvl="1"/>
            <a:r>
              <a:rPr lang="en-US" dirty="0"/>
              <a:t> Fall 2022 was done on </a:t>
            </a:r>
            <a:r>
              <a:rPr lang="en-US" dirty="0" err="1"/>
              <a:t>Gradescope</a:t>
            </a:r>
            <a:r>
              <a:rPr lang="en-US" dirty="0"/>
              <a:t>, but is very different.  Topically good practice.</a:t>
            </a:r>
          </a:p>
          <a:p>
            <a:r>
              <a:rPr lang="en-US" dirty="0"/>
              <a:t>Clobber Policy:</a:t>
            </a:r>
          </a:p>
          <a:p>
            <a:pPr lvl="1"/>
            <a:r>
              <a:rPr lang="en-US" dirty="0"/>
              <a:t> If you improve upon your midterm score, your midterm score goes up</a:t>
            </a:r>
          </a:p>
          <a:p>
            <a:r>
              <a:rPr lang="en-US" dirty="0"/>
              <a:t> Everything in class is in scope, but focus on post-midterm topics.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7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F715FB-EAE9-B76F-EEE1-2BFD1634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Your Brain Full Yet?</a:t>
            </a:r>
          </a:p>
        </p:txBody>
      </p:sp>
      <p:sp>
        <p:nvSpPr>
          <p:cNvPr id="286" name="Google Shape;286;p33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2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Data: values, literals, operations, 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List, Tuples, Dictionaries</a:t>
            </a:r>
          </a:p>
          <a:p>
            <a:r>
              <a:rPr lang="en-US" dirty="0"/>
              <a:t>Function Definition Statement</a:t>
            </a:r>
          </a:p>
          <a:p>
            <a:r>
              <a:rPr lang="en-US" dirty="0"/>
              <a:t>Conditional Statement</a:t>
            </a:r>
          </a:p>
          <a:p>
            <a:r>
              <a:rPr lang="en-US" dirty="0"/>
              <a:t>Iteration: list comp, for, while</a:t>
            </a:r>
          </a:p>
          <a:p>
            <a:r>
              <a:rPr lang="en-US" dirty="0"/>
              <a:t>Lambda function expr.</a:t>
            </a:r>
          </a:p>
          <a:p>
            <a:r>
              <a:rPr lang="en-US" dirty="0"/>
              <a:t>Higher Order Functions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Higher order function patterns</a:t>
            </a:r>
          </a:p>
          <a:p>
            <a:pPr lvl="1"/>
            <a:r>
              <a:rPr lang="en-US" dirty="0"/>
              <a:t>Map, Filter, Reduce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Abstract Data Types</a:t>
            </a:r>
          </a:p>
          <a:p>
            <a:r>
              <a:rPr lang="en-US" dirty="0"/>
              <a:t>Mutation</a:t>
            </a:r>
          </a:p>
          <a:p>
            <a:r>
              <a:rPr lang="en-US" b="1" dirty="0"/>
              <a:t>Class &amp; Inheritance</a:t>
            </a:r>
          </a:p>
          <a:p>
            <a:r>
              <a:rPr lang="en-US" b="1" dirty="0"/>
              <a:t>Exceptions</a:t>
            </a:r>
          </a:p>
          <a:p>
            <a:r>
              <a:rPr lang="en-US" b="1" dirty="0"/>
              <a:t>Iterators &amp; Generators</a:t>
            </a:r>
          </a:p>
          <a:p>
            <a:r>
              <a:rPr lang="en-US" b="1" dirty="0"/>
              <a:t>SQL / Declarative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6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9A88-C26C-D544-BB84-10D459D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0638-24DD-6047-AA14-06CA9D615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  <a:hlinkClick r:id="rId2"/>
              </a:rPr>
              <a:t>http://howamidoing.c88c.org/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 We will periodically update over the next weeks.</a:t>
            </a:r>
          </a:p>
          <a:p>
            <a:pPr lvl="1"/>
            <a:r>
              <a:rPr lang="en-US" dirty="0"/>
              <a:t>Sum everything up!</a:t>
            </a:r>
          </a:p>
          <a:p>
            <a:r>
              <a:rPr lang="en-US" dirty="0"/>
              <a:t> Lecture Self-Checks</a:t>
            </a:r>
          </a:p>
          <a:p>
            <a:pPr lvl="2"/>
            <a:r>
              <a:rPr lang="en-US" dirty="0"/>
              <a:t> Basically everyone </a:t>
            </a:r>
            <a:r>
              <a:rPr lang="en-US" i="1" dirty="0"/>
              <a:t>should</a:t>
            </a:r>
            <a:r>
              <a:rPr lang="en-US" dirty="0"/>
              <a:t> 20/20 on the lecture self-checks. That's the point.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/>
            <a:r>
              <a:rPr lang="en-US" dirty="0">
                <a:sym typeface="Wingdings" pitchFamily="2" charset="2"/>
              </a:rPr>
              <a:t> Correctness </a:t>
            </a:r>
            <a:r>
              <a:rPr lang="en-US" i="1" dirty="0">
                <a:sym typeface="Wingdings" pitchFamily="2" charset="2"/>
              </a:rPr>
              <a:t>does</a:t>
            </a:r>
            <a:r>
              <a:rPr lang="en-US" dirty="0">
                <a:sym typeface="Wingdings" pitchFamily="2" charset="2"/>
              </a:rPr>
              <a:t> count! </a:t>
            </a:r>
            <a:r>
              <a:rPr lang="en-US" b="1" dirty="0">
                <a:sym typeface="Wingdings" pitchFamily="2" charset="2"/>
              </a:rPr>
              <a:t>Resubmit open ones, if you haven't gotten them right. </a:t>
            </a:r>
            <a:r>
              <a:rPr lang="en-US" dirty="0">
                <a:sym typeface="Wingdings" pitchFamily="2" charset="2"/>
              </a:rPr>
              <a:t>(No late penalty!) Lateness does not matter</a:t>
            </a:r>
          </a:p>
          <a:p>
            <a:pPr lvl="2"/>
            <a:r>
              <a:rPr lang="en-US" dirty="0">
                <a:sym typeface="Wingdings" pitchFamily="2" charset="2"/>
              </a:rPr>
              <a:t> There are 27 self-checks which means you could have skipped 6 lectures</a:t>
            </a:r>
          </a:p>
          <a:p>
            <a:pPr lvl="2"/>
            <a:r>
              <a:rPr lang="en-US" dirty="0">
                <a:sym typeface="Wingdings" pitchFamily="2" charset="2"/>
              </a:rPr>
              <a:t> There's a few "bonus" ones on Gradescope, just from different semesters that are optional practice, but can get you to 20 pts if you need.</a:t>
            </a:r>
          </a:p>
        </p:txBody>
      </p:sp>
    </p:spTree>
    <p:extLst>
      <p:ext uri="{BB962C8B-B14F-4D97-AF65-F5344CB8AC3E}">
        <p14:creationId xmlns:p14="http://schemas.microsoft.com/office/powerpoint/2010/main" val="169845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03D30D-695D-1644-8ED4-4ECF48202D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2022469-56D0-B942-B8A5-4350F46D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DC429C3-E70E-E347-B15A-92F0544E4E7B}"/>
              </a:ext>
            </a:extLst>
          </p:cNvPr>
          <p:cNvSpPr txBox="1">
            <a:spLocks/>
          </p:cNvSpPr>
          <p:nvPr/>
        </p:nvSpPr>
        <p:spPr bwMode="auto">
          <a:xfrm>
            <a:off x="1725118" y="2693987"/>
            <a:ext cx="8458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0" i="0" baseline="0">
                <a:solidFill>
                  <a:srgbClr val="0332B7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buClrTx/>
              <a:buFontTx/>
            </a:pPr>
            <a:r>
              <a:rPr lang="en-US" sz="3600" b="1" dirty="0"/>
              <a:t>CONGRATULATIONS!!</a:t>
            </a:r>
          </a:p>
        </p:txBody>
      </p:sp>
    </p:spTree>
    <p:extLst>
      <p:ext uri="{BB962C8B-B14F-4D97-AF65-F5344CB8AC3E}">
        <p14:creationId xmlns:p14="http://schemas.microsoft.com/office/powerpoint/2010/main" val="386142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E1A9-3F27-79DB-4370-854D24B6E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7EDCB-EE65-AA46-B3FB-169D5A8D46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6460F-F01F-A523-5457-561B05D23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8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964427-DF66-DB06-F4D2-4050320B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The Exam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A5F35-90D6-E66E-6B19-39270BCA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Skim the topics (~1 min)</a:t>
            </a:r>
          </a:p>
          <a:p>
            <a:r>
              <a:rPr lang="en-US" dirty="0"/>
              <a:t> Handle the "easy"(</a:t>
            </a:r>
            <a:r>
              <a:rPr lang="en-US" dirty="0" err="1"/>
              <a:t>est</a:t>
            </a:r>
            <a:r>
              <a:rPr lang="en-US" dirty="0"/>
              <a:t>) questions first</a:t>
            </a:r>
          </a:p>
          <a:p>
            <a:r>
              <a:rPr lang="en-US" dirty="0"/>
              <a:t> </a:t>
            </a:r>
            <a:r>
              <a:rPr lang="en-US" b="1" dirty="0"/>
              <a:t>Read the whole question first!</a:t>
            </a:r>
          </a:p>
          <a:p>
            <a:r>
              <a:rPr lang="en-US" b="1" dirty="0"/>
              <a:t> Read the text</a:t>
            </a:r>
          </a:p>
          <a:p>
            <a:r>
              <a:rPr lang="en-US" b="1" dirty="0"/>
              <a:t> Read the </a:t>
            </a:r>
            <a:r>
              <a:rPr lang="en-US" b="1" dirty="0" err="1"/>
              <a:t>doctests</a:t>
            </a:r>
            <a:r>
              <a:rPr lang="en-US" b="1" dirty="0"/>
              <a:t>!</a:t>
            </a:r>
          </a:p>
          <a:p>
            <a:r>
              <a:rPr lang="en-US" dirty="0"/>
              <a:t> What techniques might be applicable?</a:t>
            </a:r>
          </a:p>
          <a:p>
            <a:pPr lvl="1"/>
            <a:r>
              <a:rPr lang="en-US" dirty="0"/>
              <a:t> Pattern matching is OK</a:t>
            </a:r>
          </a:p>
          <a:p>
            <a:r>
              <a:rPr lang="en-US" dirty="0"/>
              <a:t> Draft a solution on scratch paper!</a:t>
            </a:r>
          </a:p>
          <a:p>
            <a:r>
              <a:rPr lang="en-US" dirty="0"/>
              <a:t> Write yourself notes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49DD1-5281-3F89-77A9-015EA661F2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Michael Ball | UC Berkeley | https://c88c.org | © CC BY-NC-SA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59908"/>
      </p:ext>
    </p:extLst>
  </p:cSld>
  <p:clrMapOvr>
    <a:masterClrMapping/>
  </p:clrMapOvr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" id="{C5573598-C838-DB42-8057-7BDB89560B2A}" vid="{9FB56D42-AF32-0A48-8C88-A60776868E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25998</TotalTime>
  <Words>1254</Words>
  <Application>Microsoft Macintosh PowerPoint</Application>
  <PresentationFormat>Widescreen</PresentationFormat>
  <Paragraphs>178</Paragraphs>
  <Slides>28</Slides>
  <Notes>3</Notes>
  <HiddenSlides>13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Source Code Pro Medium</vt:lpstr>
      <vt:lpstr>FreightMicro Pro Light</vt:lpstr>
      <vt:lpstr>Roboto</vt:lpstr>
      <vt:lpstr>Wingdings</vt:lpstr>
      <vt:lpstr>Open Sans Light</vt:lpstr>
      <vt:lpstr>Arial</vt:lpstr>
      <vt:lpstr>FreightMicro Pro Medium</vt:lpstr>
      <vt:lpstr>inherit</vt:lpstr>
      <vt:lpstr>FreightMicro Pro Book</vt:lpstr>
      <vt:lpstr>FreightSans Pro Book</vt:lpstr>
      <vt:lpstr>Source Code Pro</vt:lpstr>
      <vt:lpstr>Work Sans</vt:lpstr>
      <vt:lpstr>3_Main C88C</vt:lpstr>
      <vt:lpstr>Wrap Up</vt:lpstr>
      <vt:lpstr>Announcements</vt:lpstr>
      <vt:lpstr>Final Exam Information</vt:lpstr>
      <vt:lpstr>Is Your Brain Full Yet?</vt:lpstr>
      <vt:lpstr>Grading Updates</vt:lpstr>
      <vt:lpstr>Wrap Up</vt:lpstr>
      <vt:lpstr>PowerPoint Presentation</vt:lpstr>
      <vt:lpstr>Final Review</vt:lpstr>
      <vt:lpstr>Approaching The Exam</vt:lpstr>
      <vt:lpstr>Spring 2022 – Question 5 - cascade</vt:lpstr>
      <vt:lpstr>Fall 2021 Q9 – Tree Farm</vt:lpstr>
      <vt:lpstr>PowerPoint Presentation</vt:lpstr>
      <vt:lpstr>PowerPoint Presentation</vt:lpstr>
      <vt:lpstr>The One Big Thing…</vt:lpstr>
      <vt:lpstr>Abstraction</vt:lpstr>
      <vt:lpstr>PowerPoint Presentation</vt:lpstr>
      <vt:lpstr>LOTS of Courses to Follow Up! [Courses]</vt:lpstr>
      <vt:lpstr>CS Courses</vt:lpstr>
      <vt:lpstr>CS Courses Part 2</vt:lpstr>
      <vt:lpstr>EE Courses Are There Too</vt:lpstr>
      <vt:lpstr>Personal Course Recommendations</vt:lpstr>
      <vt:lpstr>What's next? (Otherwise)</vt:lpstr>
      <vt:lpstr>PowerPoint Presentation</vt:lpstr>
      <vt:lpstr>What can you do with Python?</vt:lpstr>
      <vt:lpstr>What can you do with Python?</vt:lpstr>
      <vt:lpstr>(Reminder) Peer Resources: Join Ed!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 Taste of Declarative Programming in SQL</dc:title>
  <cp:lastModifiedBy>Michael Ball</cp:lastModifiedBy>
  <cp:revision>71</cp:revision>
  <cp:lastPrinted>2023-04-26T21:00:09Z</cp:lastPrinted>
  <dcterms:modified xsi:type="dcterms:W3CDTF">2024-04-29T22:13:24Z</dcterms:modified>
</cp:coreProperties>
</file>