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tiff" ContentType="image/tif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1259" r:id="rId4"/>
    <p:sldId id="1325" r:id="rId5"/>
    <p:sldId id="1258" r:id="rId6"/>
    <p:sldId id="1324" r:id="rId8"/>
    <p:sldId id="1326" r:id="rId9"/>
    <p:sldId id="1327" r:id="rId10"/>
    <p:sldId id="1328" r:id="rId11"/>
    <p:sldId id="1329" r:id="rId12"/>
    <p:sldId id="1330" r:id="rId13"/>
    <p:sldId id="1331" r:id="rId14"/>
    <p:sldId id="1332" r:id="rId15"/>
    <p:sldId id="1333" r:id="rId16"/>
    <p:sldId id="1335" r:id="rId17"/>
    <p:sldId id="1336" r:id="rId18"/>
    <p:sldId id="1334" r:id="rId19"/>
    <p:sldId id="1339" r:id="rId20"/>
    <p:sldId id="1343" r:id="rId21"/>
    <p:sldId id="1344" r:id="rId22"/>
    <p:sldId id="1345" r:id="rId23"/>
    <p:sldId id="1340" r:id="rId24"/>
    <p:sldId id="1341" r:id="rId25"/>
    <p:sldId id="1342" r:id="rId26"/>
    <p:sldId id="1347" r:id="rId27"/>
    <p:sldId id="1346" r:id="rId28"/>
    <p:sldId id="1348" r:id="rId29"/>
    <p:sldId id="1382" r:id="rId30"/>
    <p:sldId id="1383" r:id="rId31"/>
    <p:sldId id="1354" r:id="rId32"/>
    <p:sldId id="1384" r:id="rId33"/>
    <p:sldId id="1349" r:id="rId34"/>
    <p:sldId id="1356" r:id="rId35"/>
    <p:sldId id="1357" r:id="rId36"/>
    <p:sldId id="1358" r:id="rId37"/>
    <p:sldId id="1359" r:id="rId38"/>
    <p:sldId id="1361" r:id="rId39"/>
    <p:sldId id="1360" r:id="rId40"/>
    <p:sldId id="1362" r:id="rId41"/>
    <p:sldId id="1365" r:id="rId42"/>
    <p:sldId id="1377" r:id="rId43"/>
    <p:sldId id="1385" r:id="rId44"/>
    <p:sldId id="131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huan"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0166" autoAdjust="0"/>
  </p:normalViewPr>
  <p:slideViewPr>
    <p:cSldViewPr snapToGrid="0">
      <p:cViewPr varScale="1">
        <p:scale>
          <a:sx n="102" d="100"/>
          <a:sy n="102" d="100"/>
        </p:scale>
        <p:origin x="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7A53-86B6-4D62-905D-EAC8E189880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1B270-2DD3-4852-9DC5-35395D70D8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5" Type="http://schemas.openxmlformats.org/officeDocument/2006/relationships/hyperlink" Target="https://baike.baidu.com/item/%E9%9B%B6%E8%A7%A3" TargetMode="External"/><Relationship Id="rId4" Type="http://schemas.openxmlformats.org/officeDocument/2006/relationships/hyperlink" Target="https://baike.baidu.com/item/%E5%8F%AF%E9%80%86%E7%9F%A9%E9%98%B5/11035614" TargetMode="External"/><Relationship Id="rId3" Type="http://schemas.openxmlformats.org/officeDocument/2006/relationships/hyperlink" Target="https://baike.baidu.com/item/%E8%A1%8C%E5%88%97%E5%BC%8F/2010180" TargetMode="Externa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p:txBody>
          <a:bodyPr wrap="square" lIns="91440" tIns="45720" rIns="91440" bIns="45720" anchor="t" anchorCtr="0"/>
          <a:lstStyle/>
          <a:p>
            <a:pPr lvl="0"/>
            <a:r>
              <a:rPr lang="zh-CN" altLang="en-US" dirty="0"/>
              <a:t>矩阵的</a:t>
            </a:r>
            <a:r>
              <a:rPr lang="zh-CN" altLang="en-US" dirty="0">
                <a:hlinkClick r:id="rId3"/>
              </a:rPr>
              <a:t>行列式</a:t>
            </a:r>
            <a:r>
              <a:rPr lang="en-US" altLang="zh-CN" dirty="0"/>
              <a:t>|A|</a:t>
            </a:r>
            <a:r>
              <a:rPr lang="zh-CN" altLang="en-US" dirty="0"/>
              <a:t>等于</a:t>
            </a:r>
            <a:r>
              <a:rPr lang="en-US" altLang="zh-CN" dirty="0"/>
              <a:t>0</a:t>
            </a:r>
            <a:r>
              <a:rPr lang="zh-CN" altLang="en-US" dirty="0"/>
              <a:t>，称矩阵</a:t>
            </a:r>
            <a:r>
              <a:rPr lang="en-US" altLang="zh-CN" dirty="0"/>
              <a:t>A</a:t>
            </a:r>
            <a:r>
              <a:rPr lang="zh-CN" altLang="en-US" dirty="0"/>
              <a:t>为奇异矩阵，</a:t>
            </a:r>
            <a:r>
              <a:rPr lang="en-US" altLang="zh-CN" dirty="0"/>
              <a:t>A</a:t>
            </a:r>
            <a:r>
              <a:rPr lang="zh-CN" altLang="en-US" dirty="0"/>
              <a:t>不满秩。不等于</a:t>
            </a:r>
            <a:r>
              <a:rPr lang="en-US" altLang="zh-CN" dirty="0"/>
              <a:t>0</a:t>
            </a:r>
            <a:r>
              <a:rPr lang="zh-CN" altLang="en-US" dirty="0"/>
              <a:t>，称矩阵</a:t>
            </a:r>
            <a:r>
              <a:rPr lang="en-US" altLang="zh-CN" dirty="0"/>
              <a:t>A</a:t>
            </a:r>
            <a:r>
              <a:rPr lang="zh-CN" altLang="en-US" dirty="0"/>
              <a:t>为非奇异矩阵，</a:t>
            </a:r>
            <a:r>
              <a:rPr lang="en-US" altLang="zh-CN" dirty="0"/>
              <a:t>A</a:t>
            </a:r>
            <a:r>
              <a:rPr lang="zh-CN" altLang="en-US" dirty="0"/>
              <a:t>满秩。 </a:t>
            </a:r>
            <a:r>
              <a:rPr lang="zh-CN" altLang="en-US" dirty="0">
                <a:hlinkClick r:id="rId4"/>
              </a:rPr>
              <a:t>可逆矩阵</a:t>
            </a:r>
            <a:r>
              <a:rPr lang="zh-CN" altLang="en-US" dirty="0"/>
              <a:t>就是非奇异矩阵，非奇异矩阵也是可逆矩阵。如果</a:t>
            </a:r>
            <a:r>
              <a:rPr lang="en-US" altLang="zh-CN" dirty="0"/>
              <a:t>A</a:t>
            </a:r>
            <a:r>
              <a:rPr lang="zh-CN" altLang="en-US" dirty="0"/>
              <a:t>为非奇异矩阵，则</a:t>
            </a:r>
            <a:r>
              <a:rPr lang="en-US" altLang="zh-CN" dirty="0"/>
              <a:t>AX=0</a:t>
            </a:r>
            <a:r>
              <a:rPr lang="zh-CN" altLang="en-US" dirty="0"/>
              <a:t>有且只有唯一</a:t>
            </a:r>
            <a:r>
              <a:rPr lang="zh-CN" altLang="en-US" dirty="0">
                <a:hlinkClick r:id="rId5"/>
              </a:rPr>
              <a:t>零解</a:t>
            </a:r>
            <a:r>
              <a:rPr lang="zh-CN" altLang="en-US" dirty="0"/>
              <a:t>，</a:t>
            </a:r>
            <a:r>
              <a:rPr lang="en-US" altLang="zh-CN" dirty="0"/>
              <a:t>AX=b</a:t>
            </a:r>
            <a:r>
              <a:rPr lang="zh-CN" altLang="en-US" dirty="0"/>
              <a:t>有唯一解。</a:t>
            </a:r>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wrap="square" lIns="91440" tIns="45720" rIns="91440" bIns="45720" anchor="t" anchorCtr="0"/>
          <a:lstStyle/>
          <a:p>
            <a:pPr lvl="0"/>
            <a:r>
              <a:rPr lang="zh-CN" altLang="en-US" dirty="0"/>
              <a:t>交比是射影几何中最基本的不变量，其他不变量都可以用交比表示出来。（直线不变）</a:t>
            </a:r>
            <a:endParaRPr lang="en-US" altLang="zh-CN" dirty="0"/>
          </a:p>
          <a:p>
            <a:pPr lvl="0"/>
            <a:r>
              <a:rPr lang="zh-CN" altLang="en-US" dirty="0"/>
              <a:t>亦称复比。射影几何的基本不变量。若四点</a:t>
            </a:r>
            <a:r>
              <a:rPr lang="en-US" altLang="zh-CN" dirty="0"/>
              <a:t>P</a:t>
            </a:r>
            <a:r>
              <a:rPr lang="en-US" altLang="zh-CN" baseline="-25000" dirty="0"/>
              <a:t>1</a:t>
            </a:r>
            <a:r>
              <a:rPr lang="zh-CN" altLang="en-US" dirty="0"/>
              <a:t>，</a:t>
            </a:r>
            <a:r>
              <a:rPr lang="en-US" altLang="zh-CN" dirty="0"/>
              <a:t>P</a:t>
            </a:r>
            <a:r>
              <a:rPr lang="en-US" altLang="zh-CN" baseline="-25000" dirty="0"/>
              <a:t>2</a:t>
            </a:r>
            <a:r>
              <a:rPr lang="zh-CN" altLang="en-US" dirty="0"/>
              <a:t>，</a:t>
            </a:r>
            <a:r>
              <a:rPr lang="en-US" altLang="zh-CN" dirty="0"/>
              <a:t>P</a:t>
            </a:r>
            <a:r>
              <a:rPr lang="en-US" altLang="zh-CN" baseline="-25000" dirty="0"/>
              <a:t>3</a:t>
            </a:r>
            <a:r>
              <a:rPr lang="zh-CN" altLang="en-US" dirty="0"/>
              <a:t>，</a:t>
            </a:r>
            <a:r>
              <a:rPr lang="en-US" altLang="zh-CN" dirty="0"/>
              <a:t>P</a:t>
            </a:r>
            <a:r>
              <a:rPr lang="en-US" altLang="zh-CN" baseline="-25000" dirty="0"/>
              <a:t>4</a:t>
            </a:r>
            <a:r>
              <a:rPr lang="zh-CN" altLang="en-US" dirty="0"/>
              <a:t>共线，则两个单比</a:t>
            </a:r>
            <a:r>
              <a:rPr lang="en-US" altLang="zh-CN" dirty="0"/>
              <a:t>(P</a:t>
            </a:r>
            <a:r>
              <a:rPr lang="en-US" altLang="zh-CN" baseline="-25000" dirty="0"/>
              <a:t>1</a:t>
            </a:r>
            <a:r>
              <a:rPr lang="en-US" altLang="zh-CN" dirty="0"/>
              <a:t>P</a:t>
            </a:r>
            <a:r>
              <a:rPr lang="en-US" altLang="zh-CN" baseline="-25000" dirty="0"/>
              <a:t>2</a:t>
            </a:r>
            <a:r>
              <a:rPr lang="en-US" altLang="zh-CN" dirty="0"/>
              <a:t>P</a:t>
            </a:r>
            <a:r>
              <a:rPr lang="en-US" altLang="zh-CN" baseline="-25000" dirty="0"/>
              <a:t>3</a:t>
            </a:r>
            <a:r>
              <a:rPr lang="en-US" altLang="zh-CN" dirty="0"/>
              <a:t>)</a:t>
            </a:r>
            <a:r>
              <a:rPr lang="zh-CN" altLang="en-US" dirty="0"/>
              <a:t>与</a:t>
            </a:r>
            <a:r>
              <a:rPr lang="en-US" altLang="zh-CN" dirty="0"/>
              <a:t>(P</a:t>
            </a:r>
            <a:r>
              <a:rPr lang="en-US" altLang="zh-CN" baseline="-25000" dirty="0"/>
              <a:t>1</a:t>
            </a:r>
            <a:r>
              <a:rPr lang="en-US" altLang="zh-CN" dirty="0"/>
              <a:t>P</a:t>
            </a:r>
            <a:r>
              <a:rPr lang="en-US" altLang="zh-CN" baseline="-25000" dirty="0"/>
              <a:t>2</a:t>
            </a:r>
            <a:r>
              <a:rPr lang="en-US" altLang="zh-CN" dirty="0"/>
              <a:t>P</a:t>
            </a:r>
            <a:r>
              <a:rPr lang="en-US" altLang="zh-CN" baseline="-25000" dirty="0"/>
              <a:t>4</a:t>
            </a:r>
            <a:r>
              <a:rPr lang="en-US" altLang="zh-CN" dirty="0"/>
              <a:t>)</a:t>
            </a:r>
            <a:r>
              <a:rPr lang="zh-CN" altLang="en-US" dirty="0"/>
              <a:t>的比称为</a:t>
            </a:r>
            <a:r>
              <a:rPr lang="en-US" altLang="zh-CN" dirty="0"/>
              <a:t>P</a:t>
            </a:r>
            <a:r>
              <a:rPr lang="en-US" altLang="zh-CN" baseline="-25000" dirty="0"/>
              <a:t>1</a:t>
            </a:r>
            <a:r>
              <a:rPr lang="zh-CN" altLang="en-US" dirty="0"/>
              <a:t>，</a:t>
            </a:r>
            <a:r>
              <a:rPr lang="en-US" altLang="zh-CN" dirty="0"/>
              <a:t>P</a:t>
            </a:r>
            <a:r>
              <a:rPr lang="en-US" altLang="zh-CN" baseline="-25000" dirty="0"/>
              <a:t>2</a:t>
            </a:r>
            <a:r>
              <a:rPr lang="zh-CN" altLang="en-US" dirty="0"/>
              <a:t>，</a:t>
            </a:r>
            <a:r>
              <a:rPr lang="en-US" altLang="zh-CN" dirty="0"/>
              <a:t>P</a:t>
            </a:r>
            <a:r>
              <a:rPr lang="en-US" altLang="zh-CN" baseline="-25000" dirty="0"/>
              <a:t>3</a:t>
            </a:r>
            <a:r>
              <a:rPr lang="zh-CN" altLang="en-US" dirty="0"/>
              <a:t>，</a:t>
            </a:r>
            <a:r>
              <a:rPr lang="en-US" altLang="zh-CN" dirty="0"/>
              <a:t>P</a:t>
            </a:r>
            <a:r>
              <a:rPr lang="en-US" altLang="zh-CN" baseline="-25000" dirty="0"/>
              <a:t>4</a:t>
            </a:r>
            <a:r>
              <a:rPr lang="zh-CN" altLang="en-US" dirty="0"/>
              <a:t>的交比，记为</a:t>
            </a:r>
            <a:r>
              <a:rPr lang="en-US" altLang="zh-CN" dirty="0"/>
              <a:t>(P</a:t>
            </a:r>
            <a:r>
              <a:rPr lang="en-US" altLang="zh-CN" baseline="-25000" dirty="0"/>
              <a:t>1</a:t>
            </a:r>
            <a:r>
              <a:rPr lang="en-US" altLang="zh-CN" dirty="0"/>
              <a:t>P</a:t>
            </a:r>
            <a:r>
              <a:rPr lang="en-US" altLang="zh-CN" baseline="-25000" dirty="0"/>
              <a:t>2</a:t>
            </a:r>
            <a:r>
              <a:rPr lang="zh-CN" altLang="en-US" dirty="0"/>
              <a:t>，</a:t>
            </a:r>
            <a:r>
              <a:rPr lang="en-US" altLang="zh-CN" dirty="0"/>
              <a:t>P</a:t>
            </a:r>
            <a:r>
              <a:rPr lang="en-US" altLang="zh-CN" baseline="-25000" dirty="0"/>
              <a:t>3</a:t>
            </a:r>
            <a:r>
              <a:rPr lang="en-US" altLang="zh-CN" dirty="0"/>
              <a:t>P</a:t>
            </a:r>
            <a:r>
              <a:rPr lang="en-US" altLang="zh-CN" baseline="-25000" dirty="0"/>
              <a:t>4</a:t>
            </a:r>
            <a:r>
              <a:rPr lang="en-US" altLang="zh-CN" dirty="0"/>
              <a:t>)</a:t>
            </a:r>
            <a:r>
              <a:rPr lang="zh-CN" altLang="en-US" dirty="0"/>
              <a:t>。其中</a:t>
            </a:r>
            <a:r>
              <a:rPr lang="en-US" altLang="zh-CN" dirty="0"/>
              <a:t>P</a:t>
            </a:r>
            <a:r>
              <a:rPr lang="en-US" altLang="zh-CN" baseline="-25000" dirty="0"/>
              <a:t>1</a:t>
            </a:r>
            <a:r>
              <a:rPr lang="zh-CN" altLang="en-US" dirty="0"/>
              <a:t>，</a:t>
            </a:r>
            <a:r>
              <a:rPr lang="en-US" altLang="zh-CN" dirty="0"/>
              <a:t>P</a:t>
            </a:r>
            <a:r>
              <a:rPr lang="en-US" altLang="zh-CN" baseline="-25000" dirty="0"/>
              <a:t>2</a:t>
            </a:r>
            <a:r>
              <a:rPr lang="zh-CN" altLang="en-US" dirty="0"/>
              <a:t>称为基点偶，</a:t>
            </a:r>
            <a:r>
              <a:rPr lang="en-US" altLang="zh-CN" dirty="0"/>
              <a:t>P</a:t>
            </a:r>
            <a:r>
              <a:rPr lang="en-US" altLang="zh-CN" baseline="-25000" dirty="0"/>
              <a:t>3</a:t>
            </a:r>
            <a:r>
              <a:rPr lang="zh-CN" altLang="en-US" dirty="0"/>
              <a:t>，</a:t>
            </a:r>
            <a:r>
              <a:rPr lang="en-US" altLang="zh-CN" dirty="0"/>
              <a:t>P</a:t>
            </a:r>
            <a:r>
              <a:rPr lang="en-US" altLang="zh-CN" baseline="-25000" dirty="0"/>
              <a:t>4</a:t>
            </a:r>
            <a:r>
              <a:rPr lang="zh-CN" altLang="en-US" dirty="0"/>
              <a:t>称为分点偶。由于交比是两个简单比的比，故又称它为复比。利用四个点的交比可以定义直线束中四条直线的交比以及平面束中四个平面的交比。</a:t>
            </a:r>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32771" name="Rectangle 2"/>
          <p:cNvSpPr>
            <a:spLocks noGrp="1" noRot="1" noChangeAspect="1" noTextEdit="1"/>
          </p:cNvSpPr>
          <p:nvPr>
            <p:ph type="sldImg"/>
          </p:nvPr>
        </p:nvSpPr>
        <p:spPr>
          <a:xfrm>
            <a:off x="1144588" y="687388"/>
            <a:ext cx="4568825" cy="3425825"/>
          </a:xfrm>
          <a:ln w="12700"/>
        </p:spPr>
      </p:sp>
      <p:sp>
        <p:nvSpPr>
          <p:cNvPr id="32772" name="Rectangle 3"/>
          <p:cNvSpPr>
            <a:spLocks noGrp="1"/>
          </p:cNvSpPr>
          <p:nvPr>
            <p:ph type="body" idx="1"/>
          </p:nvPr>
        </p:nvSpPr>
        <p:spPr>
          <a:xfrm>
            <a:off x="914400" y="4343400"/>
            <a:ext cx="5029200" cy="4114800"/>
          </a:xfrm>
        </p:spPr>
        <p:txBody>
          <a:bodyPr wrap="none" lIns="90488" tIns="44450" rIns="90488" bIns="44450" anchor="t" anchorCtr="0"/>
          <a:lstStyle/>
          <a:p>
            <a:pPr lvl="0"/>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34819" name="Rectangle 2"/>
          <p:cNvSpPr>
            <a:spLocks noGrp="1" noRot="1" noChangeAspect="1" noTextEdit="1"/>
          </p:cNvSpPr>
          <p:nvPr>
            <p:ph type="sldImg"/>
          </p:nvPr>
        </p:nvSpPr>
        <p:spPr>
          <a:xfrm>
            <a:off x="1144588" y="687388"/>
            <a:ext cx="4568825" cy="3425825"/>
          </a:xfrm>
          <a:ln w="12700"/>
        </p:spPr>
      </p:sp>
      <p:sp>
        <p:nvSpPr>
          <p:cNvPr id="34820" name="Rectangle 3"/>
          <p:cNvSpPr>
            <a:spLocks noGrp="1"/>
          </p:cNvSpPr>
          <p:nvPr>
            <p:ph type="body" idx="1"/>
          </p:nvPr>
        </p:nvSpPr>
        <p:spPr>
          <a:xfrm>
            <a:off x="914400" y="4343400"/>
            <a:ext cx="5029200" cy="4114800"/>
          </a:xfrm>
        </p:spPr>
        <p:txBody>
          <a:bodyPr wrap="none" lIns="90488" tIns="44450" rIns="90488" bIns="44450" anchor="t" anchorCtr="0"/>
          <a:lstStyle/>
          <a:p>
            <a:pPr lvl="0"/>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36867" name="Rectangle 2"/>
          <p:cNvSpPr>
            <a:spLocks noGrp="1" noRot="1" noChangeAspect="1" noTextEdit="1"/>
          </p:cNvSpPr>
          <p:nvPr>
            <p:ph type="sldImg"/>
          </p:nvPr>
        </p:nvSpPr>
        <p:spPr>
          <a:xfrm>
            <a:off x="1144588" y="687388"/>
            <a:ext cx="4568825" cy="3425825"/>
          </a:xfrm>
          <a:ln w="12700"/>
        </p:spPr>
      </p:sp>
      <p:sp>
        <p:nvSpPr>
          <p:cNvPr id="36868" name="Rectangle 3"/>
          <p:cNvSpPr>
            <a:spLocks noGrp="1"/>
          </p:cNvSpPr>
          <p:nvPr>
            <p:ph type="body" idx="1"/>
          </p:nvPr>
        </p:nvSpPr>
        <p:spPr>
          <a:xfrm>
            <a:off x="914400" y="4343400"/>
            <a:ext cx="5029200" cy="4114800"/>
          </a:xfrm>
        </p:spPr>
        <p:txBody>
          <a:bodyPr wrap="none" lIns="90488" tIns="44450" rIns="90488" bIns="44450" anchor="t" anchorCtr="0"/>
          <a:lstStyle/>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38915" name="Rectangle 2"/>
          <p:cNvSpPr>
            <a:spLocks noGrp="1" noRot="1" noChangeAspect="1" noTextEdit="1"/>
          </p:cNvSpPr>
          <p:nvPr>
            <p:ph type="sldImg"/>
          </p:nvPr>
        </p:nvSpPr>
        <p:spPr/>
      </p:sp>
      <p:sp>
        <p:nvSpPr>
          <p:cNvPr id="38916" name="Rectangle 3"/>
          <p:cNvSpPr>
            <a:spLocks noGrp="1"/>
          </p:cNvSpPr>
          <p:nvPr>
            <p:ph type="body" idx="1"/>
          </p:nvPr>
        </p:nvSpPr>
        <p:spPr/>
        <p:txBody>
          <a:bodyPr wrap="square" lIns="91440" tIns="45720" rIns="91440" bIns="45720" anchor="t" anchorCtr="0"/>
          <a:lstStyle/>
          <a:p>
            <a:pPr lvl="0"/>
            <a:r>
              <a:rPr lang="zh-CN" altLang="en-US" b="1" dirty="0"/>
              <a:t>转换说明：</a:t>
            </a:r>
            <a:r>
              <a:rPr lang="zh-CN" altLang="en-US" dirty="0"/>
              <a:t>下面说明形态学操作的基本运算</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43011" name="Rectangle 2"/>
          <p:cNvSpPr>
            <a:spLocks noGrp="1" noRot="1" noChangeAspect="1" noTextEdit="1"/>
          </p:cNvSpPr>
          <p:nvPr>
            <p:ph type="sldImg"/>
          </p:nvPr>
        </p:nvSpPr>
        <p:spPr/>
      </p:sp>
      <p:sp>
        <p:nvSpPr>
          <p:cNvPr id="43012" name="Rectangle 3"/>
          <p:cNvSpPr>
            <a:spLocks noGrp="1"/>
          </p:cNvSpPr>
          <p:nvPr>
            <p:ph type="body" idx="1"/>
          </p:nvPr>
        </p:nvSpPr>
        <p:spPr/>
        <p:txBody>
          <a:bodyPr wrap="square" lIns="91440" tIns="45720" rIns="91440" bIns="45720" anchor="t" anchorCtr="0"/>
          <a:lstStyle/>
          <a:p>
            <a:pPr lvl="0"/>
            <a:r>
              <a:rPr lang="zh-CN" altLang="en-US" dirty="0"/>
              <a:t>结合书上公式介绍两种基本算子</a:t>
            </a:r>
            <a:endParaRPr lang="zh-CN" altLang="en-US" dirty="0"/>
          </a:p>
          <a:p>
            <a:pPr lvl="0"/>
            <a:r>
              <a:rPr lang="zh-CN" altLang="en-US" b="1" dirty="0"/>
              <a:t>转换说明：</a:t>
            </a:r>
            <a:r>
              <a:rPr lang="zh-CN" altLang="en-US" dirty="0"/>
              <a:t>下面介绍两种在基本算子基础上定义的两种算子</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p:txBody>
          <a:bodyPr wrap="square" lIns="91440" tIns="45720" rIns="91440" bIns="45720" anchor="t" anchorCtr="0"/>
          <a:lstStyle/>
          <a:p>
            <a:pPr lvl="0"/>
            <a:r>
              <a:rPr lang="zh-CN" altLang="en-US" dirty="0"/>
              <a:t>加入图像工程书中有关例子</a:t>
            </a:r>
            <a:endParaRPr lang="zh-CN" altLang="en-US" dirty="0"/>
          </a:p>
          <a:p>
            <a:pPr lvl="0"/>
            <a:r>
              <a:rPr lang="zh-CN" altLang="en-US" b="1" dirty="0"/>
              <a:t>转换说明：</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48131" name="Rectangle 2"/>
          <p:cNvSpPr>
            <a:spLocks noGrp="1" noRot="1" noChangeAspect="1" noTextEdit="1"/>
          </p:cNvSpPr>
          <p:nvPr>
            <p:ph type="sldImg"/>
          </p:nvPr>
        </p:nvSpPr>
        <p:spPr/>
      </p:sp>
      <p:sp>
        <p:nvSpPr>
          <p:cNvPr id="48132" name="Rectangle 3"/>
          <p:cNvSpPr>
            <a:spLocks noGrp="1"/>
          </p:cNvSpPr>
          <p:nvPr>
            <p:ph type="body" idx="1"/>
          </p:nvPr>
        </p:nvSpPr>
        <p:spPr/>
        <p:txBody>
          <a:bodyPr wrap="square" lIns="91440" tIns="45720" rIns="91440" bIns="45720" anchor="t" anchorCtr="0"/>
          <a:lstStyle/>
          <a:p>
            <a:pPr lvl="0"/>
            <a:r>
              <a:rPr lang="zh-CN" altLang="en-US" b="1" dirty="0"/>
              <a:t>转换说明：</a:t>
            </a:r>
            <a:r>
              <a:rPr lang="zh-CN" altLang="en-US" dirty="0"/>
              <a:t>下面结合书上的具体例子看看形态学算子及其作用</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dirty="0"/>
            </a:fld>
            <a:endParaRPr lang="en-US" altLang="zh-CN" dirty="0"/>
          </a:p>
        </p:txBody>
      </p:sp>
      <p:sp>
        <p:nvSpPr>
          <p:cNvPr id="61443" name="Rectangle 2"/>
          <p:cNvSpPr>
            <a:spLocks noGrp="1" noRot="1" noChangeAspect="1" noTextEdit="1"/>
          </p:cNvSpPr>
          <p:nvPr>
            <p:ph type="sldImg"/>
          </p:nvPr>
        </p:nvSpPr>
        <p:spPr/>
      </p:sp>
      <p:sp>
        <p:nvSpPr>
          <p:cNvPr id="61444" name="Rectangle 3"/>
          <p:cNvSpPr>
            <a:spLocks noGrp="1"/>
          </p:cNvSpPr>
          <p:nvPr>
            <p:ph type="body" idx="1"/>
          </p:nvPr>
        </p:nvSpPr>
        <p:spPr/>
        <p:txBody>
          <a:bodyPr wrap="square" lIns="91440" tIns="45720" rIns="91440" bIns="45720" anchor="t" anchorCtr="0"/>
          <a:lstStyle/>
          <a:p>
            <a:pPr lvl="0"/>
            <a:r>
              <a:rPr lang="zh-CN" altLang="en-US" dirty="0"/>
              <a:t>结合书上公式介绍两种基本算子</a:t>
            </a:r>
            <a:endParaRPr lang="zh-CN" altLang="en-US" dirty="0"/>
          </a:p>
          <a:p>
            <a:pPr lvl="0"/>
            <a:r>
              <a:rPr lang="zh-CN" altLang="en-US" b="1" dirty="0"/>
              <a:t>转换说明：</a:t>
            </a:r>
            <a:r>
              <a:rPr lang="zh-CN" altLang="en-US" dirty="0"/>
              <a:t>下面介绍两种在基本算子基础上定义的两种算子</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6550772"/>
            <a:ext cx="9144000" cy="30722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730188"/>
            <a:ext cx="9144000" cy="1259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784396"/>
            <a:ext cx="7772400" cy="1006476"/>
          </a:xfrm>
        </p:spPr>
        <p:txBody>
          <a:bodyPr anchor="b"/>
          <a:lstStyle>
            <a:lvl1pPr algn="ctr">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23924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9" name="文本框 8"/>
          <p:cNvSpPr txBox="1"/>
          <p:nvPr userDrawn="1"/>
        </p:nvSpPr>
        <p:spPr>
          <a:xfrm>
            <a:off x="114300" y="6573916"/>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计算机视觉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2787917" y="6573916"/>
            <a:ext cx="3672800"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彭小江，深圳技术大学</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463" t="14873" r="10488" b="21724"/>
          <a:stretch>
            <a:fillRect/>
          </a:stretch>
        </p:blipFill>
        <p:spPr bwMode="auto">
          <a:xfrm>
            <a:off x="3640873" y="5144248"/>
            <a:ext cx="1862253" cy="7997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409787-0A08-433A-AC0E-43C4926F2958}"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DEB39CB-9C30-4B47-A2A7-E2AC785D398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matchingName="Title and Content">
  <p:cSld name="Title and Conten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70965" y="134823"/>
            <a:ext cx="7772400" cy="838200"/>
          </a:xfrm>
          <a:prstGeom prst="rect">
            <a:avLst/>
          </a:prstGeom>
          <a:noFill/>
          <a:ln>
            <a:noFill/>
          </a:ln>
        </p:spPr>
        <p:txBody>
          <a:bodyPr spcFirstLastPara="1" wrap="square" lIns="50800" tIns="50800" rIns="50800" bIns="50800" anchor="ctr"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a:spLocks noGrp="1"/>
          </p:cNvSpPr>
          <p:nvPr>
            <p:ph type="body" idx="1"/>
          </p:nvPr>
        </p:nvSpPr>
        <p:spPr>
          <a:xfrm>
            <a:off x="770965" y="991301"/>
            <a:ext cx="7772400" cy="5943600"/>
          </a:xfrm>
          <a:prstGeom prst="rect">
            <a:avLst/>
          </a:prstGeom>
          <a:noFill/>
          <a:ln>
            <a:noFill/>
          </a:ln>
        </p:spPr>
        <p:txBody>
          <a:bodyPr spcFirstLastPara="1" wrap="square" lIns="50800" tIns="50800" rIns="50800" bIns="50800" anchor="t" anchorCtr="0">
            <a:no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p:txBody>
      </p:sp>
      <p:sp>
        <p:nvSpPr>
          <p:cNvPr id="12" name="Google Shape;12;p2"/>
          <p:cNvSpPr txBox="1">
            <a:spLocks noGrp="1"/>
          </p:cNvSpPr>
          <p:nvPr>
            <p:ph type="sldNum" idx="12"/>
          </p:nvPr>
        </p:nvSpPr>
        <p:spPr>
          <a:xfrm>
            <a:off x="7364729" y="6248400"/>
            <a:ext cx="281941" cy="287087"/>
          </a:xfrm>
          <a:prstGeom prst="rect">
            <a:avLst/>
          </a:prstGeom>
          <a:noFill/>
          <a:ln>
            <a:noFill/>
          </a:ln>
        </p:spPr>
        <p:txBody>
          <a:bodyPr spcFirstLastPara="1" wrap="square" lIns="45700" tIns="45700" rIns="45700" bIns="45700" anchor="t" anchorCtr="0">
            <a:noAutofit/>
          </a:bodyPr>
          <a:lstStyle>
            <a:lvl1pPr marL="0" lvl="0"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1pPr>
            <a:lvl2pPr marL="0" lvl="1"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2pPr>
            <a:lvl3pPr marL="0" lvl="2"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3pPr>
            <a:lvl4pPr marL="0" lvl="3"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4pPr>
            <a:lvl5pPr marL="0" lvl="4"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5pPr>
            <a:lvl6pPr marL="0" lvl="5"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6pPr>
            <a:lvl7pPr marL="0" lvl="6"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7pPr>
            <a:lvl8pPr marL="0" lvl="7"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8pPr>
            <a:lvl9pPr marL="0" lvl="8"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fld>
            <a:endParaRPr lang="en-US"/>
          </a:p>
        </p:txBody>
      </p:sp>
      <p:sp>
        <p:nvSpPr>
          <p:cNvPr id="5" name="矩形 9"/>
          <p:cNvSpPr/>
          <p:nvPr userDrawn="1"/>
        </p:nvSpPr>
        <p:spPr>
          <a:xfrm>
            <a:off x="0" y="6550772"/>
            <a:ext cx="9144000" cy="30722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6" name="Picture 2"/>
          <p:cNvPicPr>
            <a:picLocks noChangeAspect="1" noChangeArrowheads="1"/>
          </p:cNvPicPr>
          <p:nvPr userDrawn="1"/>
        </p:nvPicPr>
        <p:blipFill rotWithShape="1">
          <a:blip r:embed="rId2">
            <a:biLevel thresh="75000"/>
            <a:extLst>
              <a:ext uri="{28A0092B-C50C-407E-A947-70E740481C1C}">
                <a14:useLocalDpi xmlns:a14="http://schemas.microsoft.com/office/drawing/2010/main" val="0"/>
              </a:ext>
            </a:extLst>
          </a:blip>
          <a:srcRect t="22304" r="-76" b="22818"/>
          <a:stretch>
            <a:fillRect/>
          </a:stretch>
        </p:blipFill>
        <p:spPr bwMode="auto">
          <a:xfrm>
            <a:off x="162604" y="396261"/>
            <a:ext cx="608361" cy="33360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txBox="1"/>
          <p:nvPr userDrawn="1"/>
        </p:nvSpPr>
        <p:spPr>
          <a:xfrm>
            <a:off x="6933090" y="6573916"/>
            <a:ext cx="2057400" cy="297402"/>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4DA8740-04C3-4D9C-9880-E3F61E3A801B}" type="slidenum">
              <a:rPr lang="zh-CN" altLang="en-US" smtClean="0"/>
            </a:fld>
            <a:endParaRPr lang="zh-CN" altLang="en-US" dirty="0"/>
          </a:p>
        </p:txBody>
      </p:sp>
      <p:sp>
        <p:nvSpPr>
          <p:cNvPr id="8" name="文本框 12"/>
          <p:cNvSpPr txBox="1"/>
          <p:nvPr userDrawn="1"/>
        </p:nvSpPr>
        <p:spPr>
          <a:xfrm>
            <a:off x="114300" y="6573916"/>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计算机视觉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文本框 13"/>
          <p:cNvSpPr txBox="1"/>
          <p:nvPr userDrawn="1"/>
        </p:nvSpPr>
        <p:spPr>
          <a:xfrm>
            <a:off x="2787917" y="6573916"/>
            <a:ext cx="3672800"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彭小江，深圳技术大学</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矩形 9"/>
          <p:cNvSpPr/>
          <p:nvPr userDrawn="1"/>
        </p:nvSpPr>
        <p:spPr>
          <a:xfrm>
            <a:off x="0" y="6550772"/>
            <a:ext cx="9144000" cy="30722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Title 1"/>
          <p:cNvSpPr>
            <a:spLocks noGrp="1"/>
          </p:cNvSpPr>
          <p:nvPr>
            <p:ph type="title"/>
          </p:nvPr>
        </p:nvSpPr>
        <p:spPr>
          <a:xfrm>
            <a:off x="770965" y="243077"/>
            <a:ext cx="7886700" cy="646928"/>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98376" y="1253331"/>
            <a:ext cx="7886700" cy="4351338"/>
          </a:xfrm>
        </p:spPr>
        <p:txBody>
          <a:bodyPr>
            <a:normAutofit/>
          </a:bodyPr>
          <a:lstStyle>
            <a:lvl1pPr>
              <a:lnSpc>
                <a:spcPct val="100000"/>
              </a:lnSpc>
              <a:buClr>
                <a:srgbClr val="0070C0"/>
              </a:buClr>
              <a:buSzPct val="60000"/>
              <a:buFont typeface="Wingdings" panose="05000000000000000000" pitchFamily="2" charset="2"/>
              <a:buChar char="n"/>
              <a:defRPr sz="3200">
                <a:latin typeface="微软雅黑" panose="020B0503020204020204" pitchFamily="34" charset="-122"/>
                <a:ea typeface="微软雅黑" panose="020B0503020204020204" pitchFamily="34" charset="-122"/>
              </a:defRPr>
            </a:lvl1pPr>
            <a:lvl2pPr>
              <a:lnSpc>
                <a:spcPct val="100000"/>
              </a:lnSpc>
              <a:buClr>
                <a:srgbClr val="0070C0"/>
              </a:buClr>
              <a:buSzPct val="60000"/>
              <a:buFont typeface="Wingdings" panose="05000000000000000000" pitchFamily="2" charset="2"/>
              <a:buChar char="n"/>
              <a:defRPr sz="2800">
                <a:latin typeface="微软雅黑" panose="020B0503020204020204" pitchFamily="34" charset="-122"/>
                <a:ea typeface="微软雅黑" panose="020B0503020204020204" pitchFamily="34" charset="-122"/>
              </a:defRPr>
            </a:lvl2pPr>
            <a:lvl3pPr>
              <a:lnSpc>
                <a:spcPct val="100000"/>
              </a:lnSpc>
              <a:buClr>
                <a:srgbClr val="0070C0"/>
              </a:buClr>
              <a:buSzPct val="60000"/>
              <a:buFont typeface="Wingdings" panose="05000000000000000000" pitchFamily="2" charset="2"/>
              <a:buChar char="n"/>
              <a:defRPr sz="2400">
                <a:latin typeface="微软雅黑" panose="020B0503020204020204" pitchFamily="34" charset="-122"/>
                <a:ea typeface="微软雅黑" panose="020B0503020204020204" pitchFamily="34" charset="-122"/>
              </a:defRPr>
            </a:lvl3pPr>
            <a:lvl4pPr>
              <a:lnSpc>
                <a:spcPct val="100000"/>
              </a:lnSpc>
              <a:buClr>
                <a:srgbClr val="0070C0"/>
              </a:buClr>
              <a:buSzPct val="60000"/>
              <a:buFont typeface="Wingdings" panose="05000000000000000000" pitchFamily="2" charset="2"/>
              <a:buChar char="n"/>
              <a:defRPr sz="2000">
                <a:latin typeface="微软雅黑" panose="020B0503020204020204" pitchFamily="34" charset="-122"/>
                <a:ea typeface="微软雅黑" panose="020B0503020204020204" pitchFamily="34" charset="-122"/>
              </a:defRPr>
            </a:lvl4pPr>
            <a:lvl5pPr>
              <a:lnSpc>
                <a:spcPct val="100000"/>
              </a:lnSpc>
              <a:buClr>
                <a:srgbClr val="0070C0"/>
              </a:buClr>
              <a:buSzPct val="60000"/>
              <a:buFont typeface="Wingdings" panose="05000000000000000000" pitchFamily="2" charset="2"/>
              <a:buChar char="n"/>
              <a:defRPr sz="20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1" name="Slide Number Placeholder 5"/>
          <p:cNvSpPr>
            <a:spLocks noGrp="1"/>
          </p:cNvSpPr>
          <p:nvPr>
            <p:ph type="sldNum" sz="quarter" idx="12"/>
          </p:nvPr>
        </p:nvSpPr>
        <p:spPr>
          <a:xfrm>
            <a:off x="6933090" y="6573916"/>
            <a:ext cx="2057400" cy="297402"/>
          </a:xfrm>
        </p:spPr>
        <p:txBody>
          <a:bodyPr/>
          <a:lstStyle>
            <a:lvl1pPr>
              <a:defRPr sz="1100">
                <a:solidFill>
                  <a:schemeClr val="bg1"/>
                </a:solidFill>
              </a:defRPr>
            </a:lvl1pPr>
          </a:lstStyle>
          <a:p>
            <a:fld id="{54DA8740-04C3-4D9C-9880-E3F61E3A801B}" type="slidenum">
              <a:rPr lang="zh-CN" altLang="en-US" smtClean="0"/>
            </a:fld>
            <a:endParaRPr lang="zh-CN" altLang="en-US" dirty="0"/>
          </a:p>
        </p:txBody>
      </p:sp>
      <p:sp>
        <p:nvSpPr>
          <p:cNvPr id="13" name="文本框 12"/>
          <p:cNvSpPr txBox="1"/>
          <p:nvPr userDrawn="1"/>
        </p:nvSpPr>
        <p:spPr>
          <a:xfrm>
            <a:off x="114300" y="6573916"/>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计算机视觉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787917" y="6573916"/>
            <a:ext cx="3672800"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彭小江，深圳技术大学</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userDrawn="1"/>
        </p:nvPicPr>
        <p:blipFill rotWithShape="1">
          <a:blip r:embed="rId2">
            <a:biLevel thresh="75000"/>
            <a:extLst>
              <a:ext uri="{28A0092B-C50C-407E-A947-70E740481C1C}">
                <a14:useLocalDpi xmlns:a14="http://schemas.microsoft.com/office/drawing/2010/main" val="0"/>
              </a:ext>
            </a:extLst>
          </a:blip>
          <a:srcRect t="22304" r="-76" b="22818"/>
          <a:stretch>
            <a:fillRect/>
          </a:stretch>
        </p:blipFill>
        <p:spPr bwMode="auto">
          <a:xfrm>
            <a:off x="162604" y="396261"/>
            <a:ext cx="608361" cy="33360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770965" y="890005"/>
            <a:ext cx="7886700" cy="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D38F84A-0DAB-4FDA-8DF1-F13CCEC655C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99943ED-0129-4280-BC0A-6092F44E226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D8B3D69-B99E-425A-80A4-C9D5392759FA}"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35ACA22-4E33-4D77-8C60-B37BBF2C360D}"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0A955-5317-48C3-8E5F-AA301A8C061D}"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4D36EBC-980E-46FD-831B-14D976329A7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96AFD30-11EF-431A-B5FE-E39405BC5F4A}"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DA8740-04C3-4D9C-9880-E3F61E3A80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BA5CD-C55D-42A4-AFF7-260205C75322}"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A8740-04C3-4D9C-9880-E3F61E3A80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tags" Target="../tags/tag2.xml"/><Relationship Id="rId3" Type="http://schemas.openxmlformats.org/officeDocument/2006/relationships/image" Target="file:///C:\Users\xjpen\AppData\Local\Temp\wps\INetCache\c894de4a35f3eb2559a0b5f244270e9e" TargetMode="External"/><Relationship Id="rId2" Type="http://schemas.openxmlformats.org/officeDocument/2006/relationships/image" Target="../media/image13.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image" Target="../media/image20.png"/><Relationship Id="rId2" Type="http://schemas.openxmlformats.org/officeDocument/2006/relationships/image" Target="file:///C:\Users\xjpen\AppData\Local\Temp\wps\INetCache\cc7200fb4343f3a5c879941919b56e9e" TargetMode="Externa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file:///C:\Users\xjpen\AppData\Local\Temp\wps\INetCache\bbc725cf3a305e1f01ab42559701079f" TargetMode="Externa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file:///C:\Users\xjpen\AppData\Local\Temp\wps\INetCache\bbc725cf3a305e1f01ab42559701079f" TargetMode="Externa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1.bin"/><Relationship Id="rId2" Type="http://schemas.openxmlformats.org/officeDocument/2006/relationships/image" Target="../media/image1.tiff"/><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file:///C:\Users\xjpen\AppData\Local\Temp\wps\INetCache\2931f29cf72e24d84e0987f21db26453" TargetMode="External"/><Relationship Id="rId1" Type="http://schemas.openxmlformats.org/officeDocument/2006/relationships/image" Target="../media/image36.jpe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file:///C:\Users\xjpen\AppData\Local\Temp\wps\INetCache\2931f29cf72e24d84e0987f21db26453" TargetMode="External"/><Relationship Id="rId1" Type="http://schemas.openxmlformats.org/officeDocument/2006/relationships/image" Target="../media/image3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41.wmf"/><Relationship Id="rId3" Type="http://schemas.openxmlformats.org/officeDocument/2006/relationships/oleObject" Target="../embeddings/oleObject5.bin"/><Relationship Id="rId2" Type="http://schemas.openxmlformats.org/officeDocument/2006/relationships/image" Target="../media/image40.wmf"/><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vmlDrawing" Target="../drawings/vmlDrawing5.vml"/><Relationship Id="rId6" Type="http://schemas.openxmlformats.org/officeDocument/2006/relationships/slideLayout" Target="../slideLayouts/slideLayout7.xml"/><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oleObject" Target="../embeddings/oleObject7.bin"/><Relationship Id="rId2" Type="http://schemas.openxmlformats.org/officeDocument/2006/relationships/image" Target="../media/image43.wmf"/><Relationship Id="rId1"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51.wmf"/><Relationship Id="rId3" Type="http://schemas.openxmlformats.org/officeDocument/2006/relationships/oleObject" Target="../embeddings/oleObject9.bin"/><Relationship Id="rId2" Type="http://schemas.openxmlformats.org/officeDocument/2006/relationships/image" Target="../media/image50.wmf"/><Relationship Id="rId1"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file:///C:\Users\xjpen\AppData\Local\Temp\wps\INetCache\18fa81fc561862228eae9750fef7b4b5" TargetMode="Externa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file:///C:\Users\xjpen\AppData\Local\Temp\wps\INetCache\18fa81fc561862228eae9750fef7b4b5" TargetMode="Externa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file:///C:\Users\xjpen\AppData\Local\Temp\wps\INetCache\714ce11701989513d184fcdbc38da5c3" TargetMode="Externa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file:///C:\Users\xjpen\AppData\Local\Temp\wps\INetCache\d3c16ac67946e2cd943f8c0dce7958c5" TargetMode="Externa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file:///C:\Users\xjpen\AppData\Local\Temp\wps\INetCache\ab789db5721e725079bcdd03821fbb5d" TargetMode="External"/><Relationship Id="rId7" Type="http://schemas.openxmlformats.org/officeDocument/2006/relationships/image" Target="../media/image10.png"/><Relationship Id="rId6" Type="http://schemas.openxmlformats.org/officeDocument/2006/relationships/image" Target="file:///C:\Users\xjpen\AppData\Local\Temp\wps\INetCache\9386555cbf0473657deadf1dd5126ede" TargetMode="External"/><Relationship Id="rId5" Type="http://schemas.openxmlformats.org/officeDocument/2006/relationships/image" Target="../media/image9.png"/><Relationship Id="rId4" Type="http://schemas.openxmlformats.org/officeDocument/2006/relationships/image" Target="file:///C:\Users\xjpen\AppData\Local\Temp\wps\INetCache\c3614bf8739bd552bcf4b4dad1f5f039" TargetMode="External"/><Relationship Id="rId3" Type="http://schemas.openxmlformats.org/officeDocument/2006/relationships/image" Target="../media/image8.png"/><Relationship Id="rId2" Type="http://schemas.openxmlformats.org/officeDocument/2006/relationships/image" Target="file:///C:\Users\xjpen\AppData\Local\Temp\wps\INetCache\75f7f2e565c1d219abcd6e5e741f6947" TargetMode="External"/><Relationship Id="rId12" Type="http://schemas.openxmlformats.org/officeDocument/2006/relationships/notesSlide" Target="../notesSlides/notesSlide5.xml"/><Relationship Id="rId11" Type="http://schemas.openxmlformats.org/officeDocument/2006/relationships/slideLayout" Target="../slideLayouts/slideLayout12.xml"/><Relationship Id="rId10" Type="http://schemas.openxmlformats.org/officeDocument/2006/relationships/image" Target="file:///C:\Users\xjpen\AppData\Local\Temp\wps\INetCache\7143e72a7e1f5ac2577e5c499acd6ded" TargetMode="Externa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image" Target="file:///C:\Users\xjpen\AppData\Local\Temp\wps\INetCache\c894de4a35f3eb2559a0b5f244270e9e" TargetMode="External"/><Relationship Id="rId3" Type="http://schemas.openxmlformats.org/officeDocument/2006/relationships/image" Target="../media/image13.png"/><Relationship Id="rId2" Type="http://schemas.openxmlformats.org/officeDocument/2006/relationships/image" Target="file:///C:\Users\xjpen\AppData\Local\Temp\wps\INetCache\97c7190605a89f2ca5ee45bab941ebae" TargetMode="Externa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5902" y="1578279"/>
            <a:ext cx="8338098" cy="1387904"/>
          </a:xfrm>
        </p:spPr>
        <p:txBody>
          <a:bodyPr>
            <a:noAutofit/>
          </a:bodyPr>
          <a:lstStyle/>
          <a:p>
            <a:r>
              <a:rPr lang="en-US" altLang="zh-CN" sz="4000" dirty="0"/>
              <a:t>Image</a:t>
            </a:r>
            <a:r>
              <a:rPr lang="zh-CN" altLang="en-US" sz="4000" dirty="0"/>
              <a:t> </a:t>
            </a:r>
            <a:r>
              <a:rPr lang="en-US" altLang="zh-CN" sz="4000" dirty="0"/>
              <a:t>Processing</a:t>
            </a:r>
            <a:r>
              <a:rPr lang="zh-CN" altLang="en-US" sz="4000" dirty="0"/>
              <a:t> </a:t>
            </a:r>
            <a:r>
              <a:rPr lang="en-US" altLang="zh-CN" sz="4000" dirty="0" err="1"/>
              <a:t>Fundation</a:t>
            </a:r>
            <a:br>
              <a:rPr lang="en-US" altLang="ja-JP" sz="4000" dirty="0"/>
            </a:br>
            <a:r>
              <a:rPr lang="ja-JP" altLang="en-US" sz="4000"/>
              <a:t>图像处理基础</a:t>
            </a:r>
            <a:r>
              <a:rPr lang="en-US" altLang="zh-CN" sz="4000" dirty="0"/>
              <a:t>II</a:t>
            </a:r>
            <a:endParaRPr lang="zh-CN" altLang="en-US" sz="4000" dirty="0"/>
          </a:p>
        </p:txBody>
      </p:sp>
      <p:sp>
        <p:nvSpPr>
          <p:cNvPr id="3" name="副标题 2"/>
          <p:cNvSpPr>
            <a:spLocks noGrp="1"/>
          </p:cNvSpPr>
          <p:nvPr>
            <p:ph type="subTitle" idx="1"/>
          </p:nvPr>
        </p:nvSpPr>
        <p:spPr/>
        <p:txBody>
          <a:bodyPr>
            <a:normAutofit/>
          </a:bodyPr>
          <a:lstStyle/>
          <a:p>
            <a:r>
              <a:rPr lang="zh-CN" altLang="en-US" sz="2000" dirty="0"/>
              <a:t>彭小江，博士，副教授</a:t>
            </a:r>
            <a:endParaRPr lang="en-US" altLang="zh-CN" sz="2000" dirty="0"/>
          </a:p>
          <a:p>
            <a:r>
              <a:rPr lang="zh-CN" altLang="en-US" sz="2000" dirty="0"/>
              <a:t>深圳技术大学</a:t>
            </a:r>
            <a:endParaRPr lang="en-US" altLang="zh-CN" sz="2000" dirty="0"/>
          </a:p>
          <a:p>
            <a:r>
              <a:rPr lang="zh-CN" altLang="en-US" sz="2000" dirty="0"/>
              <a:t>邮箱</a:t>
            </a:r>
            <a:r>
              <a:rPr lang="en-US" altLang="zh-CN" sz="2000" dirty="0"/>
              <a:t>: pengxiaojiang@sztu.edu.cn</a:t>
            </a:r>
            <a:endParaRPr lang="en-US" altLang="zh-CN" sz="2000" dirty="0"/>
          </a:p>
          <a:p>
            <a:r>
              <a:rPr lang="zh-CN" altLang="en-US" sz="2000" dirty="0"/>
              <a:t>主页</a:t>
            </a:r>
            <a:r>
              <a:rPr lang="en-US" altLang="zh-CN" sz="2000" dirty="0"/>
              <a:t>: https://pengxj.github.io/</a:t>
            </a: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双三次插值：取</a:t>
            </a:r>
            <a:r>
              <a:rPr lang="en-US" altLang="zh-CN" dirty="0"/>
              <a:t>P</a:t>
            </a:r>
            <a:r>
              <a:rPr lang="zh-CN" altLang="en-US" dirty="0"/>
              <a:t>（</a:t>
            </a:r>
            <a:r>
              <a:rPr lang="en-US" altLang="zh-CN" dirty="0"/>
              <a:t>x,y</a:t>
            </a:r>
            <a:r>
              <a:rPr lang="zh-CN" altLang="en-US" dirty="0"/>
              <a:t>）点的</a:t>
            </a:r>
            <a:r>
              <a:rPr lang="en-US" altLang="zh-CN" dirty="0"/>
              <a:t>4x4</a:t>
            </a:r>
            <a:r>
              <a:rPr lang="zh-CN" altLang="en-US" dirty="0"/>
              <a:t>的近邻像素。</a:t>
            </a:r>
            <a:endParaRPr lang="zh-CN" altLang="en-US" dirty="0"/>
          </a:p>
          <a:p>
            <a:r>
              <a:rPr lang="zh-CN" altLang="en-US" dirty="0"/>
              <a:t>进行空间滤波</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8" name="图片 107"/>
          <p:cNvPicPr/>
          <p:nvPr>
            <p:custDataLst>
              <p:tags r:id="rId1"/>
            </p:custDataLst>
          </p:nvPr>
        </p:nvPicPr>
        <p:blipFill>
          <a:blip r:embed="rId2" r:link="rId3"/>
          <a:srcRect l="18169" t="16416" r="18693" b="11233"/>
          <a:stretch>
            <a:fillRect/>
          </a:stretch>
        </p:blipFill>
        <p:spPr>
          <a:xfrm>
            <a:off x="3087370" y="4244340"/>
            <a:ext cx="2294890" cy="2012315"/>
          </a:xfrm>
          <a:prstGeom prst="rect">
            <a:avLst/>
          </a:prstGeom>
          <a:noFill/>
          <a:ln w="9525">
            <a:noFill/>
          </a:ln>
        </p:spPr>
      </p:pic>
      <p:pic>
        <p:nvPicPr>
          <p:cNvPr id="4" name="图片 3" descr="1358782084_2539"/>
          <p:cNvPicPr>
            <a:picLocks noChangeAspect="1"/>
          </p:cNvPicPr>
          <p:nvPr>
            <p:custDataLst>
              <p:tags r:id="rId4"/>
            </p:custDataLst>
          </p:nvPr>
        </p:nvPicPr>
        <p:blipFill>
          <a:blip r:embed="rId5"/>
          <a:stretch>
            <a:fillRect/>
          </a:stretch>
        </p:blipFill>
        <p:spPr>
          <a:xfrm>
            <a:off x="1049655" y="2221230"/>
            <a:ext cx="6677025" cy="1657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平移：</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2180590" y="991235"/>
            <a:ext cx="1794510" cy="829310"/>
          </a:xfrm>
          <a:prstGeom prst="rect">
            <a:avLst/>
          </a:prstGeom>
        </p:spPr>
      </p:pic>
      <p:pic>
        <p:nvPicPr>
          <p:cNvPr id="6" name="图片 5"/>
          <p:cNvPicPr>
            <a:picLocks noChangeAspect="1"/>
          </p:cNvPicPr>
          <p:nvPr/>
        </p:nvPicPr>
        <p:blipFill>
          <a:blip r:embed="rId2"/>
          <a:stretch>
            <a:fillRect/>
          </a:stretch>
        </p:blipFill>
        <p:spPr>
          <a:xfrm>
            <a:off x="2180590" y="2171065"/>
            <a:ext cx="2838450" cy="104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翻转：</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063115" y="990600"/>
            <a:ext cx="2150110" cy="731520"/>
          </a:xfrm>
          <a:prstGeom prst="rect">
            <a:avLst/>
          </a:prstGeom>
        </p:spPr>
      </p:pic>
      <p:pic>
        <p:nvPicPr>
          <p:cNvPr id="5" name="图片 4"/>
          <p:cNvPicPr>
            <a:picLocks noChangeAspect="1"/>
          </p:cNvPicPr>
          <p:nvPr/>
        </p:nvPicPr>
        <p:blipFill>
          <a:blip r:embed="rId2"/>
          <a:stretch>
            <a:fillRect/>
          </a:stretch>
        </p:blipFill>
        <p:spPr>
          <a:xfrm>
            <a:off x="1998345" y="2022475"/>
            <a:ext cx="3507740" cy="11188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旋转：</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2" name="图片 111"/>
          <p:cNvPicPr/>
          <p:nvPr/>
        </p:nvPicPr>
        <p:blipFill>
          <a:blip r:embed="rId1" r:link="rId2"/>
          <a:stretch>
            <a:fillRect/>
          </a:stretch>
        </p:blipFill>
        <p:spPr>
          <a:xfrm>
            <a:off x="2413000" y="1363980"/>
            <a:ext cx="3963035" cy="2564130"/>
          </a:xfrm>
          <a:prstGeom prst="rect">
            <a:avLst/>
          </a:prstGeom>
          <a:noFill/>
          <a:ln w="9525">
            <a:noFill/>
          </a:ln>
        </p:spPr>
      </p:pic>
      <p:pic>
        <p:nvPicPr>
          <p:cNvPr id="4" name="图片 3"/>
          <p:cNvPicPr>
            <a:picLocks noChangeAspect="1"/>
          </p:cNvPicPr>
          <p:nvPr/>
        </p:nvPicPr>
        <p:blipFill>
          <a:blip r:embed="rId3"/>
          <a:stretch>
            <a:fillRect/>
          </a:stretch>
        </p:blipFill>
        <p:spPr>
          <a:xfrm>
            <a:off x="1734820" y="4117975"/>
            <a:ext cx="5844540" cy="22186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旋转：图片的原点是左上角。实际中，我们希望围绕图像的</a:t>
            </a:r>
            <a:r>
              <a:rPr lang="zh-CN" altLang="en-US" dirty="0">
                <a:solidFill>
                  <a:srgbClr val="FF0000"/>
                </a:solidFill>
              </a:rPr>
              <a:t>中心点</a:t>
            </a:r>
            <a:r>
              <a:rPr lang="zh-CN" altLang="en-US" dirty="0"/>
              <a:t>进行旋转</a:t>
            </a:r>
            <a:endParaRPr lang="zh-CN" altLang="en-US" dirty="0"/>
          </a:p>
          <a:p>
            <a:endParaRPr lang="zh-CN" altLang="en-US" dirty="0"/>
          </a:p>
          <a:p>
            <a:r>
              <a:rPr lang="zh-CN" altLang="en-US" dirty="0"/>
              <a:t>首先坐标系转换：</a:t>
            </a:r>
            <a:endParaRPr lang="zh-CN" altLang="en-US" dirty="0"/>
          </a:p>
        </p:txBody>
      </p:sp>
      <p:pic>
        <p:nvPicPr>
          <p:cNvPr id="113" name="图片 112"/>
          <p:cNvPicPr/>
          <p:nvPr/>
        </p:nvPicPr>
        <p:blipFill>
          <a:blip r:embed="rId1" r:link="rId2"/>
          <a:stretch>
            <a:fillRect/>
          </a:stretch>
        </p:blipFill>
        <p:spPr>
          <a:xfrm>
            <a:off x="5891848" y="1550988"/>
            <a:ext cx="2714625" cy="2790825"/>
          </a:xfrm>
          <a:prstGeom prst="rect">
            <a:avLst/>
          </a:prstGeom>
          <a:noFill/>
          <a:ln w="9525">
            <a:noFill/>
          </a:ln>
        </p:spPr>
      </p:pic>
      <p:pic>
        <p:nvPicPr>
          <p:cNvPr id="5" name="图片 4"/>
          <p:cNvPicPr>
            <a:picLocks noChangeAspect="1"/>
          </p:cNvPicPr>
          <p:nvPr/>
        </p:nvPicPr>
        <p:blipFill>
          <a:blip r:embed="rId3"/>
          <a:stretch>
            <a:fillRect/>
          </a:stretch>
        </p:blipFill>
        <p:spPr>
          <a:xfrm>
            <a:off x="1617980" y="2874645"/>
            <a:ext cx="1727835" cy="709295"/>
          </a:xfrm>
          <a:prstGeom prst="rect">
            <a:avLst/>
          </a:prstGeom>
        </p:spPr>
      </p:pic>
      <p:pic>
        <p:nvPicPr>
          <p:cNvPr id="6" name="图片 5"/>
          <p:cNvPicPr>
            <a:picLocks noChangeAspect="1"/>
          </p:cNvPicPr>
          <p:nvPr/>
        </p:nvPicPr>
        <p:blipFill>
          <a:blip r:embed="rId4"/>
          <a:stretch>
            <a:fillRect/>
          </a:stretch>
        </p:blipFill>
        <p:spPr>
          <a:xfrm>
            <a:off x="1068070" y="3583940"/>
            <a:ext cx="4038600" cy="981710"/>
          </a:xfrm>
          <a:prstGeom prst="rect">
            <a:avLst/>
          </a:prstGeom>
        </p:spPr>
      </p:pic>
      <p:sp>
        <p:nvSpPr>
          <p:cNvPr id="7" name="文本框 6"/>
          <p:cNvSpPr txBox="1"/>
          <p:nvPr/>
        </p:nvSpPr>
        <p:spPr>
          <a:xfrm>
            <a:off x="1068070" y="4757420"/>
            <a:ext cx="2011680" cy="368300"/>
          </a:xfrm>
          <a:prstGeom prst="rect">
            <a:avLst/>
          </a:prstGeom>
          <a:noFill/>
        </p:spPr>
        <p:txBody>
          <a:bodyPr wrap="none" rtlCol="0" anchor="t">
            <a:spAutoFit/>
          </a:bodyPr>
          <a:lstStyle/>
          <a:p>
            <a:r>
              <a:rPr lang="zh-CN" altLang="en-US" dirty="0">
                <a:solidFill>
                  <a:srgbClr val="FF0000"/>
                </a:solidFill>
                <a:sym typeface="+mn-ea"/>
              </a:rPr>
              <a:t>注意：都是列向量</a:t>
            </a:r>
            <a:endParaRPr lang="zh-CN" altLang="en-US" dirty="0">
              <a:solidFill>
                <a:srgbClr val="FF0000"/>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旋转：图片的原点是左上角。实际中，我们希望围绕图像的</a:t>
            </a:r>
            <a:r>
              <a:rPr lang="zh-CN" altLang="en-US" dirty="0">
                <a:solidFill>
                  <a:srgbClr val="FF0000"/>
                </a:solidFill>
              </a:rPr>
              <a:t>中心点</a:t>
            </a:r>
            <a:r>
              <a:rPr lang="zh-CN" altLang="en-US" dirty="0"/>
              <a:t>进行旋转</a:t>
            </a:r>
            <a:endParaRPr lang="zh-CN" altLang="en-US" dirty="0"/>
          </a:p>
          <a:p>
            <a:endParaRPr lang="zh-CN" altLang="en-US" dirty="0"/>
          </a:p>
          <a:p>
            <a:r>
              <a:rPr lang="zh-CN" altLang="en-US" dirty="0"/>
              <a:t>首先将新坐标的点转换：</a:t>
            </a:r>
            <a:endParaRPr lang="zh-CN" altLang="en-US" dirty="0"/>
          </a:p>
        </p:txBody>
      </p:sp>
      <p:pic>
        <p:nvPicPr>
          <p:cNvPr id="113" name="图片 112"/>
          <p:cNvPicPr/>
          <p:nvPr/>
        </p:nvPicPr>
        <p:blipFill>
          <a:blip r:embed="rId1" r:link="rId2"/>
          <a:stretch>
            <a:fillRect/>
          </a:stretch>
        </p:blipFill>
        <p:spPr>
          <a:xfrm>
            <a:off x="5891848" y="1550988"/>
            <a:ext cx="2714625" cy="2790825"/>
          </a:xfrm>
          <a:prstGeom prst="rect">
            <a:avLst/>
          </a:prstGeom>
          <a:noFill/>
          <a:ln w="9525">
            <a:noFill/>
          </a:ln>
        </p:spPr>
      </p:pic>
      <p:pic>
        <p:nvPicPr>
          <p:cNvPr id="5" name="图片 4"/>
          <p:cNvPicPr>
            <a:picLocks noChangeAspect="1"/>
          </p:cNvPicPr>
          <p:nvPr/>
        </p:nvPicPr>
        <p:blipFill>
          <a:blip r:embed="rId3"/>
          <a:stretch>
            <a:fillRect/>
          </a:stretch>
        </p:blipFill>
        <p:spPr>
          <a:xfrm>
            <a:off x="1617980" y="2874645"/>
            <a:ext cx="1727835" cy="709295"/>
          </a:xfrm>
          <a:prstGeom prst="rect">
            <a:avLst/>
          </a:prstGeom>
        </p:spPr>
      </p:pic>
      <p:pic>
        <p:nvPicPr>
          <p:cNvPr id="6" name="图片 5"/>
          <p:cNvPicPr>
            <a:picLocks noChangeAspect="1"/>
          </p:cNvPicPr>
          <p:nvPr/>
        </p:nvPicPr>
        <p:blipFill>
          <a:blip r:embed="rId4"/>
          <a:stretch>
            <a:fillRect/>
          </a:stretch>
        </p:blipFill>
        <p:spPr>
          <a:xfrm>
            <a:off x="1068070" y="3583940"/>
            <a:ext cx="4038600" cy="9817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旋转：</a:t>
            </a:r>
            <a:endParaRPr lang="zh-CN" altLang="en-US" dirty="0"/>
          </a:p>
          <a:p>
            <a:r>
              <a:rPr lang="zh-CN" altLang="en-US" dirty="0"/>
              <a:t>接着进行旋转</a:t>
            </a:r>
            <a:endParaRPr lang="zh-CN" altLang="en-US" dirty="0"/>
          </a:p>
          <a:p>
            <a:endParaRPr lang="zh-CN" altLang="en-US" dirty="0"/>
          </a:p>
          <a:p>
            <a:endParaRPr lang="zh-CN" altLang="en-US" dirty="0"/>
          </a:p>
          <a:p>
            <a:r>
              <a:rPr lang="zh-CN" altLang="en-US" dirty="0"/>
              <a:t>旋转后，要显示所有像素图片大小必将改变，因此新图像的中心会变化。将（</a:t>
            </a:r>
            <a:r>
              <a:rPr lang="en-US" altLang="zh-CN" i="1" dirty="0"/>
              <a:t>a,b</a:t>
            </a:r>
            <a:r>
              <a:rPr lang="zh-CN" altLang="en-US" dirty="0"/>
              <a:t>）点带入旋转坐标为</a:t>
            </a:r>
            <a:r>
              <a:rPr lang="en-US" altLang="zh-CN" dirty="0"/>
              <a:t>0</a:t>
            </a:r>
            <a:r>
              <a:rPr lang="zh-CN" altLang="en-US" dirty="0"/>
              <a:t>。要得到新图片的坐标还需要：</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001395" y="2076450"/>
            <a:ext cx="5902325" cy="965200"/>
          </a:xfrm>
          <a:prstGeom prst="rect">
            <a:avLst/>
          </a:prstGeom>
        </p:spPr>
      </p:pic>
      <p:pic>
        <p:nvPicPr>
          <p:cNvPr id="5" name="图片 4"/>
          <p:cNvPicPr>
            <a:picLocks noChangeAspect="1"/>
          </p:cNvPicPr>
          <p:nvPr/>
        </p:nvPicPr>
        <p:blipFill>
          <a:blip r:embed="rId2"/>
          <a:stretch>
            <a:fillRect/>
          </a:stretch>
        </p:blipFill>
        <p:spPr>
          <a:xfrm>
            <a:off x="1156335" y="4719955"/>
            <a:ext cx="6831330" cy="941070"/>
          </a:xfrm>
          <a:prstGeom prst="rect">
            <a:avLst/>
          </a:prstGeom>
        </p:spPr>
      </p:pic>
      <p:sp>
        <p:nvSpPr>
          <p:cNvPr id="7" name="文本框 6"/>
          <p:cNvSpPr txBox="1"/>
          <p:nvPr/>
        </p:nvSpPr>
        <p:spPr>
          <a:xfrm>
            <a:off x="1156335" y="5929630"/>
            <a:ext cx="6428740" cy="398780"/>
          </a:xfrm>
          <a:prstGeom prst="rect">
            <a:avLst/>
          </a:prstGeom>
          <a:noFill/>
        </p:spPr>
        <p:txBody>
          <a:bodyPr wrap="square" rtlCol="0" anchor="t">
            <a:spAutoFit/>
          </a:bodyPr>
          <a:lstStyle/>
          <a:p>
            <a:r>
              <a:rPr lang="en-US" altLang="zh-CN" sz="2000" i="1"/>
              <a:t>c,d</a:t>
            </a:r>
            <a:r>
              <a:rPr lang="zh-CN" altLang="en-US" sz="2000"/>
              <a:t>是新图片的中心点，可以通过原图四个角点计算</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图像几何变换</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45059" name="Picture 14"/>
          <p:cNvPicPr>
            <a:picLocks noGrp="1" noChangeAspect="1"/>
          </p:cNvPicPr>
          <p:nvPr>
            <p:ph idx="1"/>
          </p:nvPr>
        </p:nvPicPr>
        <p:blipFill>
          <a:blip r:embed="rId1">
            <a:clrChange>
              <a:clrFrom>
                <a:srgbClr val="FFFFFF"/>
              </a:clrFrom>
              <a:clrTo>
                <a:srgbClr val="FFFFFF">
                  <a:alpha val="0"/>
                </a:srgbClr>
              </a:clrTo>
            </a:clrChange>
          </a:blip>
          <a:stretch>
            <a:fillRect/>
          </a:stretch>
        </p:blipFill>
        <p:spPr>
          <a:xfrm>
            <a:off x="1043305" y="1361440"/>
            <a:ext cx="7195820" cy="4134485"/>
          </a:xfrm>
          <a:prstGeom prst="rect">
            <a:avLst/>
          </a:prstGeom>
          <a:noFill/>
          <a:ln w="9525">
            <a:noFill/>
          </a:ln>
        </p:spPr>
      </p:pic>
      <p:cxnSp>
        <p:nvCxnSpPr>
          <p:cNvPr id="5" name="直接连接符 4"/>
          <p:cNvCxnSpPr>
            <a:stCxn id="45059" idx="1"/>
            <a:endCxn id="45059" idx="3"/>
          </p:cNvCxnSpPr>
          <p:nvPr/>
        </p:nvCxnSpPr>
        <p:spPr>
          <a:xfrm>
            <a:off x="1043305" y="3429000"/>
            <a:ext cx="7195820"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5"/>
          <p:cNvSpPr/>
          <p:nvPr/>
        </p:nvSpPr>
        <p:spPr>
          <a:xfrm>
            <a:off x="422884" y="193676"/>
            <a:ext cx="5730875" cy="554037"/>
          </a:xfrm>
          <a:prstGeom prst="rect">
            <a:avLst/>
          </a:prstGeom>
          <a:noFill/>
          <a:ln w="9525">
            <a:noFill/>
          </a:ln>
        </p:spPr>
        <p:txBody>
          <a:bodyPr wrap="none">
            <a:spAutoFit/>
          </a:bodyPr>
          <a:lstStyle/>
          <a:p>
            <a:pPr eaLnBrk="1" hangingPunct="1"/>
            <a:r>
              <a:rPr lang="en-US" altLang="zh-CN" sz="3000" b="1" dirty="0">
                <a:solidFill>
                  <a:srgbClr val="000000"/>
                </a:solidFill>
                <a:latin typeface="楷体_GB2312" pitchFamily="49" charset="-122"/>
                <a:ea typeface="楷体_GB2312" pitchFamily="49" charset="-122"/>
              </a:rPr>
              <a:t>   </a:t>
            </a:r>
            <a:r>
              <a:rPr lang="zh-CN" altLang="en-US" sz="3000" b="1" dirty="0">
                <a:solidFill>
                  <a:srgbClr val="000000"/>
                </a:solidFill>
                <a:latin typeface="楷体_GB2312" pitchFamily="49" charset="-122"/>
                <a:ea typeface="楷体_GB2312" pitchFamily="49" charset="-122"/>
              </a:rPr>
              <a:t>相似变换（平移</a:t>
            </a:r>
            <a:r>
              <a:rPr lang="en-US" altLang="zh-CN" sz="3000" b="1" dirty="0">
                <a:solidFill>
                  <a:srgbClr val="000000"/>
                </a:solidFill>
                <a:latin typeface="楷体_GB2312" pitchFamily="49" charset="-122"/>
                <a:ea typeface="楷体_GB2312" pitchFamily="49" charset="-122"/>
              </a:rPr>
              <a:t>+</a:t>
            </a:r>
            <a:r>
              <a:rPr lang="zh-CN" altLang="en-US" sz="3000" b="1" dirty="0">
                <a:solidFill>
                  <a:srgbClr val="000000"/>
                </a:solidFill>
                <a:latin typeface="楷体_GB2312" pitchFamily="49" charset="-122"/>
                <a:ea typeface="楷体_GB2312" pitchFamily="49" charset="-122"/>
              </a:rPr>
              <a:t>旋转</a:t>
            </a:r>
            <a:r>
              <a:rPr lang="en-US" altLang="zh-CN" sz="3000" b="1" dirty="0">
                <a:solidFill>
                  <a:srgbClr val="000000"/>
                </a:solidFill>
                <a:latin typeface="楷体_GB2312" pitchFamily="49" charset="-122"/>
                <a:ea typeface="楷体_GB2312" pitchFamily="49" charset="-122"/>
              </a:rPr>
              <a:t>+</a:t>
            </a:r>
            <a:r>
              <a:rPr lang="zh-CN" altLang="en-US" sz="3000" b="1" dirty="0">
                <a:solidFill>
                  <a:srgbClr val="000000"/>
                </a:solidFill>
                <a:latin typeface="楷体_GB2312" pitchFamily="49" charset="-122"/>
                <a:ea typeface="楷体_GB2312" pitchFamily="49" charset="-122"/>
              </a:rPr>
              <a:t>尺度）</a:t>
            </a:r>
            <a:endParaRPr lang="zh-CN" altLang="en-US" dirty="0">
              <a:latin typeface="Calibri" panose="020F0502020204030204" charset="0"/>
              <a:ea typeface="宋体" panose="02010600030101010101" pitchFamily="2" charset="-122"/>
            </a:endParaRPr>
          </a:p>
        </p:txBody>
      </p:sp>
      <p:pic>
        <p:nvPicPr>
          <p:cNvPr id="37891" name="图片 6"/>
          <p:cNvPicPr>
            <a:picLocks noChangeAspect="1"/>
          </p:cNvPicPr>
          <p:nvPr/>
        </p:nvPicPr>
        <p:blipFill>
          <a:blip r:embed="rId1"/>
          <a:srcRect t="9308"/>
          <a:stretch>
            <a:fillRect/>
          </a:stretch>
        </p:blipFill>
        <p:spPr>
          <a:xfrm>
            <a:off x="422910" y="1532890"/>
            <a:ext cx="8242300" cy="496824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4"/>
          <p:cNvSpPr/>
          <p:nvPr/>
        </p:nvSpPr>
        <p:spPr>
          <a:xfrm>
            <a:off x="481751" y="314173"/>
            <a:ext cx="6884988" cy="554037"/>
          </a:xfrm>
          <a:prstGeom prst="rect">
            <a:avLst/>
          </a:prstGeom>
          <a:noFill/>
          <a:ln w="9525">
            <a:noFill/>
          </a:ln>
        </p:spPr>
        <p:txBody>
          <a:bodyPr wrap="none">
            <a:spAutoFit/>
          </a:bodyPr>
          <a:lstStyle/>
          <a:p>
            <a:pPr eaLnBrk="1" hangingPunct="1"/>
            <a:r>
              <a:rPr lang="en-US" altLang="zh-CN" sz="3000" b="1" dirty="0">
                <a:solidFill>
                  <a:srgbClr val="000000"/>
                </a:solidFill>
                <a:latin typeface="楷体_GB2312" pitchFamily="49" charset="-122"/>
                <a:ea typeface="楷体_GB2312" pitchFamily="49" charset="-122"/>
              </a:rPr>
              <a:t>   </a:t>
            </a:r>
            <a:r>
              <a:rPr lang="zh-CN" altLang="en-US" sz="3000" b="1" dirty="0">
                <a:solidFill>
                  <a:srgbClr val="000000"/>
                </a:solidFill>
                <a:latin typeface="楷体_GB2312" pitchFamily="49" charset="-122"/>
                <a:ea typeface="楷体_GB2312" pitchFamily="49" charset="-122"/>
              </a:rPr>
              <a:t>仿射变换（平移</a:t>
            </a:r>
            <a:r>
              <a:rPr lang="en-US" altLang="zh-CN" sz="3000" b="1" dirty="0">
                <a:solidFill>
                  <a:srgbClr val="000000"/>
                </a:solidFill>
                <a:latin typeface="楷体_GB2312" pitchFamily="49" charset="-122"/>
                <a:ea typeface="楷体_GB2312" pitchFamily="49" charset="-122"/>
              </a:rPr>
              <a:t>+</a:t>
            </a:r>
            <a:r>
              <a:rPr lang="zh-CN" altLang="en-US" sz="3000" b="1" dirty="0">
                <a:solidFill>
                  <a:srgbClr val="000000"/>
                </a:solidFill>
                <a:latin typeface="楷体_GB2312" pitchFamily="49" charset="-122"/>
                <a:ea typeface="楷体_GB2312" pitchFamily="49" charset="-122"/>
              </a:rPr>
              <a:t>旋转</a:t>
            </a:r>
            <a:r>
              <a:rPr lang="en-US" altLang="zh-CN" sz="3000" b="1" dirty="0">
                <a:solidFill>
                  <a:srgbClr val="000000"/>
                </a:solidFill>
                <a:latin typeface="楷体_GB2312" pitchFamily="49" charset="-122"/>
                <a:ea typeface="楷体_GB2312" pitchFamily="49" charset="-122"/>
              </a:rPr>
              <a:t>+</a:t>
            </a:r>
            <a:r>
              <a:rPr lang="zh-CN" altLang="en-US" sz="3000" b="1" dirty="0">
                <a:solidFill>
                  <a:srgbClr val="000000"/>
                </a:solidFill>
                <a:latin typeface="楷体_GB2312" pitchFamily="49" charset="-122"/>
                <a:ea typeface="楷体_GB2312" pitchFamily="49" charset="-122"/>
              </a:rPr>
              <a:t>非均匀尺度）</a:t>
            </a:r>
            <a:endParaRPr lang="zh-CN" altLang="en-US" dirty="0">
              <a:latin typeface="Calibri" panose="020F0502020204030204" charset="0"/>
              <a:ea typeface="宋体" panose="02010600030101010101" pitchFamily="2" charset="-122"/>
            </a:endParaRPr>
          </a:p>
        </p:txBody>
      </p:sp>
      <p:pic>
        <p:nvPicPr>
          <p:cNvPr id="39939" name="图片 5"/>
          <p:cNvPicPr>
            <a:picLocks noChangeAspect="1"/>
          </p:cNvPicPr>
          <p:nvPr/>
        </p:nvPicPr>
        <p:blipFill rotWithShape="1">
          <a:blip r:embed="rId1"/>
          <a:srcRect t="10426"/>
          <a:stretch>
            <a:fillRect/>
          </a:stretch>
        </p:blipFill>
        <p:spPr>
          <a:xfrm>
            <a:off x="408030" y="1227551"/>
            <a:ext cx="8531225" cy="496554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主要内容</a:t>
            </a:r>
            <a:endParaRPr lang="en-US" dirty="0"/>
          </a:p>
        </p:txBody>
      </p:sp>
      <p:sp>
        <p:nvSpPr>
          <p:cNvPr id="3" name="Content Placeholder 2"/>
          <p:cNvSpPr>
            <a:spLocks noGrp="1"/>
          </p:cNvSpPr>
          <p:nvPr>
            <p:ph idx="1"/>
          </p:nvPr>
        </p:nvSpPr>
        <p:spPr/>
        <p:txBody>
          <a:bodyPr/>
          <a:lstStyle/>
          <a:p>
            <a:r>
              <a:rPr lang="zh-CN" altLang="en-US" dirty="0"/>
              <a:t>图像几何变换</a:t>
            </a:r>
            <a:endParaRPr lang="zh-CN" altLang="en-US" dirty="0"/>
          </a:p>
          <a:p>
            <a:pPr lvl="1"/>
            <a:r>
              <a:rPr lang="zh-CN" altLang="en-US" sz="2800" dirty="0"/>
              <a:t>缩放、平移、旋转</a:t>
            </a:r>
            <a:endParaRPr lang="zh-CN" altLang="en-US" sz="2800" dirty="0"/>
          </a:p>
          <a:p>
            <a:pPr lvl="1"/>
            <a:r>
              <a:rPr lang="zh-CN" altLang="en-US" sz="2800" dirty="0"/>
              <a:t>相似变换、仿射变换、透视变换</a:t>
            </a:r>
            <a:endParaRPr lang="en-US" dirty="0"/>
          </a:p>
          <a:p>
            <a:r>
              <a:rPr lang="zh-CN" altLang="en-US" dirty="0"/>
              <a:t>图像阈值化</a:t>
            </a:r>
            <a:endParaRPr lang="en-US" altLang="zh-CN" dirty="0"/>
          </a:p>
          <a:p>
            <a:r>
              <a:rPr lang="zh-CN" altLang="en-US" dirty="0"/>
              <a:t>形态学滤波</a:t>
            </a:r>
            <a:endParaRPr lang="en-US" altLang="zh-CN" dirty="0"/>
          </a:p>
          <a:p>
            <a:endParaRPr lang="en-US" altLang="zh-CN" dirty="0"/>
          </a:p>
          <a:p>
            <a:endParaRPr lang="en-US" dirty="0"/>
          </a:p>
        </p:txBody>
      </p:sp>
      <p:sp>
        <p:nvSpPr>
          <p:cNvPr id="4" name="Slide Number Placeholder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3"/>
          <p:cNvPicPr>
            <a:picLocks noChangeAspect="1"/>
          </p:cNvPicPr>
          <p:nvPr/>
        </p:nvPicPr>
        <p:blipFill>
          <a:blip r:embed="rId1"/>
          <a:srcRect t="13971" r="1278"/>
          <a:stretch>
            <a:fillRect/>
          </a:stretch>
        </p:blipFill>
        <p:spPr>
          <a:xfrm>
            <a:off x="0" y="1838960"/>
            <a:ext cx="9027160" cy="3796665"/>
          </a:xfrm>
          <a:prstGeom prst="rect">
            <a:avLst/>
          </a:prstGeom>
          <a:noFill/>
          <a:ln w="9525">
            <a:noFill/>
          </a:ln>
        </p:spPr>
      </p:pic>
      <p:sp>
        <p:nvSpPr>
          <p:cNvPr id="41987" name="矩形 4"/>
          <p:cNvSpPr/>
          <p:nvPr/>
        </p:nvSpPr>
        <p:spPr>
          <a:xfrm>
            <a:off x="520482" y="342183"/>
            <a:ext cx="4535793" cy="553998"/>
          </a:xfrm>
          <a:prstGeom prst="rect">
            <a:avLst/>
          </a:prstGeom>
          <a:noFill/>
          <a:ln w="9525">
            <a:noFill/>
          </a:ln>
        </p:spPr>
        <p:txBody>
          <a:bodyPr wrap="none">
            <a:spAutoFit/>
          </a:bodyPr>
          <a:lstStyle/>
          <a:p>
            <a:pPr eaLnBrk="1" hangingPunct="1"/>
            <a:r>
              <a:rPr lang="en-US" altLang="zh-CN" sz="3000" b="1" dirty="0">
                <a:solidFill>
                  <a:srgbClr val="000000"/>
                </a:solidFill>
                <a:latin typeface="楷体_GB2312" pitchFamily="49" charset="-122"/>
                <a:ea typeface="楷体_GB2312" pitchFamily="49" charset="-122"/>
              </a:rPr>
              <a:t>   </a:t>
            </a:r>
            <a:r>
              <a:rPr lang="zh-CN" altLang="en-US" sz="3000" b="1" dirty="0">
                <a:solidFill>
                  <a:srgbClr val="000000"/>
                </a:solidFill>
                <a:latin typeface="楷体_GB2312" pitchFamily="49" charset="-122"/>
                <a:ea typeface="楷体_GB2312" pitchFamily="49" charset="-122"/>
              </a:rPr>
              <a:t>透视变换（射影变换）</a:t>
            </a:r>
            <a:endParaRPr lang="zh-CN" altLang="en-US" dirty="0">
              <a:latin typeface="Calibri" panose="020F050202020403020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相似性变换</a:t>
            </a:r>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grpSp>
        <p:nvGrpSpPr>
          <p:cNvPr id="44036" name="Group 17"/>
          <p:cNvGrpSpPr>
            <a:grpSpLocks noChangeAspect="1"/>
          </p:cNvGrpSpPr>
          <p:nvPr/>
        </p:nvGrpSpPr>
        <p:grpSpPr>
          <a:xfrm>
            <a:off x="1835150" y="2205038"/>
            <a:ext cx="4587875" cy="1011237"/>
            <a:chOff x="1623" y="1883"/>
            <a:chExt cx="2513" cy="554"/>
          </a:xfrm>
        </p:grpSpPr>
        <p:sp>
          <p:nvSpPr>
            <p:cNvPr id="44044" name="AutoShape 16"/>
            <p:cNvSpPr>
              <a:spLocks noChangeAspect="1" noTextEdit="1"/>
            </p:cNvSpPr>
            <p:nvPr/>
          </p:nvSpPr>
          <p:spPr>
            <a:xfrm>
              <a:off x="1623" y="1883"/>
              <a:ext cx="2513" cy="554"/>
            </a:xfrm>
            <a:prstGeom prst="rect">
              <a:avLst/>
            </a:prstGeom>
            <a:noFill/>
            <a:ln w="9525">
              <a:noFill/>
            </a:ln>
          </p:spPr>
          <p:txBody>
            <a:bodyPr/>
            <a:lstStyle/>
            <a:p>
              <a:endParaRPr lang="zh-CN" altLang="en-US"/>
            </a:p>
          </p:txBody>
        </p:sp>
        <p:pic>
          <p:nvPicPr>
            <p:cNvPr id="44045" name="Picture 18"/>
            <p:cNvPicPr>
              <a:picLocks noChangeAspect="1"/>
            </p:cNvPicPr>
            <p:nvPr/>
          </p:nvPicPr>
          <p:blipFill>
            <a:blip r:embed="rId1">
              <a:clrChange>
                <a:clrFrom>
                  <a:srgbClr val="FFFFFF"/>
                </a:clrFrom>
                <a:clrTo>
                  <a:srgbClr val="FFFFFF">
                    <a:alpha val="0"/>
                  </a:srgbClr>
                </a:clrTo>
              </a:clrChange>
            </a:blip>
            <a:stretch>
              <a:fillRect/>
            </a:stretch>
          </p:blipFill>
          <p:spPr>
            <a:xfrm>
              <a:off x="1623" y="1883"/>
              <a:ext cx="2519" cy="560"/>
            </a:xfrm>
            <a:prstGeom prst="rect">
              <a:avLst/>
            </a:prstGeom>
            <a:noFill/>
            <a:ln w="9525">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仿射变换</a:t>
            </a:r>
            <a:endParaRPr lang="zh-CN" altLang="en-US"/>
          </a:p>
        </p:txBody>
      </p:sp>
      <p:sp>
        <p:nvSpPr>
          <p:cNvPr id="3" name="内容占位符 2"/>
          <p:cNvSpPr>
            <a:spLocks noGrp="1"/>
          </p:cNvSpPr>
          <p:nvPr>
            <p:ph idx="1"/>
          </p:nvPr>
        </p:nvSpPr>
        <p:spPr/>
        <p:txBody>
          <a:bodyPr/>
          <a:lstStyle/>
          <a:p>
            <a:r>
              <a:rPr lang="zh-CN" altLang="en-US"/>
              <a:t>仿射变换</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5" name="Picture 23"/>
          <p:cNvPicPr>
            <a:picLocks noChangeAspect="1"/>
          </p:cNvPicPr>
          <p:nvPr/>
        </p:nvPicPr>
        <p:blipFill>
          <a:blip r:embed="rId1">
            <a:clrChange>
              <a:clrFrom>
                <a:srgbClr val="FFFFFF"/>
              </a:clrFrom>
              <a:clrTo>
                <a:srgbClr val="FFFFFF">
                  <a:alpha val="0"/>
                </a:srgbClr>
              </a:clrTo>
            </a:clrChange>
          </a:blip>
          <a:stretch>
            <a:fillRect/>
          </a:stretch>
        </p:blipFill>
        <p:spPr>
          <a:xfrm>
            <a:off x="2771775" y="3716338"/>
            <a:ext cx="3384550" cy="950912"/>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透视变换</a:t>
            </a:r>
            <a:endParaRPr lang="zh-CN" altLang="en-US"/>
          </a:p>
        </p:txBody>
      </p:sp>
      <p:sp>
        <p:nvSpPr>
          <p:cNvPr id="3" name="内容占位符 2"/>
          <p:cNvSpPr>
            <a:spLocks noGrp="1"/>
          </p:cNvSpPr>
          <p:nvPr>
            <p:ph idx="1"/>
          </p:nvPr>
        </p:nvSpPr>
        <p:spPr/>
        <p:txBody>
          <a:bodyPr/>
          <a:lstStyle/>
          <a:p>
            <a:r>
              <a:rPr lang="zh-CN" altLang="en-US">
                <a:sym typeface="+mn-ea"/>
              </a:rPr>
              <a:t>透视变换</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grpSp>
        <p:nvGrpSpPr>
          <p:cNvPr id="44040" name="Group 27"/>
          <p:cNvGrpSpPr>
            <a:grpSpLocks noChangeAspect="1"/>
          </p:cNvGrpSpPr>
          <p:nvPr/>
        </p:nvGrpSpPr>
        <p:grpSpPr>
          <a:xfrm>
            <a:off x="2068513" y="2931160"/>
            <a:ext cx="1511300" cy="536575"/>
            <a:chOff x="1429" y="3430"/>
            <a:chExt cx="952" cy="338"/>
          </a:xfrm>
        </p:grpSpPr>
        <p:sp>
          <p:nvSpPr>
            <p:cNvPr id="44042" name="AutoShape 26"/>
            <p:cNvSpPr>
              <a:spLocks noChangeAspect="1" noTextEdit="1"/>
            </p:cNvSpPr>
            <p:nvPr/>
          </p:nvSpPr>
          <p:spPr>
            <a:xfrm>
              <a:off x="1429" y="3430"/>
              <a:ext cx="952" cy="338"/>
            </a:xfrm>
            <a:prstGeom prst="rect">
              <a:avLst/>
            </a:prstGeom>
            <a:noFill/>
            <a:ln w="9525">
              <a:noFill/>
            </a:ln>
          </p:spPr>
          <p:txBody>
            <a:bodyPr/>
            <a:lstStyle/>
            <a:p>
              <a:endParaRPr lang="zh-CN" altLang="en-US"/>
            </a:p>
          </p:txBody>
        </p:sp>
        <p:pic>
          <p:nvPicPr>
            <p:cNvPr id="44043" name="Picture 28"/>
            <p:cNvPicPr>
              <a:picLocks noChangeAspect="1"/>
            </p:cNvPicPr>
            <p:nvPr/>
          </p:nvPicPr>
          <p:blipFill>
            <a:blip r:embed="rId1">
              <a:clrChange>
                <a:clrFrom>
                  <a:srgbClr val="FFFFFF"/>
                </a:clrFrom>
                <a:clrTo>
                  <a:srgbClr val="FFFFFF">
                    <a:alpha val="0"/>
                  </a:srgbClr>
                </a:clrTo>
              </a:clrChange>
            </a:blip>
            <a:stretch>
              <a:fillRect/>
            </a:stretch>
          </p:blipFill>
          <p:spPr>
            <a:xfrm>
              <a:off x="1429" y="3430"/>
              <a:ext cx="959" cy="345"/>
            </a:xfrm>
            <a:prstGeom prst="rect">
              <a:avLst/>
            </a:prstGeom>
            <a:noFill/>
            <a:ln w="9525">
              <a:noFill/>
            </a:ln>
          </p:spPr>
        </p:pic>
      </p:grpSp>
      <p:pic>
        <p:nvPicPr>
          <p:cNvPr id="44041" name="Picture 29"/>
          <p:cNvPicPr>
            <a:picLocks noChangeAspect="1"/>
          </p:cNvPicPr>
          <p:nvPr/>
        </p:nvPicPr>
        <p:blipFill>
          <a:blip r:embed="rId2">
            <a:clrChange>
              <a:clrFrom>
                <a:srgbClr val="FFFFFF"/>
              </a:clrFrom>
              <a:clrTo>
                <a:srgbClr val="FFFFFF">
                  <a:alpha val="0"/>
                </a:srgbClr>
              </a:clrTo>
            </a:clrChange>
          </a:blip>
          <a:stretch>
            <a:fillRect/>
          </a:stretch>
        </p:blipFill>
        <p:spPr>
          <a:xfrm>
            <a:off x="3795713" y="2991485"/>
            <a:ext cx="2749550" cy="4000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5902" y="1578279"/>
            <a:ext cx="8338098" cy="1387904"/>
          </a:xfrm>
        </p:spPr>
        <p:txBody>
          <a:bodyPr>
            <a:noAutofit/>
          </a:bodyPr>
          <a:lstStyle/>
          <a:p>
            <a:r>
              <a:rPr lang="zh-CN" altLang="en-US" sz="4000" dirty="0"/>
              <a:t>图像二值化及处理</a:t>
            </a:r>
            <a:endParaRPr lang="zh-CN" altLang="en-US"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二值化</a:t>
            </a:r>
            <a:r>
              <a:rPr lang="en-US" altLang="zh-CN"/>
              <a:t>/</a:t>
            </a:r>
            <a:r>
              <a:rPr lang="zh-CN" altLang="en-US"/>
              <a:t>阈值分割</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5" name="图片 4" descr="cameraman"/>
          <p:cNvPicPr>
            <a:picLocks noChangeAspect="1"/>
          </p:cNvPicPr>
          <p:nvPr/>
        </p:nvPicPr>
        <p:blipFill>
          <a:blip r:embed="rId1"/>
          <a:stretch>
            <a:fillRect/>
          </a:stretch>
        </p:blipFill>
        <p:spPr>
          <a:xfrm>
            <a:off x="4894580" y="2979420"/>
            <a:ext cx="3168650" cy="3168650"/>
          </a:xfrm>
          <a:prstGeom prst="rect">
            <a:avLst/>
          </a:prstGeom>
        </p:spPr>
      </p:pic>
      <p:pic>
        <p:nvPicPr>
          <p:cNvPr id="6" name="图片 5" descr="cameraman"/>
          <p:cNvPicPr>
            <a:picLocks noChangeAspect="1"/>
          </p:cNvPicPr>
          <p:nvPr/>
        </p:nvPicPr>
        <p:blipFill>
          <a:blip r:embed="rId2"/>
          <a:stretch>
            <a:fillRect/>
          </a:stretch>
        </p:blipFill>
        <p:spPr>
          <a:xfrm>
            <a:off x="1308100" y="2979420"/>
            <a:ext cx="3213100" cy="3213100"/>
          </a:xfrm>
          <a:prstGeom prst="rect">
            <a:avLst/>
          </a:prstGeom>
        </p:spPr>
      </p:pic>
      <p:graphicFrame>
        <p:nvGraphicFramePr>
          <p:cNvPr id="7" name="内容占位符 6">
            <a:hlinkClick r:id="" action="ppaction://ole?verb=0"/>
          </p:cNvPr>
          <p:cNvGraphicFramePr>
            <a:graphicFrameLocks noGrp="1" noChangeAspect="1"/>
          </p:cNvGraphicFramePr>
          <p:nvPr>
            <p:ph idx="1"/>
          </p:nvPr>
        </p:nvGraphicFramePr>
        <p:xfrm>
          <a:off x="1308100" y="1823720"/>
          <a:ext cx="4060190" cy="840105"/>
        </p:xfrm>
        <a:graphic>
          <a:graphicData uri="http://schemas.openxmlformats.org/presentationml/2006/ole">
            <mc:AlternateContent xmlns:mc="http://schemas.openxmlformats.org/markup-compatibility/2006">
              <mc:Choice xmlns:v="urn:schemas-microsoft-com:vml" Requires="v">
                <p:oleObj spid="_x0000_s1027" name="" r:id="rId3" imgW="2209800" imgH="457200" progId="Equation.KSEE3">
                  <p:embed/>
                </p:oleObj>
              </mc:Choice>
              <mc:Fallback>
                <p:oleObj name="" r:id="rId3" imgW="2209800" imgH="457200" progId="Equation.KSEE3">
                  <p:embed/>
                  <p:pic>
                    <p:nvPicPr>
                      <p:cNvPr id="0" name="图片 1024"/>
                      <p:cNvPicPr/>
                      <p:nvPr/>
                    </p:nvPicPr>
                    <p:blipFill>
                      <a:blip r:embed="rId4"/>
                      <a:stretch>
                        <a:fillRect/>
                      </a:stretch>
                    </p:blipFill>
                    <p:spPr>
                      <a:xfrm>
                        <a:off x="1308100" y="1823720"/>
                        <a:ext cx="4060190" cy="84010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Ostu</a:t>
            </a:r>
            <a:r>
              <a:rPr lang="zh-CN" altLang="en-US"/>
              <a:t>阈值</a:t>
            </a:r>
            <a:endParaRPr lang="zh-CN" altLang="en-US"/>
          </a:p>
        </p:txBody>
      </p:sp>
      <p:sp>
        <p:nvSpPr>
          <p:cNvPr id="3" name="内容占位符 2"/>
          <p:cNvSpPr>
            <a:spLocks noGrp="1"/>
          </p:cNvSpPr>
          <p:nvPr>
            <p:ph idx="1"/>
          </p:nvPr>
        </p:nvSpPr>
        <p:spPr/>
        <p:txBody>
          <a:bodyPr/>
          <a:lstStyle/>
          <a:p>
            <a:r>
              <a:rPr lang="zh-CN" altLang="en-US"/>
              <a:t>如何得到合适的阈值？</a:t>
            </a:r>
            <a:r>
              <a:rPr lang="en-US" altLang="zh-CN"/>
              <a:t>256/2=128?</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100" name="图片 99"/>
          <p:cNvPicPr/>
          <p:nvPr/>
        </p:nvPicPr>
        <p:blipFill>
          <a:blip r:embed="rId1" r:link="rId2"/>
          <a:stretch>
            <a:fillRect/>
          </a:stretch>
        </p:blipFill>
        <p:spPr>
          <a:xfrm>
            <a:off x="0" y="3623310"/>
            <a:ext cx="4253865" cy="2478405"/>
          </a:xfrm>
          <a:prstGeom prst="rect">
            <a:avLst/>
          </a:prstGeom>
          <a:noFill/>
          <a:ln w="9525">
            <a:noFill/>
          </a:ln>
        </p:spPr>
      </p:pic>
      <p:pic>
        <p:nvPicPr>
          <p:cNvPr id="5" name="图片 4" descr="rice"/>
          <p:cNvPicPr>
            <a:picLocks noChangeAspect="1"/>
          </p:cNvPicPr>
          <p:nvPr/>
        </p:nvPicPr>
        <p:blipFill>
          <a:blip r:embed="rId3"/>
          <a:stretch>
            <a:fillRect/>
          </a:stretch>
        </p:blipFill>
        <p:spPr>
          <a:xfrm>
            <a:off x="4448175" y="3623310"/>
            <a:ext cx="4213860" cy="2464435"/>
          </a:xfrm>
          <a:prstGeom prst="rect">
            <a:avLst/>
          </a:prstGeom>
        </p:spPr>
      </p:pic>
      <p:sp>
        <p:nvSpPr>
          <p:cNvPr id="6" name="文本框 5"/>
          <p:cNvSpPr txBox="1"/>
          <p:nvPr/>
        </p:nvSpPr>
        <p:spPr>
          <a:xfrm>
            <a:off x="1028700" y="2333625"/>
            <a:ext cx="7493000" cy="922020"/>
          </a:xfrm>
          <a:prstGeom prst="rect">
            <a:avLst/>
          </a:prstGeom>
          <a:noFill/>
        </p:spPr>
        <p:txBody>
          <a:bodyPr wrap="square" rtlCol="0" anchor="t">
            <a:spAutoFit/>
          </a:bodyPr>
          <a:lstStyle/>
          <a:p>
            <a:r>
              <a:rPr lang="zh-CN" altLang="en-US"/>
              <a:t>理论依据：假定图像包含两类像素（前景像素和背景像素），直方图为双峰直方图，计算使得两类像素类间方差最大（区分度最大）的像素值，该像素值就是分割阈值。</a:t>
            </a:r>
            <a:endParaRPr lang="zh-CN" altLang="en-US"/>
          </a:p>
        </p:txBody>
      </p:sp>
      <p:sp>
        <p:nvSpPr>
          <p:cNvPr id="7" name="文本框 6"/>
          <p:cNvSpPr txBox="1"/>
          <p:nvPr/>
        </p:nvSpPr>
        <p:spPr>
          <a:xfrm>
            <a:off x="952500" y="1864360"/>
            <a:ext cx="7912100" cy="368300"/>
          </a:xfrm>
          <a:prstGeom prst="rect">
            <a:avLst/>
          </a:prstGeom>
          <a:noFill/>
        </p:spPr>
        <p:txBody>
          <a:bodyPr wrap="square" rtlCol="0" anchor="t">
            <a:spAutoFit/>
          </a:bodyPr>
          <a:lstStyle/>
          <a:p>
            <a:r>
              <a:rPr lang="zh-CN" altLang="en-US"/>
              <a:t>日本学者</a:t>
            </a:r>
            <a:r>
              <a:rPr lang="zh-CN" altLang="en-US">
                <a:solidFill>
                  <a:srgbClr val="FF0000"/>
                </a:solidFill>
              </a:rPr>
              <a:t>大津</a:t>
            </a:r>
            <a:r>
              <a:rPr lang="zh-CN" altLang="en-US"/>
              <a:t>(Nobuyuki Otsu)于1979年提出，是一种自适应的阈值确定方法</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Ostu</a:t>
            </a:r>
            <a:r>
              <a:rPr lang="zh-CN" altLang="en-US"/>
              <a:t>阈值</a:t>
            </a:r>
            <a:endParaRPr lang="zh-CN" altLang="en-US"/>
          </a:p>
        </p:txBody>
      </p:sp>
      <p:sp>
        <p:nvSpPr>
          <p:cNvPr id="3" name="内容占位符 2"/>
          <p:cNvSpPr>
            <a:spLocks noGrp="1"/>
          </p:cNvSpPr>
          <p:nvPr>
            <p:ph idx="1"/>
          </p:nvPr>
        </p:nvSpPr>
        <p:spPr/>
        <p:txBody>
          <a:bodyPr/>
          <a:lstStyle/>
          <a:p>
            <a:r>
              <a:rPr lang="zh-CN" altLang="en-US" sz="2800"/>
              <a:t>假设图像大小</a:t>
            </a:r>
            <a:r>
              <a:rPr lang="en-US" altLang="zh-CN" sz="2800"/>
              <a:t>WxH, </a:t>
            </a:r>
            <a:r>
              <a:rPr lang="zh-CN" altLang="en-US" sz="2800"/>
              <a:t>初始化阈值</a:t>
            </a:r>
            <a:r>
              <a:rPr lang="en-US" altLang="zh-CN" sz="2800"/>
              <a:t>T</a:t>
            </a:r>
            <a:r>
              <a:rPr lang="en-US" altLang="zh-CN" sz="2800" baseline="-25000"/>
              <a:t>0.</a:t>
            </a:r>
            <a:r>
              <a:rPr lang="zh-CN" altLang="en-US" sz="2800"/>
              <a:t>小于阈值的为背景，像素个数为</a:t>
            </a:r>
            <a:r>
              <a:rPr lang="en-US" altLang="zh-CN" sz="2800"/>
              <a:t>N</a:t>
            </a:r>
            <a:r>
              <a:rPr lang="en-US" altLang="zh-CN" sz="2800" baseline="-25000"/>
              <a:t>0</a:t>
            </a:r>
            <a:r>
              <a:rPr lang="zh-CN" altLang="en-US" sz="2800"/>
              <a:t>，大于阈值的为前景，数量为</a:t>
            </a:r>
            <a:r>
              <a:rPr lang="en-US" altLang="zh-CN" sz="2800"/>
              <a:t>N</a:t>
            </a:r>
            <a:r>
              <a:rPr lang="en-US" altLang="zh-CN" sz="2800" baseline="-25000"/>
              <a:t>1</a:t>
            </a:r>
            <a:r>
              <a:rPr lang="en-US" altLang="zh-CN" sz="2800"/>
              <a:t>. Ostu</a:t>
            </a:r>
            <a:r>
              <a:rPr lang="zh-CN" altLang="en-US" sz="2800"/>
              <a:t>的求解过程如下：</a:t>
            </a:r>
            <a:endParaRPr lang="zh-CN" altLang="en-US" sz="2800"/>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graphicFrame>
        <p:nvGraphicFramePr>
          <p:cNvPr id="9" name="对象 8">
            <a:hlinkClick r:id="" action="ppaction://ole?verb=0"/>
          </p:cNvPr>
          <p:cNvGraphicFramePr>
            <a:graphicFrameLocks noChangeAspect="1"/>
          </p:cNvGraphicFramePr>
          <p:nvPr/>
        </p:nvGraphicFramePr>
        <p:xfrm>
          <a:off x="1939290" y="3430905"/>
          <a:ext cx="4718050" cy="2273935"/>
        </p:xfrm>
        <a:graphic>
          <a:graphicData uri="http://schemas.openxmlformats.org/presentationml/2006/ole">
            <mc:AlternateContent xmlns:mc="http://schemas.openxmlformats.org/markup-compatibility/2006">
              <mc:Choice xmlns:v="urn:schemas-microsoft-com:vml" Requires="v">
                <p:oleObj spid="_x0000_s2051" name="" r:id="rId1" imgW="2451100" imgH="1181100" progId="Equation.KSEE3">
                  <p:embed/>
                </p:oleObj>
              </mc:Choice>
              <mc:Fallback>
                <p:oleObj name="" r:id="rId1" imgW="2451100" imgH="1181100" progId="Equation.KSEE3">
                  <p:embed/>
                  <p:pic>
                    <p:nvPicPr>
                      <p:cNvPr id="0" name="图片 1024"/>
                      <p:cNvPicPr/>
                      <p:nvPr/>
                    </p:nvPicPr>
                    <p:blipFill>
                      <a:blip r:embed="rId2"/>
                      <a:stretch>
                        <a:fillRect/>
                      </a:stretch>
                    </p:blipFill>
                    <p:spPr>
                      <a:xfrm>
                        <a:off x="1939290" y="3430905"/>
                        <a:ext cx="4718050" cy="2273935"/>
                      </a:xfrm>
                      <a:prstGeom prst="rect">
                        <a:avLst/>
                      </a:prstGeom>
                    </p:spPr>
                  </p:pic>
                </p:oleObj>
              </mc:Fallback>
            </mc:AlternateContent>
          </a:graphicData>
        </a:graphic>
      </p:graphicFrame>
      <p:sp>
        <p:nvSpPr>
          <p:cNvPr id="10" name="文本框 9"/>
          <p:cNvSpPr txBox="1"/>
          <p:nvPr/>
        </p:nvSpPr>
        <p:spPr>
          <a:xfrm>
            <a:off x="1632585" y="2887980"/>
            <a:ext cx="2210435" cy="706755"/>
          </a:xfrm>
          <a:prstGeom prst="rect">
            <a:avLst/>
          </a:prstGeom>
          <a:noFill/>
        </p:spPr>
        <p:txBody>
          <a:bodyPr wrap="none" rtlCol="0" anchor="t">
            <a:spAutoFit/>
          </a:bodyPr>
          <a:lstStyle/>
          <a:p>
            <a:r>
              <a:rPr lang="en-US" altLang="zh-CN" sz="2000">
                <a:sym typeface="+mn-ea"/>
              </a:rPr>
              <a:t>for  T in range(255):</a:t>
            </a:r>
            <a:endParaRPr lang="en-US" altLang="zh-CN" sz="2000">
              <a:sym typeface="+mn-ea"/>
            </a:endParaRPr>
          </a:p>
          <a:p>
            <a:endParaRPr lang="en-US" altLang="zh-CN" sz="2000">
              <a:sym typeface="+mn-ea"/>
            </a:endParaRPr>
          </a:p>
        </p:txBody>
      </p:sp>
      <p:sp>
        <p:nvSpPr>
          <p:cNvPr id="11" name="文本框 10"/>
          <p:cNvSpPr txBox="1"/>
          <p:nvPr/>
        </p:nvSpPr>
        <p:spPr>
          <a:xfrm>
            <a:off x="1873885" y="5967730"/>
            <a:ext cx="1315720" cy="368300"/>
          </a:xfrm>
          <a:prstGeom prst="rect">
            <a:avLst/>
          </a:prstGeom>
          <a:noFill/>
        </p:spPr>
        <p:txBody>
          <a:bodyPr wrap="none" rtlCol="0" anchor="t">
            <a:spAutoFit/>
          </a:bodyPr>
          <a:lstStyle/>
          <a:p>
            <a:r>
              <a:rPr lang="zh-CN" altLang="en-US">
                <a:sym typeface="+mn-ea"/>
              </a:rPr>
              <a:t>求</a:t>
            </a:r>
            <a:r>
              <a:rPr lang="en-US" altLang="zh-CN">
                <a:sym typeface="+mn-ea"/>
              </a:rPr>
              <a:t>g</a:t>
            </a:r>
            <a:r>
              <a:rPr lang="zh-CN" altLang="en-US">
                <a:sym typeface="+mn-ea"/>
              </a:rPr>
              <a:t>最大的</a:t>
            </a:r>
            <a:r>
              <a:rPr lang="en-US" altLang="zh-CN">
                <a:sym typeface="+mn-ea"/>
              </a:rPr>
              <a:t>T</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Ostu</a:t>
            </a:r>
            <a:r>
              <a:rPr lang="zh-CN" altLang="en-US"/>
              <a:t>阈值</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pic>
        <p:nvPicPr>
          <p:cNvPr id="100" name="图片 99"/>
          <p:cNvPicPr/>
          <p:nvPr/>
        </p:nvPicPr>
        <p:blipFill>
          <a:blip r:embed="rId1" r:link="rId2"/>
          <a:stretch>
            <a:fillRect/>
          </a:stretch>
        </p:blipFill>
        <p:spPr>
          <a:xfrm>
            <a:off x="592455" y="1382395"/>
            <a:ext cx="4253865" cy="2478405"/>
          </a:xfrm>
          <a:prstGeom prst="rect">
            <a:avLst/>
          </a:prstGeom>
          <a:noFill/>
          <a:ln w="9525">
            <a:noFill/>
          </a:ln>
        </p:spPr>
      </p:pic>
      <p:pic>
        <p:nvPicPr>
          <p:cNvPr id="5" name="图片 4" descr="rice"/>
          <p:cNvPicPr>
            <a:picLocks noChangeAspect="1"/>
          </p:cNvPicPr>
          <p:nvPr/>
        </p:nvPicPr>
        <p:blipFill>
          <a:blip r:embed="rId3"/>
          <a:stretch>
            <a:fillRect/>
          </a:stretch>
        </p:blipFill>
        <p:spPr>
          <a:xfrm>
            <a:off x="4930140" y="1382395"/>
            <a:ext cx="4213860" cy="2464435"/>
          </a:xfrm>
          <a:prstGeom prst="rect">
            <a:avLst/>
          </a:prstGeom>
        </p:spPr>
      </p:pic>
      <p:sp>
        <p:nvSpPr>
          <p:cNvPr id="9" name="文本框 8"/>
          <p:cNvSpPr txBox="1"/>
          <p:nvPr/>
        </p:nvSpPr>
        <p:spPr>
          <a:xfrm>
            <a:off x="2513965" y="4729480"/>
            <a:ext cx="1783080" cy="368300"/>
          </a:xfrm>
          <a:prstGeom prst="rect">
            <a:avLst/>
          </a:prstGeom>
          <a:noFill/>
        </p:spPr>
        <p:txBody>
          <a:bodyPr wrap="none" rtlCol="0" anchor="t">
            <a:spAutoFit/>
          </a:bodyPr>
          <a:lstStyle/>
          <a:p>
            <a:r>
              <a:rPr lang="zh-CN" altLang="en-US">
                <a:sym typeface="+mn-ea"/>
              </a:rPr>
              <a:t>大津法阈值效果</a:t>
            </a:r>
            <a:endParaRPr lang="zh-CN" altLang="en-US">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p:nvPr/>
        </p:nvSpPr>
        <p:spPr>
          <a:xfrm>
            <a:off x="457200" y="990600"/>
            <a:ext cx="8077200" cy="9461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en-US" altLang="zh-CN" sz="2800" b="1" dirty="0">
              <a:ea typeface="楷体_GB2312" pitchFamily="49" charset="-122"/>
            </a:endParaRPr>
          </a:p>
          <a:p>
            <a:pPr marL="457200" lvl="1" indent="0" eaLnBrk="1" hangingPunct="1">
              <a:spcBef>
                <a:spcPct val="0"/>
              </a:spcBef>
              <a:buClrTx/>
              <a:buSzTx/>
              <a:buFontTx/>
              <a:buNone/>
            </a:pPr>
            <a:endParaRPr lang="en-US" altLang="zh-CN" b="1" dirty="0">
              <a:latin typeface="楷体_GB2312" pitchFamily="49" charset="-122"/>
              <a:ea typeface="楷体_GB2312" pitchFamily="49" charset="-122"/>
            </a:endParaRPr>
          </a:p>
        </p:txBody>
      </p:sp>
      <p:sp>
        <p:nvSpPr>
          <p:cNvPr id="28676" name="Text Box 5"/>
          <p:cNvSpPr txBox="1"/>
          <p:nvPr/>
        </p:nvSpPr>
        <p:spPr>
          <a:xfrm>
            <a:off x="900113" y="1371600"/>
            <a:ext cx="7704137" cy="3837305"/>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lnSpc>
                <a:spcPct val="90000"/>
              </a:lnSpc>
              <a:spcBef>
                <a:spcPct val="0"/>
              </a:spcBef>
              <a:buClrTx/>
              <a:buFontTx/>
              <a:buNone/>
            </a:pPr>
            <a:r>
              <a:rPr lang="en-US" altLang="zh-CN" sz="2800" b="1" dirty="0">
                <a:solidFill>
                  <a:schemeClr val="bg1"/>
                </a:solidFill>
                <a:latin typeface="Times New Roman" panose="02020603050405020304" pitchFamily="18" charset="0"/>
              </a:rPr>
              <a:t>      </a:t>
            </a:r>
            <a:endParaRPr lang="en-US" altLang="zh-CN" sz="2800" b="1" dirty="0">
              <a:solidFill>
                <a:schemeClr val="bg1"/>
              </a:solidFill>
              <a:latin typeface="Times New Roman" panose="02020603050405020304" pitchFamily="18" charset="0"/>
            </a:endParaRPr>
          </a:p>
          <a:p>
            <a:pPr marL="0" lvl="0" indent="0" eaLnBrk="1" hangingPunct="1">
              <a:spcBef>
                <a:spcPct val="0"/>
              </a:spcBef>
              <a:buClrTx/>
              <a:buFontTx/>
              <a:buChar char="•"/>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只有黑白两级灰度的图像      </a:t>
            </a:r>
            <a:endParaRPr lang="zh-CN" altLang="en-US" sz="2800" b="1" dirty="0">
              <a:latin typeface="楷体_GB2312" pitchFamily="49" charset="-122"/>
              <a:ea typeface="楷体_GB2312" pitchFamily="49" charset="-122"/>
            </a:endParaRPr>
          </a:p>
          <a:p>
            <a:pPr marL="0" lvl="0" indent="0" eaLnBrk="1" hangingPunct="1">
              <a:lnSpc>
                <a:spcPct val="120000"/>
              </a:lnSpc>
              <a:spcBef>
                <a:spcPct val="50000"/>
              </a:spcBef>
              <a:buClrTx/>
              <a:buFontTx/>
              <a:buChar char="•"/>
            </a:pPr>
            <a:r>
              <a:rPr lang="zh-CN" altLang="en-US" sz="2800" b="1" dirty="0">
                <a:latin typeface="楷体_GB2312" pitchFamily="49" charset="-122"/>
                <a:ea typeface="楷体_GB2312" pitchFamily="49" charset="-122"/>
              </a:rPr>
              <a:t>  去掉无关信息的干扰</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计算速度快</a:t>
            </a:r>
            <a:endParaRPr lang="zh-CN" altLang="en-US" sz="2800" b="1" dirty="0">
              <a:latin typeface="楷体_GB2312" pitchFamily="49" charset="-122"/>
              <a:ea typeface="楷体_GB2312" pitchFamily="49" charset="-122"/>
            </a:endParaRPr>
          </a:p>
          <a:p>
            <a:pPr marL="0" lvl="0" indent="0" eaLnBrk="1" hangingPunct="1">
              <a:lnSpc>
                <a:spcPct val="120000"/>
              </a:lnSpc>
              <a:spcBef>
                <a:spcPct val="50000"/>
              </a:spcBef>
              <a:buClrTx/>
              <a:buFontTx/>
              <a:buChar char="•"/>
            </a:pPr>
            <a:r>
              <a:rPr lang="zh-CN" altLang="en-US" sz="2800" b="1" dirty="0">
                <a:latin typeface="楷体_GB2312" pitchFamily="49" charset="-122"/>
                <a:ea typeface="楷体_GB2312" pitchFamily="49" charset="-122"/>
              </a:rPr>
              <a:t>  所需内存小</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节省资源</a:t>
            </a:r>
            <a:endParaRPr lang="zh-CN" altLang="en-US" sz="2800" b="1" dirty="0">
              <a:latin typeface="楷体_GB2312" pitchFamily="49" charset="-122"/>
              <a:ea typeface="楷体_GB2312" pitchFamily="49" charset="-122"/>
            </a:endParaRPr>
          </a:p>
          <a:p>
            <a:pPr marL="0" lvl="0" indent="0" eaLnBrk="1" hangingPunct="1">
              <a:lnSpc>
                <a:spcPct val="120000"/>
              </a:lnSpc>
              <a:spcBef>
                <a:spcPct val="50000"/>
              </a:spcBef>
              <a:buClrTx/>
              <a:buFontTx/>
              <a:buChar char="•"/>
            </a:pPr>
            <a:r>
              <a:rPr lang="zh-CN" altLang="en-US" sz="2800" b="1" dirty="0">
                <a:latin typeface="楷体_GB2312" pitchFamily="49" charset="-122"/>
                <a:ea typeface="楷体_GB2312" pitchFamily="49" charset="-122"/>
              </a:rPr>
              <a:t>  非常适用于工业视觉场合</a:t>
            </a:r>
            <a:endParaRPr lang="zh-CN" altLang="en-US" sz="2800" b="1" dirty="0">
              <a:latin typeface="楷体_GB2312" pitchFamily="49" charset="-122"/>
              <a:ea typeface="楷体_GB2312" pitchFamily="49" charset="-122"/>
            </a:endParaRPr>
          </a:p>
          <a:p>
            <a:pPr marL="0" lvl="0" indent="0" eaLnBrk="1" hangingPunct="1">
              <a:lnSpc>
                <a:spcPct val="120000"/>
              </a:lnSpc>
              <a:spcBef>
                <a:spcPct val="50000"/>
              </a:spcBef>
              <a:buClrTx/>
              <a:buFontTx/>
              <a:buChar char="•"/>
            </a:pPr>
            <a:r>
              <a:rPr lang="zh-CN" altLang="en-US" sz="2800" dirty="0">
                <a:solidFill>
                  <a:schemeClr val="bg1"/>
                </a:solidFill>
                <a:latin typeface="楷体_GB2312" pitchFamily="49" charset="-122"/>
                <a:ea typeface="楷体_GB2312" pitchFamily="49" charset="-122"/>
              </a:rPr>
              <a:t>      </a:t>
            </a:r>
            <a:endParaRPr lang="zh-CN" altLang="en-US" sz="2800" dirty="0">
              <a:solidFill>
                <a:schemeClr val="bg1"/>
              </a:solidFill>
              <a:latin typeface="楷体_GB2312" pitchFamily="49" charset="-122"/>
              <a:ea typeface="楷体_GB2312" pitchFamily="49" charset="-122"/>
            </a:endParaRPr>
          </a:p>
        </p:txBody>
      </p:sp>
      <p:sp>
        <p:nvSpPr>
          <p:cNvPr id="28677" name="Rectangle 6"/>
          <p:cNvSpPr/>
          <p:nvPr/>
        </p:nvSpPr>
        <p:spPr>
          <a:xfrm>
            <a:off x="685800" y="1089025"/>
            <a:ext cx="16129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2800" b="1" dirty="0">
                <a:ea typeface="楷体_GB2312" pitchFamily="49" charset="-122"/>
              </a:rPr>
              <a:t>二值图像</a:t>
            </a:r>
            <a:endParaRPr lang="zh-CN" altLang="en-US" sz="2800" b="1" dirty="0">
              <a:ea typeface="楷体_GB2312" pitchFamily="49" charset="-122"/>
            </a:endParaRPr>
          </a:p>
        </p:txBody>
      </p:sp>
      <p:sp>
        <p:nvSpPr>
          <p:cNvPr id="2" name="标题 1"/>
          <p:cNvSpPr>
            <a:spLocks noGrp="1"/>
          </p:cNvSpPr>
          <p:nvPr>
            <p:ph type="title"/>
          </p:nvPr>
        </p:nvSpPr>
        <p:spPr/>
        <p:txBody>
          <a:bodyPr/>
          <a:lstStyle/>
          <a:p>
            <a:r>
              <a:rPr lang="zh-CN" altLang="en-US"/>
              <a:t>二值图像处理</a:t>
            </a:r>
            <a:r>
              <a:rPr lang="en-US" altLang="zh-CN"/>
              <a:t>——</a:t>
            </a:r>
            <a:r>
              <a:rPr lang="zh-CN" altLang="en-US"/>
              <a:t>数学形态学滤波</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图像几何变换</a:t>
            </a:r>
            <a:endParaRPr lang="zh-CN" altLang="en-US"/>
          </a:p>
        </p:txBody>
      </p:sp>
      <p:sp>
        <p:nvSpPr>
          <p:cNvPr id="3" name="内容占位符 2"/>
          <p:cNvSpPr>
            <a:spLocks noGrp="1"/>
          </p:cNvSpPr>
          <p:nvPr>
            <p:ph idx="1"/>
          </p:nvPr>
        </p:nvSpPr>
        <p:spPr/>
        <p:txBody>
          <a:bodyPr/>
          <a:lstStyle/>
          <a:p>
            <a:r>
              <a:rPr lang="zh-CN" altLang="en-US"/>
              <a:t>通常来讲，几何变换不改变像素值，而是改变像素所在的位置。</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数学形态学滤波</a:t>
            </a:r>
            <a:endParaRPr lang="zh-CN" altLang="en-US"/>
          </a:p>
        </p:txBody>
      </p:sp>
      <p:sp>
        <p:nvSpPr>
          <p:cNvPr id="3" name="内容占位符 2"/>
          <p:cNvSpPr>
            <a:spLocks noGrp="1"/>
          </p:cNvSpPr>
          <p:nvPr>
            <p:ph idx="1"/>
          </p:nvPr>
        </p:nvSpPr>
        <p:spPr/>
        <p:txBody>
          <a:bodyPr/>
          <a:lstStyle/>
          <a:p>
            <a:pPr lvl="1" eaLnBrk="1" hangingPunct="1"/>
            <a:r>
              <a:rPr lang="zh-CN" altLang="en-US" sz="3200" dirty="0">
                <a:sym typeface="+mn-ea"/>
              </a:rPr>
              <a:t>基本概念</a:t>
            </a:r>
            <a:endParaRPr lang="zh-CN" altLang="en-US" sz="3200" dirty="0"/>
          </a:p>
          <a:p>
            <a:pPr lvl="1" eaLnBrk="1" hangingPunct="1"/>
            <a:r>
              <a:rPr lang="zh-CN" altLang="en-US" sz="3200" dirty="0">
                <a:sym typeface="+mn-ea"/>
              </a:rPr>
              <a:t>腐蚀与膨胀</a:t>
            </a:r>
            <a:endParaRPr lang="zh-CN" altLang="en-US" sz="3200" dirty="0"/>
          </a:p>
          <a:p>
            <a:pPr lvl="1" eaLnBrk="1" hangingPunct="1"/>
            <a:r>
              <a:rPr lang="zh-CN" altLang="en-US" sz="3200" dirty="0">
                <a:sym typeface="+mn-ea"/>
              </a:rPr>
              <a:t>开</a:t>
            </a:r>
            <a:r>
              <a:rPr lang="en-US" altLang="zh-CN" sz="3200" dirty="0">
                <a:sym typeface="+mn-ea"/>
              </a:rPr>
              <a:t>-</a:t>
            </a:r>
            <a:r>
              <a:rPr lang="zh-CN" altLang="en-US" sz="3200" dirty="0">
                <a:sym typeface="+mn-ea"/>
              </a:rPr>
              <a:t>闭运算</a:t>
            </a:r>
            <a:endParaRPr lang="zh-CN" altLang="en-US" sz="3200" dirty="0"/>
          </a:p>
          <a:p>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二值图像处理</a:t>
            </a:r>
            <a:r>
              <a:rPr lang="en-US" altLang="zh-CN"/>
              <a:t>——</a:t>
            </a:r>
            <a:r>
              <a:rPr lang="zh-CN" altLang="en-US"/>
              <a:t>形态学滤波</a:t>
            </a:r>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fld>
            <a:endParaRPr lang="zh-CN" altLang="en-US" dirty="0"/>
          </a:p>
        </p:txBody>
      </p:sp>
      <p:sp>
        <p:nvSpPr>
          <p:cNvPr id="29698" name="Rectangle 2"/>
          <p:cNvSpPr/>
          <p:nvPr/>
        </p:nvSpPr>
        <p:spPr>
          <a:xfrm>
            <a:off x="514985" y="890270"/>
            <a:ext cx="8001000" cy="2484120"/>
          </a:xfrm>
          <a:prstGeom prst="rect">
            <a:avLst/>
          </a:prstGeom>
          <a:noFill/>
          <a:ln w="9525">
            <a:noFill/>
          </a:ln>
        </p:spPr>
        <p:txBody>
          <a:bodyPr lIns="90488" tIns="165100" rIns="90488" bIns="16510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just" eaLnBrk="1" hangingPunct="1">
              <a:spcBef>
                <a:spcPct val="0"/>
              </a:spcBef>
              <a:buClrTx/>
              <a:buFontTx/>
              <a:buNone/>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）近邻：</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邻点</a:t>
            </a:r>
            <a:r>
              <a:rPr lang="en-US" altLang="zh-CN" sz="2800" b="1" dirty="0">
                <a:latin typeface="楷体_GB2312" pitchFamily="49" charset="-122"/>
                <a:ea typeface="楷体_GB2312" pitchFamily="49" charset="-122"/>
              </a:rPr>
              <a:t>(4-neighbors):</a:t>
            </a:r>
            <a:r>
              <a:rPr lang="zh-CN" altLang="en-US" sz="2800" b="1" dirty="0">
                <a:latin typeface="楷体_GB2312" pitchFamily="49" charset="-122"/>
                <a:ea typeface="楷体_GB2312" pitchFamily="49" charset="-122"/>
              </a:rPr>
              <a:t>有公共边关系的两个像素．</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邻点</a:t>
            </a:r>
            <a:r>
              <a:rPr lang="en-US" altLang="zh-CN" sz="2800" b="1" dirty="0">
                <a:latin typeface="楷体_GB2312" pitchFamily="49" charset="-122"/>
                <a:ea typeface="楷体_GB2312" pitchFamily="49" charset="-122"/>
              </a:rPr>
              <a:t>(8-neighbors):</a:t>
            </a:r>
            <a:r>
              <a:rPr lang="zh-CN" altLang="en-US" sz="2800" b="1" dirty="0">
                <a:latin typeface="楷体_GB2312" pitchFamily="49" charset="-122"/>
                <a:ea typeface="楷体_GB2312" pitchFamily="49" charset="-122"/>
              </a:rPr>
              <a:t>两个像素至少共享一个顶角</a:t>
            </a:r>
            <a:r>
              <a:rPr lang="en-US" altLang="zh-CN" sz="2800" b="1" dirty="0">
                <a:latin typeface="楷体_GB2312" pitchFamily="49" charset="-122"/>
                <a:ea typeface="楷体_GB2312" pitchFamily="49" charset="-122"/>
              </a:rPr>
              <a:t>. 4</a:t>
            </a:r>
            <a:r>
              <a:rPr lang="zh-CN" altLang="en-US" sz="2800" b="1" dirty="0">
                <a:latin typeface="楷体_GB2312" pitchFamily="49" charset="-122"/>
                <a:ea typeface="楷体_GB2312" pitchFamily="49" charset="-122"/>
              </a:rPr>
              <a:t>连通</a:t>
            </a:r>
            <a:r>
              <a:rPr lang="en-US" altLang="zh-CN" sz="2800" b="1" dirty="0">
                <a:latin typeface="楷体_GB2312" pitchFamily="49" charset="-122"/>
                <a:ea typeface="楷体_GB2312" pitchFamily="49" charset="-122"/>
              </a:rPr>
              <a:t>(4-connected):</a:t>
            </a:r>
            <a:r>
              <a:rPr lang="zh-CN" altLang="en-US" sz="2800" b="1" dirty="0">
                <a:latin typeface="楷体_GB2312" pitchFamily="49" charset="-122"/>
                <a:ea typeface="楷体_GB2312" pitchFamily="49" charset="-122"/>
              </a:rPr>
              <a:t>一个像素与其</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邻点的关系 </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连通</a:t>
            </a:r>
            <a:r>
              <a:rPr lang="en-US" altLang="zh-CN" sz="2800" b="1" dirty="0">
                <a:latin typeface="楷体_GB2312" pitchFamily="49" charset="-122"/>
                <a:ea typeface="楷体_GB2312" pitchFamily="49" charset="-122"/>
              </a:rPr>
              <a:t>(8-connected):</a:t>
            </a:r>
            <a:r>
              <a:rPr lang="zh-CN" altLang="en-US" sz="2800" b="1" dirty="0">
                <a:latin typeface="楷体_GB2312" pitchFamily="49" charset="-122"/>
                <a:ea typeface="楷体_GB2312" pitchFamily="49" charset="-122"/>
              </a:rPr>
              <a:t>一个像素与其</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邻点的关系</a:t>
            </a:r>
            <a:endParaRPr lang="zh-CN" altLang="en-US" sz="2800" b="1" dirty="0">
              <a:latin typeface="楷体_GB2312" pitchFamily="49" charset="-122"/>
              <a:ea typeface="楷体_GB2312" pitchFamily="49" charset="-122"/>
            </a:endParaRPr>
          </a:p>
        </p:txBody>
      </p:sp>
      <p:graphicFrame>
        <p:nvGraphicFramePr>
          <p:cNvPr id="29699" name="Object 2"/>
          <p:cNvGraphicFramePr/>
          <p:nvPr/>
        </p:nvGraphicFramePr>
        <p:xfrm>
          <a:off x="1115695" y="3773170"/>
          <a:ext cx="4495800" cy="2133600"/>
        </p:xfrm>
        <a:graphic>
          <a:graphicData uri="http://schemas.openxmlformats.org/presentationml/2006/ole">
            <mc:AlternateContent xmlns:mc="http://schemas.openxmlformats.org/markup-compatibility/2006">
              <mc:Choice xmlns:v="urn:schemas-microsoft-com:vml" Requires="v">
                <p:oleObj spid="_x0000_s3085" name="" r:id="rId1" imgW="3387725" imgH="1568450" progId="Paint.Picture">
                  <p:embed/>
                </p:oleObj>
              </mc:Choice>
              <mc:Fallback>
                <p:oleObj name="" r:id="rId1" imgW="3387725" imgH="1568450" progId="Paint.Picture">
                  <p:embed/>
                  <p:pic>
                    <p:nvPicPr>
                      <p:cNvPr id="0" name="图片 3082"/>
                      <p:cNvPicPr/>
                      <p:nvPr/>
                    </p:nvPicPr>
                    <p:blipFill>
                      <a:blip r:embed="rId2"/>
                      <a:stretch>
                        <a:fillRect/>
                      </a:stretch>
                    </p:blipFill>
                    <p:spPr>
                      <a:xfrm>
                        <a:off x="1115695" y="3773170"/>
                        <a:ext cx="4495800" cy="213360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p:nvPr/>
        </p:nvSpPr>
        <p:spPr>
          <a:xfrm>
            <a:off x="228600" y="1635125"/>
            <a:ext cx="8763000" cy="4079875"/>
          </a:xfrm>
          <a:prstGeom prst="rect">
            <a:avLst/>
          </a:prstGeom>
          <a:noFill/>
          <a:ln w="9525">
            <a:noFill/>
          </a:ln>
        </p:spPr>
        <p:txBody>
          <a:bodyPr lIns="90488" tIns="44450" rIns="90488" bIns="4445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r>
              <a:rPr lang="en-US" altLang="zh-CN" sz="2800" b="1" dirty="0"/>
              <a:t>  </a:t>
            </a:r>
            <a:r>
              <a:rPr lang="en-US" altLang="zh-CN" sz="2800" b="1" dirty="0">
                <a:latin typeface="楷体_GB2312" pitchFamily="49" charset="-122"/>
                <a:ea typeface="楷体_GB2312" pitchFamily="49" charset="-122"/>
              </a:rPr>
              <a:t>(2) </a:t>
            </a:r>
            <a:r>
              <a:rPr lang="zh-CN" altLang="en-US" sz="2800" b="1" dirty="0">
                <a:latin typeface="楷体_GB2312" pitchFamily="49" charset="-122"/>
                <a:ea typeface="楷体_GB2312" pitchFamily="49" charset="-122"/>
              </a:rPr>
              <a:t>路径</a:t>
            </a:r>
            <a:endParaRPr lang="zh-CN" altLang="en-US" sz="2800" b="1" dirty="0">
              <a:latin typeface="楷体_GB2312" pitchFamily="49" charset="-122"/>
              <a:ea typeface="楷体_GB2312" pitchFamily="49" charset="-122"/>
            </a:endParaRPr>
          </a:p>
          <a:p>
            <a:pPr marL="0" lvl="0" indent="0" eaLnBrk="1" hangingPunct="1">
              <a:spcBef>
                <a:spcPct val="0"/>
              </a:spcBef>
              <a:buClrTx/>
              <a:buFontTx/>
              <a:buNone/>
            </a:pPr>
            <a:r>
              <a:rPr lang="zh-CN" altLang="en-US" sz="2800" b="1" dirty="0">
                <a:latin typeface="楷体_GB2312" pitchFamily="49" charset="-122"/>
                <a:ea typeface="楷体_GB2312" pitchFamily="49" charset="-122"/>
              </a:rPr>
              <a:t>    路径</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从像素到像素的一个像素序列</a:t>
            </a:r>
            <a:endParaRPr lang="zh-CN" altLang="en-US" sz="2800" b="1" dirty="0">
              <a:latin typeface="楷体_GB2312" pitchFamily="49" charset="-122"/>
              <a:ea typeface="楷体_GB2312" pitchFamily="49" charset="-122"/>
            </a:endParaRPr>
          </a:p>
          <a:p>
            <a:pPr marL="0" lvl="0" indent="0" eaLnBrk="1" hangingPunct="1">
              <a:spcBef>
                <a:spcPct val="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路径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像素与其近邻像素是</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连通关系</a:t>
            </a:r>
            <a:endParaRPr lang="zh-CN" altLang="en-US" sz="2800" b="1" dirty="0">
              <a:latin typeface="楷体_GB2312" pitchFamily="49" charset="-122"/>
              <a:ea typeface="楷体_GB2312" pitchFamily="49" charset="-122"/>
            </a:endParaRPr>
          </a:p>
          <a:p>
            <a:pPr marL="0" lvl="0" indent="0" eaLnBrk="1" hangingPunct="1">
              <a:spcBef>
                <a:spcPct val="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路径</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像素与其近邻像素是</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连通关系</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前景</a:t>
            </a:r>
            <a:endParaRPr lang="zh-CN" altLang="en-US" sz="2800" b="1" dirty="0">
              <a:latin typeface="楷体_GB2312" pitchFamily="49" charset="-122"/>
              <a:ea typeface="楷体_GB2312" pitchFamily="49" charset="-122"/>
            </a:endParaRPr>
          </a:p>
          <a:p>
            <a:pPr marL="0" lvl="0" indent="0" eaLnBrk="1" hangingPunct="1">
              <a:spcBef>
                <a:spcPct val="0"/>
              </a:spcBef>
              <a:buClrTx/>
              <a:buFontTx/>
              <a:buNone/>
            </a:pPr>
            <a:r>
              <a:rPr lang="zh-CN" altLang="en-US" sz="2800" b="1" dirty="0">
                <a:latin typeface="楷体_GB2312" pitchFamily="49" charset="-122"/>
                <a:ea typeface="楷体_GB2312" pitchFamily="49" charset="-122"/>
              </a:rPr>
              <a:t>    图像中值为</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的全部像素的集合，用</a:t>
            </a:r>
            <a:r>
              <a:rPr lang="en-US" altLang="zh-CN" sz="2800" b="1" dirty="0">
                <a:latin typeface="楷体_GB2312" pitchFamily="49" charset="-122"/>
                <a:ea typeface="楷体_GB2312" pitchFamily="49" charset="-122"/>
              </a:rPr>
              <a:t>S</a:t>
            </a:r>
            <a:r>
              <a:rPr lang="zh-CN" altLang="en-US" sz="2800" b="1" dirty="0">
                <a:latin typeface="楷体_GB2312" pitchFamily="49" charset="-122"/>
                <a:ea typeface="楷体_GB2312" pitchFamily="49" charset="-122"/>
              </a:rPr>
              <a:t>表示．</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连通性</a:t>
            </a:r>
            <a:endParaRPr lang="zh-CN" altLang="en-US" sz="2800" b="1" dirty="0">
              <a:latin typeface="楷体_GB2312" pitchFamily="49" charset="-122"/>
              <a:ea typeface="楷体_GB2312" pitchFamily="49" charset="-122"/>
            </a:endParaRPr>
          </a:p>
          <a:p>
            <a:pPr marL="0" lvl="0" indent="0" algn="just" eaLnBrk="1" hangingPunct="1">
              <a:spcBef>
                <a:spcPct val="0"/>
              </a:spcBef>
              <a:buClrTx/>
              <a:buFontTx/>
              <a:buNone/>
            </a:pPr>
            <a:r>
              <a:rPr lang="zh-CN" altLang="en-US" sz="2800" b="1" dirty="0">
                <a:latin typeface="楷体_GB2312" pitchFamily="49" charset="-122"/>
                <a:ea typeface="楷体_GB2312" pitchFamily="49" charset="-122"/>
              </a:rPr>
              <a:t>    已知像素</a:t>
            </a:r>
            <a:r>
              <a:rPr lang="en-US" altLang="zh-CN" sz="2800" b="1" i="1" dirty="0">
                <a:latin typeface="楷体_GB2312" pitchFamily="49" charset="-122"/>
                <a:ea typeface="楷体_GB2312" pitchFamily="49" charset="-122"/>
              </a:rPr>
              <a:t>p</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和</a:t>
            </a:r>
            <a:r>
              <a:rPr lang="en-US" altLang="zh-CN" sz="2800" b="1" i="1" dirty="0">
                <a:latin typeface="楷体_GB2312" pitchFamily="49" charset="-122"/>
                <a:ea typeface="楷体_GB2312" pitchFamily="49" charset="-122"/>
              </a:rPr>
              <a:t>q</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，如果存在一条从</a:t>
            </a:r>
            <a:r>
              <a:rPr lang="en-US" altLang="zh-CN" sz="2800" b="1" i="1" dirty="0">
                <a:latin typeface="楷体_GB2312" pitchFamily="49" charset="-122"/>
                <a:ea typeface="楷体_GB2312" pitchFamily="49" charset="-122"/>
              </a:rPr>
              <a:t>p</a:t>
            </a:r>
            <a:r>
              <a:rPr lang="zh-CN" altLang="en-US" sz="2800" b="1" dirty="0">
                <a:latin typeface="楷体_GB2312" pitchFamily="49" charset="-122"/>
                <a:ea typeface="楷体_GB2312" pitchFamily="49" charset="-122"/>
              </a:rPr>
              <a:t>到</a:t>
            </a:r>
            <a:r>
              <a:rPr lang="en-US" altLang="zh-CN" sz="2800" b="1" i="1" dirty="0">
                <a:latin typeface="楷体_GB2312" pitchFamily="49" charset="-122"/>
                <a:ea typeface="楷体_GB2312" pitchFamily="49" charset="-122"/>
              </a:rPr>
              <a:t>q</a:t>
            </a:r>
            <a:r>
              <a:rPr lang="zh-CN" altLang="en-US" sz="2800" b="1" dirty="0">
                <a:latin typeface="楷体_GB2312" pitchFamily="49" charset="-122"/>
                <a:ea typeface="楷体_GB2312" pitchFamily="49" charset="-122"/>
              </a:rPr>
              <a:t>的路径，且路径上的全部像素都包含在</a:t>
            </a:r>
            <a:r>
              <a:rPr lang="en-US" altLang="zh-CN" sz="2800" b="1" i="1" dirty="0">
                <a:latin typeface="楷体_GB2312" pitchFamily="49" charset="-122"/>
                <a:ea typeface="楷体_GB2312" pitchFamily="49" charset="-122"/>
              </a:rPr>
              <a:t>S</a:t>
            </a:r>
            <a:r>
              <a:rPr lang="zh-CN" altLang="en-US" sz="2800" b="1" dirty="0">
                <a:latin typeface="楷体_GB2312" pitchFamily="49" charset="-122"/>
                <a:ea typeface="楷体_GB2312" pitchFamily="49" charset="-122"/>
              </a:rPr>
              <a:t>中，则称</a:t>
            </a:r>
            <a:r>
              <a:rPr lang="en-US" altLang="zh-CN" sz="2800" b="1" i="1" dirty="0">
                <a:latin typeface="楷体_GB2312" pitchFamily="49" charset="-122"/>
                <a:ea typeface="楷体_GB2312" pitchFamily="49" charset="-122"/>
              </a:rPr>
              <a:t>p</a:t>
            </a:r>
            <a:r>
              <a:rPr lang="zh-CN" altLang="en-US" sz="2800" b="1" dirty="0">
                <a:latin typeface="楷体_GB2312" pitchFamily="49" charset="-122"/>
                <a:ea typeface="楷体_GB2312" pitchFamily="49" charset="-122"/>
              </a:rPr>
              <a:t>与</a:t>
            </a:r>
            <a:r>
              <a:rPr lang="en-US" altLang="zh-CN" sz="2800" b="1" i="1" dirty="0">
                <a:latin typeface="楷体_GB2312" pitchFamily="49" charset="-122"/>
                <a:ea typeface="楷体_GB2312" pitchFamily="49" charset="-122"/>
              </a:rPr>
              <a:t>q</a:t>
            </a:r>
            <a:r>
              <a:rPr lang="zh-CN" altLang="en-US" sz="2800" b="1" dirty="0">
                <a:latin typeface="楷体_GB2312" pitchFamily="49" charset="-122"/>
                <a:ea typeface="楷体_GB2312" pitchFamily="49" charset="-122"/>
              </a:rPr>
              <a:t>是连通的．</a:t>
            </a:r>
            <a:endParaRPr lang="zh-CN" altLang="en-US" sz="2800" b="1" dirty="0">
              <a:latin typeface="楷体_GB2312" pitchFamily="49" charset="-122"/>
              <a:ea typeface="楷体_GB2312" pitchFamily="49" charset="-122"/>
            </a:endParaRPr>
          </a:p>
        </p:txBody>
      </p:sp>
      <p:grpSp>
        <p:nvGrpSpPr>
          <p:cNvPr id="31747" name="Group 3"/>
          <p:cNvGrpSpPr/>
          <p:nvPr/>
        </p:nvGrpSpPr>
        <p:grpSpPr>
          <a:xfrm>
            <a:off x="3962400" y="152400"/>
            <a:ext cx="4038600" cy="1600200"/>
            <a:chOff x="2568" y="192"/>
            <a:chExt cx="1678" cy="742"/>
          </a:xfrm>
        </p:grpSpPr>
        <p:graphicFrame>
          <p:nvGraphicFramePr>
            <p:cNvPr id="31748" name="Object 2"/>
            <p:cNvGraphicFramePr/>
            <p:nvPr/>
          </p:nvGraphicFramePr>
          <p:xfrm>
            <a:off x="2568" y="192"/>
            <a:ext cx="742" cy="742"/>
          </p:xfrm>
          <a:graphic>
            <a:graphicData uri="http://schemas.openxmlformats.org/presentationml/2006/ole">
              <mc:AlternateContent xmlns:mc="http://schemas.openxmlformats.org/markup-compatibility/2006">
                <mc:Choice xmlns:v="urn:schemas-microsoft-com:vml" Requires="v">
                  <p:oleObj spid="_x0000_s4101" name="" r:id="rId1" imgW="1177925" imgH="1177925" progId="Paint.Picture">
                    <p:embed/>
                  </p:oleObj>
                </mc:Choice>
                <mc:Fallback>
                  <p:oleObj name="" r:id="rId1" imgW="1177925" imgH="1177925" progId="Paint.Picture">
                    <p:embed/>
                    <p:pic>
                      <p:nvPicPr>
                        <p:cNvPr id="0" name="图片 3080"/>
                        <p:cNvPicPr/>
                        <p:nvPr/>
                      </p:nvPicPr>
                      <p:blipFill>
                        <a:blip r:embed="rId2"/>
                        <a:stretch>
                          <a:fillRect/>
                        </a:stretch>
                      </p:blipFill>
                      <p:spPr>
                        <a:xfrm>
                          <a:off x="2568" y="192"/>
                          <a:ext cx="742" cy="742"/>
                        </a:xfrm>
                        <a:prstGeom prst="rect">
                          <a:avLst/>
                        </a:prstGeom>
                        <a:noFill/>
                        <a:ln w="38100">
                          <a:noFill/>
                          <a:miter/>
                        </a:ln>
                      </p:spPr>
                    </p:pic>
                  </p:oleObj>
                </mc:Fallback>
              </mc:AlternateContent>
            </a:graphicData>
          </a:graphic>
        </p:graphicFrame>
        <p:graphicFrame>
          <p:nvGraphicFramePr>
            <p:cNvPr id="31749" name="Object 3"/>
            <p:cNvGraphicFramePr/>
            <p:nvPr/>
          </p:nvGraphicFramePr>
          <p:xfrm>
            <a:off x="3504" y="192"/>
            <a:ext cx="742" cy="742"/>
          </p:xfrm>
          <a:graphic>
            <a:graphicData uri="http://schemas.openxmlformats.org/presentationml/2006/ole">
              <mc:AlternateContent xmlns:mc="http://schemas.openxmlformats.org/markup-compatibility/2006">
                <mc:Choice xmlns:v="urn:schemas-microsoft-com:vml" Requires="v">
                  <p:oleObj spid="_x0000_s4102" name="" r:id="rId3" imgW="1177925" imgH="1177925" progId="Paint.Picture">
                    <p:embed/>
                  </p:oleObj>
                </mc:Choice>
                <mc:Fallback>
                  <p:oleObj name="" r:id="rId3" imgW="1177925" imgH="1177925" progId="Paint.Picture">
                    <p:embed/>
                    <p:pic>
                      <p:nvPicPr>
                        <p:cNvPr id="0" name="图片 3079"/>
                        <p:cNvPicPr/>
                        <p:nvPr/>
                      </p:nvPicPr>
                      <p:blipFill>
                        <a:blip r:embed="rId4"/>
                        <a:stretch>
                          <a:fillRect/>
                        </a:stretch>
                      </p:blipFill>
                      <p:spPr>
                        <a:xfrm>
                          <a:off x="3504" y="192"/>
                          <a:ext cx="742" cy="742"/>
                        </a:xfrm>
                        <a:prstGeom prst="rect">
                          <a:avLst/>
                        </a:prstGeom>
                        <a:noFill/>
                        <a:ln w="38100">
                          <a:noFill/>
                          <a:miter/>
                        </a:ln>
                      </p:spPr>
                    </p:pic>
                  </p:oleObj>
                </mc:Fallback>
              </mc:AlternateContent>
            </a:graphicData>
          </a:graphic>
        </p:graphicFrame>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p:nvPr/>
        </p:nvSpPr>
        <p:spPr>
          <a:xfrm>
            <a:off x="403860" y="0"/>
            <a:ext cx="8077200" cy="4038600"/>
          </a:xfrm>
          <a:prstGeom prst="rect">
            <a:avLst/>
          </a:prstGeom>
          <a:noFill/>
          <a:ln w="9525">
            <a:noFill/>
          </a:ln>
        </p:spPr>
        <p:txBody>
          <a:bodyPr lIns="90488" tIns="44450" rIns="90488" bIns="4445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just" eaLnBrk="1" hangingPunct="1">
              <a:spcBef>
                <a:spcPct val="50000"/>
              </a:spcBef>
              <a:buClrTx/>
              <a:buFontTx/>
              <a:buNone/>
            </a:pPr>
            <a:r>
              <a:rPr lang="en-US" altLang="zh-CN" sz="2800" b="1" dirty="0">
                <a:latin typeface="Times New Roman" panose="02020603050405020304" pitchFamily="18" charset="0"/>
              </a:rPr>
              <a:t>  </a:t>
            </a:r>
            <a:r>
              <a:rPr lang="en-US" altLang="zh-CN" sz="2800" b="1"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连通成份</a:t>
            </a:r>
            <a:endParaRPr lang="zh-CN" altLang="en-US" sz="2800" b="1" dirty="0">
              <a:latin typeface="楷体_GB2312" pitchFamily="49" charset="-122"/>
              <a:ea typeface="楷体_GB2312" pitchFamily="49" charset="-122"/>
            </a:endParaRPr>
          </a:p>
          <a:p>
            <a:pPr marL="0" lvl="0" indent="0" eaLnBrk="1" hangingPunct="1">
              <a:spcBef>
                <a:spcPct val="50000"/>
              </a:spcBef>
              <a:buClrTx/>
              <a:buFontTx/>
              <a:buNone/>
            </a:pPr>
            <a:r>
              <a:rPr lang="zh-CN" altLang="en-US" sz="2800" b="1" dirty="0">
                <a:latin typeface="楷体_GB2312" pitchFamily="49" charset="-122"/>
                <a:ea typeface="楷体_GB2312" pitchFamily="49" charset="-122"/>
              </a:rPr>
              <a:t>    一个前景像素集合</a:t>
            </a:r>
            <a:r>
              <a:rPr lang="en-US" altLang="zh-CN" sz="2800" b="1" i="1" dirty="0">
                <a:latin typeface="楷体_GB2312" pitchFamily="49" charset="-122"/>
                <a:ea typeface="楷体_GB2312" pitchFamily="49" charset="-122"/>
              </a:rPr>
              <a:t>S</a:t>
            </a:r>
            <a:r>
              <a:rPr lang="zh-CN" altLang="en-US" sz="2800" b="1" dirty="0">
                <a:latin typeface="楷体_GB2312" pitchFamily="49" charset="-122"/>
                <a:ea typeface="楷体_GB2312" pitchFamily="49" charset="-122"/>
              </a:rPr>
              <a:t>，如果</a:t>
            </a:r>
            <a:r>
              <a:rPr lang="en-US" altLang="zh-CN" sz="2800" b="1" i="1" dirty="0">
                <a:solidFill>
                  <a:srgbClr val="FF0000"/>
                </a:solidFill>
                <a:latin typeface="楷体_GB2312" pitchFamily="49" charset="-122"/>
                <a:ea typeface="楷体_GB2312" pitchFamily="49" charset="-122"/>
              </a:rPr>
              <a:t>S</a:t>
            </a:r>
            <a:r>
              <a:rPr lang="zh-CN" altLang="en-US" sz="2800" b="1" dirty="0">
                <a:solidFill>
                  <a:srgbClr val="FF0000"/>
                </a:solidFill>
                <a:latin typeface="楷体_GB2312" pitchFamily="49" charset="-122"/>
                <a:ea typeface="楷体_GB2312" pitchFamily="49" charset="-122"/>
              </a:rPr>
              <a:t>内的每一个像素与集合内其它像素连通</a:t>
            </a:r>
            <a:r>
              <a:rPr lang="zh-CN" altLang="en-US" sz="2800" b="1" dirty="0">
                <a:latin typeface="楷体_GB2312" pitchFamily="49" charset="-122"/>
                <a:ea typeface="楷体_GB2312" pitchFamily="49" charset="-122"/>
              </a:rPr>
              <a:t>，则称该集合为一个连通成份</a:t>
            </a:r>
            <a:endParaRPr lang="zh-CN" altLang="en-US" sz="2800" b="1" dirty="0">
              <a:latin typeface="楷体_GB2312" pitchFamily="49" charset="-122"/>
              <a:ea typeface="楷体_GB2312" pitchFamily="49" charset="-122"/>
            </a:endParaRPr>
          </a:p>
          <a:p>
            <a:pPr marL="0" lvl="0" indent="0" eaLnBrk="1" hangingPunct="1">
              <a:spcBef>
                <a:spcPct val="50000"/>
              </a:spcBef>
              <a:buClrTx/>
              <a:buFontTx/>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(6) </a:t>
            </a:r>
            <a:r>
              <a:rPr lang="zh-CN" altLang="en-US" sz="2800" b="1" dirty="0">
                <a:latin typeface="楷体_GB2312" pitchFamily="49" charset="-122"/>
                <a:ea typeface="楷体_GB2312" pitchFamily="49" charset="-122"/>
              </a:rPr>
              <a:t>孔</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洞</a:t>
            </a:r>
            <a:r>
              <a:rPr lang="en-US" altLang="zh-CN" sz="2800" b="1" dirty="0">
                <a:latin typeface="楷体_GB2312" pitchFamily="49" charset="-122"/>
                <a:ea typeface="楷体_GB2312" pitchFamily="49" charset="-122"/>
              </a:rPr>
              <a:t>:</a:t>
            </a:r>
            <a:r>
              <a:rPr sz="2800" b="1" dirty="0">
                <a:latin typeface="楷体_GB2312" pitchFamily="49" charset="-122"/>
                <a:ea typeface="楷体_GB2312" pitchFamily="49" charset="-122"/>
              </a:rPr>
              <a:t>在0像素的连接成分中，如果存在和图像外围的1行或1列的0像素不相连接的成分</a:t>
            </a:r>
            <a:endParaRPr sz="2800" b="1" dirty="0">
              <a:latin typeface="楷体_GB2312" pitchFamily="49" charset="-122"/>
              <a:ea typeface="楷体_GB2312" pitchFamily="49" charset="-122"/>
            </a:endParaRPr>
          </a:p>
          <a:p>
            <a:pPr marL="0" lvl="0" indent="0">
              <a:spcBef>
                <a:spcPct val="0"/>
              </a:spcBef>
              <a:buClrTx/>
              <a:buFontTx/>
              <a:buNone/>
            </a:pP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marL="0" lvl="0" indent="0">
              <a:spcBef>
                <a:spcPct val="0"/>
              </a:spcBef>
              <a:buClrTx/>
              <a:buFontTx/>
              <a:buNone/>
            </a:pPr>
            <a:r>
              <a:rPr lang="zh-CN" altLang="en-US" sz="2800" b="1" dirty="0">
                <a:latin typeface="楷体_GB2312" pitchFamily="49" charset="-122"/>
                <a:ea typeface="楷体_GB2312" pitchFamily="49" charset="-122"/>
              </a:rPr>
              <a:t>对前景和背景应使用不同的连通</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如果对 </a:t>
            </a:r>
            <a:r>
              <a:rPr lang="en-US" altLang="zh-CN" sz="2800" b="1" i="1" dirty="0">
                <a:latin typeface="楷体_GB2312" pitchFamily="49" charset="-122"/>
                <a:ea typeface="楷体_GB2312" pitchFamily="49" charset="-122"/>
              </a:rPr>
              <a:t>S </a:t>
            </a:r>
            <a:r>
              <a:rPr lang="zh-CN" altLang="en-US" sz="2800" b="1" dirty="0">
                <a:latin typeface="楷体_GB2312" pitchFamily="49" charset="-122"/>
                <a:ea typeface="楷体_GB2312" pitchFamily="49" charset="-122"/>
              </a:rPr>
              <a:t>使用</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连通</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则对背景应使用</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连通，如右图</a:t>
            </a:r>
            <a:endParaRPr lang="zh-CN" altLang="en-US" sz="2800" b="1" dirty="0">
              <a:latin typeface="楷体_GB2312" pitchFamily="49" charset="-122"/>
              <a:ea typeface="楷体_GB2312" pitchFamily="49" charset="-122"/>
            </a:endParaRPr>
          </a:p>
        </p:txBody>
      </p:sp>
      <p:pic>
        <p:nvPicPr>
          <p:cNvPr id="100" name="图片 99"/>
          <p:cNvPicPr/>
          <p:nvPr/>
        </p:nvPicPr>
        <p:blipFill>
          <a:blip r:embed="rId1"/>
          <a:stretch>
            <a:fillRect/>
          </a:stretch>
        </p:blipFill>
        <p:spPr>
          <a:xfrm>
            <a:off x="741997" y="4364990"/>
            <a:ext cx="4672965" cy="1720850"/>
          </a:xfrm>
          <a:prstGeom prst="rect">
            <a:avLst/>
          </a:prstGeom>
          <a:noFill/>
          <a:ln w="9525">
            <a:noFill/>
          </a:ln>
        </p:spPr>
      </p:pic>
      <p:graphicFrame>
        <p:nvGraphicFramePr>
          <p:cNvPr id="2" name="表格 1"/>
          <p:cNvGraphicFramePr/>
          <p:nvPr>
            <p:custDataLst>
              <p:tags r:id="rId2"/>
            </p:custDataLst>
          </p:nvPr>
        </p:nvGraphicFramePr>
        <p:xfrm>
          <a:off x="6216650" y="4188460"/>
          <a:ext cx="2527300" cy="1828800"/>
        </p:xfrm>
        <a:graphic>
          <a:graphicData uri="http://schemas.openxmlformats.org/drawingml/2006/table">
            <a:tbl>
              <a:tblPr firstRow="1" bandRow="1">
                <a:tableStyleId>{5940675A-B579-460E-94D1-54222C63F5DA}</a:tableStyleId>
              </a:tblPr>
              <a:tblGrid>
                <a:gridCol w="505460"/>
                <a:gridCol w="505460"/>
                <a:gridCol w="505460"/>
                <a:gridCol w="505460"/>
                <a:gridCol w="505460"/>
              </a:tblGrid>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solidFill>
                      <a:srgbClr val="FF0000"/>
                    </a:solidFill>
                  </a:tcPr>
                </a:tc>
                <a:tc>
                  <a:txBody>
                    <a:bodyPr/>
                    <a:lstStyle/>
                    <a:p>
                      <a:pPr>
                        <a:buNone/>
                      </a:pPr>
                      <a:endParaRPr lang="zh-CN" altLang="en-US"/>
                    </a:p>
                  </a:txBody>
                  <a:tcPr/>
                </a:tc>
                <a:tc>
                  <a:txBody>
                    <a:bodyPr/>
                    <a:lstStyle/>
                    <a:p>
                      <a:pPr>
                        <a:buNone/>
                      </a:pPr>
                      <a:endParaRPr lang="zh-CN" altLang="en-US"/>
                    </a:p>
                  </a:txBody>
                  <a:tcPr/>
                </a:tc>
              </a:tr>
              <a:tr h="36576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bl>
          </a:graphicData>
        </a:graphic>
      </p:graphicFrame>
      <p:cxnSp>
        <p:nvCxnSpPr>
          <p:cNvPr id="4" name="直接箭头连接符 3"/>
          <p:cNvCxnSpPr/>
          <p:nvPr/>
        </p:nvCxnSpPr>
        <p:spPr>
          <a:xfrm>
            <a:off x="5624830" y="3815715"/>
            <a:ext cx="1393190" cy="2730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直接连接符 4"/>
          <p:cNvCxnSpPr/>
          <p:nvPr/>
        </p:nvCxnSpPr>
        <p:spPr>
          <a:xfrm>
            <a:off x="7564755" y="5072380"/>
            <a:ext cx="509905" cy="564515"/>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p:nvPr/>
        </p:nvSpPr>
        <p:spPr>
          <a:xfrm>
            <a:off x="533400" y="381000"/>
            <a:ext cx="8153400" cy="3429000"/>
          </a:xfrm>
          <a:prstGeom prst="rect">
            <a:avLst/>
          </a:prstGeom>
          <a:noFill/>
          <a:ln w="9525">
            <a:noFill/>
          </a:ln>
        </p:spPr>
        <p:txBody>
          <a:bodyPr lIns="90488" tIns="44450" rIns="90488" bIns="4445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0"/>
              </a:spcBef>
              <a:buClrTx/>
              <a:buFontTx/>
              <a:buNone/>
            </a:pPr>
            <a:r>
              <a:rPr lang="en-US" altLang="zh-CN" sz="2800" b="1" dirty="0">
                <a:latin typeface="楷体_GB2312" pitchFamily="49" charset="-122"/>
                <a:ea typeface="楷体_GB2312" pitchFamily="49" charset="-122"/>
              </a:rPr>
              <a:t>(7) </a:t>
            </a:r>
            <a:r>
              <a:rPr lang="zh-CN" altLang="en-US" sz="2800" b="1" dirty="0">
                <a:latin typeface="楷体_GB2312" pitchFamily="49" charset="-122"/>
                <a:ea typeface="楷体_GB2312" pitchFamily="49" charset="-122"/>
              </a:rPr>
              <a:t>边界</a:t>
            </a:r>
            <a:endParaRPr lang="zh-CN" altLang="en-US" sz="2800" b="1" dirty="0">
              <a:latin typeface="楷体_GB2312" pitchFamily="49" charset="-122"/>
              <a:ea typeface="楷体_GB2312" pitchFamily="49" charset="-122"/>
            </a:endParaRPr>
          </a:p>
          <a:p>
            <a:pPr marL="0" lvl="0" indent="0" algn="just">
              <a:spcBef>
                <a:spcPct val="0"/>
              </a:spcBef>
              <a:buClrTx/>
              <a:buFontTx/>
              <a:buNone/>
            </a:pPr>
            <a:r>
              <a:rPr lang="zh-CN" altLang="en-US" sz="2800" b="1" dirty="0">
                <a:latin typeface="楷体_GB2312" pitchFamily="49" charset="-122"/>
                <a:ea typeface="楷体_GB2312" pitchFamily="49" charset="-122"/>
              </a:rPr>
              <a:t>    </a:t>
            </a:r>
            <a:r>
              <a:rPr lang="en-US" altLang="zh-CN" sz="2400" b="1" i="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的边界是背景中有</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连通关系的像素集合</a:t>
            </a:r>
            <a:r>
              <a:rPr lang="en-US" altLang="zh-CN" sz="2400" b="1" i="1" dirty="0">
                <a:latin typeface="楷体_GB2312" pitchFamily="49" charset="-122"/>
                <a:ea typeface="楷体_GB2312" pitchFamily="49" charset="-122"/>
              </a:rPr>
              <a:t>S </a:t>
            </a:r>
            <a:r>
              <a:rPr lang="en-US" altLang="zh-CN" sz="2400" b="1" dirty="0">
                <a:latin typeface="楷体_GB2312" pitchFamily="49" charset="-122"/>
                <a:ea typeface="楷体_GB2312" pitchFamily="49" charset="-122"/>
              </a:rPr>
              <a:t>' </a:t>
            </a:r>
            <a:endParaRPr lang="en-US" altLang="zh-CN" sz="2400" b="1" dirty="0">
              <a:latin typeface="楷体_GB2312" pitchFamily="49" charset="-122"/>
              <a:ea typeface="楷体_GB2312" pitchFamily="49" charset="-122"/>
            </a:endParaRPr>
          </a:p>
          <a:p>
            <a:pPr marL="0" lvl="0" indent="0" algn="just">
              <a:spcBef>
                <a:spcPct val="0"/>
              </a:spcBef>
              <a:buClrTx/>
              <a:buFontTx/>
              <a:buNone/>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8) </a:t>
            </a:r>
            <a:r>
              <a:rPr lang="zh-CN" altLang="en-US" sz="2800" b="1" dirty="0">
                <a:latin typeface="楷体_GB2312" pitchFamily="49" charset="-122"/>
                <a:ea typeface="楷体_GB2312" pitchFamily="49" charset="-122"/>
              </a:rPr>
              <a:t>内部</a:t>
            </a:r>
            <a:endParaRPr lang="zh-CN" altLang="en-US" sz="2800" b="1" dirty="0">
              <a:latin typeface="楷体_GB2312" pitchFamily="49" charset="-122"/>
              <a:ea typeface="楷体_GB2312" pitchFamily="49" charset="-122"/>
            </a:endParaRPr>
          </a:p>
          <a:p>
            <a:pPr marL="0" lvl="0" indent="0" algn="just">
              <a:spcBef>
                <a:spcPct val="0"/>
              </a:spcBef>
              <a:buClrTx/>
              <a:buFontTx/>
              <a:buNone/>
            </a:pPr>
            <a:r>
              <a:rPr lang="zh-CN" altLang="en-US" sz="2800" b="1" i="1" dirty="0">
                <a:latin typeface="楷体_GB2312" pitchFamily="49" charset="-122"/>
                <a:ea typeface="楷体_GB2312" pitchFamily="49" charset="-122"/>
              </a:rPr>
              <a:t>    </a:t>
            </a:r>
            <a:r>
              <a:rPr lang="en-US" altLang="zh-CN" sz="2400" b="1" i="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中不属于它的边界的像素集合</a:t>
            </a:r>
            <a:r>
              <a:rPr lang="en-US" altLang="zh-CN" sz="2400" b="1" dirty="0">
                <a:latin typeface="楷体_GB2312" pitchFamily="49" charset="-122"/>
                <a:ea typeface="楷体_GB2312" pitchFamily="49" charset="-122"/>
              </a:rPr>
              <a:t>. </a:t>
            </a:r>
            <a:r>
              <a:rPr lang="en-US" altLang="zh-CN" sz="2400" b="1" i="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的内部等于</a:t>
            </a:r>
            <a:r>
              <a:rPr lang="en-US" altLang="zh-CN" sz="2400" b="1" i="1" dirty="0">
                <a:latin typeface="楷体_GB2312" pitchFamily="49" charset="-122"/>
                <a:ea typeface="楷体_GB2312" pitchFamily="49" charset="-122"/>
              </a:rPr>
              <a:t>S</a:t>
            </a:r>
            <a:r>
              <a:rPr lang="en-US" altLang="zh-CN" sz="2400" b="1" dirty="0">
                <a:latin typeface="楷体_GB2312" pitchFamily="49" charset="-122"/>
                <a:ea typeface="楷体_GB2312" pitchFamily="49" charset="-122"/>
              </a:rPr>
              <a:t> - </a:t>
            </a:r>
            <a:r>
              <a:rPr lang="en-US" altLang="zh-CN" sz="2400" b="1" i="1" dirty="0">
                <a:latin typeface="楷体_GB2312" pitchFamily="49" charset="-122"/>
                <a:ea typeface="楷体_GB2312" pitchFamily="49" charset="-122"/>
              </a:rPr>
              <a:t>S </a:t>
            </a:r>
            <a:r>
              <a:rPr lang="en-US" altLang="zh-CN"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marL="0" lvl="0" indent="0" algn="just">
              <a:spcBef>
                <a:spcPct val="0"/>
              </a:spcBef>
              <a:buClrTx/>
              <a:buFontTx/>
              <a:buNone/>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9) </a:t>
            </a:r>
            <a:r>
              <a:rPr lang="zh-CN" altLang="en-US" sz="2800" b="1" dirty="0">
                <a:latin typeface="楷体_GB2312" pitchFamily="49" charset="-122"/>
                <a:ea typeface="楷体_GB2312" pitchFamily="49" charset="-122"/>
              </a:rPr>
              <a:t>包围</a:t>
            </a:r>
            <a:endParaRPr lang="zh-CN" altLang="en-US" sz="2800" b="1" dirty="0">
              <a:latin typeface="楷体_GB2312" pitchFamily="49" charset="-122"/>
              <a:ea typeface="楷体_GB2312" pitchFamily="49" charset="-122"/>
            </a:endParaRPr>
          </a:p>
          <a:p>
            <a:pPr marL="0" lvl="0" indent="0">
              <a:spcBef>
                <a:spcPct val="0"/>
              </a:spcBef>
              <a:buClrTx/>
              <a:buFontTx/>
              <a:buNone/>
            </a:pPr>
            <a:r>
              <a:rPr lang="zh-CN" altLang="en-US" sz="28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如果从</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中</a:t>
            </a:r>
            <a:r>
              <a:rPr lang="zh-CN" altLang="en-US" sz="2400" b="1" dirty="0">
                <a:solidFill>
                  <a:srgbClr val="FF0000"/>
                </a:solidFill>
                <a:latin typeface="楷体_GB2312" pitchFamily="49" charset="-122"/>
                <a:ea typeface="楷体_GB2312" pitchFamily="49" charset="-122"/>
              </a:rPr>
              <a:t>任意一点</a:t>
            </a:r>
            <a:r>
              <a:rPr lang="zh-CN" altLang="en-US" sz="2400" b="1" dirty="0">
                <a:latin typeface="楷体_GB2312" pitchFamily="49" charset="-122"/>
                <a:ea typeface="楷体_GB2312" pitchFamily="49" charset="-122"/>
              </a:rPr>
              <a:t>到图像边界的</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路径必须与区域</a:t>
            </a:r>
            <a:r>
              <a:rPr lang="en-US" altLang="zh-CN" sz="2400" b="1" dirty="0">
                <a:latin typeface="楷体_GB2312" pitchFamily="49" charset="-122"/>
                <a:ea typeface="楷体_GB2312" pitchFamily="49" charset="-122"/>
              </a:rPr>
              <a:t>T</a:t>
            </a:r>
            <a:r>
              <a:rPr lang="zh-CN" altLang="en-US" sz="2400" b="1" dirty="0">
                <a:latin typeface="楷体_GB2312" pitchFamily="49" charset="-122"/>
                <a:ea typeface="楷体_GB2312" pitchFamily="49" charset="-122"/>
              </a:rPr>
              <a:t>相交，则区域 </a:t>
            </a:r>
            <a:r>
              <a:rPr lang="en-US" altLang="zh-CN" sz="2400" b="1" dirty="0">
                <a:latin typeface="楷体_GB2312" pitchFamily="49" charset="-122"/>
                <a:ea typeface="楷体_GB2312" pitchFamily="49" charset="-122"/>
              </a:rPr>
              <a:t>T </a:t>
            </a:r>
            <a:r>
              <a:rPr lang="zh-CN" altLang="en-US" sz="2400" b="1" dirty="0">
                <a:latin typeface="楷体_GB2312" pitchFamily="49" charset="-122"/>
                <a:ea typeface="楷体_GB2312" pitchFamily="49" charset="-122"/>
              </a:rPr>
              <a:t>包围区域 </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（或</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在</a:t>
            </a:r>
            <a:r>
              <a:rPr lang="en-US" altLang="zh-CN" sz="2400" b="1" dirty="0">
                <a:latin typeface="楷体_GB2312" pitchFamily="49" charset="-122"/>
                <a:ea typeface="楷体_GB2312" pitchFamily="49" charset="-122"/>
              </a:rPr>
              <a:t>T</a:t>
            </a:r>
            <a:r>
              <a:rPr lang="zh-CN" altLang="en-US" sz="2400" b="1" dirty="0">
                <a:latin typeface="楷体_GB2312" pitchFamily="49" charset="-122"/>
                <a:ea typeface="楷体_GB2312" pitchFamily="49" charset="-122"/>
              </a:rPr>
              <a:t>内）</a:t>
            </a:r>
            <a:endParaRPr lang="zh-CN" altLang="en-US" sz="2400" b="1" dirty="0">
              <a:latin typeface="楷体_GB2312" pitchFamily="49" charset="-122"/>
              <a:ea typeface="楷体_GB2312" pitchFamily="49" charset="-122"/>
            </a:endParaRPr>
          </a:p>
        </p:txBody>
      </p:sp>
      <p:sp>
        <p:nvSpPr>
          <p:cNvPr id="35843" name="Rectangle 3"/>
          <p:cNvSpPr/>
          <p:nvPr/>
        </p:nvSpPr>
        <p:spPr>
          <a:xfrm>
            <a:off x="3200400" y="5608638"/>
            <a:ext cx="2590800" cy="334962"/>
          </a:xfrm>
          <a:prstGeom prst="rect">
            <a:avLst/>
          </a:prstGeom>
          <a:noFill/>
          <a:ln w="9525">
            <a:noFill/>
          </a:ln>
        </p:spPr>
        <p:txBody>
          <a:bodyPr lIns="90488" tIns="44450" rIns="90488" bIns="4445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1600" dirty="0">
                <a:latin typeface="宋体" panose="02010600030101010101" pitchFamily="2" charset="-122"/>
              </a:rPr>
              <a:t>例：一幅二值图像</a:t>
            </a:r>
            <a:endParaRPr lang="zh-CN" altLang="en-US" sz="1600" dirty="0">
              <a:latin typeface="宋体" panose="02010600030101010101" pitchFamily="2" charset="-122"/>
            </a:endParaRPr>
          </a:p>
        </p:txBody>
      </p:sp>
      <p:grpSp>
        <p:nvGrpSpPr>
          <p:cNvPr id="35844" name="Group 4"/>
          <p:cNvGrpSpPr/>
          <p:nvPr/>
        </p:nvGrpSpPr>
        <p:grpSpPr>
          <a:xfrm>
            <a:off x="762000" y="3724275"/>
            <a:ext cx="7621588" cy="1762125"/>
            <a:chOff x="336" y="2827"/>
            <a:chExt cx="4801" cy="1110"/>
          </a:xfrm>
        </p:grpSpPr>
        <p:graphicFrame>
          <p:nvGraphicFramePr>
            <p:cNvPr id="35846" name="Object 2"/>
            <p:cNvGraphicFramePr/>
            <p:nvPr/>
          </p:nvGraphicFramePr>
          <p:xfrm>
            <a:off x="936" y="2832"/>
            <a:ext cx="1192" cy="1102"/>
          </p:xfrm>
          <a:graphic>
            <a:graphicData uri="http://schemas.openxmlformats.org/presentationml/2006/ole">
              <mc:AlternateContent xmlns:mc="http://schemas.openxmlformats.org/markup-compatibility/2006">
                <mc:Choice xmlns:v="urn:schemas-microsoft-com:vml" Requires="v">
                  <p:oleObj spid="_x0000_s5125" name="" r:id="rId1" imgW="1892300" imgH="1749425" progId="Paint.Picture">
                    <p:embed/>
                  </p:oleObj>
                </mc:Choice>
                <mc:Fallback>
                  <p:oleObj name="" r:id="rId1" imgW="1892300" imgH="1749425" progId="Paint.Picture">
                    <p:embed/>
                    <p:pic>
                      <p:nvPicPr>
                        <p:cNvPr id="0" name="图片 3084"/>
                        <p:cNvPicPr/>
                        <p:nvPr/>
                      </p:nvPicPr>
                      <p:blipFill>
                        <a:blip r:embed="rId2"/>
                        <a:stretch>
                          <a:fillRect/>
                        </a:stretch>
                      </p:blipFill>
                      <p:spPr>
                        <a:xfrm>
                          <a:off x="936" y="2832"/>
                          <a:ext cx="1192" cy="1102"/>
                        </a:xfrm>
                        <a:prstGeom prst="rect">
                          <a:avLst/>
                        </a:prstGeom>
                        <a:noFill/>
                        <a:ln w="38100">
                          <a:noFill/>
                          <a:miter/>
                        </a:ln>
                      </p:spPr>
                    </p:pic>
                  </p:oleObj>
                </mc:Fallback>
              </mc:AlternateContent>
            </a:graphicData>
          </a:graphic>
        </p:graphicFrame>
        <p:graphicFrame>
          <p:nvGraphicFramePr>
            <p:cNvPr id="35847" name="Object 3"/>
            <p:cNvGraphicFramePr/>
            <p:nvPr/>
          </p:nvGraphicFramePr>
          <p:xfrm>
            <a:off x="3048" y="2832"/>
            <a:ext cx="1192" cy="1102"/>
          </p:xfrm>
          <a:graphic>
            <a:graphicData uri="http://schemas.openxmlformats.org/presentationml/2006/ole">
              <mc:AlternateContent xmlns:mc="http://schemas.openxmlformats.org/markup-compatibility/2006">
                <mc:Choice xmlns:v="urn:schemas-microsoft-com:vml" Requires="v">
                  <p:oleObj spid="_x0000_s5126" name="" r:id="rId3" imgW="1892300" imgH="1749425" progId="Paint.Picture">
                    <p:embed/>
                  </p:oleObj>
                </mc:Choice>
                <mc:Fallback>
                  <p:oleObj name="" r:id="rId3" imgW="1892300" imgH="1749425" progId="Paint.Picture">
                    <p:embed/>
                    <p:pic>
                      <p:nvPicPr>
                        <p:cNvPr id="0" name="图片 3083"/>
                        <p:cNvPicPr/>
                        <p:nvPr/>
                      </p:nvPicPr>
                      <p:blipFill>
                        <a:blip r:embed="rId4"/>
                        <a:stretch>
                          <a:fillRect/>
                        </a:stretch>
                      </p:blipFill>
                      <p:spPr>
                        <a:xfrm>
                          <a:off x="3048" y="2832"/>
                          <a:ext cx="1192" cy="1102"/>
                        </a:xfrm>
                        <a:prstGeom prst="rect">
                          <a:avLst/>
                        </a:prstGeom>
                        <a:noFill/>
                        <a:ln w="38100">
                          <a:noFill/>
                          <a:miter/>
                        </a:ln>
                      </p:spPr>
                    </p:pic>
                  </p:oleObj>
                </mc:Fallback>
              </mc:AlternateContent>
            </a:graphicData>
          </a:graphic>
        </p:graphicFrame>
        <p:grpSp>
          <p:nvGrpSpPr>
            <p:cNvPr id="35848" name="Group 7"/>
            <p:cNvGrpSpPr/>
            <p:nvPr/>
          </p:nvGrpSpPr>
          <p:grpSpPr>
            <a:xfrm>
              <a:off x="2304" y="3216"/>
              <a:ext cx="1353" cy="289"/>
              <a:chOff x="2304" y="3216"/>
              <a:chExt cx="1353" cy="289"/>
            </a:xfrm>
          </p:grpSpPr>
          <p:sp>
            <p:nvSpPr>
              <p:cNvPr id="35864" name="Freeform 8"/>
              <p:cNvSpPr/>
              <p:nvPr/>
            </p:nvSpPr>
            <p:spPr>
              <a:xfrm>
                <a:off x="2304" y="3216"/>
                <a:ext cx="1353" cy="289"/>
              </a:xfrm>
              <a:custGeom>
                <a:avLst/>
                <a:gdLst>
                  <a:gd name="txL" fmla="*/ 0 w 1353"/>
                  <a:gd name="txT" fmla="*/ 0 h 289"/>
                  <a:gd name="txR" fmla="*/ 1353 w 1353"/>
                  <a:gd name="txB" fmla="*/ 289 h 289"/>
                </a:gdLst>
                <a:ahLst/>
                <a:cxnLst>
                  <a:cxn ang="0">
                    <a:pos x="89" y="0"/>
                  </a:cxn>
                  <a:cxn ang="0">
                    <a:pos x="80" y="0"/>
                  </a:cxn>
                  <a:cxn ang="0">
                    <a:pos x="71" y="1"/>
                  </a:cxn>
                  <a:cxn ang="0">
                    <a:pos x="54" y="4"/>
                  </a:cxn>
                  <a:cxn ang="0">
                    <a:pos x="39" y="8"/>
                  </a:cxn>
                  <a:cxn ang="0">
                    <a:pos x="26" y="14"/>
                  </a:cxn>
                  <a:cxn ang="0">
                    <a:pos x="15" y="21"/>
                  </a:cxn>
                  <a:cxn ang="0">
                    <a:pos x="6" y="29"/>
                  </a:cxn>
                  <a:cxn ang="0">
                    <a:pos x="2" y="38"/>
                  </a:cxn>
                  <a:cxn ang="0">
                    <a:pos x="0" y="48"/>
                  </a:cxn>
                  <a:cxn ang="0">
                    <a:pos x="0" y="120"/>
                  </a:cxn>
                  <a:cxn ang="0">
                    <a:pos x="0" y="240"/>
                  </a:cxn>
                  <a:cxn ang="0">
                    <a:pos x="2" y="250"/>
                  </a:cxn>
                  <a:cxn ang="0">
                    <a:pos x="6" y="259"/>
                  </a:cxn>
                  <a:cxn ang="0">
                    <a:pos x="15" y="267"/>
                  </a:cxn>
                  <a:cxn ang="0">
                    <a:pos x="26" y="274"/>
                  </a:cxn>
                  <a:cxn ang="0">
                    <a:pos x="39" y="280"/>
                  </a:cxn>
                  <a:cxn ang="0">
                    <a:pos x="54" y="284"/>
                  </a:cxn>
                  <a:cxn ang="0">
                    <a:pos x="71" y="287"/>
                  </a:cxn>
                  <a:cxn ang="0">
                    <a:pos x="80" y="288"/>
                  </a:cxn>
                  <a:cxn ang="0">
                    <a:pos x="89" y="288"/>
                  </a:cxn>
                  <a:cxn ang="0">
                    <a:pos x="307" y="288"/>
                  </a:cxn>
                  <a:cxn ang="0">
                    <a:pos x="439" y="288"/>
                  </a:cxn>
                  <a:cxn ang="0">
                    <a:pos x="448" y="288"/>
                  </a:cxn>
                  <a:cxn ang="0">
                    <a:pos x="456" y="287"/>
                  </a:cxn>
                  <a:cxn ang="0">
                    <a:pos x="474" y="284"/>
                  </a:cxn>
                  <a:cxn ang="0">
                    <a:pos x="489" y="280"/>
                  </a:cxn>
                  <a:cxn ang="0">
                    <a:pos x="502" y="274"/>
                  </a:cxn>
                  <a:cxn ang="0">
                    <a:pos x="513" y="267"/>
                  </a:cxn>
                  <a:cxn ang="0">
                    <a:pos x="521" y="259"/>
                  </a:cxn>
                  <a:cxn ang="0">
                    <a:pos x="526" y="250"/>
                  </a:cxn>
                  <a:cxn ang="0">
                    <a:pos x="528" y="240"/>
                  </a:cxn>
                  <a:cxn ang="0">
                    <a:pos x="528" y="120"/>
                  </a:cxn>
                  <a:cxn ang="0">
                    <a:pos x="1352" y="118"/>
                  </a:cxn>
                  <a:cxn ang="0">
                    <a:pos x="528" y="48"/>
                  </a:cxn>
                  <a:cxn ang="0">
                    <a:pos x="526" y="38"/>
                  </a:cxn>
                  <a:cxn ang="0">
                    <a:pos x="521" y="29"/>
                  </a:cxn>
                  <a:cxn ang="0">
                    <a:pos x="513" y="21"/>
                  </a:cxn>
                  <a:cxn ang="0">
                    <a:pos x="502" y="14"/>
                  </a:cxn>
                  <a:cxn ang="0">
                    <a:pos x="489" y="8"/>
                  </a:cxn>
                  <a:cxn ang="0">
                    <a:pos x="474" y="4"/>
                  </a:cxn>
                  <a:cxn ang="0">
                    <a:pos x="456" y="1"/>
                  </a:cxn>
                  <a:cxn ang="0">
                    <a:pos x="448" y="0"/>
                  </a:cxn>
                  <a:cxn ang="0">
                    <a:pos x="439" y="0"/>
                  </a:cxn>
                  <a:cxn ang="0">
                    <a:pos x="307" y="0"/>
                  </a:cxn>
                  <a:cxn ang="0">
                    <a:pos x="89" y="0"/>
                  </a:cxn>
                </a:cxnLst>
                <a:rect l="txL" t="txT" r="txR" b="txB"/>
                <a:pathLst>
                  <a:path w="1353" h="289">
                    <a:moveTo>
                      <a:pt x="89" y="0"/>
                    </a:moveTo>
                    <a:lnTo>
                      <a:pt x="80" y="0"/>
                    </a:lnTo>
                    <a:lnTo>
                      <a:pt x="71" y="1"/>
                    </a:lnTo>
                    <a:lnTo>
                      <a:pt x="54" y="4"/>
                    </a:lnTo>
                    <a:lnTo>
                      <a:pt x="39" y="8"/>
                    </a:lnTo>
                    <a:lnTo>
                      <a:pt x="26" y="14"/>
                    </a:lnTo>
                    <a:lnTo>
                      <a:pt x="15" y="21"/>
                    </a:lnTo>
                    <a:lnTo>
                      <a:pt x="6" y="29"/>
                    </a:lnTo>
                    <a:lnTo>
                      <a:pt x="2" y="38"/>
                    </a:lnTo>
                    <a:lnTo>
                      <a:pt x="0" y="48"/>
                    </a:lnTo>
                    <a:lnTo>
                      <a:pt x="0" y="120"/>
                    </a:lnTo>
                    <a:lnTo>
                      <a:pt x="0" y="240"/>
                    </a:lnTo>
                    <a:lnTo>
                      <a:pt x="2" y="250"/>
                    </a:lnTo>
                    <a:lnTo>
                      <a:pt x="6" y="259"/>
                    </a:lnTo>
                    <a:lnTo>
                      <a:pt x="15" y="267"/>
                    </a:lnTo>
                    <a:lnTo>
                      <a:pt x="26" y="274"/>
                    </a:lnTo>
                    <a:lnTo>
                      <a:pt x="39" y="280"/>
                    </a:lnTo>
                    <a:lnTo>
                      <a:pt x="54" y="284"/>
                    </a:lnTo>
                    <a:lnTo>
                      <a:pt x="71" y="287"/>
                    </a:lnTo>
                    <a:lnTo>
                      <a:pt x="80" y="288"/>
                    </a:lnTo>
                    <a:lnTo>
                      <a:pt x="89" y="288"/>
                    </a:lnTo>
                    <a:lnTo>
                      <a:pt x="307" y="288"/>
                    </a:lnTo>
                    <a:lnTo>
                      <a:pt x="439" y="288"/>
                    </a:lnTo>
                    <a:lnTo>
                      <a:pt x="448" y="288"/>
                    </a:lnTo>
                    <a:lnTo>
                      <a:pt x="456" y="287"/>
                    </a:lnTo>
                    <a:lnTo>
                      <a:pt x="474" y="284"/>
                    </a:lnTo>
                    <a:lnTo>
                      <a:pt x="489" y="280"/>
                    </a:lnTo>
                    <a:lnTo>
                      <a:pt x="502" y="274"/>
                    </a:lnTo>
                    <a:lnTo>
                      <a:pt x="513" y="267"/>
                    </a:lnTo>
                    <a:lnTo>
                      <a:pt x="521" y="259"/>
                    </a:lnTo>
                    <a:lnTo>
                      <a:pt x="526" y="250"/>
                    </a:lnTo>
                    <a:lnTo>
                      <a:pt x="528" y="240"/>
                    </a:lnTo>
                    <a:lnTo>
                      <a:pt x="528" y="120"/>
                    </a:lnTo>
                    <a:lnTo>
                      <a:pt x="1352" y="118"/>
                    </a:lnTo>
                    <a:lnTo>
                      <a:pt x="528" y="48"/>
                    </a:lnTo>
                    <a:lnTo>
                      <a:pt x="526" y="38"/>
                    </a:lnTo>
                    <a:lnTo>
                      <a:pt x="521" y="29"/>
                    </a:lnTo>
                    <a:lnTo>
                      <a:pt x="513" y="21"/>
                    </a:lnTo>
                    <a:lnTo>
                      <a:pt x="502" y="14"/>
                    </a:lnTo>
                    <a:lnTo>
                      <a:pt x="489" y="8"/>
                    </a:lnTo>
                    <a:lnTo>
                      <a:pt x="474" y="4"/>
                    </a:lnTo>
                    <a:lnTo>
                      <a:pt x="456" y="1"/>
                    </a:lnTo>
                    <a:lnTo>
                      <a:pt x="448" y="0"/>
                    </a:lnTo>
                    <a:lnTo>
                      <a:pt x="439" y="0"/>
                    </a:lnTo>
                    <a:lnTo>
                      <a:pt x="307" y="0"/>
                    </a:lnTo>
                    <a:lnTo>
                      <a:pt x="89" y="0"/>
                    </a:lnTo>
                  </a:path>
                </a:pathLst>
              </a:custGeom>
              <a:solidFill>
                <a:srgbClr val="CC99FF">
                  <a:alpha val="100000"/>
                </a:srgbClr>
              </a:solidFill>
              <a:ln w="12700" cap="rnd" cmpd="sng">
                <a:solidFill>
                  <a:srgbClr val="CCFFFF">
                    <a:alpha val="100000"/>
                  </a:srgbClr>
                </a:solidFill>
                <a:prstDash val="solid"/>
                <a:round/>
                <a:headEnd type="none" w="sm" len="sm"/>
                <a:tailEnd type="none" w="sm" len="sm"/>
              </a:ln>
            </p:spPr>
            <p:txBody>
              <a:bodyPr/>
              <a:lstStyle/>
              <a:p>
                <a:endParaRPr lang="zh-CN" altLang="en-US"/>
              </a:p>
            </p:txBody>
          </p:sp>
          <p:sp>
            <p:nvSpPr>
              <p:cNvPr id="35865" name="Rectangle 9"/>
              <p:cNvSpPr/>
              <p:nvPr/>
            </p:nvSpPr>
            <p:spPr>
              <a:xfrm>
                <a:off x="2380" y="3257"/>
                <a:ext cx="376" cy="205"/>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en-US" altLang="zh-CN" sz="1600" dirty="0">
                    <a:latin typeface="Times New Roman" panose="02020603050405020304" pitchFamily="18" charset="0"/>
                  </a:rPr>
                  <a:t> </a:t>
                </a:r>
                <a:r>
                  <a:rPr lang="zh-CN" altLang="en-US" sz="2000" b="1" dirty="0">
                    <a:latin typeface="宋体" panose="02010600030101010101" pitchFamily="2" charset="-122"/>
                  </a:rPr>
                  <a:t>内部</a:t>
                </a:r>
                <a:endParaRPr lang="zh-CN" altLang="en-US" sz="2000" b="1" dirty="0">
                  <a:latin typeface="宋体" panose="02010600030101010101" pitchFamily="2" charset="-122"/>
                </a:endParaRPr>
              </a:p>
            </p:txBody>
          </p:sp>
        </p:grpSp>
        <p:grpSp>
          <p:nvGrpSpPr>
            <p:cNvPr id="35849" name="Group 10"/>
            <p:cNvGrpSpPr/>
            <p:nvPr/>
          </p:nvGrpSpPr>
          <p:grpSpPr>
            <a:xfrm>
              <a:off x="2256" y="3600"/>
              <a:ext cx="865" cy="337"/>
              <a:chOff x="2256" y="3600"/>
              <a:chExt cx="865" cy="337"/>
            </a:xfrm>
          </p:grpSpPr>
          <p:sp>
            <p:nvSpPr>
              <p:cNvPr id="35862" name="Freeform 11"/>
              <p:cNvSpPr/>
              <p:nvPr/>
            </p:nvSpPr>
            <p:spPr>
              <a:xfrm>
                <a:off x="2256" y="3600"/>
                <a:ext cx="865" cy="337"/>
              </a:xfrm>
              <a:custGeom>
                <a:avLst/>
                <a:gdLst>
                  <a:gd name="txL" fmla="*/ 0 w 865"/>
                  <a:gd name="txT" fmla="*/ 0 h 337"/>
                  <a:gd name="txR" fmla="*/ 865 w 865"/>
                  <a:gd name="txB" fmla="*/ 337 h 337"/>
                </a:gdLst>
                <a:ahLst/>
                <a:cxnLst>
                  <a:cxn ang="0">
                    <a:pos x="624" y="161"/>
                  </a:cxn>
                  <a:cxn ang="0">
                    <a:pos x="623" y="185"/>
                  </a:cxn>
                  <a:cxn ang="0">
                    <a:pos x="610" y="218"/>
                  </a:cxn>
                  <a:cxn ang="0">
                    <a:pos x="587" y="248"/>
                  </a:cxn>
                  <a:cxn ang="0">
                    <a:pos x="552" y="275"/>
                  </a:cxn>
                  <a:cxn ang="0">
                    <a:pos x="511" y="298"/>
                  </a:cxn>
                  <a:cxn ang="0">
                    <a:pos x="461" y="316"/>
                  </a:cxn>
                  <a:cxn ang="0">
                    <a:pos x="404" y="328"/>
                  </a:cxn>
                  <a:cxn ang="0">
                    <a:pos x="343" y="335"/>
                  </a:cxn>
                  <a:cxn ang="0">
                    <a:pos x="280" y="335"/>
                  </a:cxn>
                  <a:cxn ang="0">
                    <a:pos x="219" y="328"/>
                  </a:cxn>
                  <a:cxn ang="0">
                    <a:pos x="163" y="316"/>
                  </a:cxn>
                  <a:cxn ang="0">
                    <a:pos x="113" y="298"/>
                  </a:cxn>
                  <a:cxn ang="0">
                    <a:pos x="71" y="275"/>
                  </a:cxn>
                  <a:cxn ang="0">
                    <a:pos x="37" y="248"/>
                  </a:cxn>
                  <a:cxn ang="0">
                    <a:pos x="14" y="218"/>
                  </a:cxn>
                  <a:cxn ang="0">
                    <a:pos x="1" y="185"/>
                  </a:cxn>
                  <a:cxn ang="0">
                    <a:pos x="1" y="151"/>
                  </a:cxn>
                  <a:cxn ang="0">
                    <a:pos x="14" y="118"/>
                  </a:cxn>
                  <a:cxn ang="0">
                    <a:pos x="37" y="88"/>
                  </a:cxn>
                  <a:cxn ang="0">
                    <a:pos x="71" y="61"/>
                  </a:cxn>
                  <a:cxn ang="0">
                    <a:pos x="113" y="38"/>
                  </a:cxn>
                  <a:cxn ang="0">
                    <a:pos x="163" y="20"/>
                  </a:cxn>
                  <a:cxn ang="0">
                    <a:pos x="219" y="8"/>
                  </a:cxn>
                  <a:cxn ang="0">
                    <a:pos x="280" y="1"/>
                  </a:cxn>
                  <a:cxn ang="0">
                    <a:pos x="334" y="1"/>
                  </a:cxn>
                  <a:cxn ang="0">
                    <a:pos x="376" y="4"/>
                  </a:cxn>
                  <a:cxn ang="0">
                    <a:pos x="417" y="10"/>
                  </a:cxn>
                  <a:cxn ang="0">
                    <a:pos x="455" y="19"/>
                  </a:cxn>
                  <a:cxn ang="0">
                    <a:pos x="493" y="31"/>
                  </a:cxn>
                  <a:cxn ang="0">
                    <a:pos x="525" y="45"/>
                  </a:cxn>
                  <a:cxn ang="0">
                    <a:pos x="554" y="62"/>
                  </a:cxn>
                  <a:cxn ang="0">
                    <a:pos x="590" y="91"/>
                  </a:cxn>
                  <a:cxn ang="0">
                    <a:pos x="623" y="153"/>
                  </a:cxn>
                </a:cxnLst>
                <a:rect l="txL" t="txT" r="txR" b="txB"/>
                <a:pathLst>
                  <a:path w="865" h="337">
                    <a:moveTo>
                      <a:pt x="623" y="153"/>
                    </a:moveTo>
                    <a:lnTo>
                      <a:pt x="624" y="161"/>
                    </a:lnTo>
                    <a:lnTo>
                      <a:pt x="624" y="168"/>
                    </a:lnTo>
                    <a:lnTo>
                      <a:pt x="623" y="185"/>
                    </a:lnTo>
                    <a:lnTo>
                      <a:pt x="617" y="202"/>
                    </a:lnTo>
                    <a:lnTo>
                      <a:pt x="610" y="218"/>
                    </a:lnTo>
                    <a:lnTo>
                      <a:pt x="599" y="233"/>
                    </a:lnTo>
                    <a:lnTo>
                      <a:pt x="587" y="248"/>
                    </a:lnTo>
                    <a:lnTo>
                      <a:pt x="570" y="262"/>
                    </a:lnTo>
                    <a:lnTo>
                      <a:pt x="552" y="275"/>
                    </a:lnTo>
                    <a:lnTo>
                      <a:pt x="533" y="287"/>
                    </a:lnTo>
                    <a:lnTo>
                      <a:pt x="511" y="298"/>
                    </a:lnTo>
                    <a:lnTo>
                      <a:pt x="486" y="307"/>
                    </a:lnTo>
                    <a:lnTo>
                      <a:pt x="461" y="316"/>
                    </a:lnTo>
                    <a:lnTo>
                      <a:pt x="433" y="323"/>
                    </a:lnTo>
                    <a:lnTo>
                      <a:pt x="404" y="328"/>
                    </a:lnTo>
                    <a:lnTo>
                      <a:pt x="375" y="333"/>
                    </a:lnTo>
                    <a:lnTo>
                      <a:pt x="343" y="335"/>
                    </a:lnTo>
                    <a:lnTo>
                      <a:pt x="311" y="336"/>
                    </a:lnTo>
                    <a:lnTo>
                      <a:pt x="280" y="335"/>
                    </a:lnTo>
                    <a:lnTo>
                      <a:pt x="249" y="333"/>
                    </a:lnTo>
                    <a:lnTo>
                      <a:pt x="219" y="328"/>
                    </a:lnTo>
                    <a:lnTo>
                      <a:pt x="191" y="323"/>
                    </a:lnTo>
                    <a:lnTo>
                      <a:pt x="163" y="316"/>
                    </a:lnTo>
                    <a:lnTo>
                      <a:pt x="137" y="307"/>
                    </a:lnTo>
                    <a:lnTo>
                      <a:pt x="113" y="298"/>
                    </a:lnTo>
                    <a:lnTo>
                      <a:pt x="91" y="287"/>
                    </a:lnTo>
                    <a:lnTo>
                      <a:pt x="71" y="275"/>
                    </a:lnTo>
                    <a:lnTo>
                      <a:pt x="54" y="262"/>
                    </a:lnTo>
                    <a:lnTo>
                      <a:pt x="37" y="248"/>
                    </a:lnTo>
                    <a:lnTo>
                      <a:pt x="25" y="233"/>
                    </a:lnTo>
                    <a:lnTo>
                      <a:pt x="14" y="218"/>
                    </a:lnTo>
                    <a:lnTo>
                      <a:pt x="7" y="202"/>
                    </a:lnTo>
                    <a:lnTo>
                      <a:pt x="1" y="185"/>
                    </a:lnTo>
                    <a:lnTo>
                      <a:pt x="0" y="168"/>
                    </a:lnTo>
                    <a:lnTo>
                      <a:pt x="1" y="151"/>
                    </a:lnTo>
                    <a:lnTo>
                      <a:pt x="7" y="134"/>
                    </a:lnTo>
                    <a:lnTo>
                      <a:pt x="14" y="118"/>
                    </a:lnTo>
                    <a:lnTo>
                      <a:pt x="25" y="102"/>
                    </a:lnTo>
                    <a:lnTo>
                      <a:pt x="37" y="88"/>
                    </a:lnTo>
                    <a:lnTo>
                      <a:pt x="54" y="74"/>
                    </a:lnTo>
                    <a:lnTo>
                      <a:pt x="71" y="61"/>
                    </a:lnTo>
                    <a:lnTo>
                      <a:pt x="91" y="49"/>
                    </a:lnTo>
                    <a:lnTo>
                      <a:pt x="113" y="38"/>
                    </a:lnTo>
                    <a:lnTo>
                      <a:pt x="137" y="29"/>
                    </a:lnTo>
                    <a:lnTo>
                      <a:pt x="163" y="20"/>
                    </a:lnTo>
                    <a:lnTo>
                      <a:pt x="191" y="13"/>
                    </a:lnTo>
                    <a:lnTo>
                      <a:pt x="219" y="8"/>
                    </a:lnTo>
                    <a:lnTo>
                      <a:pt x="249" y="3"/>
                    </a:lnTo>
                    <a:lnTo>
                      <a:pt x="280" y="1"/>
                    </a:lnTo>
                    <a:lnTo>
                      <a:pt x="311" y="0"/>
                    </a:lnTo>
                    <a:lnTo>
                      <a:pt x="334" y="1"/>
                    </a:lnTo>
                    <a:lnTo>
                      <a:pt x="354" y="2"/>
                    </a:lnTo>
                    <a:lnTo>
                      <a:pt x="376" y="4"/>
                    </a:lnTo>
                    <a:lnTo>
                      <a:pt x="397" y="6"/>
                    </a:lnTo>
                    <a:lnTo>
                      <a:pt x="417" y="10"/>
                    </a:lnTo>
                    <a:lnTo>
                      <a:pt x="437" y="14"/>
                    </a:lnTo>
                    <a:lnTo>
                      <a:pt x="455" y="19"/>
                    </a:lnTo>
                    <a:lnTo>
                      <a:pt x="475" y="25"/>
                    </a:lnTo>
                    <a:lnTo>
                      <a:pt x="493" y="31"/>
                    </a:lnTo>
                    <a:lnTo>
                      <a:pt x="509" y="38"/>
                    </a:lnTo>
                    <a:lnTo>
                      <a:pt x="525" y="45"/>
                    </a:lnTo>
                    <a:lnTo>
                      <a:pt x="540" y="53"/>
                    </a:lnTo>
                    <a:lnTo>
                      <a:pt x="554" y="62"/>
                    </a:lnTo>
                    <a:lnTo>
                      <a:pt x="567" y="71"/>
                    </a:lnTo>
                    <a:lnTo>
                      <a:pt x="590" y="91"/>
                    </a:lnTo>
                    <a:lnTo>
                      <a:pt x="864" y="82"/>
                    </a:lnTo>
                    <a:lnTo>
                      <a:pt x="623" y="153"/>
                    </a:lnTo>
                  </a:path>
                </a:pathLst>
              </a:custGeom>
              <a:solidFill>
                <a:schemeClr val="accent2">
                  <a:alpha val="100000"/>
                </a:schemeClr>
              </a:solidFill>
              <a:ln w="12700" cap="rnd" cmpd="sng">
                <a:solidFill>
                  <a:srgbClr val="CCFFFF">
                    <a:alpha val="100000"/>
                  </a:srgbClr>
                </a:solidFill>
                <a:prstDash val="solid"/>
                <a:round/>
                <a:headEnd type="none" w="sm" len="sm"/>
                <a:tailEnd type="none" w="sm" len="sm"/>
              </a:ln>
            </p:spPr>
            <p:txBody>
              <a:bodyPr/>
              <a:lstStyle/>
              <a:p>
                <a:endParaRPr lang="zh-CN" altLang="en-US"/>
              </a:p>
            </p:txBody>
          </p:sp>
          <p:sp>
            <p:nvSpPr>
              <p:cNvPr id="35863" name="Rectangle 12"/>
              <p:cNvSpPr/>
              <p:nvPr/>
            </p:nvSpPr>
            <p:spPr>
              <a:xfrm>
                <a:off x="2391" y="3672"/>
                <a:ext cx="354" cy="191"/>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zh-CN" altLang="en-US" sz="2000" b="1" dirty="0">
                    <a:solidFill>
                      <a:schemeClr val="bg1"/>
                    </a:solidFill>
                    <a:latin typeface="宋体" panose="02010600030101010101" pitchFamily="2" charset="-122"/>
                  </a:rPr>
                  <a:t>包围</a:t>
                </a:r>
                <a:endParaRPr lang="zh-CN" altLang="en-US" sz="2000" b="1" dirty="0">
                  <a:solidFill>
                    <a:schemeClr val="bg1"/>
                  </a:solidFill>
                  <a:latin typeface="宋体" panose="02010600030101010101" pitchFamily="2" charset="-122"/>
                </a:endParaRPr>
              </a:p>
            </p:txBody>
          </p:sp>
        </p:grpSp>
        <p:grpSp>
          <p:nvGrpSpPr>
            <p:cNvPr id="35850" name="Group 13"/>
            <p:cNvGrpSpPr/>
            <p:nvPr/>
          </p:nvGrpSpPr>
          <p:grpSpPr>
            <a:xfrm>
              <a:off x="2347" y="2827"/>
              <a:ext cx="911" cy="316"/>
              <a:chOff x="2347" y="2827"/>
              <a:chExt cx="911" cy="316"/>
            </a:xfrm>
          </p:grpSpPr>
          <p:pic>
            <p:nvPicPr>
              <p:cNvPr id="35860" name="Picture 14"/>
              <p:cNvPicPr/>
              <p:nvPr/>
            </p:nvPicPr>
            <p:blipFill>
              <a:blip r:embed="rId5"/>
              <a:stretch>
                <a:fillRect/>
              </a:stretch>
            </p:blipFill>
            <p:spPr>
              <a:xfrm>
                <a:off x="2347" y="2827"/>
                <a:ext cx="911" cy="316"/>
              </a:xfrm>
              <a:prstGeom prst="rect">
                <a:avLst/>
              </a:prstGeom>
              <a:noFill/>
              <a:ln w="9525">
                <a:noFill/>
              </a:ln>
            </p:spPr>
          </p:pic>
          <p:sp>
            <p:nvSpPr>
              <p:cNvPr id="35861" name="Rectangle 15"/>
              <p:cNvSpPr/>
              <p:nvPr/>
            </p:nvSpPr>
            <p:spPr>
              <a:xfrm>
                <a:off x="2469" y="2898"/>
                <a:ext cx="265" cy="144"/>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zh-CN" altLang="en-US" sz="1600" b="1" dirty="0">
                    <a:latin typeface="宋体" panose="02010600030101010101" pitchFamily="2" charset="-122"/>
                  </a:rPr>
                  <a:t>边界</a:t>
                </a:r>
                <a:endParaRPr lang="zh-CN" altLang="en-US" sz="1600" b="1" dirty="0">
                  <a:latin typeface="宋体" panose="02010600030101010101" pitchFamily="2" charset="-122"/>
                </a:endParaRPr>
              </a:p>
            </p:txBody>
          </p:sp>
        </p:grpSp>
        <p:grpSp>
          <p:nvGrpSpPr>
            <p:cNvPr id="35851" name="Group 16"/>
            <p:cNvGrpSpPr/>
            <p:nvPr/>
          </p:nvGrpSpPr>
          <p:grpSpPr>
            <a:xfrm>
              <a:off x="336" y="3312"/>
              <a:ext cx="659" cy="337"/>
              <a:chOff x="336" y="3312"/>
              <a:chExt cx="659" cy="337"/>
            </a:xfrm>
          </p:grpSpPr>
          <p:sp>
            <p:nvSpPr>
              <p:cNvPr id="35858" name="Freeform 17"/>
              <p:cNvSpPr/>
              <p:nvPr/>
            </p:nvSpPr>
            <p:spPr>
              <a:xfrm>
                <a:off x="336" y="3312"/>
                <a:ext cx="659" cy="337"/>
              </a:xfrm>
              <a:custGeom>
                <a:avLst/>
                <a:gdLst>
                  <a:gd name="txL" fmla="*/ 0 w 659"/>
                  <a:gd name="txT" fmla="*/ 0 h 337"/>
                  <a:gd name="txR" fmla="*/ 659 w 659"/>
                  <a:gd name="txB" fmla="*/ 337 h 337"/>
                </a:gdLst>
                <a:ahLst/>
                <a:cxnLst>
                  <a:cxn ang="0">
                    <a:pos x="0" y="0"/>
                  </a:cxn>
                  <a:cxn ang="0">
                    <a:pos x="0" y="196"/>
                  </a:cxn>
                  <a:cxn ang="0">
                    <a:pos x="0" y="280"/>
                  </a:cxn>
                  <a:cxn ang="0">
                    <a:pos x="0" y="336"/>
                  </a:cxn>
                  <a:cxn ang="0">
                    <a:pos x="224" y="336"/>
                  </a:cxn>
                  <a:cxn ang="0">
                    <a:pos x="320" y="336"/>
                  </a:cxn>
                  <a:cxn ang="0">
                    <a:pos x="384" y="336"/>
                  </a:cxn>
                  <a:cxn ang="0">
                    <a:pos x="384" y="280"/>
                  </a:cxn>
                  <a:cxn ang="0">
                    <a:pos x="658" y="286"/>
                  </a:cxn>
                  <a:cxn ang="0">
                    <a:pos x="384" y="196"/>
                  </a:cxn>
                  <a:cxn ang="0">
                    <a:pos x="384" y="0"/>
                  </a:cxn>
                  <a:cxn ang="0">
                    <a:pos x="320" y="0"/>
                  </a:cxn>
                  <a:cxn ang="0">
                    <a:pos x="224" y="0"/>
                  </a:cxn>
                  <a:cxn ang="0">
                    <a:pos x="0" y="0"/>
                  </a:cxn>
                </a:cxnLst>
                <a:rect l="txL" t="txT" r="txR" b="txB"/>
                <a:pathLst>
                  <a:path w="659" h="337">
                    <a:moveTo>
                      <a:pt x="0" y="0"/>
                    </a:moveTo>
                    <a:lnTo>
                      <a:pt x="0" y="196"/>
                    </a:lnTo>
                    <a:lnTo>
                      <a:pt x="0" y="280"/>
                    </a:lnTo>
                    <a:lnTo>
                      <a:pt x="0" y="336"/>
                    </a:lnTo>
                    <a:lnTo>
                      <a:pt x="224" y="336"/>
                    </a:lnTo>
                    <a:lnTo>
                      <a:pt x="320" y="336"/>
                    </a:lnTo>
                    <a:lnTo>
                      <a:pt x="384" y="336"/>
                    </a:lnTo>
                    <a:lnTo>
                      <a:pt x="384" y="280"/>
                    </a:lnTo>
                    <a:lnTo>
                      <a:pt x="658" y="286"/>
                    </a:lnTo>
                    <a:lnTo>
                      <a:pt x="384" y="196"/>
                    </a:lnTo>
                    <a:lnTo>
                      <a:pt x="384" y="0"/>
                    </a:lnTo>
                    <a:lnTo>
                      <a:pt x="320" y="0"/>
                    </a:lnTo>
                    <a:lnTo>
                      <a:pt x="224" y="0"/>
                    </a:lnTo>
                    <a:lnTo>
                      <a:pt x="0" y="0"/>
                    </a:lnTo>
                  </a:path>
                </a:pathLst>
              </a:custGeom>
              <a:solidFill>
                <a:srgbClr val="00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35859" name="Rectangle 18"/>
              <p:cNvSpPr/>
              <p:nvPr/>
            </p:nvSpPr>
            <p:spPr>
              <a:xfrm>
                <a:off x="397" y="3344"/>
                <a:ext cx="262" cy="271"/>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en-US" altLang="zh-CN" sz="2800" b="1" dirty="0">
                    <a:latin typeface="Symbol" panose="05050102010706020507" pitchFamily="18" charset="2"/>
                  </a:rPr>
                  <a:t>`</a:t>
                </a:r>
                <a:r>
                  <a:rPr lang="en-US" altLang="zh-CN" sz="2800" b="1" i="1" dirty="0">
                    <a:latin typeface="宋体" panose="02010600030101010101" pitchFamily="2" charset="-122"/>
                  </a:rPr>
                  <a:t>S </a:t>
                </a:r>
                <a:r>
                  <a:rPr lang="en-US" altLang="zh-CN" sz="2400" b="1" dirty="0"/>
                  <a:t> </a:t>
                </a:r>
                <a:endParaRPr lang="en-US" altLang="zh-CN" sz="2400" b="1" dirty="0"/>
              </a:p>
            </p:txBody>
          </p:sp>
        </p:grpSp>
        <p:grpSp>
          <p:nvGrpSpPr>
            <p:cNvPr id="35852" name="Group 19"/>
            <p:cNvGrpSpPr/>
            <p:nvPr/>
          </p:nvGrpSpPr>
          <p:grpSpPr>
            <a:xfrm>
              <a:off x="576" y="2880"/>
              <a:ext cx="691" cy="337"/>
              <a:chOff x="576" y="2880"/>
              <a:chExt cx="691" cy="337"/>
            </a:xfrm>
          </p:grpSpPr>
          <p:sp>
            <p:nvSpPr>
              <p:cNvPr id="35856" name="Freeform 20"/>
              <p:cNvSpPr/>
              <p:nvPr/>
            </p:nvSpPr>
            <p:spPr>
              <a:xfrm>
                <a:off x="576" y="2880"/>
                <a:ext cx="691" cy="337"/>
              </a:xfrm>
              <a:custGeom>
                <a:avLst/>
                <a:gdLst>
                  <a:gd name="txL" fmla="*/ 0 w 691"/>
                  <a:gd name="txT" fmla="*/ 0 h 337"/>
                  <a:gd name="txR" fmla="*/ 691 w 691"/>
                  <a:gd name="txB" fmla="*/ 337 h 337"/>
                </a:gdLst>
                <a:ahLst/>
                <a:cxnLst>
                  <a:cxn ang="0">
                    <a:pos x="0" y="0"/>
                  </a:cxn>
                  <a:cxn ang="0">
                    <a:pos x="0" y="196"/>
                  </a:cxn>
                  <a:cxn ang="0">
                    <a:pos x="0" y="280"/>
                  </a:cxn>
                  <a:cxn ang="0">
                    <a:pos x="0" y="336"/>
                  </a:cxn>
                  <a:cxn ang="0">
                    <a:pos x="168" y="336"/>
                  </a:cxn>
                  <a:cxn ang="0">
                    <a:pos x="240" y="336"/>
                  </a:cxn>
                  <a:cxn ang="0">
                    <a:pos x="288" y="336"/>
                  </a:cxn>
                  <a:cxn ang="0">
                    <a:pos x="288" y="280"/>
                  </a:cxn>
                  <a:cxn ang="0">
                    <a:pos x="690" y="278"/>
                  </a:cxn>
                  <a:cxn ang="0">
                    <a:pos x="288" y="196"/>
                  </a:cxn>
                  <a:cxn ang="0">
                    <a:pos x="288" y="0"/>
                  </a:cxn>
                  <a:cxn ang="0">
                    <a:pos x="240" y="0"/>
                  </a:cxn>
                  <a:cxn ang="0">
                    <a:pos x="168" y="0"/>
                  </a:cxn>
                  <a:cxn ang="0">
                    <a:pos x="0" y="0"/>
                  </a:cxn>
                </a:cxnLst>
                <a:rect l="txL" t="txT" r="txR" b="txB"/>
                <a:pathLst>
                  <a:path w="691" h="337">
                    <a:moveTo>
                      <a:pt x="0" y="0"/>
                    </a:moveTo>
                    <a:lnTo>
                      <a:pt x="0" y="196"/>
                    </a:lnTo>
                    <a:lnTo>
                      <a:pt x="0" y="280"/>
                    </a:lnTo>
                    <a:lnTo>
                      <a:pt x="0" y="336"/>
                    </a:lnTo>
                    <a:lnTo>
                      <a:pt x="168" y="336"/>
                    </a:lnTo>
                    <a:lnTo>
                      <a:pt x="240" y="336"/>
                    </a:lnTo>
                    <a:lnTo>
                      <a:pt x="288" y="336"/>
                    </a:lnTo>
                    <a:lnTo>
                      <a:pt x="288" y="280"/>
                    </a:lnTo>
                    <a:lnTo>
                      <a:pt x="690" y="278"/>
                    </a:lnTo>
                    <a:lnTo>
                      <a:pt x="288" y="196"/>
                    </a:lnTo>
                    <a:lnTo>
                      <a:pt x="288" y="0"/>
                    </a:lnTo>
                    <a:lnTo>
                      <a:pt x="240" y="0"/>
                    </a:lnTo>
                    <a:lnTo>
                      <a:pt x="168" y="0"/>
                    </a:lnTo>
                    <a:lnTo>
                      <a:pt x="0" y="0"/>
                    </a:lnTo>
                  </a:path>
                </a:pathLst>
              </a:custGeom>
              <a:solidFill>
                <a:srgbClr val="00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35857" name="Rectangle 21"/>
              <p:cNvSpPr/>
              <p:nvPr/>
            </p:nvSpPr>
            <p:spPr>
              <a:xfrm>
                <a:off x="637" y="2912"/>
                <a:ext cx="166" cy="271"/>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en-US" altLang="zh-CN" sz="2800" b="1" i="1" dirty="0">
                    <a:latin typeface="宋体" panose="02010600030101010101" pitchFamily="2" charset="-122"/>
                  </a:rPr>
                  <a:t>S</a:t>
                </a:r>
                <a:endParaRPr lang="en-US" altLang="zh-CN" sz="2800" b="1" i="1" dirty="0">
                  <a:latin typeface="宋体" panose="02010600030101010101" pitchFamily="2" charset="-122"/>
                </a:endParaRPr>
              </a:p>
            </p:txBody>
          </p:sp>
        </p:grpSp>
        <p:grpSp>
          <p:nvGrpSpPr>
            <p:cNvPr id="35853" name="Group 22"/>
            <p:cNvGrpSpPr/>
            <p:nvPr/>
          </p:nvGrpSpPr>
          <p:grpSpPr>
            <a:xfrm>
              <a:off x="4226" y="2976"/>
              <a:ext cx="911" cy="543"/>
              <a:chOff x="4226" y="2976"/>
              <a:chExt cx="911" cy="543"/>
            </a:xfrm>
          </p:grpSpPr>
          <p:sp>
            <p:nvSpPr>
              <p:cNvPr id="35854" name="Freeform 23"/>
              <p:cNvSpPr/>
              <p:nvPr/>
            </p:nvSpPr>
            <p:spPr>
              <a:xfrm>
                <a:off x="4226" y="2976"/>
                <a:ext cx="911" cy="543"/>
              </a:xfrm>
              <a:custGeom>
                <a:avLst/>
                <a:gdLst>
                  <a:gd name="txL" fmla="*/ 0 w 911"/>
                  <a:gd name="txT" fmla="*/ 0 h 543"/>
                  <a:gd name="txR" fmla="*/ 911 w 911"/>
                  <a:gd name="txB" fmla="*/ 543 h 543"/>
                </a:gdLst>
                <a:ahLst/>
                <a:cxnLst>
                  <a:cxn ang="0">
                    <a:pos x="382" y="0"/>
                  </a:cxn>
                  <a:cxn ang="0">
                    <a:pos x="382" y="280"/>
                  </a:cxn>
                  <a:cxn ang="0">
                    <a:pos x="0" y="542"/>
                  </a:cxn>
                  <a:cxn ang="0">
                    <a:pos x="382" y="400"/>
                  </a:cxn>
                  <a:cxn ang="0">
                    <a:pos x="382" y="480"/>
                  </a:cxn>
                  <a:cxn ang="0">
                    <a:pos x="470" y="480"/>
                  </a:cxn>
                  <a:cxn ang="0">
                    <a:pos x="602" y="480"/>
                  </a:cxn>
                  <a:cxn ang="0">
                    <a:pos x="910" y="480"/>
                  </a:cxn>
                  <a:cxn ang="0">
                    <a:pos x="910" y="400"/>
                  </a:cxn>
                  <a:cxn ang="0">
                    <a:pos x="910" y="280"/>
                  </a:cxn>
                  <a:cxn ang="0">
                    <a:pos x="910" y="0"/>
                  </a:cxn>
                  <a:cxn ang="0">
                    <a:pos x="602" y="0"/>
                  </a:cxn>
                  <a:cxn ang="0">
                    <a:pos x="470" y="0"/>
                  </a:cxn>
                  <a:cxn ang="0">
                    <a:pos x="382" y="0"/>
                  </a:cxn>
                </a:cxnLst>
                <a:rect l="txL" t="txT" r="txR" b="txB"/>
                <a:pathLst>
                  <a:path w="911" h="543">
                    <a:moveTo>
                      <a:pt x="382" y="0"/>
                    </a:moveTo>
                    <a:lnTo>
                      <a:pt x="382" y="280"/>
                    </a:lnTo>
                    <a:lnTo>
                      <a:pt x="0" y="542"/>
                    </a:lnTo>
                    <a:lnTo>
                      <a:pt x="382" y="400"/>
                    </a:lnTo>
                    <a:lnTo>
                      <a:pt x="382" y="480"/>
                    </a:lnTo>
                    <a:lnTo>
                      <a:pt x="470" y="480"/>
                    </a:lnTo>
                    <a:lnTo>
                      <a:pt x="602" y="480"/>
                    </a:lnTo>
                    <a:lnTo>
                      <a:pt x="910" y="480"/>
                    </a:lnTo>
                    <a:lnTo>
                      <a:pt x="910" y="400"/>
                    </a:lnTo>
                    <a:lnTo>
                      <a:pt x="910" y="280"/>
                    </a:lnTo>
                    <a:lnTo>
                      <a:pt x="910" y="0"/>
                    </a:lnTo>
                    <a:lnTo>
                      <a:pt x="602" y="0"/>
                    </a:lnTo>
                    <a:lnTo>
                      <a:pt x="470" y="0"/>
                    </a:lnTo>
                    <a:lnTo>
                      <a:pt x="382" y="0"/>
                    </a:lnTo>
                  </a:path>
                </a:pathLst>
              </a:custGeom>
              <a:solidFill>
                <a:srgbClr val="00FFFF">
                  <a:alpha val="100000"/>
                </a:srgbClr>
              </a:solidFill>
              <a:ln w="12700" cap="rnd" cmpd="sng">
                <a:solidFill>
                  <a:srgbClr val="000000">
                    <a:alpha val="100000"/>
                  </a:srgbClr>
                </a:solidFill>
                <a:prstDash val="solid"/>
                <a:round/>
                <a:headEnd type="none" w="sm" len="sm"/>
                <a:tailEnd type="none" w="sm" len="sm"/>
              </a:ln>
            </p:spPr>
            <p:txBody>
              <a:bodyPr/>
              <a:lstStyle/>
              <a:p>
                <a:endParaRPr lang="zh-CN" altLang="en-US"/>
              </a:p>
            </p:txBody>
          </p:sp>
          <p:sp>
            <p:nvSpPr>
              <p:cNvPr id="35855" name="Rectangle 24"/>
              <p:cNvSpPr/>
              <p:nvPr/>
            </p:nvSpPr>
            <p:spPr>
              <a:xfrm>
                <a:off x="4669" y="3008"/>
                <a:ext cx="406" cy="415"/>
              </a:xfrm>
              <a:prstGeom prst="rect">
                <a:avLst/>
              </a:prstGeom>
              <a:noFill/>
              <a:ln w="9525">
                <a:noFill/>
              </a:ln>
            </p:spPr>
            <p:txBody>
              <a:bodyPr lIns="0" tIns="0" rIns="0" bIns="0"/>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lgn="ctr">
                  <a:spcBef>
                    <a:spcPct val="0"/>
                  </a:spcBef>
                  <a:buClrTx/>
                  <a:buFontTx/>
                  <a:buNone/>
                </a:pPr>
                <a:r>
                  <a:rPr lang="zh-CN" altLang="en-US" sz="2000" b="1" dirty="0"/>
                  <a:t>图像边界</a:t>
                </a:r>
                <a:endParaRPr lang="zh-CN" altLang="en-US" sz="2000" b="1" dirty="0"/>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p:nvPr/>
        </p:nvSpPr>
        <p:spPr>
          <a:xfrm>
            <a:off x="311785" y="3208973"/>
            <a:ext cx="8520113" cy="582295"/>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b="1" dirty="0">
                <a:latin typeface="楷体_GB2312" pitchFamily="49" charset="-122"/>
                <a:ea typeface="楷体_GB2312" pitchFamily="49" charset="-122"/>
              </a:rPr>
              <a:t>数学形态学（</a:t>
            </a:r>
            <a:r>
              <a:rPr lang="en-US" altLang="zh-CN" b="1" dirty="0">
                <a:latin typeface="Times New Roman" panose="02020603050405020304" pitchFamily="18" charset="0"/>
                <a:ea typeface="楷体_GB2312" pitchFamily="49" charset="-122"/>
              </a:rPr>
              <a:t>mathematical mophology</a:t>
            </a:r>
            <a:r>
              <a:rPr lang="zh-CN" altLang="en-US" b="1" dirty="0">
                <a:latin typeface="楷体_GB2312" pitchFamily="49" charset="-122"/>
                <a:ea typeface="楷体_GB2312" pitchFamily="49" charset="-122"/>
              </a:rPr>
              <a:t>）滤波 </a:t>
            </a:r>
            <a:endParaRPr lang="zh-CN" altLang="en-US" b="1" dirty="0">
              <a:latin typeface="楷体_GB2312" pitchFamily="49" charset="-122"/>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p:nvPr/>
        </p:nvSpPr>
        <p:spPr>
          <a:xfrm>
            <a:off x="395288" y="260350"/>
            <a:ext cx="8077200" cy="643890"/>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sz="3600" b="1" dirty="0">
                <a:latin typeface="楷体_GB2312" pitchFamily="49" charset="-122"/>
                <a:ea typeface="楷体_GB2312" pitchFamily="49" charset="-122"/>
              </a:rPr>
              <a:t>形态学算子</a:t>
            </a:r>
            <a:r>
              <a:rPr lang="en-US" altLang="zh-CN" sz="3600" b="1" dirty="0">
                <a:latin typeface="楷体_GB2312" pitchFamily="49" charset="-122"/>
                <a:ea typeface="楷体_GB2312" pitchFamily="49" charset="-122"/>
              </a:rPr>
              <a:t>-1</a:t>
            </a:r>
            <a:r>
              <a:rPr lang="en-US" altLang="zh-CN" sz="2400" dirty="0">
                <a:latin typeface="楷体_GB2312" pitchFamily="49" charset="-122"/>
                <a:ea typeface="楷体_GB2312" pitchFamily="49" charset="-122"/>
              </a:rPr>
              <a:t> </a:t>
            </a:r>
            <a:endParaRPr lang="en-US" altLang="zh-CN" sz="2400" dirty="0">
              <a:latin typeface="楷体_GB2312" pitchFamily="49" charset="-122"/>
              <a:ea typeface="楷体_GB2312" pitchFamily="49" charset="-122"/>
            </a:endParaRPr>
          </a:p>
        </p:txBody>
      </p:sp>
      <p:sp>
        <p:nvSpPr>
          <p:cNvPr id="41987" name="Text Box 3"/>
          <p:cNvSpPr txBox="1"/>
          <p:nvPr/>
        </p:nvSpPr>
        <p:spPr>
          <a:xfrm>
            <a:off x="395288" y="1125538"/>
            <a:ext cx="7848600" cy="2152015"/>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Char char="•"/>
            </a:pPr>
            <a:r>
              <a:rPr lang="en-US" altLang="zh-CN" sz="2800" b="1" dirty="0">
                <a:solidFill>
                  <a:schemeClr val="bg1"/>
                </a:solidFill>
              </a:rPr>
              <a:t> </a:t>
            </a:r>
            <a:r>
              <a:rPr lang="zh-CN" altLang="en-US" sz="2800" b="1" dirty="0">
                <a:latin typeface="楷体_GB2312" pitchFamily="49" charset="-122"/>
                <a:ea typeface="楷体_GB2312" pitchFamily="49" charset="-122"/>
              </a:rPr>
              <a:t>腐蚀（</a:t>
            </a:r>
            <a:r>
              <a:rPr lang="en-US" altLang="zh-CN" sz="2800" b="1" dirty="0">
                <a:latin typeface="楷体_GB2312" pitchFamily="49" charset="-122"/>
                <a:ea typeface="楷体_GB2312" pitchFamily="49" charset="-122"/>
              </a:rPr>
              <a:t>erosion</a:t>
            </a:r>
            <a:r>
              <a:rPr lang="zh-CN" altLang="en-US" sz="2800" b="1" dirty="0">
                <a:latin typeface="楷体_GB2312" pitchFamily="49" charset="-122"/>
                <a:ea typeface="楷体_GB2312" pitchFamily="49" charset="-122"/>
              </a:rPr>
              <a:t>）：一种消除连通域的边界点，使边界点向内收缩的处理</a:t>
            </a:r>
            <a:endParaRPr lang="zh-CN" altLang="en-US" sz="2800" b="1" dirty="0">
              <a:latin typeface="楷体_GB2312" pitchFamily="49" charset="-122"/>
              <a:ea typeface="楷体_GB2312" pitchFamily="49" charset="-122"/>
            </a:endParaRPr>
          </a:p>
          <a:p>
            <a:pPr marL="0" lvl="0" indent="0">
              <a:spcBef>
                <a:spcPct val="50000"/>
              </a:spcBef>
              <a:buClrTx/>
              <a:buFontTx/>
              <a:buNone/>
            </a:pPr>
            <a:endParaRPr lang="zh-CN" altLang="en-US" sz="2400" b="1" dirty="0">
              <a:latin typeface="楷体_GB2312" pitchFamily="49" charset="-122"/>
              <a:ea typeface="楷体_GB2312" pitchFamily="49" charset="-122"/>
            </a:endParaRPr>
          </a:p>
          <a:p>
            <a:pPr marL="0" lvl="0" indent="0">
              <a:spcBef>
                <a:spcPct val="50000"/>
              </a:spcBef>
              <a:buClrTx/>
              <a:buFontTx/>
              <a:buNone/>
            </a:pPr>
            <a:r>
              <a:rPr lang="zh-CN" altLang="en-US" sz="2800" b="1" dirty="0">
                <a:solidFill>
                  <a:schemeClr val="bg1"/>
                </a:solidFill>
              </a:rPr>
              <a:t>  </a:t>
            </a:r>
            <a:endParaRPr lang="zh-CN" altLang="en-US" sz="2800" b="1" dirty="0">
              <a:solidFill>
                <a:schemeClr val="bg1"/>
              </a:solidFill>
            </a:endParaRPr>
          </a:p>
        </p:txBody>
      </p:sp>
      <p:sp>
        <p:nvSpPr>
          <p:cNvPr id="41988" name="Rectangle 4"/>
          <p:cNvSpPr/>
          <p:nvPr/>
        </p:nvSpPr>
        <p:spPr>
          <a:xfrm>
            <a:off x="0" y="0"/>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sp>
        <p:nvSpPr>
          <p:cNvPr id="41989" name="Rectangle 5"/>
          <p:cNvSpPr/>
          <p:nvPr/>
        </p:nvSpPr>
        <p:spPr>
          <a:xfrm>
            <a:off x="0" y="3300413"/>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sp>
        <p:nvSpPr>
          <p:cNvPr id="41992" name="Rectangle 8"/>
          <p:cNvSpPr/>
          <p:nvPr/>
        </p:nvSpPr>
        <p:spPr>
          <a:xfrm>
            <a:off x="0" y="3281363"/>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pic>
        <p:nvPicPr>
          <p:cNvPr id="2" name="图片 1"/>
          <p:cNvPicPr>
            <a:picLocks noChangeAspect="1"/>
          </p:cNvPicPr>
          <p:nvPr/>
        </p:nvPicPr>
        <p:blipFill>
          <a:blip r:embed="rId1"/>
          <a:stretch>
            <a:fillRect/>
          </a:stretch>
        </p:blipFill>
        <p:spPr>
          <a:xfrm>
            <a:off x="4598035" y="2377440"/>
            <a:ext cx="3973830" cy="3701415"/>
          </a:xfrm>
          <a:prstGeom prst="rect">
            <a:avLst/>
          </a:prstGeom>
        </p:spPr>
      </p:pic>
      <p:sp>
        <p:nvSpPr>
          <p:cNvPr id="3" name="文本框 2"/>
          <p:cNvSpPr txBox="1"/>
          <p:nvPr/>
        </p:nvSpPr>
        <p:spPr>
          <a:xfrm>
            <a:off x="260350" y="2306320"/>
            <a:ext cx="4128770" cy="2861310"/>
          </a:xfrm>
          <a:prstGeom prst="rect">
            <a:avLst/>
          </a:prstGeom>
          <a:noFill/>
        </p:spPr>
        <p:txBody>
          <a:bodyPr wrap="square" rtlCol="0" anchor="t">
            <a:spAutoFit/>
          </a:bodyPr>
          <a:lstStyle/>
          <a:p>
            <a:r>
              <a:rPr lang="zh-CN" altLang="en-US" sz="2000"/>
              <a:t>算法步骤</a:t>
            </a:r>
            <a:endParaRPr lang="zh-CN" altLang="en-US" sz="2000"/>
          </a:p>
          <a:p>
            <a:pPr marL="342900" indent="-342900">
              <a:buAutoNum type="arabicPeriod"/>
            </a:pPr>
            <a:r>
              <a:rPr lang="zh-CN" altLang="en-US" sz="2000"/>
              <a:t>扫描原图，找到第一个像素值为1的点</a:t>
            </a:r>
            <a:endParaRPr lang="zh-CN" altLang="en-US" sz="2000"/>
          </a:p>
          <a:p>
            <a:pPr marL="342900" indent="-342900">
              <a:buAutoNum type="arabicPeriod"/>
            </a:pPr>
            <a:r>
              <a:rPr lang="zh-CN" altLang="en-US" sz="2000"/>
              <a:t>将预设的结构元素的原点移至该点</a:t>
            </a:r>
            <a:endParaRPr lang="zh-CN" altLang="en-US" sz="2000"/>
          </a:p>
          <a:p>
            <a:pPr marL="342900" indent="-342900">
              <a:buAutoNum type="arabicPeriod"/>
            </a:pPr>
            <a:r>
              <a:rPr lang="zh-CN" altLang="en-US" sz="2000"/>
              <a:t>判断结构元素所覆盖的像素值是否全为1，是则在目标点像素值赋1，反之赋值0</a:t>
            </a:r>
            <a:endParaRPr lang="zh-CN" altLang="en-US" sz="2000"/>
          </a:p>
          <a:p>
            <a:pPr marL="342900" indent="-342900">
              <a:buAutoNum type="arabicPeriod"/>
            </a:pPr>
            <a:r>
              <a:rPr lang="zh-CN" altLang="en-US" sz="2000"/>
              <a:t>重复上述流程直至处理所有像素</a:t>
            </a:r>
            <a:endParaRPr lang="zh-CN" altLang="en-US" sz="2000"/>
          </a:p>
        </p:txBody>
      </p:sp>
      <p:sp>
        <p:nvSpPr>
          <p:cNvPr id="4" name="文本框 3"/>
          <p:cNvSpPr txBox="1"/>
          <p:nvPr/>
        </p:nvSpPr>
        <p:spPr>
          <a:xfrm>
            <a:off x="906780" y="6365240"/>
            <a:ext cx="7475220" cy="368300"/>
          </a:xfrm>
          <a:prstGeom prst="rect">
            <a:avLst/>
          </a:prstGeom>
          <a:noFill/>
        </p:spPr>
        <p:txBody>
          <a:bodyPr wrap="square" rtlCol="0" anchor="t">
            <a:spAutoFit/>
          </a:bodyPr>
          <a:lstStyle/>
          <a:p>
            <a:r>
              <a:rPr lang="zh-CN" altLang="en-US"/>
              <a:t>应用：将粘连在一起的不同目标物分离，并去除小的颗粒噪声</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p:nvPr/>
        </p:nvSpPr>
        <p:spPr>
          <a:xfrm>
            <a:off x="395288" y="260350"/>
            <a:ext cx="8077200" cy="643890"/>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sz="3600" b="1" dirty="0">
                <a:latin typeface="楷体_GB2312" pitchFamily="49" charset="-122"/>
                <a:ea typeface="楷体_GB2312" pitchFamily="49" charset="-122"/>
              </a:rPr>
              <a:t>形态学算子</a:t>
            </a:r>
            <a:r>
              <a:rPr lang="en-US" altLang="zh-CN" sz="3600" b="1" dirty="0">
                <a:latin typeface="楷体_GB2312" pitchFamily="49" charset="-122"/>
                <a:ea typeface="楷体_GB2312" pitchFamily="49" charset="-122"/>
              </a:rPr>
              <a:t>-2</a:t>
            </a:r>
            <a:r>
              <a:rPr lang="en-US" altLang="zh-CN" sz="2400" dirty="0">
                <a:latin typeface="楷体_GB2312" pitchFamily="49" charset="-122"/>
                <a:ea typeface="楷体_GB2312" pitchFamily="49" charset="-122"/>
              </a:rPr>
              <a:t> </a:t>
            </a:r>
            <a:endParaRPr lang="en-US" altLang="zh-CN" sz="2400" dirty="0">
              <a:latin typeface="楷体_GB2312" pitchFamily="49" charset="-122"/>
              <a:ea typeface="楷体_GB2312" pitchFamily="49" charset="-122"/>
            </a:endParaRPr>
          </a:p>
        </p:txBody>
      </p:sp>
      <p:sp>
        <p:nvSpPr>
          <p:cNvPr id="39939" name="Text Box 3"/>
          <p:cNvSpPr txBox="1"/>
          <p:nvPr/>
        </p:nvSpPr>
        <p:spPr>
          <a:xfrm>
            <a:off x="395288" y="1125538"/>
            <a:ext cx="7848600" cy="1443990"/>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膨胀（</a:t>
            </a:r>
            <a:r>
              <a:rPr lang="en-US" altLang="zh-CN" sz="2800" b="1" dirty="0">
                <a:latin typeface="楷体_GB2312" pitchFamily="49" charset="-122"/>
                <a:ea typeface="楷体_GB2312" pitchFamily="49" charset="-122"/>
              </a:rPr>
              <a:t>dilation</a:t>
            </a:r>
            <a:r>
              <a:rPr lang="zh-CN" altLang="en-US" sz="28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将目标区域的背景点合并到该目标物中，使目标物边界向外部扩张的处理</a:t>
            </a:r>
            <a:endParaRPr lang="zh-CN" altLang="en-US" sz="2400" b="1" dirty="0">
              <a:latin typeface="楷体_GB2312" pitchFamily="49" charset="-122"/>
              <a:ea typeface="楷体_GB2312" pitchFamily="49" charset="-122"/>
            </a:endParaRPr>
          </a:p>
          <a:p>
            <a:pPr marL="0" lvl="0" indent="0">
              <a:spcBef>
                <a:spcPct val="50000"/>
              </a:spcBef>
              <a:buClrTx/>
              <a:buFontTx/>
              <a:buNone/>
            </a:pPr>
            <a:r>
              <a:rPr lang="zh-CN" altLang="en-US" sz="2400" b="1" dirty="0">
                <a:latin typeface="楷体_GB2312" pitchFamily="49" charset="-122"/>
                <a:ea typeface="楷体_GB2312" pitchFamily="49" charset="-122"/>
              </a:rPr>
              <a:t>   </a:t>
            </a:r>
            <a:endParaRPr lang="en-US" altLang="zh-CN" sz="2800" b="1" dirty="0">
              <a:solidFill>
                <a:schemeClr val="bg1"/>
              </a:solidFill>
            </a:endParaRPr>
          </a:p>
        </p:txBody>
      </p:sp>
      <p:sp>
        <p:nvSpPr>
          <p:cNvPr id="39940" name="Rectangle 4"/>
          <p:cNvSpPr/>
          <p:nvPr/>
        </p:nvSpPr>
        <p:spPr>
          <a:xfrm>
            <a:off x="0" y="0"/>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sp>
        <p:nvSpPr>
          <p:cNvPr id="2" name="文本框 1"/>
          <p:cNvSpPr txBox="1"/>
          <p:nvPr/>
        </p:nvSpPr>
        <p:spPr>
          <a:xfrm>
            <a:off x="906780" y="6365240"/>
            <a:ext cx="6145530" cy="368300"/>
          </a:xfrm>
          <a:prstGeom prst="rect">
            <a:avLst/>
          </a:prstGeom>
          <a:noFill/>
        </p:spPr>
        <p:txBody>
          <a:bodyPr wrap="square" rtlCol="0" anchor="t">
            <a:spAutoFit/>
          </a:bodyPr>
          <a:lstStyle/>
          <a:p>
            <a:r>
              <a:rPr lang="zh-CN" altLang="en-US"/>
              <a:t>应用：将断裂开的目标物进行合并，便于对其整体的提取</a:t>
            </a:r>
            <a:endParaRPr lang="zh-CN" altLang="en-US"/>
          </a:p>
        </p:txBody>
      </p:sp>
      <p:sp>
        <p:nvSpPr>
          <p:cNvPr id="3" name="文本框 2"/>
          <p:cNvSpPr txBox="1"/>
          <p:nvPr/>
        </p:nvSpPr>
        <p:spPr>
          <a:xfrm>
            <a:off x="305435" y="2569845"/>
            <a:ext cx="4164330" cy="2861310"/>
          </a:xfrm>
          <a:prstGeom prst="rect">
            <a:avLst/>
          </a:prstGeom>
          <a:noFill/>
        </p:spPr>
        <p:txBody>
          <a:bodyPr wrap="square" rtlCol="0" anchor="t">
            <a:spAutoFit/>
          </a:bodyPr>
          <a:lstStyle/>
          <a:p>
            <a:r>
              <a:rPr lang="zh-CN" altLang="en-US" sz="2000"/>
              <a:t>算法步骤</a:t>
            </a:r>
            <a:endParaRPr lang="zh-CN" altLang="en-US" sz="2000"/>
          </a:p>
          <a:p>
            <a:pPr marL="342900" indent="-342900">
              <a:buFont typeface="Arial" panose="020B0604020202020204" pitchFamily="34" charset="0"/>
              <a:buAutoNum type="arabicPeriod"/>
            </a:pPr>
            <a:r>
              <a:rPr lang="zh-CN" altLang="en-US" sz="2000"/>
              <a:t>扫描原图，找到第一个像素值为0的点</a:t>
            </a:r>
            <a:endParaRPr lang="zh-CN" altLang="en-US" sz="2000"/>
          </a:p>
          <a:p>
            <a:pPr marL="342900" indent="-342900">
              <a:buFont typeface="Arial" panose="020B0604020202020204" pitchFamily="34" charset="0"/>
              <a:buAutoNum type="arabicPeriod"/>
            </a:pPr>
            <a:r>
              <a:rPr lang="zh-CN" altLang="en-US" sz="2000"/>
              <a:t>将预设的结构元素的原点移至该点</a:t>
            </a:r>
            <a:endParaRPr lang="zh-CN" altLang="en-US" sz="2000"/>
          </a:p>
          <a:p>
            <a:pPr marL="342900" indent="-342900">
              <a:buFont typeface="Arial" panose="020B0604020202020204" pitchFamily="34" charset="0"/>
              <a:buAutoNum type="arabicPeriod"/>
            </a:pPr>
            <a:r>
              <a:rPr lang="zh-CN" altLang="en-US" sz="2000"/>
              <a:t>判断结构元素所覆盖的像素值是否存在1，是则在目标点像素值赋1，反之赋值0</a:t>
            </a:r>
            <a:endParaRPr lang="zh-CN" altLang="en-US" sz="2000"/>
          </a:p>
          <a:p>
            <a:pPr marL="342900" indent="-342900">
              <a:buFont typeface="Arial" panose="020B0604020202020204" pitchFamily="34" charset="0"/>
              <a:buAutoNum type="arabicPeriod"/>
            </a:pPr>
            <a:r>
              <a:rPr lang="zh-CN" altLang="en-US" sz="2000"/>
              <a:t>重复上述流程直至处理所有像素</a:t>
            </a:r>
            <a:endParaRPr lang="zh-CN" altLang="en-US" sz="2000"/>
          </a:p>
        </p:txBody>
      </p:sp>
      <p:pic>
        <p:nvPicPr>
          <p:cNvPr id="4" name="图片 3"/>
          <p:cNvPicPr>
            <a:picLocks noChangeAspect="1"/>
          </p:cNvPicPr>
          <p:nvPr/>
        </p:nvPicPr>
        <p:blipFill>
          <a:blip r:embed="rId1"/>
          <a:stretch>
            <a:fillRect/>
          </a:stretch>
        </p:blipFill>
        <p:spPr>
          <a:xfrm>
            <a:off x="4551680" y="2359025"/>
            <a:ext cx="4175760" cy="37795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03020" y="3714115"/>
            <a:ext cx="6339840" cy="2362200"/>
          </a:xfrm>
          <a:prstGeom prst="rect">
            <a:avLst/>
          </a:prstGeom>
        </p:spPr>
      </p:pic>
      <p:pic>
        <p:nvPicPr>
          <p:cNvPr id="3" name="图片 2"/>
          <p:cNvPicPr>
            <a:picLocks noChangeAspect="1"/>
          </p:cNvPicPr>
          <p:nvPr/>
        </p:nvPicPr>
        <p:blipFill>
          <a:blip r:embed="rId2"/>
          <a:stretch>
            <a:fillRect/>
          </a:stretch>
        </p:blipFill>
        <p:spPr>
          <a:xfrm>
            <a:off x="1402080" y="622935"/>
            <a:ext cx="6141720" cy="22783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p:nvPr/>
        </p:nvSpPr>
        <p:spPr>
          <a:xfrm>
            <a:off x="395288" y="260350"/>
            <a:ext cx="8077200" cy="639763"/>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sz="3600" b="1" dirty="0">
                <a:latin typeface="楷体_GB2312" pitchFamily="49" charset="-122"/>
                <a:ea typeface="楷体_GB2312" pitchFamily="49" charset="-122"/>
              </a:rPr>
              <a:t>形态学算子</a:t>
            </a:r>
            <a:r>
              <a:rPr lang="en-US" altLang="zh-CN" sz="3600" b="1" dirty="0">
                <a:latin typeface="楷体_GB2312" pitchFamily="49" charset="-122"/>
                <a:ea typeface="楷体_GB2312" pitchFamily="49" charset="-122"/>
              </a:rPr>
              <a:t>-3</a:t>
            </a:r>
            <a:endParaRPr lang="en-US" altLang="zh-CN" sz="2400" dirty="0">
              <a:latin typeface="楷体_GB2312" pitchFamily="49" charset="-122"/>
              <a:ea typeface="楷体_GB2312" pitchFamily="49" charset="-122"/>
            </a:endParaRPr>
          </a:p>
        </p:txBody>
      </p:sp>
      <p:sp>
        <p:nvSpPr>
          <p:cNvPr id="47107" name="Text Box 3"/>
          <p:cNvSpPr txBox="1"/>
          <p:nvPr/>
        </p:nvSpPr>
        <p:spPr>
          <a:xfrm>
            <a:off x="395288" y="1125538"/>
            <a:ext cx="7848600" cy="3630612"/>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Char char="•"/>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开运算（</a:t>
            </a:r>
            <a:r>
              <a:rPr lang="en-US" altLang="zh-CN" sz="2800" b="1" dirty="0">
                <a:latin typeface="楷体_GB2312" pitchFamily="49" charset="-122"/>
                <a:ea typeface="楷体_GB2312" pitchFamily="49" charset="-122"/>
              </a:rPr>
              <a:t>opening</a:t>
            </a:r>
            <a:r>
              <a:rPr lang="zh-CN" altLang="en-US" sz="28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去除比结构元小的区域像素</a:t>
            </a:r>
            <a:endParaRPr lang="zh-CN" altLang="en-US" sz="2800" b="1" dirty="0">
              <a:latin typeface="楷体_GB2312" pitchFamily="49" charset="-122"/>
              <a:ea typeface="楷体_GB2312" pitchFamily="49" charset="-122"/>
            </a:endParaRPr>
          </a:p>
          <a:p>
            <a:pPr marL="0" lvl="0" indent="0">
              <a:spcBef>
                <a:spcPct val="50000"/>
              </a:spcBef>
              <a:buClrTx/>
              <a:buFontTx/>
              <a:buNone/>
            </a:pPr>
            <a:r>
              <a:rPr lang="zh-CN" altLang="en-US" sz="28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用同一结构元</a:t>
            </a:r>
            <a:r>
              <a:rPr lang="zh-CN" altLang="en-US" sz="2400" b="1" dirty="0">
                <a:solidFill>
                  <a:srgbClr val="FF0000"/>
                </a:solidFill>
                <a:latin typeface="楷体_GB2312" pitchFamily="49" charset="-122"/>
                <a:ea typeface="楷体_GB2312" pitchFamily="49" charset="-122"/>
              </a:rPr>
              <a:t>腐蚀后再膨胀</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a:p>
            <a:pPr marL="0" lvl="0" indent="0">
              <a:spcBef>
                <a:spcPct val="50000"/>
              </a:spcBef>
              <a:buClrTx/>
              <a:buFontTx/>
              <a:buNone/>
            </a:pPr>
            <a:r>
              <a:rPr lang="zh-CN" altLang="en-US" sz="2800"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marL="0" lvl="0" indent="0">
              <a:spcBef>
                <a:spcPct val="50000"/>
              </a:spcBef>
              <a:buClrTx/>
              <a:buFontTx/>
              <a:buChar char="•"/>
            </a:pPr>
            <a:r>
              <a:rPr lang="zh-CN" altLang="en-US" sz="2800" b="1" dirty="0">
                <a:latin typeface="楷体_GB2312" pitchFamily="49" charset="-122"/>
                <a:ea typeface="楷体_GB2312" pitchFamily="49" charset="-122"/>
              </a:rPr>
              <a:t> 闭运算（</a:t>
            </a:r>
            <a:r>
              <a:rPr lang="en-US" altLang="zh-CN" sz="2800" b="1" dirty="0">
                <a:latin typeface="楷体_GB2312" pitchFamily="49" charset="-122"/>
                <a:ea typeface="楷体_GB2312" pitchFamily="49" charset="-122"/>
              </a:rPr>
              <a:t>closing</a:t>
            </a:r>
            <a:r>
              <a:rPr lang="zh-CN" altLang="en-US" sz="28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填充比结构元小的孔洞</a:t>
            </a:r>
            <a:endParaRPr lang="zh-CN" altLang="en-US" sz="2400" b="1" dirty="0">
              <a:latin typeface="楷体_GB2312" pitchFamily="49" charset="-122"/>
              <a:ea typeface="楷体_GB2312" pitchFamily="49" charset="-122"/>
            </a:endParaRPr>
          </a:p>
          <a:p>
            <a:pPr marL="0" lvl="0" indent="0">
              <a:spcBef>
                <a:spcPct val="50000"/>
              </a:spcBef>
              <a:buClrTx/>
              <a:buFontTx/>
              <a:buNone/>
            </a:pPr>
            <a:r>
              <a:rPr lang="zh-CN" altLang="en-US" sz="28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用同一结构元</a:t>
            </a:r>
            <a:r>
              <a:rPr lang="zh-CN" altLang="en-US" sz="2400" b="1" dirty="0">
                <a:solidFill>
                  <a:srgbClr val="FF0000"/>
                </a:solidFill>
                <a:latin typeface="楷体_GB2312" pitchFamily="49" charset="-122"/>
                <a:ea typeface="楷体_GB2312" pitchFamily="49" charset="-122"/>
              </a:rPr>
              <a:t>膨胀后再腐蚀</a:t>
            </a:r>
            <a:r>
              <a:rPr lang="zh-CN" altLang="en-US" sz="2400" dirty="0">
                <a:solidFill>
                  <a:srgbClr val="FF0000"/>
                </a:solidFill>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a:p>
            <a:pPr marL="0" lvl="0" indent="0">
              <a:spcBef>
                <a:spcPct val="50000"/>
              </a:spcBef>
              <a:buClrTx/>
              <a:buFontTx/>
              <a:buNone/>
            </a:pPr>
            <a:endParaRPr lang="en-US" altLang="zh-CN" sz="2400" b="1" dirty="0">
              <a:latin typeface="楷体_GB2312" pitchFamily="49" charset="-122"/>
              <a:ea typeface="楷体_GB2312" pitchFamily="49" charset="-122"/>
            </a:endParaRPr>
          </a:p>
        </p:txBody>
      </p:sp>
      <p:sp>
        <p:nvSpPr>
          <p:cNvPr id="47108" name="Rectangle 4"/>
          <p:cNvSpPr/>
          <p:nvPr/>
        </p:nvSpPr>
        <p:spPr>
          <a:xfrm>
            <a:off x="0" y="0"/>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graphicFrame>
        <p:nvGraphicFramePr>
          <p:cNvPr id="47109" name="Object 2"/>
          <p:cNvGraphicFramePr>
            <a:graphicFrameLocks noChangeAspect="1"/>
          </p:cNvGraphicFramePr>
          <p:nvPr/>
        </p:nvGraphicFramePr>
        <p:xfrm>
          <a:off x="900113" y="2420938"/>
          <a:ext cx="2519362" cy="457200"/>
        </p:xfrm>
        <a:graphic>
          <a:graphicData uri="http://schemas.openxmlformats.org/presentationml/2006/ole">
            <mc:AlternateContent xmlns:mc="http://schemas.openxmlformats.org/markup-compatibility/2006">
              <mc:Choice xmlns:v="urn:schemas-microsoft-com:vml" Requires="v">
                <p:oleObj spid="_x0000_s6149" name="" r:id="rId1" imgW="1205865" imgH="215900" progId="Equation.3">
                  <p:embed/>
                </p:oleObj>
              </mc:Choice>
              <mc:Fallback>
                <p:oleObj name="" r:id="rId1" imgW="1205865" imgH="215900" progId="Equation.3">
                  <p:embed/>
                  <p:pic>
                    <p:nvPicPr>
                      <p:cNvPr id="0" name="图片 3088"/>
                      <p:cNvPicPr/>
                      <p:nvPr/>
                    </p:nvPicPr>
                    <p:blipFill>
                      <a:blip r:embed="rId2"/>
                      <a:stretch>
                        <a:fillRect/>
                      </a:stretch>
                    </p:blipFill>
                    <p:spPr>
                      <a:xfrm>
                        <a:off x="900113" y="2420938"/>
                        <a:ext cx="2519362" cy="457200"/>
                      </a:xfrm>
                      <a:prstGeom prst="rect">
                        <a:avLst/>
                      </a:prstGeom>
                      <a:noFill/>
                      <a:ln w="38100">
                        <a:noFill/>
                        <a:miter/>
                      </a:ln>
                    </p:spPr>
                  </p:pic>
                </p:oleObj>
              </mc:Fallback>
            </mc:AlternateContent>
          </a:graphicData>
        </a:graphic>
      </p:graphicFrame>
      <p:sp>
        <p:nvSpPr>
          <p:cNvPr id="47110" name="Line 6"/>
          <p:cNvSpPr/>
          <p:nvPr/>
        </p:nvSpPr>
        <p:spPr>
          <a:xfrm>
            <a:off x="2268538" y="2636838"/>
            <a:ext cx="215900" cy="0"/>
          </a:xfrm>
          <a:prstGeom prst="line">
            <a:avLst/>
          </a:prstGeom>
          <a:ln w="12700" cap="flat" cmpd="sng">
            <a:solidFill>
              <a:srgbClr val="000000"/>
            </a:solidFill>
            <a:prstDash val="solid"/>
            <a:headEnd type="none" w="med" len="med"/>
            <a:tailEnd type="none" w="med" len="med"/>
          </a:ln>
        </p:spPr>
      </p:sp>
      <p:sp>
        <p:nvSpPr>
          <p:cNvPr id="47111" name="Rectangle 7"/>
          <p:cNvSpPr/>
          <p:nvPr/>
        </p:nvSpPr>
        <p:spPr>
          <a:xfrm>
            <a:off x="0" y="3319463"/>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graphicFrame>
        <p:nvGraphicFramePr>
          <p:cNvPr id="47112" name="Object 3"/>
          <p:cNvGraphicFramePr>
            <a:graphicFrameLocks noChangeAspect="1"/>
          </p:cNvGraphicFramePr>
          <p:nvPr/>
        </p:nvGraphicFramePr>
        <p:xfrm>
          <a:off x="900113" y="4365625"/>
          <a:ext cx="2663825" cy="482600"/>
        </p:xfrm>
        <a:graphic>
          <a:graphicData uri="http://schemas.openxmlformats.org/presentationml/2006/ole">
            <mc:AlternateContent xmlns:mc="http://schemas.openxmlformats.org/markup-compatibility/2006">
              <mc:Choice xmlns:v="urn:schemas-microsoft-com:vml" Requires="v">
                <p:oleObj spid="_x0000_s6150" name="" r:id="rId3" imgW="1205865" imgH="215900" progId="Equation.3">
                  <p:embed/>
                </p:oleObj>
              </mc:Choice>
              <mc:Fallback>
                <p:oleObj name="" r:id="rId3" imgW="1205865" imgH="215900" progId="Equation.3">
                  <p:embed/>
                  <p:pic>
                    <p:nvPicPr>
                      <p:cNvPr id="0" name="图片 3089"/>
                      <p:cNvPicPr/>
                      <p:nvPr/>
                    </p:nvPicPr>
                    <p:blipFill>
                      <a:blip r:embed="rId4"/>
                      <a:stretch>
                        <a:fillRect/>
                      </a:stretch>
                    </p:blipFill>
                    <p:spPr>
                      <a:xfrm>
                        <a:off x="900113" y="4365625"/>
                        <a:ext cx="2663825" cy="482600"/>
                      </a:xfrm>
                      <a:prstGeom prst="rect">
                        <a:avLst/>
                      </a:prstGeom>
                      <a:noFill/>
                      <a:ln w="38100">
                        <a:noFill/>
                        <a:miter/>
                      </a:ln>
                    </p:spPr>
                  </p:pic>
                </p:oleObj>
              </mc:Fallback>
            </mc:AlternateContent>
          </a:graphicData>
        </a:graphic>
      </p:graphicFrame>
      <p:sp>
        <p:nvSpPr>
          <p:cNvPr id="47113" name="Line 9"/>
          <p:cNvSpPr/>
          <p:nvPr/>
        </p:nvSpPr>
        <p:spPr>
          <a:xfrm>
            <a:off x="3132138" y="4581525"/>
            <a:ext cx="144462" cy="0"/>
          </a:xfrm>
          <a:prstGeom prst="line">
            <a:avLst/>
          </a:prstGeom>
          <a:ln w="12700" cap="flat" cmpd="sng">
            <a:solidFill>
              <a:srgbClr val="000000"/>
            </a:solidFill>
            <a:prstDash val="soli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缩放</a:t>
            </a:r>
            <a:endParaRPr lang="zh-CN" altLang="en-US" dirty="0"/>
          </a:p>
        </p:txBody>
      </p:sp>
      <p:pic>
        <p:nvPicPr>
          <p:cNvPr id="100" name="图片 99"/>
          <p:cNvPicPr/>
          <p:nvPr/>
        </p:nvPicPr>
        <p:blipFill>
          <a:blip r:embed="rId1" r:link="rId2"/>
          <a:stretch>
            <a:fillRect/>
          </a:stretch>
        </p:blipFill>
        <p:spPr>
          <a:xfrm>
            <a:off x="432435" y="80010"/>
            <a:ext cx="8711565" cy="646811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p:nvPr/>
        </p:nvSpPr>
        <p:spPr>
          <a:xfrm>
            <a:off x="395288" y="260350"/>
            <a:ext cx="8077200" cy="639763"/>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a:spcBef>
                <a:spcPct val="50000"/>
              </a:spcBef>
              <a:buClrTx/>
              <a:buFontTx/>
              <a:buNone/>
            </a:pPr>
            <a:r>
              <a:rPr lang="zh-CN" altLang="en-US" sz="3600" b="1" dirty="0">
                <a:latin typeface="楷体_GB2312" pitchFamily="49" charset="-122"/>
                <a:ea typeface="楷体_GB2312" pitchFamily="49" charset="-122"/>
              </a:rPr>
              <a:t>形态学算子的应用</a:t>
            </a:r>
            <a:endParaRPr lang="zh-CN" altLang="en-US" sz="2400" dirty="0">
              <a:latin typeface="楷体_GB2312" pitchFamily="49" charset="-122"/>
              <a:ea typeface="楷体_GB2312" pitchFamily="49" charset="-122"/>
            </a:endParaRPr>
          </a:p>
        </p:txBody>
      </p:sp>
      <p:sp>
        <p:nvSpPr>
          <p:cNvPr id="60419" name="Text Box 3"/>
          <p:cNvSpPr txBox="1"/>
          <p:nvPr/>
        </p:nvSpPr>
        <p:spPr>
          <a:xfrm>
            <a:off x="395288" y="1125538"/>
            <a:ext cx="7848600" cy="3724275"/>
          </a:xfrm>
          <a:prstGeom prst="rect">
            <a:avLst/>
          </a:prstGeom>
          <a:noFill/>
          <a:ln w="12700">
            <a:noFill/>
          </a:ln>
        </p:spPr>
        <p:txBody>
          <a:bodyPr lIns="90488" tIns="44450" rIns="90488">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342900" lvl="0" indent="-342900">
              <a:spcBef>
                <a:spcPct val="50000"/>
              </a:spcBef>
              <a:buClrTx/>
              <a:buFontTx/>
              <a:buAutoNum type="arabicPeriod"/>
            </a:pPr>
            <a:r>
              <a:rPr lang="zh-CN" altLang="en-US" sz="2800" b="1" dirty="0">
                <a:latin typeface="楷体_GB2312" pitchFamily="49" charset="-122"/>
                <a:ea typeface="楷体_GB2312" pitchFamily="49" charset="-122"/>
              </a:rPr>
              <a:t>去除噪声    </a:t>
            </a:r>
            <a:endParaRPr lang="zh-CN" altLang="en-US" sz="2800" b="1" dirty="0">
              <a:latin typeface="楷体_GB2312" pitchFamily="49" charset="-122"/>
              <a:ea typeface="楷体_GB2312" pitchFamily="49" charset="-122"/>
            </a:endParaRPr>
          </a:p>
          <a:p>
            <a:pPr marL="342900" lvl="0" indent="-342900">
              <a:spcBef>
                <a:spcPct val="50000"/>
              </a:spcBef>
              <a:buClrTx/>
              <a:buFontTx/>
              <a:buAutoNum type="arabicPeriod"/>
            </a:pPr>
            <a:r>
              <a:rPr lang="zh-CN" altLang="en-US" sz="2800" b="1" dirty="0">
                <a:latin typeface="楷体_GB2312" pitchFamily="49" charset="-122"/>
                <a:ea typeface="楷体_GB2312" pitchFamily="49" charset="-122"/>
              </a:rPr>
              <a:t>边界提取   </a:t>
            </a:r>
            <a:endParaRPr lang="zh-CN" altLang="en-US" sz="2800" b="1" dirty="0">
              <a:latin typeface="楷体_GB2312" pitchFamily="49" charset="-122"/>
              <a:ea typeface="楷体_GB2312" pitchFamily="49" charset="-122"/>
            </a:endParaRPr>
          </a:p>
          <a:p>
            <a:pPr marL="342900" lvl="0" indent="-342900">
              <a:spcBef>
                <a:spcPct val="50000"/>
              </a:spcBef>
              <a:buClrTx/>
              <a:buFontTx/>
              <a:buAutoNum type="arabicPeriod"/>
            </a:pPr>
            <a:r>
              <a:rPr lang="zh-CN" altLang="en-US" sz="2800" b="1" dirty="0">
                <a:latin typeface="楷体_GB2312" pitchFamily="49" charset="-122"/>
                <a:ea typeface="楷体_GB2312" pitchFamily="49" charset="-122"/>
              </a:rPr>
              <a:t>区域填充</a:t>
            </a:r>
            <a:endParaRPr lang="zh-CN" altLang="en-US" sz="2800" b="1" dirty="0">
              <a:latin typeface="楷体_GB2312" pitchFamily="49" charset="-122"/>
              <a:ea typeface="楷体_GB2312" pitchFamily="49" charset="-122"/>
            </a:endParaRPr>
          </a:p>
          <a:p>
            <a:pPr marL="342900" lvl="0" indent="-342900">
              <a:spcBef>
                <a:spcPct val="50000"/>
              </a:spcBef>
              <a:buClrTx/>
              <a:buFontTx/>
              <a:buNone/>
            </a:pP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连通成分标记  </a:t>
            </a:r>
            <a:endParaRPr lang="zh-CN" altLang="en-US" sz="2800" b="1" dirty="0">
              <a:latin typeface="楷体_GB2312" pitchFamily="49" charset="-122"/>
              <a:ea typeface="楷体_GB2312" pitchFamily="49" charset="-122"/>
            </a:endParaRPr>
          </a:p>
          <a:p>
            <a:pPr marL="342900" lvl="0" indent="-342900">
              <a:spcBef>
                <a:spcPct val="50000"/>
              </a:spcBef>
              <a:buClrTx/>
              <a:buFontTx/>
              <a:buNone/>
            </a:pPr>
            <a:r>
              <a:rPr lang="en-US" altLang="zh-CN" sz="2800" b="1"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图像骨架化</a:t>
            </a:r>
            <a:r>
              <a:rPr lang="en-US" altLang="zh-CN" sz="2800" b="1" dirty="0">
                <a:ea typeface="楷体_GB2312" pitchFamily="49" charset="-122"/>
              </a:rPr>
              <a:t>……</a:t>
            </a:r>
            <a:r>
              <a:rPr lang="en-US" altLang="zh-CN" sz="2800" b="1" dirty="0">
                <a:latin typeface="楷体_GB2312" pitchFamily="49" charset="-122"/>
                <a:ea typeface="楷体_GB2312" pitchFamily="49" charset="-122"/>
              </a:rPr>
              <a:t>..</a:t>
            </a:r>
            <a:endParaRPr lang="en-US" altLang="zh-CN" sz="2800" b="1" dirty="0">
              <a:latin typeface="楷体_GB2312" pitchFamily="49" charset="-122"/>
              <a:ea typeface="楷体_GB2312" pitchFamily="49" charset="-122"/>
            </a:endParaRPr>
          </a:p>
          <a:p>
            <a:pPr marL="342900" lvl="0" indent="-342900">
              <a:spcBef>
                <a:spcPct val="50000"/>
              </a:spcBef>
              <a:buClrTx/>
              <a:buFontTx/>
              <a:buNone/>
            </a:pPr>
            <a:r>
              <a:rPr lang="en-US" altLang="zh-CN" sz="2400" b="1" dirty="0">
                <a:solidFill>
                  <a:schemeClr val="bg1"/>
                </a:solidFill>
              </a:rPr>
              <a:t>      </a:t>
            </a:r>
            <a:r>
              <a:rPr lang="en-US" altLang="zh-CN" sz="2800" b="1" dirty="0">
                <a:solidFill>
                  <a:schemeClr val="bg1"/>
                </a:solidFill>
              </a:rPr>
              <a:t>  </a:t>
            </a:r>
            <a:endParaRPr lang="en-US" altLang="zh-CN" sz="2800" b="1" dirty="0">
              <a:solidFill>
                <a:schemeClr val="bg1"/>
              </a:solidFill>
            </a:endParaRPr>
          </a:p>
        </p:txBody>
      </p:sp>
      <p:sp>
        <p:nvSpPr>
          <p:cNvPr id="60420" name="Rectangle 4"/>
          <p:cNvSpPr/>
          <p:nvPr/>
        </p:nvSpPr>
        <p:spPr>
          <a:xfrm>
            <a:off x="0" y="0"/>
            <a:ext cx="9144000" cy="0"/>
          </a:xfrm>
          <a:prstGeom prst="rect">
            <a:avLst/>
          </a:prstGeom>
          <a:noFill/>
          <a:ln w="12700">
            <a:noFill/>
          </a:ln>
        </p:spPr>
        <p:txBody>
          <a:bodyPr wrap="none" lIns="90488" tIns="44450" rIns="90488" anchor="ctr" anchorCtr="0">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stStyle>
          <a:p>
            <a:pPr marL="0" lvl="0" indent="0" eaLnBrk="1" hangingPunct="1">
              <a:spcBef>
                <a:spcPct val="0"/>
              </a:spcBef>
              <a:buClrTx/>
              <a:buFontTx/>
              <a:buNone/>
            </a:pPr>
            <a:endParaRPr lang="zh-CN" alt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olidFill>
                  <a:srgbClr val="000000"/>
                </a:solidFill>
                <a:latin typeface="Arial" panose="020B0604020202020204"/>
                <a:ea typeface="Arial" panose="020B0604020202020204"/>
                <a:cs typeface="Arial" panose="020B0604020202020204"/>
                <a:sym typeface="Arial" panose="020B0604020202020204"/>
              </a:rPr>
              <a:t>案例</a:t>
            </a:r>
            <a:r>
              <a:rPr lang="zh-CN" altLang="en-US" dirty="0">
                <a:solidFill>
                  <a:srgbClr val="000000"/>
                </a:solidFill>
                <a:latin typeface="Arial" panose="020B0604020202020204"/>
                <a:ea typeface="Arial" panose="020B0604020202020204"/>
                <a:cs typeface="Arial" panose="020B0604020202020204"/>
                <a:sym typeface="Arial" panose="020B0604020202020204"/>
              </a:rPr>
              <a:t>分析</a:t>
            </a:r>
            <a:endParaRPr lang="en-US" dirty="0"/>
          </a:p>
        </p:txBody>
      </p:sp>
      <p:sp>
        <p:nvSpPr>
          <p:cNvPr id="3" name="Content Placeholder 2"/>
          <p:cNvSpPr>
            <a:spLocks noGrp="1"/>
          </p:cNvSpPr>
          <p:nvPr>
            <p:ph idx="1"/>
          </p:nvPr>
        </p:nvSpPr>
        <p:spPr/>
        <p:txBody>
          <a:bodyPr/>
          <a:lstStyle/>
          <a:p>
            <a:r>
              <a:rPr lang="en-US" dirty="0" err="1"/>
              <a:t>对硬币图像二值化后进行闭运算</a:t>
            </a:r>
            <a:endParaRPr lang="en-US" dirty="0"/>
          </a:p>
        </p:txBody>
      </p:sp>
      <p:sp>
        <p:nvSpPr>
          <p:cNvPr id="4" name="Slide Number Placeholder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000000"/>
                </a:solidFill>
                <a:latin typeface="Arial" panose="020B0604020202020204"/>
                <a:ea typeface="Arial" panose="020B0604020202020204"/>
                <a:cs typeface="Arial" panose="020B0604020202020204"/>
                <a:sym typeface="Arial" panose="020B0604020202020204"/>
              </a:rPr>
              <a:t>Ex</a:t>
            </a:r>
            <a:r>
              <a:rPr lang="en-US" altLang="zh-CN" dirty="0">
                <a:sym typeface="+mn-ea"/>
              </a:rPr>
              <a:t>4</a:t>
            </a:r>
            <a:r>
              <a:rPr lang="en-US" dirty="0">
                <a:solidFill>
                  <a:srgbClr val="000000"/>
                </a:solidFill>
                <a:latin typeface="Arial" panose="020B0604020202020204"/>
                <a:ea typeface="Arial" panose="020B0604020202020204"/>
                <a:cs typeface="Arial" panose="020B0604020202020204"/>
                <a:sym typeface="Arial" panose="020B0604020202020204"/>
              </a:rPr>
              <a:t>: </a:t>
            </a:r>
            <a:r>
              <a:rPr lang="en-US" altLang="zh-CN" dirty="0">
                <a:solidFill>
                  <a:srgbClr val="000000"/>
                </a:solidFill>
                <a:latin typeface="Arial" panose="020B0604020202020204"/>
                <a:ea typeface="Arial" panose="020B0604020202020204"/>
                <a:cs typeface="Arial" panose="020B0604020202020204"/>
                <a:sym typeface="Arial" panose="020B0604020202020204"/>
              </a:rPr>
              <a:t>OpenCV</a:t>
            </a:r>
            <a:r>
              <a:rPr lang="zh-CN" altLang="en-US" dirty="0">
                <a:solidFill>
                  <a:srgbClr val="000000"/>
                </a:solidFill>
                <a:latin typeface="Arial" panose="020B0604020202020204"/>
                <a:ea typeface="Arial" panose="020B0604020202020204"/>
                <a:cs typeface="Arial" panose="020B0604020202020204"/>
                <a:sym typeface="Arial" panose="020B0604020202020204"/>
              </a:rPr>
              <a:t>图像处理</a:t>
            </a:r>
            <a:r>
              <a:rPr lang="en-US" altLang="zh-CN" dirty="0">
                <a:solidFill>
                  <a:srgbClr val="000000"/>
                </a:solidFill>
                <a:latin typeface="Arial" panose="020B0604020202020204"/>
                <a:ea typeface="Arial" panose="020B0604020202020204"/>
                <a:cs typeface="Arial" panose="020B0604020202020204"/>
                <a:sym typeface="Arial" panose="020B0604020202020204"/>
              </a:rPr>
              <a:t>II</a:t>
            </a:r>
            <a:endParaRPr lang="en-US" dirty="0"/>
          </a:p>
        </p:txBody>
      </p:sp>
      <p:sp>
        <p:nvSpPr>
          <p:cNvPr id="3" name="Content Placeholder 2"/>
          <p:cNvSpPr>
            <a:spLocks noGrp="1"/>
          </p:cNvSpPr>
          <p:nvPr>
            <p:ph idx="1"/>
          </p:nvPr>
        </p:nvSpPr>
        <p:spPr/>
        <p:txBody>
          <a:bodyPr/>
          <a:lstStyle/>
          <a:p>
            <a:r>
              <a:rPr lang="en-US" dirty="0"/>
              <a:t>ch-5,6,8</a:t>
            </a:r>
            <a:endParaRPr lang="en-US" dirty="0"/>
          </a:p>
        </p:txBody>
      </p:sp>
      <p:sp>
        <p:nvSpPr>
          <p:cNvPr id="4" name="Slide Number Placeholder 3"/>
          <p:cNvSpPr>
            <a:spLocks noGrp="1"/>
          </p:cNvSpPr>
          <p:nvPr>
            <p:ph type="sldNum" sz="quarter" idx="12"/>
          </p:nvPr>
        </p:nvSpPr>
        <p:spPr/>
        <p:txBody>
          <a:bodyPr/>
          <a:lstStyle/>
          <a:p>
            <a:fld id="{54DA8740-04C3-4D9C-9880-E3F61E3A801B}" type="slidenum">
              <a:rPr lang="zh-CN" altLang="en-US" smtClean="0"/>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缩放</a:t>
            </a:r>
            <a:endParaRPr lang="zh-CN" altLang="en-US" dirty="0"/>
          </a:p>
          <a:p>
            <a:r>
              <a:rPr lang="zh-CN" altLang="en-US" dirty="0"/>
              <a:t>将给定图像在 x 轴方向按比例缩放</a:t>
            </a:r>
            <a:r>
              <a:rPr lang="zh-CN" altLang="en-US" i="1" dirty="0"/>
              <a:t>fx</a:t>
            </a:r>
            <a:r>
              <a:rPr lang="zh-CN" altLang="en-US" dirty="0"/>
              <a:t> 倍，在y 轴方向按比例缩放</a:t>
            </a:r>
            <a:r>
              <a:rPr lang="zh-CN" altLang="en-US" i="1" dirty="0"/>
              <a:t>fy</a:t>
            </a:r>
            <a:r>
              <a:rPr lang="zh-CN" altLang="en-US" dirty="0"/>
              <a:t>倍，从而获得一副新的图像</a:t>
            </a:r>
            <a:endParaRPr lang="zh-CN" altLang="en-US" dirty="0"/>
          </a:p>
          <a:p>
            <a:endParaRPr lang="zh-CN" altLang="en-US" dirty="0"/>
          </a:p>
          <a:p>
            <a:endParaRPr lang="zh-CN" altLang="en-US" dirty="0"/>
          </a:p>
          <a:p>
            <a:endParaRPr lang="zh-CN" altLang="en-US" dirty="0"/>
          </a:p>
          <a:p>
            <a:endParaRPr lang="zh-CN" altLang="en-US" dirty="0"/>
          </a:p>
          <a:p>
            <a:r>
              <a:rPr lang="zh-CN" altLang="en-US" i="1" dirty="0">
                <a:sym typeface="+mn-ea"/>
              </a:rPr>
              <a:t>fx，fy</a:t>
            </a:r>
            <a:r>
              <a:rPr lang="zh-CN" altLang="en-US" dirty="0">
                <a:sym typeface="+mn-ea"/>
              </a:rPr>
              <a:t>为整数时</a:t>
            </a:r>
            <a:endParaRPr lang="zh-CN" altLang="en-US" dirty="0">
              <a:sym typeface="+mn-ea"/>
            </a:endParaRPr>
          </a:p>
          <a:p>
            <a:r>
              <a:rPr lang="zh-CN" altLang="en-US" dirty="0">
                <a:sym typeface="+mn-ea"/>
              </a:rPr>
              <a:t>相当于采样。</a:t>
            </a:r>
            <a:endParaRPr lang="zh-CN" altLang="en-US" dirty="0"/>
          </a:p>
          <a:p>
            <a:r>
              <a:rPr lang="zh-CN" altLang="en-US" dirty="0"/>
              <a:t>坐标变成小数怎么办？</a:t>
            </a:r>
            <a:endParaRPr lang="zh-CN" altLang="en-US" dirty="0"/>
          </a:p>
        </p:txBody>
      </p:sp>
      <p:pic>
        <p:nvPicPr>
          <p:cNvPr id="100" name="图片 99"/>
          <p:cNvPicPr/>
          <p:nvPr/>
        </p:nvPicPr>
        <p:blipFill>
          <a:blip r:embed="rId1" r:link="rId2"/>
          <a:stretch>
            <a:fillRect/>
          </a:stretch>
        </p:blipFill>
        <p:spPr>
          <a:xfrm>
            <a:off x="4995545" y="3140075"/>
            <a:ext cx="4148455" cy="3408045"/>
          </a:xfrm>
          <a:prstGeom prst="rect">
            <a:avLst/>
          </a:prstGeom>
          <a:noFill/>
          <a:ln w="9525">
            <a:noFill/>
          </a:ln>
        </p:spPr>
      </p:pic>
      <p:pic>
        <p:nvPicPr>
          <p:cNvPr id="4" name="图片 3"/>
          <p:cNvPicPr>
            <a:picLocks noChangeAspect="1"/>
          </p:cNvPicPr>
          <p:nvPr/>
        </p:nvPicPr>
        <p:blipFill>
          <a:blip r:embed="rId3"/>
          <a:stretch>
            <a:fillRect/>
          </a:stretch>
        </p:blipFill>
        <p:spPr>
          <a:xfrm>
            <a:off x="1024890" y="3140075"/>
            <a:ext cx="1374775" cy="8274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坐标变成浮点数怎么办？插值</a:t>
            </a:r>
            <a:endParaRPr lang="zh-CN" altLang="en-US" dirty="0"/>
          </a:p>
        </p:txBody>
      </p:sp>
      <p:pic>
        <p:nvPicPr>
          <p:cNvPr id="4" name="图片 3"/>
          <p:cNvPicPr>
            <a:picLocks noChangeAspect="1"/>
          </p:cNvPicPr>
          <p:nvPr/>
        </p:nvPicPr>
        <p:blipFill>
          <a:blip r:embed="rId1"/>
          <a:stretch>
            <a:fillRect/>
          </a:stretch>
        </p:blipFill>
        <p:spPr>
          <a:xfrm>
            <a:off x="6325235" y="917575"/>
            <a:ext cx="1374775" cy="827405"/>
          </a:xfrm>
          <a:prstGeom prst="rect">
            <a:avLst/>
          </a:prstGeom>
        </p:spPr>
      </p:pic>
      <p:pic>
        <p:nvPicPr>
          <p:cNvPr id="101" name="图片 100"/>
          <p:cNvPicPr/>
          <p:nvPr/>
        </p:nvPicPr>
        <p:blipFill>
          <a:blip r:embed="rId2" r:link="rId3"/>
          <a:stretch>
            <a:fillRect/>
          </a:stretch>
        </p:blipFill>
        <p:spPr>
          <a:xfrm>
            <a:off x="55245" y="1744980"/>
            <a:ext cx="8315325" cy="473011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插值：一维情况，已知（</a:t>
            </a:r>
            <a:r>
              <a:rPr lang="en-US" altLang="zh-CN" dirty="0"/>
              <a:t>x0,y0</a:t>
            </a:r>
            <a:r>
              <a:rPr lang="zh-CN" altLang="en-US" dirty="0"/>
              <a:t>）</a:t>
            </a:r>
            <a:r>
              <a:rPr lang="en-US" altLang="zh-CN" dirty="0"/>
              <a:t>(x1,y1)</a:t>
            </a:r>
            <a:r>
              <a:rPr lang="zh-CN" altLang="en-US" dirty="0"/>
              <a:t>，给定中间某个变量值</a:t>
            </a:r>
            <a:r>
              <a:rPr lang="en-US" altLang="zh-CN" dirty="0"/>
              <a:t>x</a:t>
            </a:r>
            <a:r>
              <a:rPr lang="zh-CN" altLang="en-US" dirty="0"/>
              <a:t>，计算值</a:t>
            </a:r>
            <a:r>
              <a:rPr lang="en-US" altLang="zh-CN" dirty="0"/>
              <a:t>y</a:t>
            </a:r>
            <a:endParaRPr lang="en-US" altLang="zh-CN" dirty="0"/>
          </a:p>
        </p:txBody>
      </p:sp>
      <p:pic>
        <p:nvPicPr>
          <p:cNvPr id="102" name="图片 101"/>
          <p:cNvPicPr/>
          <p:nvPr/>
        </p:nvPicPr>
        <p:blipFill>
          <a:blip r:embed="rId1" r:link="rId2"/>
          <a:stretch>
            <a:fillRect/>
          </a:stretch>
        </p:blipFill>
        <p:spPr>
          <a:xfrm>
            <a:off x="1117918" y="2266950"/>
            <a:ext cx="5267325" cy="2324100"/>
          </a:xfrm>
          <a:prstGeom prst="rect">
            <a:avLst/>
          </a:prstGeom>
          <a:noFill/>
          <a:ln w="9525">
            <a:noFill/>
          </a:ln>
        </p:spPr>
      </p:pic>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双线性插值：</a:t>
            </a:r>
            <a:r>
              <a:rPr lang="en-US" altLang="zh-CN" dirty="0"/>
              <a:t>2</a:t>
            </a:r>
            <a:r>
              <a:rPr lang="zh-CN" altLang="en-US" dirty="0"/>
              <a:t>维情况，已知四个点的像素值Q11 = (x1, y1)、Q12 = (x1, y2), Q21 = (x2, y1) 以及 Q22 = (x2, y2) </a:t>
            </a:r>
            <a:r>
              <a:rPr lang="en-US" altLang="zh-CN" dirty="0"/>
              <a:t>,</a:t>
            </a:r>
            <a:r>
              <a:rPr lang="zh-CN" altLang="en-US" dirty="0"/>
              <a:t>求</a:t>
            </a:r>
            <a:r>
              <a:rPr lang="en-US" altLang="zh-CN" dirty="0"/>
              <a:t>P</a:t>
            </a:r>
            <a:r>
              <a:rPr lang="zh-CN" altLang="en-US" dirty="0"/>
              <a:t>点的像素值</a:t>
            </a:r>
            <a:endParaRPr lang="zh-CN" altLang="en-US" dirty="0"/>
          </a:p>
          <a:p>
            <a:r>
              <a:rPr lang="zh-CN" altLang="en-US" dirty="0"/>
              <a:t>先计算</a:t>
            </a:r>
            <a:r>
              <a:rPr lang="en-US" altLang="zh-CN" dirty="0"/>
              <a:t>x</a:t>
            </a:r>
            <a:r>
              <a:rPr lang="zh-CN" altLang="en-US" dirty="0"/>
              <a:t>轴的</a:t>
            </a:r>
            <a:r>
              <a:rPr lang="en-US" altLang="zh-CN" dirty="0"/>
              <a:t>R1,R2</a:t>
            </a:r>
            <a:r>
              <a:rPr lang="zh-CN" altLang="en-US" dirty="0"/>
              <a:t>点的插值像素</a:t>
            </a:r>
            <a:endParaRPr lang="zh-CN" altLang="en-US" dirty="0"/>
          </a:p>
          <a:p>
            <a:endParaRPr lang="zh-CN" altLang="en-US" dirty="0"/>
          </a:p>
          <a:p>
            <a:endParaRPr lang="zh-CN" altLang="en-US" dirty="0"/>
          </a:p>
          <a:p>
            <a:endParaRPr lang="zh-CN" altLang="en-US" dirty="0"/>
          </a:p>
          <a:p>
            <a:endParaRPr lang="zh-CN" altLang="en-US" dirty="0"/>
          </a:p>
          <a:p>
            <a:r>
              <a:rPr lang="zh-CN" altLang="en-US" dirty="0"/>
              <a:t>接着计算</a:t>
            </a:r>
            <a:r>
              <a:rPr lang="en-US" altLang="zh-CN" dirty="0"/>
              <a:t>y</a:t>
            </a:r>
            <a:r>
              <a:rPr lang="zh-CN" altLang="en-US" dirty="0"/>
              <a:t>轴方向的插值</a:t>
            </a:r>
            <a:endParaRPr lang="zh-CN" altLang="en-US" dirty="0"/>
          </a:p>
          <a:p>
            <a:endParaRPr lang="zh-CN" altLang="en-US" dirty="0"/>
          </a:p>
        </p:txBody>
      </p:sp>
      <p:pic>
        <p:nvPicPr>
          <p:cNvPr id="103" name="图片 102"/>
          <p:cNvPicPr/>
          <p:nvPr/>
        </p:nvPicPr>
        <p:blipFill>
          <a:blip r:embed="rId1" r:link="rId2"/>
          <a:stretch>
            <a:fillRect/>
          </a:stretch>
        </p:blipFill>
        <p:spPr>
          <a:xfrm>
            <a:off x="6038215" y="2407285"/>
            <a:ext cx="2889250" cy="2491105"/>
          </a:xfrm>
          <a:prstGeom prst="rect">
            <a:avLst/>
          </a:prstGeom>
          <a:noFill/>
          <a:ln w="9525">
            <a:noFill/>
          </a:ln>
        </p:spPr>
      </p:pic>
      <p:pic>
        <p:nvPicPr>
          <p:cNvPr id="104" name="图片 103"/>
          <p:cNvPicPr/>
          <p:nvPr/>
        </p:nvPicPr>
        <p:blipFill>
          <a:blip r:embed="rId3" r:link="rId4"/>
          <a:stretch>
            <a:fillRect/>
          </a:stretch>
        </p:blipFill>
        <p:spPr>
          <a:xfrm>
            <a:off x="786130" y="3093720"/>
            <a:ext cx="5210175" cy="433705"/>
          </a:xfrm>
          <a:prstGeom prst="rect">
            <a:avLst/>
          </a:prstGeom>
          <a:noFill/>
          <a:ln w="9525">
            <a:noFill/>
          </a:ln>
        </p:spPr>
      </p:pic>
      <p:pic>
        <p:nvPicPr>
          <p:cNvPr id="105" name="图片 104"/>
          <p:cNvPicPr/>
          <p:nvPr/>
        </p:nvPicPr>
        <p:blipFill>
          <a:blip r:embed="rId5" r:link="rId6"/>
          <a:stretch>
            <a:fillRect/>
          </a:stretch>
        </p:blipFill>
        <p:spPr>
          <a:xfrm>
            <a:off x="770890" y="3919220"/>
            <a:ext cx="5125085" cy="452120"/>
          </a:xfrm>
          <a:prstGeom prst="rect">
            <a:avLst/>
          </a:prstGeom>
          <a:noFill/>
          <a:ln w="9525">
            <a:noFill/>
          </a:ln>
        </p:spPr>
      </p:pic>
      <p:pic>
        <p:nvPicPr>
          <p:cNvPr id="106" name="图片 105"/>
          <p:cNvPicPr/>
          <p:nvPr/>
        </p:nvPicPr>
        <p:blipFill>
          <a:blip r:embed="rId7" r:link="rId8"/>
          <a:stretch>
            <a:fillRect/>
          </a:stretch>
        </p:blipFill>
        <p:spPr>
          <a:xfrm>
            <a:off x="4402773" y="5568950"/>
            <a:ext cx="4524375" cy="876300"/>
          </a:xfrm>
          <a:prstGeom prst="rect">
            <a:avLst/>
          </a:prstGeom>
          <a:noFill/>
          <a:ln w="9525">
            <a:noFill/>
          </a:ln>
        </p:spPr>
      </p:pic>
      <p:pic>
        <p:nvPicPr>
          <p:cNvPr id="107" name="图片 106"/>
          <p:cNvPicPr/>
          <p:nvPr/>
        </p:nvPicPr>
        <p:blipFill>
          <a:blip r:embed="rId9" r:link="rId10"/>
          <a:stretch>
            <a:fillRect/>
          </a:stretch>
        </p:blipFill>
        <p:spPr>
          <a:xfrm>
            <a:off x="770890" y="5630545"/>
            <a:ext cx="3144520" cy="49784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cxnSp>
        <p:nvCxnSpPr>
          <p:cNvPr id="72" name="Google Shape;72;p15"/>
          <p:cNvCxnSpPr/>
          <p:nvPr/>
        </p:nvCxnSpPr>
        <p:spPr>
          <a:xfrm>
            <a:off x="685800" y="838200"/>
            <a:ext cx="7772400" cy="1587"/>
          </a:xfrm>
          <a:prstGeom prst="straightConnector1">
            <a:avLst/>
          </a:prstGeom>
          <a:noFill/>
          <a:ln w="38100" cap="flat" cmpd="sng">
            <a:solidFill>
              <a:schemeClr val="dk1"/>
            </a:solidFill>
            <a:prstDash val="solid"/>
            <a:miter lim="800000"/>
            <a:headEnd type="none" w="med" len="med"/>
            <a:tailEnd type="none" w="med" len="med"/>
          </a:ln>
        </p:spPr>
      </p:cxnSp>
      <p:sp>
        <p:nvSpPr>
          <p:cNvPr id="73" name="Google Shape;73;p15"/>
          <p:cNvSpPr txBox="1">
            <a:spLocks noGrp="1"/>
          </p:cNvSpPr>
          <p:nvPr>
            <p:ph type="title"/>
          </p:nvPr>
        </p:nvSpPr>
        <p:spPr>
          <a:xfrm>
            <a:off x="685800" y="0"/>
            <a:ext cx="7772400" cy="990600"/>
          </a:xfrm>
          <a:prstGeom prst="rect">
            <a:avLst/>
          </a:prstGeom>
          <a:noFill/>
          <a:ln>
            <a:noFill/>
          </a:ln>
        </p:spPr>
        <p:txBody>
          <a:bodyPr spcFirstLastPara="1" wrap="square" lIns="50800" tIns="50800" rIns="132075" bIns="50800" anchor="ctr" anchorCtr="0">
            <a:noAutofit/>
          </a:bodyPr>
          <a:lstStyle/>
          <a:p>
            <a:pPr marL="39370" lvl="0" indent="0" algn="l" rtl="0">
              <a:lnSpc>
                <a:spcPct val="100000"/>
              </a:lnSpc>
              <a:spcBef>
                <a:spcPts val="0"/>
              </a:spcBef>
              <a:spcAft>
                <a:spcPts val="0"/>
              </a:spcAft>
              <a:buClr>
                <a:schemeClr val="dk1"/>
              </a:buClr>
              <a:buSzPts val="3400"/>
              <a:buFont typeface="Arial" panose="020B0604020202020204"/>
              <a:buNone/>
            </a:pPr>
            <a:r>
              <a:rPr lang="zh-CN" altLang="en-US" dirty="0">
                <a:sym typeface="+mn-ea"/>
              </a:rPr>
              <a:t>图像几何变换</a:t>
            </a:r>
            <a:endParaRPr dirty="0"/>
          </a:p>
        </p:txBody>
      </p:sp>
      <p:sp>
        <p:nvSpPr>
          <p:cNvPr id="3" name="Text Placeholder 2"/>
          <p:cNvSpPr>
            <a:spLocks noGrp="1"/>
          </p:cNvSpPr>
          <p:nvPr>
            <p:ph type="body" idx="1"/>
          </p:nvPr>
        </p:nvSpPr>
        <p:spPr/>
        <p:txBody>
          <a:bodyPr/>
          <a:lstStyle/>
          <a:p>
            <a:r>
              <a:rPr lang="zh-CN" altLang="en-US" dirty="0"/>
              <a:t>双三次插值：取</a:t>
            </a:r>
            <a:r>
              <a:rPr lang="en-US" altLang="zh-CN" dirty="0"/>
              <a:t>P</a:t>
            </a:r>
            <a:r>
              <a:rPr lang="zh-CN" altLang="en-US" dirty="0"/>
              <a:t>（</a:t>
            </a:r>
            <a:r>
              <a:rPr lang="en-US" altLang="zh-CN" dirty="0"/>
              <a:t>x,y</a:t>
            </a:r>
            <a:r>
              <a:rPr lang="zh-CN" altLang="en-US" dirty="0"/>
              <a:t>）点的</a:t>
            </a:r>
            <a:r>
              <a:rPr lang="en-US" altLang="zh-CN" dirty="0"/>
              <a:t>4x4</a:t>
            </a:r>
            <a:r>
              <a:rPr lang="zh-CN" altLang="en-US" dirty="0"/>
              <a:t>的近邻像素</a:t>
            </a:r>
            <a:endParaRPr lang="zh-CN" altLang="en-US" dirty="0"/>
          </a:p>
        </p:txBody>
      </p:sp>
      <p:sp>
        <p:nvSpPr>
          <p:cNvPr id="2" name="矩形 1"/>
          <p:cNvSpPr/>
          <p:nvPr/>
        </p:nvSpPr>
        <p:spPr>
          <a:xfrm>
            <a:off x="782320" y="2403475"/>
            <a:ext cx="255968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9" name="图片 108"/>
          <p:cNvPicPr/>
          <p:nvPr/>
        </p:nvPicPr>
        <p:blipFill>
          <a:blip r:embed="rId1" r:link="rId2"/>
          <a:srcRect l="3911" b="3855"/>
          <a:stretch>
            <a:fillRect/>
          </a:stretch>
        </p:blipFill>
        <p:spPr>
          <a:xfrm>
            <a:off x="770890" y="1921510"/>
            <a:ext cx="5845810" cy="3733165"/>
          </a:xfrm>
          <a:prstGeom prst="rect">
            <a:avLst/>
          </a:prstGeom>
          <a:noFill/>
          <a:ln w="9525">
            <a:noFill/>
          </a:ln>
        </p:spPr>
      </p:pic>
      <p:pic>
        <p:nvPicPr>
          <p:cNvPr id="108" name="图片 107"/>
          <p:cNvPicPr/>
          <p:nvPr/>
        </p:nvPicPr>
        <p:blipFill>
          <a:blip r:embed="rId3" r:link="rId4"/>
          <a:srcRect l="18169" t="16416" r="18693" b="11233"/>
          <a:stretch>
            <a:fillRect/>
          </a:stretch>
        </p:blipFill>
        <p:spPr>
          <a:xfrm>
            <a:off x="6466205" y="1847850"/>
            <a:ext cx="2294890" cy="201231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3169,&quot;width&quot;:3614}"/>
</p:tagLst>
</file>

<file path=ppt/tags/tag2.xml><?xml version="1.0" encoding="utf-8"?>
<p:tagLst xmlns:p="http://schemas.openxmlformats.org/presentationml/2006/main">
  <p:tag name="KSO_WM_UNIT_PLACING_PICTURE_USER_VIEWPORT" val="{&quot;height&quot;:2610,&quot;width&quot;:10515}"/>
</p:tagLst>
</file>

<file path=ppt/tags/tag3.xml><?xml version="1.0" encoding="utf-8"?>
<p:tagLst xmlns:p="http://schemas.openxmlformats.org/presentationml/2006/main">
  <p:tag name="KSO_WM_UNIT_TABLE_BEAUTIFY" val="smartTable{4da156f6-2655-4bce-a943-dcec02d47246}"/>
  <p:tag name="TABLE_ENDDRAG_ORIGIN_RECT" val="199*137"/>
  <p:tag name="TABLE_ENDDRAG_RECT" val="108*195*199*13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2390</Words>
  <Application>WPS 演示</Application>
  <PresentationFormat>On-screen Show (4:3)</PresentationFormat>
  <Paragraphs>290</Paragraphs>
  <Slides>42</Slides>
  <Notes>24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9</vt:i4>
      </vt:variant>
      <vt:variant>
        <vt:lpstr>幻灯片标题</vt:lpstr>
      </vt:variant>
      <vt:variant>
        <vt:i4>42</vt:i4>
      </vt:variant>
    </vt:vector>
  </HeadingPairs>
  <TitlesOfParts>
    <vt:vector size="69" baseType="lpstr">
      <vt:lpstr>Arial</vt:lpstr>
      <vt:lpstr>宋体</vt:lpstr>
      <vt:lpstr>Wingdings</vt:lpstr>
      <vt:lpstr>微软雅黑</vt:lpstr>
      <vt:lpstr>Times New Roman</vt:lpstr>
      <vt:lpstr>Arial</vt:lpstr>
      <vt:lpstr>Calibri</vt:lpstr>
      <vt:lpstr>Arial Unicode MS</vt:lpstr>
      <vt:lpstr>等线 Light</vt:lpstr>
      <vt:lpstr>Calibri Light</vt:lpstr>
      <vt:lpstr>等线</vt:lpstr>
      <vt:lpstr>楷体_GB2312</vt:lpstr>
      <vt:lpstr>新宋体</vt:lpstr>
      <vt:lpstr>Wingdings 2</vt:lpstr>
      <vt:lpstr>Wingdings</vt:lpstr>
      <vt:lpstr>Times New Roman</vt:lpstr>
      <vt:lpstr>Symbol</vt:lpstr>
      <vt:lpstr>Office 主题​​</vt:lpstr>
      <vt:lpstr>Equation.KSEE3</vt:lpstr>
      <vt:lpstr>Equation.KSEE3</vt:lpstr>
      <vt:lpstr>Paint.Picture</vt:lpstr>
      <vt:lpstr>Paint.Picture</vt:lpstr>
      <vt:lpstr>Paint.Picture</vt:lpstr>
      <vt:lpstr>Paint.Picture</vt:lpstr>
      <vt:lpstr>Paint.Picture</vt:lpstr>
      <vt:lpstr>Equation.3</vt:lpstr>
      <vt:lpstr>Equation.3</vt:lpstr>
      <vt:lpstr>Image Processing Fundation 图像处理基础II</vt:lpstr>
      <vt:lpstr>主要内容</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图像几何变换</vt:lpstr>
      <vt:lpstr>PowerPoint 演示文稿</vt:lpstr>
      <vt:lpstr>PowerPoint 演示文稿</vt:lpstr>
      <vt:lpstr>PowerPoint 演示文稿</vt:lpstr>
      <vt:lpstr>相似性变换</vt:lpstr>
      <vt:lpstr>仿射变换</vt:lpstr>
      <vt:lpstr>透视变换</vt:lpstr>
      <vt:lpstr>图像二值化及处理</vt:lpstr>
      <vt:lpstr>二值化/阈值分割</vt:lpstr>
      <vt:lpstr>Ostu阈值</vt:lpstr>
      <vt:lpstr>Ostu阈值</vt:lpstr>
      <vt:lpstr>Ostu阈值</vt:lpstr>
      <vt:lpstr>二值图像处理——数学形态学滤波</vt:lpstr>
      <vt:lpstr>数学形态学滤波</vt:lpstr>
      <vt:lpstr>二值图像处理——形态学滤波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案例分析</vt:lpstr>
      <vt:lpstr>Ex4: OpenCV图像处理II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xj.peng@siat.ac.cn</dc:creator>
  <cp:lastModifiedBy>彭小江</cp:lastModifiedBy>
  <cp:revision>260</cp:revision>
  <dcterms:created xsi:type="dcterms:W3CDTF">2020-11-26T04:12:00Z</dcterms:created>
  <dcterms:modified xsi:type="dcterms:W3CDTF">2021-08-25T03:33:47Z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A7C1F6027E214B84889928C0666AC903</vt:lpwstr>
  </property>
  <property fmtid="{D5CDD505-2E9C-101B-9397-08002B2CF9AE}" pid="3" name="KSOProductBuildVer">
    <vt:lpwstr>2052-11.1.0.10700</vt:lpwstr>
  </property>
</Properties>
</file>