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0" r:id="rId1"/>
    <p:sldMasterId id="2147483661" r:id="rId2"/>
  </p:sldMasterIdLst>
  <p:notesMasterIdLst>
    <p:notesMasterId r:id="rId35"/>
  </p:notesMasterIdLst>
  <p:sldIdLst>
    <p:sldId id="256" r:id="rId3"/>
    <p:sldId id="257" r:id="rId4"/>
    <p:sldId id="258" r:id="rId5"/>
    <p:sldId id="286" r:id="rId6"/>
    <p:sldId id="267" r:id="rId7"/>
    <p:sldId id="259" r:id="rId8"/>
    <p:sldId id="260" r:id="rId9"/>
    <p:sldId id="261" r:id="rId10"/>
    <p:sldId id="268" r:id="rId11"/>
    <p:sldId id="262" r:id="rId12"/>
    <p:sldId id="263" r:id="rId13"/>
    <p:sldId id="264" r:id="rId14"/>
    <p:sldId id="265" r:id="rId15"/>
    <p:sldId id="266" r:id="rId16"/>
    <p:sldId id="269" r:id="rId17"/>
    <p:sldId id="270" r:id="rId18"/>
    <p:sldId id="271" r:id="rId19"/>
    <p:sldId id="272" r:id="rId20"/>
    <p:sldId id="273" r:id="rId21"/>
    <p:sldId id="274" r:id="rId22"/>
    <p:sldId id="275" r:id="rId23"/>
    <p:sldId id="276" r:id="rId24"/>
    <p:sldId id="277" r:id="rId25"/>
    <p:sldId id="278" r:id="rId26"/>
    <p:sldId id="281" r:id="rId27"/>
    <p:sldId id="282" r:id="rId28"/>
    <p:sldId id="283" r:id="rId29"/>
    <p:sldId id="279" r:id="rId30"/>
    <p:sldId id="280" r:id="rId31"/>
    <p:sldId id="284" r:id="rId32"/>
    <p:sldId id="285" r:id="rId33"/>
    <p:sldId id="287" r:id="rId3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816" y="-10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27705829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Clr>
                <a:schemeClr val="dk1"/>
              </a:buClr>
              <a:buSzPct val="100000"/>
              <a:buFont typeface="Arial"/>
              <a:buNone/>
            </a:pPr>
            <a:r>
              <a:rPr lang="en">
                <a:solidFill>
                  <a:schemeClr val="dk1"/>
                </a:solidFill>
              </a:rPr>
              <a:t>A shell is essentially an interface one can use to instruct a computer to take some action.  These actions are normally given in the form of a command.  There can be two different types of commands.  One type can be a command that is specific to the shell itself called a built-in, and the other can be an external executable that can be ran.  Whenever you run a command that isn’t a built-in, the kernel or operating system will run the executable and it becomes a process.</a:t>
            </a:r>
          </a:p>
          <a:p>
            <a:pPr lvl="0" rtl="0">
              <a:spcBef>
                <a:spcPts val="0"/>
              </a:spcBef>
              <a:buClr>
                <a:schemeClr val="dk1"/>
              </a:buClr>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Commands may take arguments, and these arguments are specific instructions for the command such as the file to copy, and the destination to copy it to.  The arguments for a command can be typically found either by reading the man pages or by typing --help as the first and only argument.</a:t>
            </a:r>
          </a:p>
          <a:p>
            <a:pPr lvl="0" rtl="0">
              <a:spcBef>
                <a:spcPts val="0"/>
              </a:spcBef>
              <a:buClr>
                <a:schemeClr val="dk1"/>
              </a:buClr>
              <a:buFont typeface="Arial"/>
              <a:buNone/>
            </a:pPr>
            <a:endParaRPr>
              <a:solidFill>
                <a:schemeClr val="dk1"/>
              </a:solidFill>
            </a:endParaRPr>
          </a:p>
          <a:p>
            <a:pPr lvl="0" rtl="0">
              <a:spcBef>
                <a:spcPts val="0"/>
              </a:spcBef>
              <a:buNone/>
            </a:pPr>
            <a:r>
              <a:rPr lang="en">
                <a:solidFill>
                  <a:schemeClr val="dk1"/>
                </a:solidFill>
              </a:rPr>
              <a:t>Not only can shells run commands, but Shells can also be programmed using a process known as scripting.  Various shells provide a limited set of programming features and can execute commands based conditions, etc.</a:t>
            </a:r>
          </a:p>
          <a:p>
            <a:pPr lvl="0" rtl="0">
              <a:spcBef>
                <a:spcPts val="0"/>
              </a:spcBef>
              <a:buNone/>
            </a:pPr>
            <a:endParaRPr>
              <a:solidFill>
                <a:schemeClr val="dk1"/>
              </a:solidFill>
            </a:endParaRPr>
          </a:p>
          <a:p>
            <a:pPr lvl="0" rtl="0">
              <a:spcBef>
                <a:spcPts val="0"/>
              </a:spcBef>
              <a:buClr>
                <a:schemeClr val="dk1"/>
              </a:buClr>
              <a:buSzPct val="100000"/>
              <a:buFont typeface="Arial"/>
              <a:buNone/>
            </a:pPr>
            <a:r>
              <a:rPr lang="en">
                <a:solidFill>
                  <a:schemeClr val="dk1"/>
                </a:solidFill>
              </a:rPr>
              <a:t>When you sit at the command line, there are some important components that you’ll see.  The first is the user you are logged in as, the hostname of the machine and your current directory.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solidFill>
                  <a:schemeClr val="dk1"/>
                </a:solidFill>
              </a:rPr>
              <a:t>Sometimes you might see a ~ instead of a directory path, which simply indicates that you are in the home directory of the current user who is logged 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799"/>
          </a:xfrm>
          <a:prstGeom prst="rect">
            <a:avLst/>
          </a:prstGeom>
          <a:noFill/>
          <a:ln>
            <a:noFill/>
          </a:ln>
        </p:spPr>
        <p:txBody>
          <a:bodyPr lIns="91425" tIns="91425" rIns="91425" bIns="91425" anchor="b" anchorCtr="0"/>
          <a:lstStyle>
            <a:lvl1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2840053"/>
            <a:ext cx="7772400" cy="784799"/>
          </a:xfrm>
          <a:prstGeom prst="rect">
            <a:avLst/>
          </a:prstGeom>
          <a:noFill/>
          <a:ln>
            <a:noFill/>
          </a:ln>
        </p:spPr>
        <p:txBody>
          <a:bodyPr lIns="91425" tIns="91425" rIns="91425" bIns="91425" anchor="t" anchorCtr="0"/>
          <a:lstStyle>
            <a:lvl1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457200" y="4406309"/>
            <a:ext cx="8229600" cy="519599"/>
          </a:xfrm>
          <a:prstGeom prst="rect">
            <a:avLst/>
          </a:prstGeom>
          <a:noFill/>
          <a:ln>
            <a:noFill/>
          </a:ln>
        </p:spPr>
        <p:txBody>
          <a:bodyPr lIns="91425" tIns="91425" rIns="91425" bIns="91425" anchor="t" anchorCtr="0"/>
          <a:lstStyle>
            <a:lvl1pPr algn="ctr" rtl="0">
              <a:lnSpc>
                <a:spcPct val="100000"/>
              </a:lnSpc>
              <a:spcBef>
                <a:spcPts val="0"/>
              </a:spcBef>
              <a:spcAft>
                <a:spcPts val="0"/>
              </a:spcAft>
              <a:buClr>
                <a:schemeClr val="lt1"/>
              </a:buClr>
              <a:buSzPct val="100000"/>
              <a:buFont typeface="Arial"/>
              <a:buChar char="●"/>
              <a:defRPr sz="1800">
                <a:solidFill>
                  <a:schemeClr val="lt1"/>
                </a:solidFill>
              </a:defRPr>
            </a:lvl1pPr>
            <a:lvl2pPr algn="ctr" rtl="0">
              <a:lnSpc>
                <a:spcPct val="100000"/>
              </a:lnSpc>
              <a:spcBef>
                <a:spcPts val="0"/>
              </a:spcBef>
              <a:spcAft>
                <a:spcPts val="0"/>
              </a:spcAft>
              <a:buClr>
                <a:schemeClr val="lt1"/>
              </a:buClr>
              <a:buSzPct val="100000"/>
              <a:buFont typeface="Courier New"/>
              <a:buChar char="o"/>
              <a:defRPr sz="1800">
                <a:solidFill>
                  <a:schemeClr val="lt1"/>
                </a:solidFill>
              </a:defRPr>
            </a:lvl2pPr>
            <a:lvl3pPr algn="ctr" rtl="0">
              <a:lnSpc>
                <a:spcPct val="100000"/>
              </a:lnSpc>
              <a:spcBef>
                <a:spcPts val="0"/>
              </a:spcBef>
              <a:spcAft>
                <a:spcPts val="0"/>
              </a:spcAft>
              <a:buClr>
                <a:schemeClr val="lt1"/>
              </a:buClr>
              <a:buSzPct val="100000"/>
              <a:buFont typeface="Wingdings"/>
              <a:buChar char="§"/>
              <a:defRPr sz="1800">
                <a:solidFill>
                  <a:schemeClr val="lt1"/>
                </a:solidFill>
              </a:defRPr>
            </a:lvl3pPr>
            <a:lvl4pPr algn="ctr" rtl="0">
              <a:lnSpc>
                <a:spcPct val="100000"/>
              </a:lnSpc>
              <a:spcBef>
                <a:spcPts val="0"/>
              </a:spcBef>
              <a:spcAft>
                <a:spcPts val="0"/>
              </a:spcAft>
              <a:buClr>
                <a:schemeClr val="lt1"/>
              </a:buClr>
              <a:buSzPct val="100000"/>
              <a:buFont typeface="Arial"/>
              <a:buChar char="●"/>
              <a:defRPr sz="1800">
                <a:solidFill>
                  <a:schemeClr val="lt1"/>
                </a:solidFill>
              </a:defRPr>
            </a:lvl4pPr>
            <a:lvl5pPr algn="ctr" rtl="0">
              <a:lnSpc>
                <a:spcPct val="100000"/>
              </a:lnSpc>
              <a:spcBef>
                <a:spcPts val="0"/>
              </a:spcBef>
              <a:spcAft>
                <a:spcPts val="0"/>
              </a:spcAft>
              <a:buClr>
                <a:schemeClr val="lt1"/>
              </a:buClr>
              <a:buSzPct val="100000"/>
              <a:buFont typeface="Courier New"/>
              <a:buChar char="o"/>
              <a:defRPr sz="1800">
                <a:solidFill>
                  <a:schemeClr val="lt1"/>
                </a:solidFill>
              </a:defRPr>
            </a:lvl5pPr>
            <a:lvl6pPr algn="ctr" rtl="0">
              <a:lnSpc>
                <a:spcPct val="100000"/>
              </a:lnSpc>
              <a:spcBef>
                <a:spcPts val="0"/>
              </a:spcBef>
              <a:spcAft>
                <a:spcPts val="0"/>
              </a:spcAft>
              <a:buClr>
                <a:schemeClr val="lt1"/>
              </a:buClr>
              <a:buSzPct val="100000"/>
              <a:buFont typeface="Wingdings"/>
              <a:buChar char="§"/>
              <a:defRPr sz="1800">
                <a:solidFill>
                  <a:schemeClr val="lt1"/>
                </a:solidFill>
              </a:defRPr>
            </a:lvl6pPr>
            <a:lvl7pPr algn="ctr" rtl="0">
              <a:lnSpc>
                <a:spcPct val="100000"/>
              </a:lnSpc>
              <a:spcBef>
                <a:spcPts val="0"/>
              </a:spcBef>
              <a:spcAft>
                <a:spcPts val="0"/>
              </a:spcAft>
              <a:buClr>
                <a:schemeClr val="lt1"/>
              </a:buClr>
              <a:buSzPct val="100000"/>
              <a:buFont typeface="Arial"/>
              <a:buChar char="●"/>
              <a:defRPr sz="1800">
                <a:solidFill>
                  <a:schemeClr val="lt1"/>
                </a:solidFill>
              </a:defRPr>
            </a:lvl7pPr>
            <a:lvl8pPr algn="ctr" rtl="0">
              <a:lnSpc>
                <a:spcPct val="100000"/>
              </a:lnSpc>
              <a:spcBef>
                <a:spcPts val="0"/>
              </a:spcBef>
              <a:spcAft>
                <a:spcPts val="0"/>
              </a:spcAft>
              <a:buClr>
                <a:schemeClr val="lt1"/>
              </a:buClr>
              <a:buSzPct val="100000"/>
              <a:buFont typeface="Courier New"/>
              <a:buChar char="o"/>
              <a:defRPr sz="1800">
                <a:solidFill>
                  <a:schemeClr val="lt1"/>
                </a:solidFill>
              </a:defRPr>
            </a:lvl8pPr>
            <a:lvl9pPr algn="ctr" rtl="0">
              <a:lnSpc>
                <a:spcPct val="100000"/>
              </a:lnSpc>
              <a:spcBef>
                <a:spcPts val="0"/>
              </a:spcBef>
              <a:spcAft>
                <a:spcPts val="0"/>
              </a:spcAft>
              <a:buClr>
                <a:schemeClr val="lt1"/>
              </a:buClr>
              <a:buSzPct val="100000"/>
              <a:buFont typeface="Wingdings"/>
              <a:buChar char="§"/>
              <a:defRPr sz="18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200150"/>
            <a:ext cx="3994500" cy="3725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6" name="Shape 16"/>
          <p:cNvSpPr txBox="1">
            <a:spLocks noGrp="1"/>
          </p:cNvSpPr>
          <p:nvPr>
            <p:ph type="body" idx="2"/>
          </p:nvPr>
        </p:nvSpPr>
        <p:spPr>
          <a:xfrm>
            <a:off x="4692273" y="1200150"/>
            <a:ext cx="3994500" cy="3725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99"/>
          </a:xfrm>
          <a:prstGeom prst="rect">
            <a:avLst/>
          </a:prstGeom>
          <a:noFill/>
          <a:ln>
            <a:noFill/>
          </a:ln>
        </p:spPr>
        <p:txBody>
          <a:bodyPr lIns="91425" tIns="91425" rIns="91425" bIns="91425" anchor="t" anchorCtr="0"/>
          <a:lstStyle>
            <a:lvl1pPr algn="ctr" rtl="0">
              <a:lnSpc>
                <a:spcPct val="100000"/>
              </a:lnSpc>
              <a:spcBef>
                <a:spcPts val="360"/>
              </a:spcBef>
              <a:spcAft>
                <a:spcPts val="0"/>
              </a:spcAft>
              <a:buClr>
                <a:schemeClr val="dk1"/>
              </a:buClr>
              <a:buSzPct val="100000"/>
              <a:buFont typeface="Arial"/>
              <a:buChar char="●"/>
              <a:defRPr sz="1800">
                <a:solidFill>
                  <a:schemeClr val="dk1"/>
                </a:solidFill>
              </a:defRPr>
            </a:lvl1pPr>
            <a:lvl2pPr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a:lnSpc>
                <a:spcPct val="100000"/>
              </a:lnSpc>
              <a:spcBef>
                <a:spcPts val="360"/>
              </a:spcBef>
              <a:spcAft>
                <a:spcPts val="0"/>
              </a:spcAft>
              <a:buClr>
                <a:schemeClr val="dk1"/>
              </a:buClr>
              <a:buSzPct val="100000"/>
              <a:buFont typeface="Wingdings"/>
              <a:buChar char="§"/>
              <a:defRPr sz="1800">
                <a:solidFill>
                  <a:schemeClr val="dk1"/>
                </a:solidFill>
              </a:defRPr>
            </a:lvl3pPr>
            <a:lvl4pPr algn="ctr" rtl="0">
              <a:lnSpc>
                <a:spcPct val="100000"/>
              </a:lnSpc>
              <a:spcBef>
                <a:spcPts val="360"/>
              </a:spcBef>
              <a:spcAft>
                <a:spcPts val="0"/>
              </a:spcAft>
              <a:buClr>
                <a:schemeClr val="dk1"/>
              </a:buClr>
              <a:buSzPct val="100000"/>
              <a:buFont typeface="Arial"/>
              <a:buChar char="●"/>
              <a:defRPr sz="1800">
                <a:solidFill>
                  <a:schemeClr val="dk1"/>
                </a:solidFill>
              </a:defRPr>
            </a:lvl4pPr>
            <a:lvl5pPr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a:lnSpc>
                <a:spcPct val="100000"/>
              </a:lnSpc>
              <a:spcBef>
                <a:spcPts val="360"/>
              </a:spcBef>
              <a:spcAft>
                <a:spcPts val="0"/>
              </a:spcAft>
              <a:buClr>
                <a:schemeClr val="dk1"/>
              </a:buClr>
              <a:buSzPct val="100000"/>
              <a:buFont typeface="Wingdings"/>
              <a:buChar char="§"/>
              <a:defRPr sz="1800">
                <a:solidFill>
                  <a:schemeClr val="dk1"/>
                </a:solidFill>
              </a:defRPr>
            </a:lvl6pPr>
            <a:lvl7pPr algn="ctr" rtl="0">
              <a:lnSpc>
                <a:spcPct val="100000"/>
              </a:lnSpc>
              <a:spcBef>
                <a:spcPts val="360"/>
              </a:spcBef>
              <a:spcAft>
                <a:spcPts val="0"/>
              </a:spcAft>
              <a:buClr>
                <a:schemeClr val="dk1"/>
              </a:buClr>
              <a:buSzPct val="100000"/>
              <a:buFont typeface="Arial"/>
              <a:buChar char="●"/>
              <a:defRPr sz="1800">
                <a:solidFill>
                  <a:schemeClr val="dk1"/>
                </a:solidFill>
              </a:defRPr>
            </a:lvl7pPr>
            <a:lvl8pPr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5"/>
        <p:cNvGrpSpPr/>
        <p:nvPr/>
      </p:nvGrpSpPr>
      <p:grpSpPr>
        <a:xfrm>
          <a:off x="0" y="0"/>
          <a:ext cx="0" cy="0"/>
          <a:chOff x="0" y="0"/>
          <a:chExt cx="0" cy="0"/>
        </a:xfrm>
      </p:grpSpPr>
      <p:sp>
        <p:nvSpPr>
          <p:cNvPr id="26" name="Shape 26"/>
          <p:cNvSpPr txBox="1">
            <a:spLocks noGrp="1"/>
          </p:cNvSpPr>
          <p:nvPr>
            <p:ph type="subTitle" idx="1"/>
          </p:nvPr>
        </p:nvSpPr>
        <p:spPr>
          <a:xfrm>
            <a:off x="685800" y="2840053"/>
            <a:ext cx="7772400" cy="784799"/>
          </a:xfrm>
          <a:prstGeom prst="rect">
            <a:avLst/>
          </a:prstGeom>
          <a:noFill/>
          <a:ln>
            <a:noFill/>
          </a:ln>
        </p:spPr>
        <p:txBody>
          <a:bodyPr lIns="91425" tIns="91425" rIns="91425" bIns="91425" anchor="t" anchorCtr="0"/>
          <a:lstStyle>
            <a:lvl1pPr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1pPr>
            <a:lvl2pPr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2pPr>
            <a:lvl3pPr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3pPr>
            <a:lvl4pPr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4pPr>
            <a:lvl5pPr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5pPr>
            <a:lvl6pPr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6pPr>
            <a:lvl7pPr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7pPr>
            <a:lvl8pPr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8pPr>
            <a:lvl9pPr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9pPr>
          </a:lstStyle>
          <a:p>
            <a:endParaRPr/>
          </a:p>
        </p:txBody>
      </p:sp>
      <p:sp>
        <p:nvSpPr>
          <p:cNvPr id="27" name="Shape 27"/>
          <p:cNvSpPr txBox="1">
            <a:spLocks noGrp="1"/>
          </p:cNvSpPr>
          <p:nvPr>
            <p:ph type="ctrTitle"/>
          </p:nvPr>
        </p:nvSpPr>
        <p:spPr>
          <a:xfrm>
            <a:off x="685800" y="1583342"/>
            <a:ext cx="7772400" cy="1159799"/>
          </a:xfrm>
          <a:prstGeom prst="rect">
            <a:avLst/>
          </a:prstGeom>
          <a:noFill/>
          <a:ln>
            <a:noFill/>
          </a:ln>
        </p:spPr>
        <p:txBody>
          <a:bodyPr lIns="91425" tIns="91425" rIns="91425" bIns="91425" anchor="b" anchorCtr="0"/>
          <a:lstStyle>
            <a:lvl1pPr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1pPr>
            <a:lvl2pPr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2pPr>
            <a:lvl3pPr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3pPr>
            <a:lvl4pPr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4pPr>
            <a:lvl5pPr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5pPr>
            <a:lvl6pPr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6pPr>
            <a:lvl7pPr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7pPr>
            <a:lvl8pPr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8pPr>
            <a:lvl9pPr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33" name="Shape 33"/>
          <p:cNvSpPr txBox="1">
            <a:spLocks noGrp="1"/>
          </p:cNvSpPr>
          <p:nvPr>
            <p:ph type="body" idx="1"/>
          </p:nvPr>
        </p:nvSpPr>
        <p:spPr>
          <a:xfrm>
            <a:off x="457200" y="1200150"/>
            <a:ext cx="3994500" cy="3725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4" name="Shape 34"/>
          <p:cNvSpPr txBox="1">
            <a:spLocks noGrp="1"/>
          </p:cNvSpPr>
          <p:nvPr>
            <p:ph type="body" idx="2"/>
          </p:nvPr>
        </p:nvSpPr>
        <p:spPr>
          <a:xfrm>
            <a:off x="4692273" y="1200150"/>
            <a:ext cx="3994500" cy="3725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a:p>
        </p:txBody>
      </p:sp>
      <p:sp>
        <p:nvSpPr>
          <p:cNvPr id="24" name="Shape 24"/>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lgn="l" rtl="0">
              <a:spcBef>
                <a:spcPts val="600"/>
              </a:spcBef>
              <a:buClr>
                <a:schemeClr val="lt1"/>
              </a:buClr>
              <a:buSzPct val="100000"/>
              <a:buFont typeface="Arial"/>
              <a:buChar char="●"/>
              <a:defRPr sz="3000" b="0" i="0" u="none" strike="noStrike" cap="none" baseline="0">
                <a:solidFill>
                  <a:schemeClr val="lt1"/>
                </a:solidFill>
                <a:latin typeface="Arial"/>
                <a:ea typeface="Arial"/>
                <a:cs typeface="Arial"/>
                <a:sym typeface="Arial"/>
              </a:defRPr>
            </a:lvl1pPr>
            <a:lvl2pPr algn="l" rtl="0">
              <a:spcBef>
                <a:spcPts val="480"/>
              </a:spcBef>
              <a:buClr>
                <a:schemeClr val="lt1"/>
              </a:buClr>
              <a:buSzPct val="100000"/>
              <a:buFont typeface="Courier New"/>
              <a:buChar char="o"/>
              <a:defRPr sz="2400" b="0" i="0" u="none" strike="noStrike" cap="none" baseline="0">
                <a:solidFill>
                  <a:schemeClr val="lt1"/>
                </a:solidFill>
                <a:latin typeface="Arial"/>
                <a:ea typeface="Arial"/>
                <a:cs typeface="Arial"/>
                <a:sym typeface="Arial"/>
              </a:defRPr>
            </a:lvl2pPr>
            <a:lvl3pPr algn="l" rtl="0">
              <a:spcBef>
                <a:spcPts val="480"/>
              </a:spcBef>
              <a:buClr>
                <a:schemeClr val="lt1"/>
              </a:buClr>
              <a:buSzPct val="100000"/>
              <a:buFont typeface="Wingdings"/>
              <a:buChar char="§"/>
              <a:defRPr sz="2400" b="0" i="0" u="none" strike="noStrike" cap="none" baseline="0">
                <a:solidFill>
                  <a:schemeClr val="lt1"/>
                </a:solidFill>
                <a:latin typeface="Arial"/>
                <a:ea typeface="Arial"/>
                <a:cs typeface="Arial"/>
                <a:sym typeface="Arial"/>
              </a:defRPr>
            </a:lvl3pPr>
            <a:lvl4pPr algn="l" rtl="0">
              <a:spcBef>
                <a:spcPts val="360"/>
              </a:spcBef>
              <a:buClr>
                <a:schemeClr val="lt1"/>
              </a:buClr>
              <a:buSzPct val="100000"/>
              <a:buFont typeface="Arial"/>
              <a:buChar char="●"/>
              <a:defRPr sz="1800" b="0" i="0" u="none" strike="noStrike" cap="none" baseline="0">
                <a:solidFill>
                  <a:schemeClr val="lt1"/>
                </a:solidFill>
                <a:latin typeface="Arial"/>
                <a:ea typeface="Arial"/>
                <a:cs typeface="Arial"/>
                <a:sym typeface="Arial"/>
              </a:defRPr>
            </a:lvl4pPr>
            <a:lvl5pPr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5pPr>
            <a:lvl6pPr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6pPr>
            <a:lvl7pPr algn="l" rtl="0">
              <a:spcBef>
                <a:spcPts val="360"/>
              </a:spcBef>
              <a:buClr>
                <a:schemeClr val="lt1"/>
              </a:buClr>
              <a:buSzPct val="100000"/>
              <a:buFont typeface="Arial"/>
              <a:buChar char="●"/>
              <a:defRPr sz="1800" b="0" i="0" u="none" strike="noStrike" cap="none" baseline="0">
                <a:solidFill>
                  <a:schemeClr val="lt1"/>
                </a:solidFill>
                <a:latin typeface="Arial"/>
                <a:ea typeface="Arial"/>
                <a:cs typeface="Arial"/>
                <a:sym typeface="Arial"/>
              </a:defRPr>
            </a:lvl7pPr>
            <a:lvl8pPr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8pPr>
            <a:lvl9pPr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663178"/>
            <a:ext cx="8229600" cy="857400"/>
          </a:xfrm>
          <a:prstGeom prst="rect">
            <a:avLst/>
          </a:prstGeom>
        </p:spPr>
        <p:txBody>
          <a:bodyPr lIns="91425" tIns="91425" rIns="91425" bIns="91425" anchor="b" anchorCtr="0">
            <a:spAutoFit/>
          </a:bodyPr>
          <a:lstStyle/>
          <a:p>
            <a:pPr lvl="0" algn="ctr" rtl="0">
              <a:spcBef>
                <a:spcPts val="0"/>
              </a:spcBef>
              <a:buNone/>
            </a:pPr>
            <a:r>
              <a:rPr lang="en">
                <a:latin typeface="Verdana"/>
                <a:ea typeface="Verdana"/>
                <a:cs typeface="Verdana"/>
                <a:sym typeface="Verdana"/>
              </a:rPr>
              <a:t>Core Components of </a:t>
            </a:r>
            <a:r>
              <a:rPr lang="en">
                <a:solidFill>
                  <a:srgbClr val="FFFFFF"/>
                </a:solidFill>
                <a:latin typeface="Verdana"/>
                <a:ea typeface="Verdana"/>
                <a:cs typeface="Verdana"/>
                <a:sym typeface="Verdana"/>
              </a:rPr>
              <a:t>a</a:t>
            </a:r>
            <a:r>
              <a:rPr lang="en">
                <a:latin typeface="Verdana"/>
                <a:ea typeface="Verdana"/>
                <a:cs typeface="Verdana"/>
                <a:sym typeface="Verdana"/>
              </a:rPr>
              <a:t> UNIX Operating System</a:t>
            </a:r>
          </a:p>
        </p:txBody>
      </p:sp>
      <p:sp>
        <p:nvSpPr>
          <p:cNvPr id="42" name="Shape 42"/>
          <p:cNvSpPr/>
          <p:nvPr/>
        </p:nvSpPr>
        <p:spPr>
          <a:xfrm>
            <a:off x="5986225" y="3558375"/>
            <a:ext cx="1827600" cy="527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spcBef>
                <a:spcPts val="0"/>
              </a:spcBef>
              <a:buNone/>
            </a:pPr>
            <a:r>
              <a:rPr lang="en" sz="1800">
                <a:latin typeface="Verdana"/>
                <a:ea typeface="Verdana"/>
                <a:cs typeface="Verdana"/>
                <a:sym typeface="Verdana"/>
              </a:rPr>
              <a:t>Init</a:t>
            </a:r>
          </a:p>
          <a:p>
            <a:pPr lvl="0" algn="ctr" rtl="0">
              <a:spcBef>
                <a:spcPts val="0"/>
              </a:spcBef>
              <a:buNone/>
            </a:pPr>
            <a:r>
              <a:rPr lang="en" sz="1800">
                <a:latin typeface="Verdana"/>
                <a:ea typeface="Verdana"/>
                <a:cs typeface="Verdana"/>
                <a:sym typeface="Verdana"/>
              </a:rPr>
              <a:t>System</a:t>
            </a:r>
          </a:p>
        </p:txBody>
      </p:sp>
      <p:sp>
        <p:nvSpPr>
          <p:cNvPr id="43" name="Shape 43"/>
          <p:cNvSpPr/>
          <p:nvPr/>
        </p:nvSpPr>
        <p:spPr>
          <a:xfrm>
            <a:off x="3715800" y="3558375"/>
            <a:ext cx="1827600" cy="527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spcBef>
                <a:spcPts val="0"/>
              </a:spcBef>
              <a:buNone/>
            </a:pPr>
            <a:r>
              <a:rPr lang="en" sz="1800">
                <a:latin typeface="Verdana"/>
                <a:ea typeface="Verdana"/>
                <a:cs typeface="Verdana"/>
                <a:sym typeface="Verdana"/>
              </a:rPr>
              <a:t>Text Editors</a:t>
            </a:r>
          </a:p>
        </p:txBody>
      </p:sp>
      <p:sp>
        <p:nvSpPr>
          <p:cNvPr id="44" name="Shape 44"/>
          <p:cNvSpPr/>
          <p:nvPr/>
        </p:nvSpPr>
        <p:spPr>
          <a:xfrm>
            <a:off x="5986225" y="2200050"/>
            <a:ext cx="1827600" cy="527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spcBef>
                <a:spcPts val="0"/>
              </a:spcBef>
              <a:buNone/>
            </a:pPr>
            <a:r>
              <a:rPr lang="en" sz="1800">
                <a:latin typeface="Verdana"/>
                <a:ea typeface="Verdana"/>
                <a:cs typeface="Verdana"/>
                <a:sym typeface="Verdana"/>
              </a:rPr>
              <a:t>Filesystem</a:t>
            </a:r>
          </a:p>
        </p:txBody>
      </p:sp>
      <p:sp>
        <p:nvSpPr>
          <p:cNvPr id="45" name="Shape 45"/>
          <p:cNvSpPr/>
          <p:nvPr/>
        </p:nvSpPr>
        <p:spPr>
          <a:xfrm>
            <a:off x="3715800" y="2200050"/>
            <a:ext cx="1827600" cy="527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spcBef>
                <a:spcPts val="0"/>
              </a:spcBef>
              <a:buNone/>
            </a:pPr>
            <a:r>
              <a:rPr lang="en" sz="1800">
                <a:latin typeface="Verdana"/>
                <a:ea typeface="Verdana"/>
                <a:cs typeface="Verdana"/>
                <a:sym typeface="Verdana"/>
              </a:rPr>
              <a:t>Kernel</a:t>
            </a:r>
          </a:p>
        </p:txBody>
      </p:sp>
      <p:sp>
        <p:nvSpPr>
          <p:cNvPr id="46" name="Shape 46"/>
          <p:cNvSpPr/>
          <p:nvPr/>
        </p:nvSpPr>
        <p:spPr>
          <a:xfrm>
            <a:off x="1445375" y="2200050"/>
            <a:ext cx="1827600" cy="527999"/>
          </a:xfrm>
          <a:prstGeom prst="roundRect">
            <a:avLst>
              <a:gd name="adj" fmla="val 16667"/>
            </a:avLst>
          </a:prstGeom>
          <a:solidFill>
            <a:schemeClr val="accent5"/>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spcBef>
                <a:spcPts val="0"/>
              </a:spcBef>
              <a:buNone/>
            </a:pPr>
            <a:r>
              <a:rPr lang="en" sz="1800">
                <a:latin typeface="Verdana"/>
                <a:ea typeface="Verdana"/>
                <a:cs typeface="Verdana"/>
                <a:sym typeface="Verdana"/>
              </a:rPr>
              <a:t>Shell(s)</a:t>
            </a:r>
          </a:p>
        </p:txBody>
      </p:sp>
      <p:sp>
        <p:nvSpPr>
          <p:cNvPr id="47" name="Shape 47"/>
          <p:cNvSpPr/>
          <p:nvPr/>
        </p:nvSpPr>
        <p:spPr>
          <a:xfrm>
            <a:off x="1445375" y="3558375"/>
            <a:ext cx="1827600" cy="527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spcBef>
                <a:spcPts val="0"/>
              </a:spcBef>
              <a:buNone/>
            </a:pPr>
            <a:r>
              <a:rPr lang="en" sz="1800">
                <a:latin typeface="Verdana"/>
                <a:ea typeface="Verdana"/>
                <a:cs typeface="Verdana"/>
                <a:sym typeface="Verdana"/>
              </a:rPr>
              <a:t>Programming Tools</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a:t>
            </a:r>
            <a:endParaRPr lang="en-US" dirty="0"/>
          </a:p>
        </p:txBody>
      </p:sp>
      <p:sp>
        <p:nvSpPr>
          <p:cNvPr id="3" name="Text Placeholder 2"/>
          <p:cNvSpPr>
            <a:spLocks noGrp="1"/>
          </p:cNvSpPr>
          <p:nvPr>
            <p:ph type="body" idx="1"/>
          </p:nvPr>
        </p:nvSpPr>
        <p:spPr/>
        <p:txBody>
          <a:bodyPr/>
          <a:lstStyle/>
          <a:p>
            <a:r>
              <a:rPr lang="en-US" dirty="0"/>
              <a:t>find / -name </a:t>
            </a:r>
            <a:r>
              <a:rPr lang="en-US" dirty="0" err="1" smtClean="0"/>
              <a:t>passwd</a:t>
            </a:r>
            <a:endParaRPr lang="en-US" dirty="0"/>
          </a:p>
          <a:p>
            <a:r>
              <a:rPr lang="en-US" dirty="0" smtClean="0"/>
              <a:t>find  ~ </a:t>
            </a:r>
            <a:r>
              <a:rPr lang="en-US" dirty="0"/>
              <a:t>–</a:t>
            </a:r>
            <a:r>
              <a:rPr lang="en-US" dirty="0" err="1"/>
              <a:t>mtime</a:t>
            </a:r>
            <a:r>
              <a:rPr lang="en-US" dirty="0"/>
              <a:t> -1 </a:t>
            </a:r>
          </a:p>
          <a:p>
            <a:r>
              <a:rPr lang="en-US" dirty="0"/>
              <a:t>find </a:t>
            </a:r>
            <a:r>
              <a:rPr lang="en-US" dirty="0" smtClean="0"/>
              <a:t>~ </a:t>
            </a:r>
            <a:r>
              <a:rPr lang="en-US" dirty="0"/>
              <a:t>–</a:t>
            </a:r>
            <a:r>
              <a:rPr lang="en-US" dirty="0" err="1"/>
              <a:t>ctime</a:t>
            </a:r>
            <a:r>
              <a:rPr lang="en-US" dirty="0"/>
              <a:t> -1 –name foo</a:t>
            </a:r>
          </a:p>
          <a:p>
            <a:r>
              <a:rPr lang="en-US" dirty="0"/>
              <a:t>find /</a:t>
            </a:r>
            <a:r>
              <a:rPr lang="en-US" dirty="0" err="1"/>
              <a:t>var</a:t>
            </a:r>
            <a:r>
              <a:rPr lang="en-US" dirty="0"/>
              <a:t>/log –</a:t>
            </a:r>
            <a:r>
              <a:rPr lang="en-US" dirty="0" err="1"/>
              <a:t>mtime</a:t>
            </a:r>
            <a:r>
              <a:rPr lang="en-US" dirty="0"/>
              <a:t> +7 –exec </a:t>
            </a:r>
            <a:r>
              <a:rPr lang="en-US" dirty="0" err="1"/>
              <a:t>rm</a:t>
            </a:r>
            <a:r>
              <a:rPr lang="en-US" dirty="0"/>
              <a:t> {} \; </a:t>
            </a:r>
          </a:p>
          <a:p>
            <a:endParaRPr lang="en-US" dirty="0"/>
          </a:p>
        </p:txBody>
      </p:sp>
    </p:spTree>
    <p:extLst>
      <p:ext uri="{BB962C8B-B14F-4D97-AF65-F5344CB8AC3E}">
        <p14:creationId xmlns:p14="http://schemas.microsoft.com/office/powerpoint/2010/main" val="3777311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t>
            </a:r>
            <a:endParaRPr lang="en-US" dirty="0"/>
          </a:p>
        </p:txBody>
      </p:sp>
      <p:sp>
        <p:nvSpPr>
          <p:cNvPr id="3" name="Text Placeholder 2"/>
          <p:cNvSpPr>
            <a:spLocks noGrp="1"/>
          </p:cNvSpPr>
          <p:nvPr>
            <p:ph type="body" idx="1"/>
          </p:nvPr>
        </p:nvSpPr>
        <p:spPr/>
        <p:txBody>
          <a:bodyPr/>
          <a:lstStyle/>
          <a:p>
            <a:r>
              <a:rPr lang="en-US" dirty="0" smtClean="0"/>
              <a:t>Try this: </a:t>
            </a:r>
          </a:p>
          <a:p>
            <a:r>
              <a:rPr lang="en-US" dirty="0"/>
              <a:t> </a:t>
            </a:r>
            <a:r>
              <a:rPr lang="en-US" dirty="0" smtClean="0"/>
              <a:t>Find files that </a:t>
            </a:r>
          </a:p>
          <a:p>
            <a:pPr>
              <a:buNone/>
            </a:pPr>
            <a:r>
              <a:rPr lang="en-US" dirty="0" smtClean="0"/>
              <a:t>	end in .log</a:t>
            </a:r>
          </a:p>
          <a:p>
            <a:pPr>
              <a:buNone/>
            </a:pPr>
            <a:r>
              <a:rPr lang="en-US" dirty="0"/>
              <a:t>	</a:t>
            </a:r>
            <a:r>
              <a:rPr lang="en-US" dirty="0" smtClean="0"/>
              <a:t>in the directory /</a:t>
            </a:r>
            <a:r>
              <a:rPr lang="en-US" dirty="0" err="1" smtClean="0"/>
              <a:t>tmp</a:t>
            </a:r>
            <a:r>
              <a:rPr lang="en-US" dirty="0" smtClean="0"/>
              <a:t> </a:t>
            </a:r>
          </a:p>
          <a:p>
            <a:pPr>
              <a:buNone/>
            </a:pPr>
            <a:r>
              <a:rPr lang="en-US" dirty="0"/>
              <a:t>	</a:t>
            </a:r>
            <a:r>
              <a:rPr lang="en-US" dirty="0" smtClean="0"/>
              <a:t>and were created (not modified) less than 7 days ago. </a:t>
            </a:r>
          </a:p>
          <a:p>
            <a:pPr lvl="1">
              <a:buNone/>
            </a:pPr>
            <a:r>
              <a:rPr lang="en-US" dirty="0"/>
              <a:t>	</a:t>
            </a:r>
          </a:p>
        </p:txBody>
      </p:sp>
    </p:spTree>
    <p:extLst>
      <p:ext uri="{BB962C8B-B14F-4D97-AF65-F5344CB8AC3E}">
        <p14:creationId xmlns:p14="http://schemas.microsoft.com/office/powerpoint/2010/main" val="3758817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sudo</a:t>
            </a:r>
            <a:endParaRPr lang="en-US" dirty="0"/>
          </a:p>
        </p:txBody>
      </p:sp>
      <p:sp>
        <p:nvSpPr>
          <p:cNvPr id="3" name="Text Placeholder 2"/>
          <p:cNvSpPr>
            <a:spLocks noGrp="1"/>
          </p:cNvSpPr>
          <p:nvPr>
            <p:ph type="body" idx="1"/>
          </p:nvPr>
        </p:nvSpPr>
        <p:spPr/>
        <p:txBody>
          <a:bodyPr/>
          <a:lstStyle/>
          <a:p>
            <a:r>
              <a:rPr lang="en-US" dirty="0" smtClean="0"/>
              <a:t>Allows users to run command as root without knowing roots password.</a:t>
            </a:r>
          </a:p>
          <a:p>
            <a:r>
              <a:rPr lang="en-US" dirty="0" smtClean="0"/>
              <a:t>Add yourself to </a:t>
            </a:r>
            <a:r>
              <a:rPr lang="en-US" dirty="0" err="1" smtClean="0"/>
              <a:t>sudoers</a:t>
            </a:r>
            <a:endParaRPr lang="en-US" dirty="0" smtClean="0"/>
          </a:p>
          <a:p>
            <a:r>
              <a:rPr lang="en-US" dirty="0" err="1" smtClean="0"/>
              <a:t>su</a:t>
            </a:r>
            <a:r>
              <a:rPr lang="en-US" dirty="0" smtClean="0"/>
              <a:t> –</a:t>
            </a:r>
          </a:p>
          <a:p>
            <a:r>
              <a:rPr lang="en-US" dirty="0" err="1" smtClean="0"/>
              <a:t>visudo</a:t>
            </a:r>
            <a:r>
              <a:rPr lang="en-US" dirty="0" smtClean="0"/>
              <a:t> </a:t>
            </a:r>
            <a:endParaRPr lang="en-US" dirty="0"/>
          </a:p>
          <a:p>
            <a:pPr lvl="1"/>
            <a:r>
              <a:rPr lang="en-US" dirty="0"/>
              <a:t>ESC:/^</a:t>
            </a:r>
            <a:r>
              <a:rPr lang="en-US" dirty="0" smtClean="0"/>
              <a:t>root</a:t>
            </a:r>
          </a:p>
          <a:p>
            <a:pPr lvl="1"/>
            <a:r>
              <a:rPr lang="en-US" dirty="0" err="1"/>
              <a:t>y</a:t>
            </a:r>
            <a:r>
              <a:rPr lang="en-US" dirty="0" err="1" smtClean="0"/>
              <a:t>y</a:t>
            </a:r>
            <a:endParaRPr lang="en-US" dirty="0" smtClean="0"/>
          </a:p>
          <a:p>
            <a:pPr lvl="1"/>
            <a:r>
              <a:rPr lang="en-US" dirty="0"/>
              <a:t>p</a:t>
            </a:r>
          </a:p>
          <a:p>
            <a:pPr lvl="1"/>
            <a:r>
              <a:rPr lang="en-US" dirty="0"/>
              <a:t>ESC : </a:t>
            </a:r>
            <a:r>
              <a:rPr lang="en-US" dirty="0" err="1"/>
              <a:t>wq</a:t>
            </a:r>
            <a:endParaRPr lang="en-US" dirty="0"/>
          </a:p>
          <a:p>
            <a:endParaRPr lang="en-US" dirty="0"/>
          </a:p>
        </p:txBody>
      </p:sp>
    </p:spTree>
    <p:extLst>
      <p:ext uri="{BB962C8B-B14F-4D97-AF65-F5344CB8AC3E}">
        <p14:creationId xmlns:p14="http://schemas.microsoft.com/office/powerpoint/2010/main" val="5780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and Date</a:t>
            </a:r>
            <a:endParaRPr lang="en-US" dirty="0"/>
          </a:p>
        </p:txBody>
      </p:sp>
      <p:sp>
        <p:nvSpPr>
          <p:cNvPr id="3" name="Text Placeholder 2"/>
          <p:cNvSpPr>
            <a:spLocks noGrp="1"/>
          </p:cNvSpPr>
          <p:nvPr>
            <p:ph type="body" idx="1"/>
          </p:nvPr>
        </p:nvSpPr>
        <p:spPr/>
        <p:txBody>
          <a:bodyPr/>
          <a:lstStyle/>
          <a:p>
            <a:r>
              <a:rPr lang="en-US" dirty="0"/>
              <a:t>date : displays date</a:t>
            </a:r>
          </a:p>
          <a:p>
            <a:endParaRPr lang="en-US" dirty="0"/>
          </a:p>
          <a:p>
            <a:r>
              <a:rPr lang="en-US" dirty="0" err="1"/>
              <a:t>ntpdate</a:t>
            </a:r>
            <a:r>
              <a:rPr lang="en-US" dirty="0"/>
              <a:t> : updates the date over network</a:t>
            </a:r>
          </a:p>
          <a:p>
            <a:pPr lvl="1"/>
            <a:r>
              <a:rPr lang="en-US" dirty="0" err="1"/>
              <a:t>ntp</a:t>
            </a:r>
            <a:r>
              <a:rPr lang="en-US" dirty="0"/>
              <a:t>: network time protocol</a:t>
            </a:r>
          </a:p>
          <a:p>
            <a:pPr lvl="1"/>
            <a:r>
              <a:rPr lang="en-US" dirty="0" err="1" smtClean="0"/>
              <a:t>ntpdate</a:t>
            </a:r>
            <a:r>
              <a:rPr lang="en-US" dirty="0" smtClean="0"/>
              <a:t> </a:t>
            </a:r>
            <a:r>
              <a:rPr lang="en-US" dirty="0" err="1" smtClean="0"/>
              <a:t>time.nist.gov</a:t>
            </a:r>
            <a:endParaRPr lang="en-US" dirty="0" smtClean="0"/>
          </a:p>
          <a:p>
            <a:pPr lvl="1"/>
            <a:r>
              <a:rPr lang="en-US" dirty="0" err="1" smtClean="0"/>
              <a:t>ntpdate</a:t>
            </a:r>
            <a:r>
              <a:rPr lang="en-US" dirty="0"/>
              <a:t>[6447]: bind() fails: Permission denied</a:t>
            </a:r>
          </a:p>
          <a:p>
            <a:pPr lvl="1"/>
            <a:r>
              <a:rPr lang="en-US" dirty="0" err="1"/>
              <a:t>s</a:t>
            </a:r>
            <a:r>
              <a:rPr lang="en-US" dirty="0" err="1" smtClean="0"/>
              <a:t>udo</a:t>
            </a:r>
            <a:r>
              <a:rPr lang="en-US" dirty="0" smtClean="0"/>
              <a:t> ….</a:t>
            </a:r>
            <a:endParaRPr lang="en-US" dirty="0"/>
          </a:p>
          <a:p>
            <a:endParaRPr lang="en-US" dirty="0"/>
          </a:p>
        </p:txBody>
      </p:sp>
    </p:spTree>
    <p:extLst>
      <p:ext uri="{BB962C8B-B14F-4D97-AF65-F5344CB8AC3E}">
        <p14:creationId xmlns:p14="http://schemas.microsoft.com/office/powerpoint/2010/main" val="20667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a:t>
            </a:r>
            <a:endParaRPr lang="en-US" dirty="0"/>
          </a:p>
        </p:txBody>
      </p:sp>
      <p:sp>
        <p:nvSpPr>
          <p:cNvPr id="3" name="Text Placeholder 2"/>
          <p:cNvSpPr>
            <a:spLocks noGrp="1"/>
          </p:cNvSpPr>
          <p:nvPr>
            <p:ph type="body" idx="1"/>
          </p:nvPr>
        </p:nvSpPr>
        <p:spPr/>
        <p:txBody>
          <a:bodyPr/>
          <a:lstStyle/>
          <a:p>
            <a:r>
              <a:rPr lang="en-US" dirty="0"/>
              <a:t>c</a:t>
            </a:r>
            <a:r>
              <a:rPr lang="en-US" dirty="0" smtClean="0"/>
              <a:t>ut  cuts output.</a:t>
            </a:r>
          </a:p>
          <a:p>
            <a:r>
              <a:rPr lang="en-US" dirty="0" smtClean="0"/>
              <a:t>-d </a:t>
            </a:r>
            <a:r>
              <a:rPr lang="en-US" dirty="0" err="1" smtClean="0"/>
              <a:t>delimeter</a:t>
            </a:r>
            <a:r>
              <a:rPr lang="en-US" dirty="0" smtClean="0"/>
              <a:t> </a:t>
            </a:r>
          </a:p>
          <a:p>
            <a:r>
              <a:rPr lang="en-US" dirty="0" smtClean="0"/>
              <a:t>-f field</a:t>
            </a:r>
          </a:p>
          <a:p>
            <a:r>
              <a:rPr lang="en-US" dirty="0"/>
              <a:t>c</a:t>
            </a:r>
            <a:r>
              <a:rPr lang="en-US" dirty="0" smtClean="0"/>
              <a:t>ut –</a:t>
            </a:r>
            <a:r>
              <a:rPr lang="en-US" dirty="0" err="1" smtClean="0"/>
              <a:t>d”r</a:t>
            </a:r>
            <a:r>
              <a:rPr lang="en-US" dirty="0" smtClean="0"/>
              <a:t>” –f1</a:t>
            </a:r>
          </a:p>
        </p:txBody>
      </p:sp>
    </p:spTree>
    <p:extLst>
      <p:ext uri="{BB962C8B-B14F-4D97-AF65-F5344CB8AC3E}">
        <p14:creationId xmlns:p14="http://schemas.microsoft.com/office/powerpoint/2010/main" val="1979839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a:t>
            </a:r>
            <a:endParaRPr lang="en-US" dirty="0"/>
          </a:p>
        </p:txBody>
      </p:sp>
      <p:sp>
        <p:nvSpPr>
          <p:cNvPr id="3" name="Text Placeholder 2"/>
          <p:cNvSpPr>
            <a:spLocks noGrp="1"/>
          </p:cNvSpPr>
          <p:nvPr>
            <p:ph type="body" idx="1"/>
          </p:nvPr>
        </p:nvSpPr>
        <p:spPr/>
        <p:txBody>
          <a:bodyPr/>
          <a:lstStyle/>
          <a:p>
            <a:r>
              <a:rPr lang="en-US" dirty="0" smtClean="0"/>
              <a:t>Do a directory listing and cut on the 2</a:t>
            </a:r>
            <a:r>
              <a:rPr lang="en-US" baseline="30000" dirty="0" smtClean="0"/>
              <a:t>nd</a:t>
            </a:r>
            <a:r>
              <a:rPr lang="en-US" dirty="0" smtClean="0"/>
              <a:t> </a:t>
            </a:r>
            <a:r>
              <a:rPr lang="en-US" dirty="0" err="1" smtClean="0"/>
              <a:t>occurance</a:t>
            </a:r>
            <a:r>
              <a:rPr lang="en-US" dirty="0" smtClean="0"/>
              <a:t> of the letter k. </a:t>
            </a:r>
            <a:endParaRPr lang="en-US" dirty="0"/>
          </a:p>
        </p:txBody>
      </p:sp>
    </p:spTree>
    <p:extLst>
      <p:ext uri="{BB962C8B-B14F-4D97-AF65-F5344CB8AC3E}">
        <p14:creationId xmlns:p14="http://schemas.microsoft.com/office/powerpoint/2010/main" val="86950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awk</a:t>
            </a:r>
            <a:endParaRPr lang="en-US" dirty="0"/>
          </a:p>
        </p:txBody>
      </p:sp>
      <p:sp>
        <p:nvSpPr>
          <p:cNvPr id="3" name="Text Placeholder 2"/>
          <p:cNvSpPr>
            <a:spLocks noGrp="1"/>
          </p:cNvSpPr>
          <p:nvPr>
            <p:ph type="body" idx="1"/>
          </p:nvPr>
        </p:nvSpPr>
        <p:spPr/>
        <p:txBody>
          <a:bodyPr/>
          <a:lstStyle/>
          <a:p>
            <a:r>
              <a:rPr lang="en-US" dirty="0" err="1" smtClean="0"/>
              <a:t>ps</a:t>
            </a:r>
            <a:r>
              <a:rPr lang="en-US" dirty="0" smtClean="0"/>
              <a:t> –</a:t>
            </a:r>
            <a:r>
              <a:rPr lang="en-US" dirty="0" err="1" smtClean="0"/>
              <a:t>ef</a:t>
            </a:r>
            <a:r>
              <a:rPr lang="en-US" dirty="0" smtClean="0"/>
              <a:t> displays running processes</a:t>
            </a:r>
          </a:p>
          <a:p>
            <a:r>
              <a:rPr lang="en-US" dirty="0" err="1" smtClean="0"/>
              <a:t>awk</a:t>
            </a:r>
            <a:r>
              <a:rPr lang="en-US" dirty="0" smtClean="0"/>
              <a:t> can split based on fields</a:t>
            </a:r>
          </a:p>
          <a:p>
            <a:r>
              <a:rPr lang="en-US" dirty="0" smtClean="0"/>
              <a:t/>
            </a:r>
            <a:r>
              <a:rPr lang="en-US" dirty="0" err="1" smtClean="0"/>
              <a:t>ps</a:t>
            </a:r>
            <a:r>
              <a:rPr lang="en-US" dirty="0" smtClean="0"/>
              <a:t> </a:t>
            </a:r>
            <a:r>
              <a:rPr lang="en-US" dirty="0"/>
              <a:t>-</a:t>
            </a:r>
            <a:r>
              <a:rPr lang="en-US" dirty="0" err="1"/>
              <a:t>ef</a:t>
            </a:r>
            <a:r>
              <a:rPr lang="en-US" dirty="0"/>
              <a:t> | </a:t>
            </a:r>
            <a:r>
              <a:rPr lang="en-US" dirty="0" err="1"/>
              <a:t>awk</a:t>
            </a:r>
            <a:r>
              <a:rPr lang="en-US" dirty="0"/>
              <a:t> '/</a:t>
            </a:r>
            <a:r>
              <a:rPr lang="en-US" dirty="0" err="1"/>
              <a:t>ssh</a:t>
            </a:r>
            <a:r>
              <a:rPr lang="en-US" dirty="0"/>
              <a:t>/ { print $2 } </a:t>
            </a:r>
            <a:r>
              <a:rPr lang="en-US" dirty="0" smtClean="0"/>
              <a:t>’ </a:t>
            </a:r>
          </a:p>
          <a:p>
            <a:pPr lvl="1"/>
            <a:r>
              <a:rPr lang="en-US" dirty="0"/>
              <a:t> </a:t>
            </a:r>
            <a:r>
              <a:rPr lang="en-US" dirty="0" smtClean="0"/>
              <a:t>this displays just the process ids</a:t>
            </a:r>
            <a:endParaRPr lang="en-US" dirty="0"/>
          </a:p>
        </p:txBody>
      </p:sp>
    </p:spTree>
    <p:extLst>
      <p:ext uri="{BB962C8B-B14F-4D97-AF65-F5344CB8AC3E}">
        <p14:creationId xmlns:p14="http://schemas.microsoft.com/office/powerpoint/2010/main" val="399693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awk</a:t>
            </a:r>
            <a:r>
              <a:rPr lang="en-US" dirty="0" smtClean="0"/>
              <a:t> </a:t>
            </a:r>
            <a:endParaRPr lang="en-US" dirty="0"/>
          </a:p>
        </p:txBody>
      </p:sp>
      <p:sp>
        <p:nvSpPr>
          <p:cNvPr id="3" name="Text Placeholder 2"/>
          <p:cNvSpPr>
            <a:spLocks noGrp="1"/>
          </p:cNvSpPr>
          <p:nvPr>
            <p:ph type="body" idx="1"/>
          </p:nvPr>
        </p:nvSpPr>
        <p:spPr/>
        <p:txBody>
          <a:bodyPr/>
          <a:lstStyle/>
          <a:p>
            <a:r>
              <a:rPr lang="en-US" dirty="0" smtClean="0"/>
              <a:t>Display the owner of the process “</a:t>
            </a:r>
            <a:r>
              <a:rPr lang="en-US" dirty="0" err="1" smtClean="0"/>
              <a:t>init</a:t>
            </a:r>
            <a:r>
              <a:rPr lang="en-US" dirty="0" smtClean="0"/>
              <a:t>”</a:t>
            </a:r>
            <a:endParaRPr lang="en-US" dirty="0"/>
          </a:p>
        </p:txBody>
      </p:sp>
    </p:spTree>
    <p:extLst>
      <p:ext uri="{BB962C8B-B14F-4D97-AF65-F5344CB8AC3E}">
        <p14:creationId xmlns:p14="http://schemas.microsoft.com/office/powerpoint/2010/main" val="278534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grep</a:t>
            </a:r>
            <a:endParaRPr lang="en-US" dirty="0"/>
          </a:p>
        </p:txBody>
      </p:sp>
      <p:sp>
        <p:nvSpPr>
          <p:cNvPr id="3" name="Text Placeholder 2"/>
          <p:cNvSpPr>
            <a:spLocks noGrp="1"/>
          </p:cNvSpPr>
          <p:nvPr>
            <p:ph type="body" idx="1"/>
          </p:nvPr>
        </p:nvSpPr>
        <p:spPr/>
        <p:txBody>
          <a:bodyPr/>
          <a:lstStyle/>
          <a:p>
            <a:r>
              <a:rPr lang="en-US" dirty="0" err="1"/>
              <a:t>grep</a:t>
            </a:r>
            <a:r>
              <a:rPr lang="en-US" dirty="0"/>
              <a:t> Bash ~/.</a:t>
            </a:r>
            <a:r>
              <a:rPr lang="en-US" dirty="0" err="1"/>
              <a:t>bash_profile</a:t>
            </a:r>
            <a:endParaRPr lang="en-US" dirty="0"/>
          </a:p>
          <a:p>
            <a:r>
              <a:rPr lang="en-US" dirty="0" err="1"/>
              <a:t>grep</a:t>
            </a:r>
            <a:r>
              <a:rPr lang="en-US" dirty="0"/>
              <a:t> –</a:t>
            </a:r>
            <a:r>
              <a:rPr lang="en-US" dirty="0" err="1"/>
              <a:t>i</a:t>
            </a:r>
            <a:r>
              <a:rPr lang="en-US" dirty="0"/>
              <a:t> Bash : case </a:t>
            </a:r>
            <a:r>
              <a:rPr lang="en-US" dirty="0" err="1"/>
              <a:t>insenstive</a:t>
            </a:r>
            <a:endParaRPr lang="en-US" dirty="0"/>
          </a:p>
          <a:p>
            <a:r>
              <a:rPr lang="en-US" dirty="0" err="1"/>
              <a:t>grep</a:t>
            </a:r>
            <a:r>
              <a:rPr lang="en-US" dirty="0"/>
              <a:t> –v word: everything but word</a:t>
            </a:r>
          </a:p>
          <a:p>
            <a:r>
              <a:rPr lang="en-US" dirty="0" err="1"/>
              <a:t>grep</a:t>
            </a:r>
            <a:r>
              <a:rPr lang="en-US" dirty="0"/>
              <a:t> –c bash ~/.</a:t>
            </a:r>
            <a:r>
              <a:rPr lang="en-US" dirty="0" err="1"/>
              <a:t>bash_profile</a:t>
            </a:r>
            <a:endParaRPr lang="en-US" dirty="0"/>
          </a:p>
          <a:p>
            <a:r>
              <a:rPr lang="en-US" dirty="0" err="1"/>
              <a:t>dmesg</a:t>
            </a:r>
            <a:r>
              <a:rPr lang="en-US" dirty="0"/>
              <a:t> | </a:t>
            </a:r>
            <a:r>
              <a:rPr lang="en-US" dirty="0" err="1"/>
              <a:t>grep</a:t>
            </a:r>
            <a:r>
              <a:rPr lang="en-US" dirty="0"/>
              <a:t> –</a:t>
            </a:r>
            <a:r>
              <a:rPr lang="en-US" dirty="0" err="1"/>
              <a:t>ic</a:t>
            </a:r>
            <a:r>
              <a:rPr lang="en-US" dirty="0"/>
              <a:t> </a:t>
            </a:r>
            <a:r>
              <a:rPr lang="en-US" dirty="0" err="1"/>
              <a:t>usb</a:t>
            </a:r>
            <a:endParaRPr lang="en-US" dirty="0"/>
          </a:p>
          <a:p>
            <a:r>
              <a:rPr lang="en-US" dirty="0" err="1"/>
              <a:t>grep</a:t>
            </a:r>
            <a:r>
              <a:rPr lang="en-US" dirty="0"/>
              <a:t>  --help</a:t>
            </a:r>
          </a:p>
          <a:p>
            <a:r>
              <a:rPr lang="en-US" dirty="0" err="1"/>
              <a:t>ls</a:t>
            </a:r>
            <a:r>
              <a:rPr lang="en-US" dirty="0"/>
              <a:t> –al | </a:t>
            </a:r>
            <a:r>
              <a:rPr lang="en-US" dirty="0" err="1"/>
              <a:t>grep</a:t>
            </a:r>
            <a:r>
              <a:rPr lang="en-US" dirty="0"/>
              <a:t> bash </a:t>
            </a:r>
          </a:p>
          <a:p>
            <a:endParaRPr lang="en-US" dirty="0"/>
          </a:p>
        </p:txBody>
      </p:sp>
    </p:spTree>
    <p:extLst>
      <p:ext uri="{BB962C8B-B14F-4D97-AF65-F5344CB8AC3E}">
        <p14:creationId xmlns:p14="http://schemas.microsoft.com/office/powerpoint/2010/main" val="3036013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a:t>
            </a:r>
            <a:endParaRPr lang="en-US" dirty="0"/>
          </a:p>
        </p:txBody>
      </p:sp>
      <p:sp>
        <p:nvSpPr>
          <p:cNvPr id="3" name="Text Placeholder 2"/>
          <p:cNvSpPr>
            <a:spLocks noGrp="1"/>
          </p:cNvSpPr>
          <p:nvPr>
            <p:ph type="body" idx="1"/>
          </p:nvPr>
        </p:nvSpPr>
        <p:spPr/>
        <p:txBody>
          <a:bodyPr/>
          <a:lstStyle/>
          <a:p>
            <a:r>
              <a:rPr lang="en-US" dirty="0" smtClean="0"/>
              <a:t>Get a list of all files in /bin with bash in the name</a:t>
            </a:r>
          </a:p>
          <a:p>
            <a:r>
              <a:rPr lang="en-US" dirty="0" smtClean="0"/>
              <a:t>Get a count of the above</a:t>
            </a:r>
          </a:p>
          <a:p>
            <a:endParaRPr lang="en-US" dirty="0"/>
          </a:p>
        </p:txBody>
      </p:sp>
    </p:spTree>
    <p:extLst>
      <p:ext uri="{BB962C8B-B14F-4D97-AF65-F5344CB8AC3E}">
        <p14:creationId xmlns:p14="http://schemas.microsoft.com/office/powerpoint/2010/main" val="165688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205978"/>
            <a:ext cx="8229600" cy="857400"/>
          </a:xfrm>
          <a:prstGeom prst="rect">
            <a:avLst/>
          </a:prstGeom>
        </p:spPr>
        <p:txBody>
          <a:bodyPr lIns="91425" tIns="91425" rIns="91425" bIns="91425" anchor="b" anchorCtr="0">
            <a:spAutoFit/>
          </a:bodyPr>
          <a:lstStyle/>
          <a:p>
            <a:pPr lvl="0" rtl="0">
              <a:spcBef>
                <a:spcPts val="0"/>
              </a:spcBef>
              <a:buNone/>
            </a:pPr>
            <a:r>
              <a:rPr lang="en"/>
              <a:t>Anatomy of a Shell</a:t>
            </a:r>
          </a:p>
        </p:txBody>
      </p:sp>
      <p:sp>
        <p:nvSpPr>
          <p:cNvPr id="53" name="Shape 53"/>
          <p:cNvSpPr txBox="1">
            <a:spLocks noGrp="1"/>
          </p:cNvSpPr>
          <p:nvPr>
            <p:ph type="body" idx="1"/>
          </p:nvPr>
        </p:nvSpPr>
        <p:spPr>
          <a:xfrm>
            <a:off x="457200" y="1200150"/>
            <a:ext cx="8229600" cy="3725699"/>
          </a:xfrm>
          <a:prstGeom prst="rect">
            <a:avLst/>
          </a:prstGeom>
        </p:spPr>
        <p:txBody>
          <a:bodyPr lIns="91425" tIns="91425" rIns="91425" bIns="91425" anchor="t" anchorCtr="0">
            <a:spAutoFit/>
          </a:bodyPr>
          <a:lstStyle/>
          <a:p>
            <a:pPr lvl="0" rtl="0">
              <a:spcBef>
                <a:spcPts val="0"/>
              </a:spcBef>
              <a:buNone/>
            </a:pPr>
            <a:r>
              <a:rPr lang="en" sz="2400">
                <a:solidFill>
                  <a:schemeClr val="accent5"/>
                </a:solidFill>
              </a:rPr>
              <a:t>user@host:/home$</a:t>
            </a:r>
            <a:r>
              <a:rPr lang="en" sz="2400"/>
              <a:t> command arg1 arg2 arg3</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sed</a:t>
            </a:r>
            <a:endParaRPr lang="en-US" dirty="0"/>
          </a:p>
        </p:txBody>
      </p:sp>
      <p:sp>
        <p:nvSpPr>
          <p:cNvPr id="3" name="Text Placeholder 2"/>
          <p:cNvSpPr>
            <a:spLocks noGrp="1"/>
          </p:cNvSpPr>
          <p:nvPr>
            <p:ph type="body" idx="1"/>
          </p:nvPr>
        </p:nvSpPr>
        <p:spPr/>
        <p:txBody>
          <a:bodyPr/>
          <a:lstStyle/>
          <a:p>
            <a:r>
              <a:rPr lang="en-US" dirty="0" err="1" smtClean="0"/>
              <a:t>Sed</a:t>
            </a:r>
            <a:r>
              <a:rPr lang="en-US" dirty="0" smtClean="0"/>
              <a:t> is a stream editor. Useful for replacing text in line. </a:t>
            </a:r>
          </a:p>
          <a:p>
            <a:r>
              <a:rPr lang="en-US" dirty="0" smtClean="0"/>
              <a:t>Flags:</a:t>
            </a:r>
          </a:p>
          <a:p>
            <a:pPr lvl="1">
              <a:buNone/>
            </a:pPr>
            <a:r>
              <a:rPr lang="en-US" dirty="0" smtClean="0"/>
              <a:t>	s – substitute</a:t>
            </a:r>
          </a:p>
          <a:p>
            <a:pPr lvl="1">
              <a:buNone/>
            </a:pPr>
            <a:r>
              <a:rPr lang="en-US" dirty="0"/>
              <a:t>	</a:t>
            </a:r>
            <a:r>
              <a:rPr lang="en-US" dirty="0" smtClean="0"/>
              <a:t>e – expression</a:t>
            </a:r>
          </a:p>
          <a:p>
            <a:pPr lvl="1">
              <a:buNone/>
            </a:pPr>
            <a:r>
              <a:rPr lang="en-US" dirty="0"/>
              <a:t>	</a:t>
            </a:r>
            <a:r>
              <a:rPr lang="en-US" dirty="0" smtClean="0"/>
              <a:t>g – global</a:t>
            </a:r>
          </a:p>
          <a:p>
            <a:pPr lvl="1">
              <a:buNone/>
            </a:pPr>
            <a:r>
              <a:rPr lang="en-US" dirty="0"/>
              <a:t>	</a:t>
            </a:r>
            <a:r>
              <a:rPr lang="en-US" dirty="0" smtClean="0"/>
              <a:t>r – regex</a:t>
            </a:r>
          </a:p>
          <a:p>
            <a:pPr lvl="1">
              <a:buNone/>
            </a:pPr>
            <a:endParaRPr lang="en-US" dirty="0"/>
          </a:p>
        </p:txBody>
      </p:sp>
    </p:spTree>
    <p:extLst>
      <p:ext uri="{BB962C8B-B14F-4D97-AF65-F5344CB8AC3E}">
        <p14:creationId xmlns:p14="http://schemas.microsoft.com/office/powerpoint/2010/main" val="174873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sed</a:t>
            </a:r>
            <a:endParaRPr lang="en-US" dirty="0"/>
          </a:p>
        </p:txBody>
      </p:sp>
      <p:sp>
        <p:nvSpPr>
          <p:cNvPr id="3" name="Text Placeholder 2"/>
          <p:cNvSpPr>
            <a:spLocks noGrp="1"/>
          </p:cNvSpPr>
          <p:nvPr>
            <p:ph type="body" idx="1"/>
          </p:nvPr>
        </p:nvSpPr>
        <p:spPr/>
        <p:txBody>
          <a:bodyPr/>
          <a:lstStyle/>
          <a:p>
            <a:r>
              <a:rPr lang="en-US" dirty="0" smtClean="0"/>
              <a:t>Replace the word root with admin in /</a:t>
            </a:r>
            <a:r>
              <a:rPr lang="en-US" dirty="0" err="1" smtClean="0"/>
              <a:t>etc</a:t>
            </a:r>
            <a:r>
              <a:rPr lang="en-US" dirty="0" smtClean="0"/>
              <a:t>/</a:t>
            </a:r>
            <a:r>
              <a:rPr lang="en-US" dirty="0" err="1" smtClean="0"/>
              <a:t>passwd</a:t>
            </a:r>
            <a:endParaRPr lang="en-US" dirty="0" smtClean="0"/>
          </a:p>
          <a:p>
            <a:r>
              <a:rPr lang="en-US" dirty="0"/>
              <a:t>﻿cat /</a:t>
            </a:r>
            <a:r>
              <a:rPr lang="en-US" dirty="0" err="1"/>
              <a:t>etc</a:t>
            </a:r>
            <a:r>
              <a:rPr lang="en-US" dirty="0"/>
              <a:t>/</a:t>
            </a:r>
            <a:r>
              <a:rPr lang="en-US" dirty="0" err="1"/>
              <a:t>passwd</a:t>
            </a:r>
            <a:r>
              <a:rPr lang="en-US" dirty="0"/>
              <a:t> | </a:t>
            </a:r>
            <a:r>
              <a:rPr lang="en-US" dirty="0" err="1"/>
              <a:t>sed</a:t>
            </a:r>
            <a:r>
              <a:rPr lang="en-US" dirty="0"/>
              <a:t> -e 's/root/admin</a:t>
            </a:r>
            <a:r>
              <a:rPr lang="en-US" dirty="0" smtClean="0"/>
              <a:t>/’</a:t>
            </a:r>
          </a:p>
          <a:p>
            <a:r>
              <a:rPr lang="en-US" dirty="0" smtClean="0"/>
              <a:t>What went wrong?</a:t>
            </a:r>
          </a:p>
          <a:p>
            <a:r>
              <a:rPr lang="en-US" dirty="0" smtClean="0"/>
              <a:t>Fix it</a:t>
            </a:r>
            <a:endParaRPr lang="en-US" dirty="0"/>
          </a:p>
        </p:txBody>
      </p:sp>
    </p:spTree>
    <p:extLst>
      <p:ext uri="{BB962C8B-B14F-4D97-AF65-F5344CB8AC3E}">
        <p14:creationId xmlns:p14="http://schemas.microsoft.com/office/powerpoint/2010/main" val="1226901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and Tail</a:t>
            </a:r>
            <a:endParaRPr lang="en-US" dirty="0"/>
          </a:p>
        </p:txBody>
      </p:sp>
      <p:sp>
        <p:nvSpPr>
          <p:cNvPr id="3" name="Text Placeholder 2"/>
          <p:cNvSpPr>
            <a:spLocks noGrp="1"/>
          </p:cNvSpPr>
          <p:nvPr>
            <p:ph type="body" idx="1"/>
          </p:nvPr>
        </p:nvSpPr>
        <p:spPr/>
        <p:txBody>
          <a:bodyPr/>
          <a:lstStyle/>
          <a:p>
            <a:r>
              <a:rPr lang="en-US" dirty="0" smtClean="0"/>
              <a:t>head shows top 10 lines</a:t>
            </a:r>
          </a:p>
          <a:p>
            <a:r>
              <a:rPr lang="en-US" dirty="0" smtClean="0"/>
              <a:t>tail shows bottom 10 lines</a:t>
            </a:r>
          </a:p>
          <a:p>
            <a:r>
              <a:rPr lang="en-US" dirty="0" smtClean="0"/>
              <a:t>head –N shows top N lines</a:t>
            </a:r>
          </a:p>
          <a:p>
            <a:r>
              <a:rPr lang="en-US" dirty="0" smtClean="0"/>
              <a:t>tail –f follows as the file grows. GREAT for troubleshooting. </a:t>
            </a:r>
          </a:p>
          <a:p>
            <a:endParaRPr lang="en-US" dirty="0"/>
          </a:p>
        </p:txBody>
      </p:sp>
    </p:spTree>
    <p:extLst>
      <p:ext uri="{BB962C8B-B14F-4D97-AF65-F5344CB8AC3E}">
        <p14:creationId xmlns:p14="http://schemas.microsoft.com/office/powerpoint/2010/main" val="3017419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Text Placeholder 2"/>
          <p:cNvSpPr>
            <a:spLocks noGrp="1"/>
          </p:cNvSpPr>
          <p:nvPr>
            <p:ph type="body" idx="1"/>
          </p:nvPr>
        </p:nvSpPr>
        <p:spPr/>
        <p:txBody>
          <a:bodyPr/>
          <a:lstStyle/>
          <a:p>
            <a:r>
              <a:rPr lang="en-US" dirty="0" smtClean="0"/>
              <a:t>exit status $? </a:t>
            </a:r>
          </a:p>
          <a:p>
            <a:pPr>
              <a:buNone/>
            </a:pPr>
            <a:r>
              <a:rPr lang="en-US" dirty="0" smtClean="0"/>
              <a:t>	</a:t>
            </a:r>
            <a:r>
              <a:rPr lang="en-US" dirty="0" err="1" smtClean="0"/>
              <a:t>ls</a:t>
            </a:r>
            <a:r>
              <a:rPr lang="en-US" dirty="0" smtClean="0"/>
              <a:t> ; echo $? </a:t>
            </a:r>
          </a:p>
          <a:p>
            <a:pPr>
              <a:buNone/>
            </a:pPr>
            <a:r>
              <a:rPr lang="en-US" dirty="0"/>
              <a:t>	</a:t>
            </a:r>
            <a:r>
              <a:rPr lang="en-US" dirty="0" smtClean="0"/>
              <a:t>touch /root/foo ; echo $? </a:t>
            </a:r>
            <a:endParaRPr lang="en-US" dirty="0"/>
          </a:p>
          <a:p>
            <a:r>
              <a:rPr lang="en-US" dirty="0" smtClean="0"/>
              <a:t>&amp;&amp; execute second command if first was successful. </a:t>
            </a:r>
          </a:p>
          <a:p>
            <a:pPr lvl="1">
              <a:buNone/>
            </a:pPr>
            <a:r>
              <a:rPr lang="en-US" dirty="0"/>
              <a:t>	</a:t>
            </a:r>
            <a:r>
              <a:rPr lang="en-US" dirty="0" smtClean="0"/>
              <a:t>touch /root/foo &amp;&amp; echo “Success!” </a:t>
            </a:r>
          </a:p>
          <a:p>
            <a:r>
              <a:rPr lang="en-US" dirty="0" smtClean="0"/>
              <a:t>|| execute second command if first failed.</a:t>
            </a:r>
          </a:p>
          <a:p>
            <a:pPr>
              <a:buNone/>
            </a:pPr>
            <a:r>
              <a:rPr lang="en-US" dirty="0"/>
              <a:t>	</a:t>
            </a:r>
          </a:p>
        </p:txBody>
      </p:sp>
    </p:spTree>
    <p:extLst>
      <p:ext uri="{BB962C8B-B14F-4D97-AF65-F5344CB8AC3E}">
        <p14:creationId xmlns:p14="http://schemas.microsoft.com/office/powerpoint/2010/main" val="3170879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a:t>
            </a:r>
            <a:endParaRPr lang="en-US" dirty="0"/>
          </a:p>
        </p:txBody>
      </p:sp>
      <p:sp>
        <p:nvSpPr>
          <p:cNvPr id="3" name="Text Placeholder 2"/>
          <p:cNvSpPr>
            <a:spLocks noGrp="1"/>
          </p:cNvSpPr>
          <p:nvPr>
            <p:ph type="body" idx="1"/>
          </p:nvPr>
        </p:nvSpPr>
        <p:spPr/>
        <p:txBody>
          <a:bodyPr/>
          <a:lstStyle/>
          <a:p>
            <a:r>
              <a:rPr lang="en-US" dirty="0" smtClean="0"/>
              <a:t>See if the process </a:t>
            </a:r>
            <a:r>
              <a:rPr lang="en-US" dirty="0" err="1" smtClean="0"/>
              <a:t>sshd</a:t>
            </a:r>
            <a:r>
              <a:rPr lang="en-US" dirty="0" smtClean="0"/>
              <a:t> is running, echo running if it is. </a:t>
            </a:r>
            <a:endParaRPr lang="en-US" dirty="0"/>
          </a:p>
        </p:txBody>
      </p:sp>
    </p:spTree>
    <p:extLst>
      <p:ext uri="{BB962C8B-B14F-4D97-AF65-F5344CB8AC3E}">
        <p14:creationId xmlns:p14="http://schemas.microsoft.com/office/powerpoint/2010/main" val="3922221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a:t>
            </a:r>
            <a:endParaRPr lang="en-US" dirty="0"/>
          </a:p>
        </p:txBody>
      </p:sp>
      <p:sp>
        <p:nvSpPr>
          <p:cNvPr id="3" name="Text Placeholder 2"/>
          <p:cNvSpPr>
            <a:spLocks noGrp="1"/>
          </p:cNvSpPr>
          <p:nvPr>
            <p:ph type="body" idx="1"/>
          </p:nvPr>
        </p:nvSpPr>
        <p:spPr/>
        <p:txBody>
          <a:bodyPr/>
          <a:lstStyle/>
          <a:p>
            <a:r>
              <a:rPr lang="en-US" dirty="0" err="1"/>
              <a:t>ls</a:t>
            </a:r>
            <a:r>
              <a:rPr lang="en-US" dirty="0"/>
              <a:t> –al </a:t>
            </a:r>
          </a:p>
          <a:p>
            <a:r>
              <a:rPr lang="en-US" dirty="0"/>
              <a:t>Owner Group World</a:t>
            </a:r>
          </a:p>
          <a:p>
            <a:r>
              <a:rPr lang="en-US" dirty="0" err="1"/>
              <a:t>chmod</a:t>
            </a:r>
            <a:r>
              <a:rPr lang="en-US" dirty="0"/>
              <a:t> </a:t>
            </a:r>
          </a:p>
          <a:p>
            <a:pPr lvl="1">
              <a:buNone/>
            </a:pPr>
            <a:r>
              <a:rPr lang="en-US" dirty="0" smtClean="0"/>
              <a:t>	RWXRWXRWX</a:t>
            </a:r>
            <a:endParaRPr lang="en-US" dirty="0"/>
          </a:p>
          <a:p>
            <a:pPr lvl="1">
              <a:buNone/>
            </a:pPr>
            <a:r>
              <a:rPr lang="en-US" dirty="0" smtClean="0"/>
              <a:t>	R </a:t>
            </a:r>
            <a:r>
              <a:rPr lang="en-US" dirty="0"/>
              <a:t>4 </a:t>
            </a:r>
          </a:p>
          <a:p>
            <a:pPr lvl="1">
              <a:buNone/>
            </a:pPr>
            <a:r>
              <a:rPr lang="en-US" dirty="0" smtClean="0"/>
              <a:t>	W </a:t>
            </a:r>
            <a:r>
              <a:rPr lang="en-US" dirty="0"/>
              <a:t>2</a:t>
            </a:r>
          </a:p>
          <a:p>
            <a:pPr lvl="1">
              <a:buNone/>
            </a:pPr>
            <a:r>
              <a:rPr lang="en-US" dirty="0" smtClean="0"/>
              <a:t>	X </a:t>
            </a:r>
            <a:r>
              <a:rPr lang="en-US" dirty="0"/>
              <a:t>1 </a:t>
            </a:r>
          </a:p>
          <a:p>
            <a:pPr>
              <a:buNone/>
            </a:pPr>
            <a:endParaRPr lang="en-US" dirty="0"/>
          </a:p>
        </p:txBody>
      </p:sp>
    </p:spTree>
    <p:extLst>
      <p:ext uri="{BB962C8B-B14F-4D97-AF65-F5344CB8AC3E}">
        <p14:creationId xmlns:p14="http://schemas.microsoft.com/office/powerpoint/2010/main" val="119766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a:t>
            </a:r>
            <a:endParaRPr lang="en-US" dirty="0"/>
          </a:p>
        </p:txBody>
      </p:sp>
      <p:sp>
        <p:nvSpPr>
          <p:cNvPr id="3" name="Text Placeholder 2"/>
          <p:cNvSpPr>
            <a:spLocks noGrp="1"/>
          </p:cNvSpPr>
          <p:nvPr>
            <p:ph type="body" idx="1"/>
          </p:nvPr>
        </p:nvSpPr>
        <p:spPr/>
        <p:txBody>
          <a:bodyPr/>
          <a:lstStyle/>
          <a:p>
            <a:r>
              <a:rPr lang="en-US" dirty="0" smtClean="0"/>
              <a:t>Permissions on /</a:t>
            </a:r>
            <a:r>
              <a:rPr lang="en-US" dirty="0" err="1" smtClean="0"/>
              <a:t>etc</a:t>
            </a:r>
            <a:r>
              <a:rPr lang="en-US" dirty="0" smtClean="0"/>
              <a:t> ? </a:t>
            </a:r>
          </a:p>
          <a:p>
            <a:r>
              <a:rPr lang="en-US" dirty="0" smtClean="0"/>
              <a:t>/bin</a:t>
            </a:r>
          </a:p>
          <a:p>
            <a:r>
              <a:rPr lang="en-US" dirty="0" smtClean="0"/>
              <a:t>/</a:t>
            </a:r>
            <a:r>
              <a:rPr lang="en-US" dirty="0" err="1" smtClean="0"/>
              <a:t>etc</a:t>
            </a:r>
            <a:r>
              <a:rPr lang="en-US" dirty="0" smtClean="0"/>
              <a:t>/</a:t>
            </a:r>
            <a:r>
              <a:rPr lang="en-US" dirty="0" err="1" smtClean="0"/>
              <a:t>passwd</a:t>
            </a:r>
            <a:endParaRPr lang="en-US" dirty="0" smtClean="0"/>
          </a:p>
          <a:p>
            <a:r>
              <a:rPr lang="en-US" dirty="0" smtClean="0"/>
              <a:t>/</a:t>
            </a:r>
            <a:r>
              <a:rPr lang="en-US" dirty="0" err="1" smtClean="0"/>
              <a:t>etc</a:t>
            </a:r>
            <a:r>
              <a:rPr lang="en-US" dirty="0" smtClean="0"/>
              <a:t>/shadow</a:t>
            </a:r>
          </a:p>
          <a:p>
            <a:endParaRPr lang="en-US" dirty="0"/>
          </a:p>
        </p:txBody>
      </p:sp>
    </p:spTree>
    <p:extLst>
      <p:ext uri="{BB962C8B-B14F-4D97-AF65-F5344CB8AC3E}">
        <p14:creationId xmlns:p14="http://schemas.microsoft.com/office/powerpoint/2010/main" val="3241922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permissions</a:t>
            </a:r>
            <a:endParaRPr lang="en-US" dirty="0"/>
          </a:p>
        </p:txBody>
      </p:sp>
      <p:sp>
        <p:nvSpPr>
          <p:cNvPr id="3" name="Text Placeholder 2"/>
          <p:cNvSpPr>
            <a:spLocks noGrp="1"/>
          </p:cNvSpPr>
          <p:nvPr>
            <p:ph type="body" idx="1"/>
          </p:nvPr>
        </p:nvSpPr>
        <p:spPr/>
        <p:txBody>
          <a:bodyPr/>
          <a:lstStyle/>
          <a:p>
            <a:r>
              <a:rPr lang="en-US" dirty="0" smtClean="0"/>
              <a:t>touch /</a:t>
            </a:r>
            <a:r>
              <a:rPr lang="en-US" dirty="0" err="1" smtClean="0"/>
              <a:t>tmp</a:t>
            </a:r>
            <a:r>
              <a:rPr lang="en-US" dirty="0" smtClean="0"/>
              <a:t>/file1</a:t>
            </a:r>
          </a:p>
          <a:p>
            <a:r>
              <a:rPr lang="en-US" dirty="0" err="1" smtClean="0"/>
              <a:t>chmod</a:t>
            </a:r>
            <a:r>
              <a:rPr lang="en-US" dirty="0" smtClean="0"/>
              <a:t> 755 /</a:t>
            </a:r>
            <a:r>
              <a:rPr lang="en-US" dirty="0" err="1" smtClean="0"/>
              <a:t>tmp</a:t>
            </a:r>
            <a:r>
              <a:rPr lang="en-US" dirty="0" smtClean="0"/>
              <a:t>/file1</a:t>
            </a:r>
          </a:p>
          <a:p>
            <a:r>
              <a:rPr lang="en-US" dirty="0" err="1" smtClean="0"/>
              <a:t>chmod</a:t>
            </a:r>
            <a:r>
              <a:rPr lang="en-US" dirty="0" smtClean="0"/>
              <a:t> 777 /</a:t>
            </a:r>
            <a:r>
              <a:rPr lang="en-US" dirty="0" err="1" smtClean="0"/>
              <a:t>tmp</a:t>
            </a:r>
            <a:r>
              <a:rPr lang="en-US" dirty="0" smtClean="0"/>
              <a:t>/file1</a:t>
            </a:r>
          </a:p>
          <a:p>
            <a:r>
              <a:rPr lang="en-US" dirty="0" err="1" smtClean="0"/>
              <a:t>chmod</a:t>
            </a:r>
            <a:r>
              <a:rPr lang="en-US" dirty="0" smtClean="0"/>
              <a:t> 640 /</a:t>
            </a:r>
            <a:r>
              <a:rPr lang="en-US" dirty="0" err="1" smtClean="0"/>
              <a:t>tmp</a:t>
            </a:r>
            <a:r>
              <a:rPr lang="en-US" dirty="0" smtClean="0"/>
              <a:t>/file1</a:t>
            </a:r>
          </a:p>
          <a:p>
            <a:endParaRPr lang="en-US" dirty="0" smtClean="0"/>
          </a:p>
        </p:txBody>
      </p:sp>
    </p:spTree>
    <p:extLst>
      <p:ext uri="{BB962C8B-B14F-4D97-AF65-F5344CB8AC3E}">
        <p14:creationId xmlns:p14="http://schemas.microsoft.com/office/powerpoint/2010/main" val="3713961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a:t>
            </a:r>
            <a:endParaRPr lang="en-US" dirty="0"/>
          </a:p>
        </p:txBody>
      </p:sp>
      <p:sp>
        <p:nvSpPr>
          <p:cNvPr id="3" name="Text Placeholder 2"/>
          <p:cNvSpPr>
            <a:spLocks noGrp="1"/>
          </p:cNvSpPr>
          <p:nvPr>
            <p:ph type="body" idx="1"/>
          </p:nvPr>
        </p:nvSpPr>
        <p:spPr/>
        <p:txBody>
          <a:bodyPr/>
          <a:lstStyle/>
          <a:p>
            <a:r>
              <a:rPr lang="en-US" dirty="0" smtClean="0"/>
              <a:t>Shell Scripting is a helpful and powerful tool.</a:t>
            </a:r>
          </a:p>
          <a:p>
            <a:pPr lvl="2">
              <a:buNone/>
            </a:pPr>
            <a:r>
              <a:rPr lang="en-US" dirty="0" smtClean="0"/>
              <a:t>	Useful for :</a:t>
            </a:r>
          </a:p>
          <a:p>
            <a:pPr lvl="2">
              <a:buNone/>
            </a:pPr>
            <a:r>
              <a:rPr lang="en-US" dirty="0"/>
              <a:t>	</a:t>
            </a:r>
            <a:r>
              <a:rPr lang="en-US" dirty="0" smtClean="0"/>
              <a:t> gluing programs</a:t>
            </a:r>
          </a:p>
          <a:p>
            <a:pPr lvl="2">
              <a:buNone/>
            </a:pPr>
            <a:r>
              <a:rPr lang="en-US" dirty="0"/>
              <a:t>	</a:t>
            </a:r>
            <a:r>
              <a:rPr lang="en-US" dirty="0" smtClean="0"/>
              <a:t> monitoring</a:t>
            </a:r>
          </a:p>
          <a:p>
            <a:pPr lvl="2">
              <a:buNone/>
            </a:pPr>
            <a:r>
              <a:rPr lang="en-US" dirty="0" smtClean="0"/>
              <a:t>            automating tasks</a:t>
            </a:r>
            <a:endParaRPr lang="en-US" dirty="0"/>
          </a:p>
          <a:p>
            <a:r>
              <a:rPr lang="en-US" dirty="0" smtClean="0"/>
              <a:t>First line in script specifies shell to use</a:t>
            </a:r>
          </a:p>
          <a:p>
            <a:pPr lvl="1">
              <a:buNone/>
            </a:pPr>
            <a:r>
              <a:rPr lang="en-US" dirty="0"/>
              <a:t>	</a:t>
            </a:r>
            <a:r>
              <a:rPr lang="en-US" dirty="0" smtClean="0"/>
              <a:t>#!/bin/bash</a:t>
            </a:r>
            <a:endParaRPr lang="en-US" dirty="0"/>
          </a:p>
        </p:txBody>
      </p:sp>
    </p:spTree>
    <p:extLst>
      <p:ext uri="{BB962C8B-B14F-4D97-AF65-F5344CB8AC3E}">
        <p14:creationId xmlns:p14="http://schemas.microsoft.com/office/powerpoint/2010/main" val="1012994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a:t>
            </a:r>
            <a:endParaRPr lang="en-US" dirty="0"/>
          </a:p>
        </p:txBody>
      </p:sp>
      <p:sp>
        <p:nvSpPr>
          <p:cNvPr id="3" name="Text Placeholder 2"/>
          <p:cNvSpPr>
            <a:spLocks noGrp="1"/>
          </p:cNvSpPr>
          <p:nvPr>
            <p:ph type="body" idx="1"/>
          </p:nvPr>
        </p:nvSpPr>
        <p:spPr/>
        <p:txBody>
          <a:bodyPr/>
          <a:lstStyle/>
          <a:p>
            <a:pPr>
              <a:buNone/>
            </a:pPr>
            <a:r>
              <a:rPr lang="en-US" sz="2000" dirty="0">
                <a:latin typeface="Courier"/>
              </a:rPr>
              <a:t>#!/bin/bash</a:t>
            </a:r>
          </a:p>
          <a:p>
            <a:pPr>
              <a:buNone/>
            </a:pPr>
            <a:endParaRPr lang="en-US" sz="2000" dirty="0">
              <a:latin typeface="Courier"/>
            </a:endParaRPr>
          </a:p>
          <a:p>
            <a:pPr>
              <a:buNone/>
            </a:pPr>
            <a:r>
              <a:rPr lang="en-US" sz="2000" dirty="0">
                <a:latin typeface="Courier"/>
              </a:rPr>
              <a:t>for loop in `</a:t>
            </a:r>
            <a:r>
              <a:rPr lang="en-US" sz="2000" dirty="0" err="1">
                <a:latin typeface="Courier"/>
              </a:rPr>
              <a:t>ls`</a:t>
            </a:r>
            <a:endParaRPr lang="en-US" sz="2000" dirty="0">
              <a:latin typeface="Courier"/>
            </a:endParaRPr>
          </a:p>
          <a:p>
            <a:pPr>
              <a:buNone/>
            </a:pPr>
            <a:r>
              <a:rPr lang="en-US" sz="2000" dirty="0">
                <a:latin typeface="Courier"/>
              </a:rPr>
              <a:t>do </a:t>
            </a:r>
          </a:p>
          <a:p>
            <a:pPr>
              <a:buNone/>
            </a:pPr>
            <a:r>
              <a:rPr lang="en-US" sz="2000" dirty="0">
                <a:latin typeface="Courier"/>
              </a:rPr>
              <a:t>	if [ -f $loop ]</a:t>
            </a:r>
          </a:p>
          <a:p>
            <a:pPr>
              <a:buNone/>
            </a:pPr>
            <a:r>
              <a:rPr lang="en-US" sz="2000" dirty="0">
                <a:latin typeface="Courier"/>
              </a:rPr>
              <a:t>	then</a:t>
            </a:r>
          </a:p>
          <a:p>
            <a:pPr>
              <a:buNone/>
            </a:pPr>
            <a:r>
              <a:rPr lang="en-US" sz="2000" dirty="0">
                <a:latin typeface="Courier"/>
              </a:rPr>
              <a:t>		echo "$loop is a regular file"</a:t>
            </a:r>
          </a:p>
          <a:p>
            <a:pPr>
              <a:buNone/>
            </a:pPr>
            <a:r>
              <a:rPr lang="en-US" sz="2000" dirty="0">
                <a:latin typeface="Courier"/>
              </a:rPr>
              <a:t>	else</a:t>
            </a:r>
          </a:p>
          <a:p>
            <a:pPr>
              <a:buNone/>
            </a:pPr>
            <a:r>
              <a:rPr lang="en-US" sz="2000" dirty="0">
                <a:latin typeface="Courier"/>
              </a:rPr>
              <a:t>		echo "$loop is not a regular file" </a:t>
            </a:r>
          </a:p>
          <a:p>
            <a:pPr>
              <a:buNone/>
            </a:pPr>
            <a:r>
              <a:rPr lang="en-US" sz="2000" dirty="0">
                <a:latin typeface="Courier"/>
              </a:rPr>
              <a:t>	fi</a:t>
            </a:r>
          </a:p>
          <a:p>
            <a:pPr>
              <a:buNone/>
            </a:pPr>
            <a:r>
              <a:rPr lang="en-US" sz="2000" dirty="0">
                <a:latin typeface="Courier"/>
              </a:rPr>
              <a:t>done </a:t>
            </a:r>
          </a:p>
          <a:p>
            <a:pPr>
              <a:buNone/>
            </a:pPr>
            <a:endParaRPr lang="en-US" dirty="0"/>
          </a:p>
        </p:txBody>
      </p:sp>
    </p:spTree>
    <p:extLst>
      <p:ext uri="{BB962C8B-B14F-4D97-AF65-F5344CB8AC3E}">
        <p14:creationId xmlns:p14="http://schemas.microsoft.com/office/powerpoint/2010/main" val="287423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324745"/>
            <a:ext cx="8229600" cy="738633"/>
          </a:xfrm>
          <a:prstGeom prst="rect">
            <a:avLst/>
          </a:prstGeom>
        </p:spPr>
        <p:txBody>
          <a:bodyPr lIns="91425" tIns="91425" rIns="91425" bIns="91425" anchor="b" anchorCtr="0">
            <a:spAutoFit/>
          </a:bodyPr>
          <a:lstStyle/>
          <a:p>
            <a:pPr lvl="0" rtl="0">
              <a:spcBef>
                <a:spcPts val="0"/>
              </a:spcBef>
              <a:buNone/>
            </a:pPr>
            <a:r>
              <a:rPr lang="en-US" dirty="0" smtClean="0"/>
              <a:t>Some Commands</a:t>
            </a:r>
            <a:endParaRPr lang="en" dirty="0"/>
          </a:p>
        </p:txBody>
      </p:sp>
      <p:sp>
        <p:nvSpPr>
          <p:cNvPr id="59" name="Shape 59"/>
          <p:cNvSpPr txBox="1">
            <a:spLocks noGrp="1"/>
          </p:cNvSpPr>
          <p:nvPr>
            <p:ph type="body" idx="1"/>
          </p:nvPr>
        </p:nvSpPr>
        <p:spPr>
          <a:xfrm>
            <a:off x="457200" y="1200150"/>
            <a:ext cx="8229600" cy="2625304"/>
          </a:xfrm>
          <a:prstGeom prst="rect">
            <a:avLst/>
          </a:prstGeom>
        </p:spPr>
        <p:txBody>
          <a:bodyPr lIns="91425" tIns="91425" rIns="91425" bIns="91425" anchor="t" anchorCtr="0">
            <a:spAutoFit/>
          </a:bodyPr>
          <a:lstStyle/>
          <a:p>
            <a:pPr>
              <a:lnSpc>
                <a:spcPct val="90000"/>
              </a:lnSpc>
              <a:spcAft>
                <a:spcPts val="600"/>
              </a:spcAft>
            </a:pPr>
            <a:r>
              <a:rPr lang="en-US" sz="2800" dirty="0" err="1"/>
              <a:t>whoami</a:t>
            </a:r>
            <a:r>
              <a:rPr lang="en-US" sz="2800" dirty="0"/>
              <a:t> : your user id </a:t>
            </a:r>
          </a:p>
          <a:p>
            <a:pPr>
              <a:lnSpc>
                <a:spcPct val="90000"/>
              </a:lnSpc>
              <a:spcAft>
                <a:spcPts val="600"/>
              </a:spcAft>
            </a:pPr>
            <a:r>
              <a:rPr lang="en-US" sz="2400" dirty="0" err="1"/>
              <a:t>Pwd</a:t>
            </a:r>
            <a:r>
              <a:rPr lang="en-US" sz="2400" dirty="0"/>
              <a:t> : your present working directory</a:t>
            </a:r>
          </a:p>
          <a:p>
            <a:pPr>
              <a:lnSpc>
                <a:spcPct val="90000"/>
              </a:lnSpc>
              <a:spcAft>
                <a:spcPts val="600"/>
              </a:spcAft>
            </a:pPr>
            <a:r>
              <a:rPr lang="en-US" sz="2400" dirty="0" err="1"/>
              <a:t>uname</a:t>
            </a:r>
            <a:r>
              <a:rPr lang="en-US" sz="2400" dirty="0"/>
              <a:t> –a  : information about the system</a:t>
            </a:r>
          </a:p>
          <a:p>
            <a:pPr>
              <a:lnSpc>
                <a:spcPct val="90000"/>
              </a:lnSpc>
              <a:spcAft>
                <a:spcPts val="600"/>
              </a:spcAft>
            </a:pPr>
            <a:r>
              <a:rPr lang="en-US" sz="2400" dirty="0" err="1"/>
              <a:t>ifconfig</a:t>
            </a:r>
            <a:r>
              <a:rPr lang="en-US" sz="2400" dirty="0"/>
              <a:t> : interface </a:t>
            </a:r>
            <a:r>
              <a:rPr lang="en-US" sz="2400" dirty="0" err="1"/>
              <a:t>config</a:t>
            </a:r>
            <a:r>
              <a:rPr lang="en-US" sz="2400" dirty="0"/>
              <a:t> (your </a:t>
            </a:r>
            <a:r>
              <a:rPr lang="en-US" sz="2400" dirty="0" err="1"/>
              <a:t>ip</a:t>
            </a:r>
            <a:r>
              <a:rPr lang="en-US" sz="2400" dirty="0"/>
              <a:t>)</a:t>
            </a:r>
          </a:p>
          <a:p>
            <a:pPr>
              <a:lnSpc>
                <a:spcPct val="90000"/>
              </a:lnSpc>
              <a:spcAft>
                <a:spcPts val="600"/>
              </a:spcAft>
            </a:pPr>
            <a:r>
              <a:rPr lang="en-US" sz="2400" dirty="0"/>
              <a:t>who : who is logged </a:t>
            </a:r>
            <a:r>
              <a:rPr lang="en-US" sz="2400" dirty="0" smtClean="0"/>
              <a:t>in</a:t>
            </a:r>
            <a:endParaRPr lang="en-US" sz="2400" dirty="0"/>
          </a:p>
          <a:p>
            <a:pPr>
              <a:lnSpc>
                <a:spcPct val="90000"/>
              </a:lnSpc>
              <a:spcAft>
                <a:spcPts val="600"/>
              </a:spcAft>
            </a:pPr>
            <a:r>
              <a:rPr lang="en-US" sz="2400" dirty="0"/>
              <a:t>cat /</a:t>
            </a:r>
            <a:r>
              <a:rPr lang="en-US" sz="2400" dirty="0" err="1"/>
              <a:t>proc</a:t>
            </a:r>
            <a:r>
              <a:rPr lang="en-US" sz="2400" dirty="0"/>
              <a:t>/</a:t>
            </a:r>
            <a:r>
              <a:rPr lang="en-US" sz="2400" dirty="0" err="1"/>
              <a:t>meminfo</a:t>
            </a:r>
            <a:r>
              <a:rPr lang="en-US" sz="2400" dirty="0"/>
              <a:t>  </a:t>
            </a: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a:t>
            </a:r>
            <a:endParaRPr lang="en-US" dirty="0"/>
          </a:p>
        </p:txBody>
      </p:sp>
      <p:sp>
        <p:nvSpPr>
          <p:cNvPr id="3" name="Text Placeholder 2"/>
          <p:cNvSpPr>
            <a:spLocks noGrp="1"/>
          </p:cNvSpPr>
          <p:nvPr>
            <p:ph type="body" idx="1"/>
          </p:nvPr>
        </p:nvSpPr>
        <p:spPr/>
        <p:txBody>
          <a:bodyPr/>
          <a:lstStyle/>
          <a:p>
            <a:r>
              <a:rPr lang="en-US" dirty="0" smtClean="0"/>
              <a:t>Make that script executable</a:t>
            </a:r>
          </a:p>
          <a:p>
            <a:r>
              <a:rPr lang="en-US" dirty="0" err="1" smtClean="0"/>
              <a:t>chmod</a:t>
            </a:r>
            <a:r>
              <a:rPr lang="en-US" dirty="0" smtClean="0"/>
              <a:t> 755 /</a:t>
            </a:r>
            <a:r>
              <a:rPr lang="en-US" dirty="0" err="1" smtClean="0"/>
              <a:t>tmp</a:t>
            </a:r>
            <a:r>
              <a:rPr lang="en-US" dirty="0" smtClean="0"/>
              <a:t>/</a:t>
            </a:r>
            <a:r>
              <a:rPr lang="en-US" dirty="0" err="1" smtClean="0"/>
              <a:t>myScript.sh</a:t>
            </a:r>
            <a:r>
              <a:rPr lang="en-US" dirty="0" smtClean="0"/>
              <a:t> </a:t>
            </a:r>
          </a:p>
        </p:txBody>
      </p:sp>
    </p:spTree>
    <p:extLst>
      <p:ext uri="{BB962C8B-B14F-4D97-AF65-F5344CB8AC3E}">
        <p14:creationId xmlns:p14="http://schemas.microsoft.com/office/powerpoint/2010/main" val="1783686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a:t>
            </a:r>
            <a:endParaRPr lang="en-US" dirty="0"/>
          </a:p>
        </p:txBody>
      </p:sp>
      <p:sp>
        <p:nvSpPr>
          <p:cNvPr id="3" name="Text Placeholder 2"/>
          <p:cNvSpPr>
            <a:spLocks noGrp="1"/>
          </p:cNvSpPr>
          <p:nvPr>
            <p:ph type="body" idx="1"/>
          </p:nvPr>
        </p:nvSpPr>
        <p:spPr/>
        <p:txBody>
          <a:bodyPr/>
          <a:lstStyle/>
          <a:p>
            <a:pPr>
              <a:buNone/>
            </a:pPr>
            <a:r>
              <a:rPr lang="en-US" sz="2800" dirty="0" smtClean="0"/>
              <a:t>#!bin/bash</a:t>
            </a:r>
          </a:p>
          <a:p>
            <a:pPr>
              <a:buNone/>
            </a:pPr>
            <a:r>
              <a:rPr lang="en-US" sz="2800" dirty="0" err="1" smtClean="0"/>
              <a:t>i</a:t>
            </a:r>
            <a:r>
              <a:rPr lang="en-US" sz="2800" dirty="0" smtClean="0"/>
              <a:t>=0</a:t>
            </a:r>
            <a:endParaRPr lang="en-US" sz="2800" dirty="0"/>
          </a:p>
          <a:p>
            <a:pPr>
              <a:buNone/>
            </a:pPr>
            <a:r>
              <a:rPr lang="en-US" sz="2800" dirty="0" smtClean="0"/>
              <a:t>while [ $</a:t>
            </a:r>
            <a:r>
              <a:rPr lang="en-US" sz="2800" dirty="0" err="1" smtClean="0"/>
              <a:t>i</a:t>
            </a:r>
            <a:r>
              <a:rPr lang="en-US" sz="2800" dirty="0" smtClean="0"/>
              <a:t> –</a:t>
            </a:r>
            <a:r>
              <a:rPr lang="en-US" sz="2800" dirty="0" err="1" smtClean="0"/>
              <a:t>lt</a:t>
            </a:r>
            <a:r>
              <a:rPr lang="en-US" sz="2800" dirty="0" smtClean="0"/>
              <a:t> 10 ] </a:t>
            </a:r>
          </a:p>
          <a:p>
            <a:pPr>
              <a:buNone/>
            </a:pPr>
            <a:r>
              <a:rPr lang="en-US" sz="2800" dirty="0" smtClean="0"/>
              <a:t>do </a:t>
            </a:r>
          </a:p>
          <a:p>
            <a:pPr>
              <a:buNone/>
            </a:pPr>
            <a:r>
              <a:rPr lang="en-US" sz="2800" dirty="0"/>
              <a:t>	</a:t>
            </a:r>
            <a:r>
              <a:rPr lang="en-US" sz="2800" dirty="0" smtClean="0"/>
              <a:t>echo “</a:t>
            </a:r>
            <a:r>
              <a:rPr lang="en-US" sz="2800" dirty="0" err="1" smtClean="0"/>
              <a:t>i</a:t>
            </a:r>
            <a:r>
              <a:rPr lang="en-US" sz="2800" dirty="0" smtClean="0"/>
              <a:t> = $</a:t>
            </a:r>
            <a:r>
              <a:rPr lang="en-US" sz="2800" dirty="0" err="1" smtClean="0"/>
              <a:t>i</a:t>
            </a:r>
            <a:r>
              <a:rPr lang="en-US" sz="2800" dirty="0" smtClean="0"/>
              <a:t>” </a:t>
            </a:r>
          </a:p>
          <a:p>
            <a:pPr>
              <a:buNone/>
            </a:pPr>
            <a:r>
              <a:rPr lang="en-US" sz="2800" dirty="0"/>
              <a:t>	</a:t>
            </a:r>
            <a:r>
              <a:rPr lang="en-US" sz="2800" dirty="0" smtClean="0"/>
              <a:t>date </a:t>
            </a:r>
          </a:p>
          <a:p>
            <a:pPr>
              <a:buNone/>
            </a:pPr>
            <a:r>
              <a:rPr lang="en-US" sz="2800" dirty="0"/>
              <a:t>	</a:t>
            </a:r>
            <a:r>
              <a:rPr lang="en-US" sz="2800" dirty="0" smtClean="0"/>
              <a:t>sleep 1 </a:t>
            </a:r>
          </a:p>
          <a:p>
            <a:pPr>
              <a:buNone/>
            </a:pPr>
            <a:r>
              <a:rPr lang="en-US" sz="2800" dirty="0"/>
              <a:t>	</a:t>
            </a:r>
            <a:r>
              <a:rPr lang="en-US" sz="2800" dirty="0" err="1" smtClean="0"/>
              <a:t>i</a:t>
            </a:r>
            <a:r>
              <a:rPr lang="en-US" sz="2800" dirty="0" smtClean="0"/>
              <a:t>=`</a:t>
            </a:r>
            <a:r>
              <a:rPr lang="en-US" sz="2800" dirty="0" err="1" smtClean="0"/>
              <a:t>expr</a:t>
            </a:r>
            <a:r>
              <a:rPr lang="en-US" sz="2800" dirty="0" smtClean="0"/>
              <a:t> $</a:t>
            </a:r>
            <a:r>
              <a:rPr lang="en-US" sz="2800" dirty="0" err="1" smtClean="0"/>
              <a:t>i</a:t>
            </a:r>
            <a:r>
              <a:rPr lang="en-US" sz="2800" dirty="0" smtClean="0"/>
              <a:t> + 1`</a:t>
            </a:r>
          </a:p>
          <a:p>
            <a:pPr>
              <a:buNone/>
            </a:pPr>
            <a:r>
              <a:rPr lang="en-US" sz="2800" dirty="0" smtClean="0"/>
              <a:t>done</a:t>
            </a:r>
          </a:p>
          <a:p>
            <a:pPr>
              <a:buNone/>
            </a:pPr>
            <a:endParaRPr lang="en-US" dirty="0"/>
          </a:p>
        </p:txBody>
      </p:sp>
    </p:spTree>
    <p:extLst>
      <p:ext uri="{BB962C8B-B14F-4D97-AF65-F5344CB8AC3E}">
        <p14:creationId xmlns:p14="http://schemas.microsoft.com/office/powerpoint/2010/main" val="2007190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a:t>
            </a:r>
            <a:endParaRPr lang="en-US" dirty="0"/>
          </a:p>
        </p:txBody>
      </p:sp>
      <p:sp>
        <p:nvSpPr>
          <p:cNvPr id="3" name="Text Placeholder 2"/>
          <p:cNvSpPr>
            <a:spLocks noGrp="1"/>
          </p:cNvSpPr>
          <p:nvPr>
            <p:ph type="body" idx="1"/>
          </p:nvPr>
        </p:nvSpPr>
        <p:spPr/>
        <p:txBody>
          <a:bodyPr/>
          <a:lstStyle/>
          <a:p>
            <a:r>
              <a:rPr lang="en-US" dirty="0" smtClean="0"/>
              <a:t>Create a script that:</a:t>
            </a:r>
          </a:p>
          <a:p>
            <a:r>
              <a:rPr lang="en-US" dirty="0"/>
              <a:t> </a:t>
            </a:r>
            <a:r>
              <a:rPr lang="en-US" dirty="0" smtClean="0"/>
              <a:t> makes 100 files in /</a:t>
            </a:r>
            <a:r>
              <a:rPr lang="en-US" dirty="0" err="1" smtClean="0"/>
              <a:t>tmp</a:t>
            </a:r>
            <a:endParaRPr lang="en-US" dirty="0"/>
          </a:p>
          <a:p>
            <a:r>
              <a:rPr lang="en-US" dirty="0"/>
              <a:t>  </a:t>
            </a:r>
            <a:r>
              <a:rPr lang="en-US" dirty="0" smtClean="0"/>
              <a:t>file should be called file-N</a:t>
            </a:r>
          </a:p>
          <a:p>
            <a:r>
              <a:rPr lang="en-US" dirty="0"/>
              <a:t> </a:t>
            </a:r>
            <a:r>
              <a:rPr lang="en-US" dirty="0" smtClean="0"/>
              <a:t> file should contain </a:t>
            </a:r>
            <a:r>
              <a:rPr lang="en-US" smtClean="0"/>
              <a:t>the date </a:t>
            </a:r>
          </a:p>
          <a:p>
            <a:pPr>
              <a:buNone/>
            </a:pPr>
            <a:endParaRPr lang="en-US" smtClean="0"/>
          </a:p>
        </p:txBody>
      </p:sp>
    </p:spTree>
    <p:extLst>
      <p:ext uri="{BB962C8B-B14F-4D97-AF65-F5344CB8AC3E}">
        <p14:creationId xmlns:p14="http://schemas.microsoft.com/office/powerpoint/2010/main" val="331920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sp>
        <p:nvSpPr>
          <p:cNvPr id="3" name="Text Placeholder 2"/>
          <p:cNvSpPr>
            <a:spLocks noGrp="1"/>
          </p:cNvSpPr>
          <p:nvPr>
            <p:ph type="body" idx="1"/>
          </p:nvPr>
        </p:nvSpPr>
        <p:spPr/>
        <p:txBody>
          <a:bodyPr/>
          <a:lstStyle/>
          <a:p>
            <a:r>
              <a:rPr lang="en-US" dirty="0" smtClean="0"/>
              <a:t>set | more </a:t>
            </a:r>
          </a:p>
          <a:p>
            <a:r>
              <a:rPr lang="en-US" dirty="0" smtClean="0"/>
              <a:t>echo $PATH</a:t>
            </a:r>
          </a:p>
          <a:p>
            <a:r>
              <a:rPr lang="en-US" dirty="0" smtClean="0"/>
              <a:t>set – sets environment variables</a:t>
            </a:r>
          </a:p>
          <a:p>
            <a:r>
              <a:rPr lang="en-US" dirty="0" smtClean="0"/>
              <a:t>set | </a:t>
            </a:r>
            <a:r>
              <a:rPr lang="en-US" dirty="0" err="1" smtClean="0"/>
              <a:t>grep</a:t>
            </a:r>
            <a:r>
              <a:rPr lang="en-US" dirty="0" smtClean="0"/>
              <a:t> SHELLOPTS</a:t>
            </a:r>
          </a:p>
          <a:p>
            <a:r>
              <a:rPr lang="en-US" dirty="0" smtClean="0"/>
              <a:t>set –o </a:t>
            </a:r>
            <a:r>
              <a:rPr lang="en-US" dirty="0" err="1" smtClean="0"/>
              <a:t>noclobber</a:t>
            </a:r>
            <a:endParaRPr lang="en-US" dirty="0" smtClean="0"/>
          </a:p>
          <a:p>
            <a:r>
              <a:rPr lang="en-US" dirty="0" smtClean="0"/>
              <a:t>set | </a:t>
            </a:r>
            <a:r>
              <a:rPr lang="en-US" dirty="0" err="1" smtClean="0"/>
              <a:t>grep</a:t>
            </a:r>
            <a:r>
              <a:rPr lang="en-US" dirty="0" smtClean="0"/>
              <a:t> SHELLOPTS</a:t>
            </a:r>
          </a:p>
          <a:p>
            <a:endParaRPr lang="en-US" dirty="0"/>
          </a:p>
        </p:txBody>
      </p:sp>
    </p:spTree>
    <p:extLst>
      <p:ext uri="{BB962C8B-B14F-4D97-AF65-F5344CB8AC3E}">
        <p14:creationId xmlns:p14="http://schemas.microsoft.com/office/powerpoint/2010/main" val="27602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a:t>
            </a:r>
            <a:endParaRPr lang="en-US" dirty="0"/>
          </a:p>
        </p:txBody>
      </p:sp>
      <p:sp>
        <p:nvSpPr>
          <p:cNvPr id="3" name="Text Placeholder 2"/>
          <p:cNvSpPr>
            <a:spLocks noGrp="1"/>
          </p:cNvSpPr>
          <p:nvPr>
            <p:ph type="body" idx="1"/>
          </p:nvPr>
        </p:nvSpPr>
        <p:spPr/>
        <p:txBody>
          <a:bodyPr/>
          <a:lstStyle/>
          <a:p>
            <a:r>
              <a:rPr lang="en-US" dirty="0" smtClean="0"/>
              <a:t>Is your network up? </a:t>
            </a:r>
          </a:p>
          <a:p>
            <a:r>
              <a:rPr lang="en-US" dirty="0" smtClean="0"/>
              <a:t>Turn it on </a:t>
            </a:r>
          </a:p>
          <a:p>
            <a:r>
              <a:rPr lang="en-US" dirty="0" err="1" smtClean="0"/>
              <a:t>Uname</a:t>
            </a:r>
            <a:r>
              <a:rPr lang="en-US" dirty="0" smtClean="0"/>
              <a:t> only display kernel arch</a:t>
            </a:r>
          </a:p>
        </p:txBody>
      </p:sp>
    </p:spTree>
    <p:extLst>
      <p:ext uri="{BB962C8B-B14F-4D97-AF65-F5344CB8AC3E}">
        <p14:creationId xmlns:p14="http://schemas.microsoft.com/office/powerpoint/2010/main" val="244359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Text Placeholder 2"/>
          <p:cNvSpPr>
            <a:spLocks noGrp="1"/>
          </p:cNvSpPr>
          <p:nvPr>
            <p:ph type="body" idx="1"/>
          </p:nvPr>
        </p:nvSpPr>
        <p:spPr/>
        <p:txBody>
          <a:bodyPr/>
          <a:lstStyle/>
          <a:p>
            <a:pPr>
              <a:lnSpc>
                <a:spcPct val="90000"/>
              </a:lnSpc>
              <a:spcAft>
                <a:spcPts val="600"/>
              </a:spcAft>
            </a:pPr>
            <a:r>
              <a:rPr lang="en-US" sz="2400" dirty="0" err="1"/>
              <a:t>rm</a:t>
            </a:r>
            <a:r>
              <a:rPr lang="en-US" sz="2400" dirty="0"/>
              <a:t> : remove</a:t>
            </a:r>
          </a:p>
          <a:p>
            <a:pPr>
              <a:lnSpc>
                <a:spcPct val="90000"/>
              </a:lnSpc>
              <a:spcAft>
                <a:spcPts val="600"/>
              </a:spcAft>
            </a:pPr>
            <a:r>
              <a:rPr lang="en-US" sz="2400" dirty="0"/>
              <a:t>cd : change directory</a:t>
            </a:r>
          </a:p>
          <a:p>
            <a:pPr lvl="1">
              <a:lnSpc>
                <a:spcPct val="90000"/>
              </a:lnSpc>
              <a:spcAft>
                <a:spcPts val="600"/>
              </a:spcAft>
            </a:pPr>
            <a:r>
              <a:rPr lang="en-US" sz="2000" dirty="0"/>
              <a:t>cd with no option will return you to your home</a:t>
            </a:r>
          </a:p>
          <a:p>
            <a:pPr lvl="1">
              <a:lnSpc>
                <a:spcPct val="90000"/>
              </a:lnSpc>
              <a:spcAft>
                <a:spcPts val="600"/>
              </a:spcAft>
            </a:pPr>
            <a:r>
              <a:rPr lang="en-US" sz="2000" dirty="0"/>
              <a:t>~ is short for your home directory </a:t>
            </a:r>
          </a:p>
          <a:p>
            <a:pPr>
              <a:lnSpc>
                <a:spcPct val="90000"/>
              </a:lnSpc>
              <a:spcAft>
                <a:spcPts val="600"/>
              </a:spcAft>
            </a:pPr>
            <a:r>
              <a:rPr lang="en-US" sz="2400" dirty="0" err="1"/>
              <a:t>cp</a:t>
            </a:r>
            <a:r>
              <a:rPr lang="en-US" sz="2400" dirty="0"/>
              <a:t> : copy </a:t>
            </a:r>
          </a:p>
          <a:p>
            <a:pPr lvl="2">
              <a:lnSpc>
                <a:spcPct val="90000"/>
              </a:lnSpc>
              <a:spcAft>
                <a:spcPts val="600"/>
              </a:spcAft>
            </a:pPr>
            <a:r>
              <a:rPr lang="en-US" sz="1600" dirty="0" err="1"/>
              <a:t>cp</a:t>
            </a:r>
            <a:r>
              <a:rPr lang="en-US" sz="1600" dirty="0"/>
              <a:t> </a:t>
            </a:r>
            <a:r>
              <a:rPr lang="en-US" sz="1600" dirty="0" err="1"/>
              <a:t>sourceFile</a:t>
            </a:r>
            <a:r>
              <a:rPr lang="en-US" sz="1600" dirty="0"/>
              <a:t> </a:t>
            </a:r>
            <a:r>
              <a:rPr lang="en-US" sz="1600" dirty="0" err="1"/>
              <a:t>destFile</a:t>
            </a:r>
            <a:endParaRPr lang="en-US" sz="1600" dirty="0"/>
          </a:p>
          <a:p>
            <a:pPr>
              <a:lnSpc>
                <a:spcPct val="90000"/>
              </a:lnSpc>
              <a:spcAft>
                <a:spcPts val="600"/>
              </a:spcAft>
            </a:pPr>
            <a:r>
              <a:rPr lang="en-US" sz="2400" dirty="0"/>
              <a:t>mv : move</a:t>
            </a:r>
            <a:r>
              <a:rPr lang="en-US" sz="2000" dirty="0"/>
              <a:t> </a:t>
            </a:r>
          </a:p>
          <a:p>
            <a:endParaRPr lang="en-US" dirty="0"/>
          </a:p>
        </p:txBody>
      </p:sp>
    </p:spTree>
    <p:extLst>
      <p:ext uri="{BB962C8B-B14F-4D97-AF65-F5344CB8AC3E}">
        <p14:creationId xmlns:p14="http://schemas.microsoft.com/office/powerpoint/2010/main" val="31864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This</a:t>
            </a:r>
            <a:endParaRPr lang="en-US" dirty="0"/>
          </a:p>
        </p:txBody>
      </p:sp>
      <p:sp>
        <p:nvSpPr>
          <p:cNvPr id="3" name="Text Placeholder 2"/>
          <p:cNvSpPr>
            <a:spLocks noGrp="1"/>
          </p:cNvSpPr>
          <p:nvPr>
            <p:ph type="body" idx="1"/>
          </p:nvPr>
        </p:nvSpPr>
        <p:spPr/>
        <p:txBody>
          <a:bodyPr/>
          <a:lstStyle/>
          <a:p>
            <a:r>
              <a:rPr lang="en-US" dirty="0" smtClean="0"/>
              <a:t>Create file in /</a:t>
            </a:r>
            <a:r>
              <a:rPr lang="en-US" dirty="0" err="1" smtClean="0"/>
              <a:t>tmp</a:t>
            </a:r>
            <a:r>
              <a:rPr lang="en-US" dirty="0" smtClean="0"/>
              <a:t> called example</a:t>
            </a:r>
          </a:p>
          <a:p>
            <a:pPr lvl="1">
              <a:buNone/>
            </a:pPr>
            <a:r>
              <a:rPr lang="en-US" dirty="0"/>
              <a:t>	</a:t>
            </a:r>
            <a:r>
              <a:rPr lang="en-US" dirty="0" smtClean="0"/>
              <a:t>touch /</a:t>
            </a:r>
            <a:r>
              <a:rPr lang="en-US" dirty="0" err="1" smtClean="0"/>
              <a:t>tmp</a:t>
            </a:r>
            <a:r>
              <a:rPr lang="en-US" dirty="0" smtClean="0"/>
              <a:t>/example</a:t>
            </a:r>
            <a:endParaRPr lang="en-US" dirty="0"/>
          </a:p>
          <a:p>
            <a:r>
              <a:rPr lang="en-US" dirty="0" smtClean="0"/>
              <a:t>Copy example example2 </a:t>
            </a:r>
          </a:p>
          <a:p>
            <a:r>
              <a:rPr lang="en-US" dirty="0" smtClean="0"/>
              <a:t>Delete example2 </a:t>
            </a:r>
          </a:p>
          <a:p>
            <a:r>
              <a:rPr lang="en-US" dirty="0" smtClean="0"/>
              <a:t>Rename example2 example3</a:t>
            </a:r>
            <a:endParaRPr lang="en-US" dirty="0"/>
          </a:p>
        </p:txBody>
      </p:sp>
    </p:spTree>
    <p:extLst>
      <p:ext uri="{BB962C8B-B14F-4D97-AF65-F5344CB8AC3E}">
        <p14:creationId xmlns:p14="http://schemas.microsoft.com/office/powerpoint/2010/main" val="370596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a:t>
            </a:r>
            <a:endParaRPr lang="en-US" dirty="0"/>
          </a:p>
        </p:txBody>
      </p:sp>
      <p:sp>
        <p:nvSpPr>
          <p:cNvPr id="3" name="Text Placeholder 2"/>
          <p:cNvSpPr>
            <a:spLocks noGrp="1"/>
          </p:cNvSpPr>
          <p:nvPr>
            <p:ph type="body" idx="1"/>
          </p:nvPr>
        </p:nvSpPr>
        <p:spPr/>
        <p:txBody>
          <a:bodyPr/>
          <a:lstStyle/>
          <a:p>
            <a:pPr marL="381000" lvl="0" indent="-381000" defTabSz="1016000" fontAlgn="base">
              <a:spcBef>
                <a:spcPct val="20000"/>
              </a:spcBef>
              <a:spcAft>
                <a:spcPct val="0"/>
              </a:spcAft>
              <a:buClr>
                <a:srgbClr val="009999"/>
              </a:buClr>
              <a:buSzPct val="65000"/>
              <a:buFont typeface="Wingdings" charset="2"/>
              <a:buChar char="n"/>
            </a:pPr>
            <a:r>
              <a:rPr lang="en-US" sz="3300" dirty="0" err="1">
                <a:solidFill>
                  <a:schemeClr val="bg1"/>
                </a:solidFill>
                <a:ea typeface="+mn-ea"/>
                <a:cs typeface="+mn-cs"/>
              </a:rPr>
              <a:t>ls</a:t>
            </a:r>
            <a:endParaRPr lang="en-US" sz="3300" dirty="0">
              <a:solidFill>
                <a:schemeClr val="bg1"/>
              </a:solidFill>
              <a:ea typeface="+mn-ea"/>
              <a:cs typeface="+mn-cs"/>
            </a:endParaRPr>
          </a:p>
          <a:p>
            <a:pPr marL="1489075" lvl="3" indent="-350838" defTabSz="1016000" fontAlgn="base">
              <a:spcBef>
                <a:spcPct val="20000"/>
              </a:spcBef>
              <a:spcAft>
                <a:spcPct val="0"/>
              </a:spcAft>
              <a:buClr>
                <a:srgbClr val="4C6D4E"/>
              </a:buClr>
              <a:buSzPct val="70000"/>
              <a:buFont typeface="Wingdings" charset="2"/>
              <a:buChar char="q"/>
            </a:pPr>
            <a:r>
              <a:rPr lang="en-US" sz="2200" dirty="0" err="1">
                <a:solidFill>
                  <a:schemeClr val="bg1"/>
                </a:solidFill>
                <a:ea typeface="ＭＳ Ｐゴシック" charset="-128"/>
              </a:rPr>
              <a:t>ls</a:t>
            </a:r>
            <a:r>
              <a:rPr lang="en-US" sz="2200" dirty="0">
                <a:solidFill>
                  <a:schemeClr val="bg1"/>
                </a:solidFill>
                <a:ea typeface="ＭＳ Ｐゴシック" charset="-128"/>
              </a:rPr>
              <a:t> –a : show all (including  dot files)</a:t>
            </a:r>
          </a:p>
          <a:p>
            <a:pPr marL="1489075" lvl="3" indent="-350838" defTabSz="1016000" fontAlgn="base">
              <a:spcBef>
                <a:spcPct val="20000"/>
              </a:spcBef>
              <a:spcAft>
                <a:spcPct val="0"/>
              </a:spcAft>
              <a:buClr>
                <a:srgbClr val="4C6D4E"/>
              </a:buClr>
              <a:buSzPct val="70000"/>
              <a:buFont typeface="Wingdings" charset="2"/>
              <a:buChar char="q"/>
            </a:pPr>
            <a:r>
              <a:rPr lang="en-US" sz="2200" dirty="0" err="1">
                <a:solidFill>
                  <a:schemeClr val="bg1"/>
                </a:solidFill>
                <a:ea typeface="ＭＳ Ｐゴシック" charset="-128"/>
              </a:rPr>
              <a:t>ls</a:t>
            </a:r>
            <a:r>
              <a:rPr lang="en-US" sz="2200" dirty="0">
                <a:solidFill>
                  <a:schemeClr val="bg1"/>
                </a:solidFill>
                <a:ea typeface="ＭＳ Ｐゴシック" charset="-128"/>
              </a:rPr>
              <a:t> –l : long listing</a:t>
            </a:r>
          </a:p>
          <a:p>
            <a:pPr marL="1489075" lvl="3" indent="-350838" defTabSz="1016000" fontAlgn="base">
              <a:spcBef>
                <a:spcPct val="20000"/>
              </a:spcBef>
              <a:spcAft>
                <a:spcPct val="0"/>
              </a:spcAft>
              <a:buClr>
                <a:srgbClr val="4C6D4E"/>
              </a:buClr>
              <a:buSzPct val="70000"/>
              <a:buFont typeface="Wingdings" charset="2"/>
              <a:buChar char="q"/>
            </a:pPr>
            <a:r>
              <a:rPr lang="en-US" sz="2200" dirty="0" err="1">
                <a:solidFill>
                  <a:schemeClr val="bg1"/>
                </a:solidFill>
                <a:ea typeface="ＭＳ Ｐゴシック" charset="-128"/>
              </a:rPr>
              <a:t>ls</a:t>
            </a:r>
            <a:r>
              <a:rPr lang="en-US" sz="2200" dirty="0">
                <a:solidFill>
                  <a:schemeClr val="bg1"/>
                </a:solidFill>
                <a:ea typeface="ＭＳ Ｐゴシック" charset="-128"/>
              </a:rPr>
              <a:t> –al : long listing of all files</a:t>
            </a:r>
          </a:p>
          <a:p>
            <a:pPr marL="1489075" lvl="3" indent="-350838" defTabSz="1016000" fontAlgn="base">
              <a:spcBef>
                <a:spcPct val="20000"/>
              </a:spcBef>
              <a:spcAft>
                <a:spcPct val="0"/>
              </a:spcAft>
              <a:buClr>
                <a:srgbClr val="4C6D4E"/>
              </a:buClr>
              <a:buSzPct val="70000"/>
              <a:buFont typeface="Wingdings" charset="2"/>
              <a:buChar char="q"/>
            </a:pPr>
            <a:r>
              <a:rPr lang="en-US" sz="2200" dirty="0" err="1">
                <a:solidFill>
                  <a:schemeClr val="bg1"/>
                </a:solidFill>
                <a:ea typeface="ＭＳ Ｐゴシック" charset="-128"/>
              </a:rPr>
              <a:t>ls</a:t>
            </a:r>
            <a:r>
              <a:rPr lang="en-US" sz="2200" dirty="0">
                <a:solidFill>
                  <a:schemeClr val="bg1"/>
                </a:solidFill>
                <a:ea typeface="ＭＳ Ｐゴシック" charset="-128"/>
              </a:rPr>
              <a:t> –</a:t>
            </a:r>
            <a:r>
              <a:rPr lang="en-US" sz="2200" dirty="0" err="1">
                <a:solidFill>
                  <a:schemeClr val="bg1"/>
                </a:solidFill>
                <a:ea typeface="ＭＳ Ｐゴシック" charset="-128"/>
              </a:rPr>
              <a:t>lh</a:t>
            </a:r>
            <a:r>
              <a:rPr lang="en-US" sz="2200" dirty="0">
                <a:solidFill>
                  <a:schemeClr val="bg1"/>
                </a:solidFill>
                <a:ea typeface="ＭＳ Ｐゴシック" charset="-128"/>
              </a:rPr>
              <a:t> : long listing in human readable format</a:t>
            </a:r>
          </a:p>
          <a:p>
            <a:pPr marL="1489075" lvl="3" indent="-350838" defTabSz="1016000" fontAlgn="base">
              <a:spcBef>
                <a:spcPct val="20000"/>
              </a:spcBef>
              <a:spcAft>
                <a:spcPct val="0"/>
              </a:spcAft>
              <a:buClr>
                <a:srgbClr val="4C6D4E"/>
              </a:buClr>
              <a:buSzPct val="70000"/>
              <a:buFont typeface="Wingdings" charset="2"/>
              <a:buChar char="q"/>
            </a:pPr>
            <a:r>
              <a:rPr lang="en-US" sz="2200" dirty="0" err="1">
                <a:solidFill>
                  <a:schemeClr val="bg1"/>
                </a:solidFill>
                <a:ea typeface="ＭＳ Ｐゴシック" charset="-128"/>
              </a:rPr>
              <a:t>ls</a:t>
            </a:r>
            <a:r>
              <a:rPr lang="en-US" sz="2200" dirty="0">
                <a:solidFill>
                  <a:schemeClr val="bg1"/>
                </a:solidFill>
                <a:ea typeface="ＭＳ Ｐゴシック" charset="-128"/>
              </a:rPr>
              <a:t> –t : sort based on time</a:t>
            </a:r>
          </a:p>
          <a:p>
            <a:pPr marL="1489075" lvl="3" indent="-350838" defTabSz="1016000" fontAlgn="base">
              <a:spcBef>
                <a:spcPct val="20000"/>
              </a:spcBef>
              <a:spcAft>
                <a:spcPct val="0"/>
              </a:spcAft>
              <a:buClr>
                <a:srgbClr val="4C6D4E"/>
              </a:buClr>
              <a:buSzPct val="70000"/>
              <a:buFont typeface="Wingdings" charset="2"/>
              <a:buChar char="q"/>
            </a:pPr>
            <a:r>
              <a:rPr lang="en-US" sz="2200" dirty="0" err="1">
                <a:solidFill>
                  <a:schemeClr val="bg1"/>
                </a:solidFill>
                <a:ea typeface="ＭＳ Ｐゴシック" charset="-128"/>
              </a:rPr>
              <a:t>ls</a:t>
            </a:r>
            <a:r>
              <a:rPr lang="en-US" sz="2200" dirty="0">
                <a:solidFill>
                  <a:schemeClr val="bg1"/>
                </a:solidFill>
                <a:ea typeface="ＭＳ Ｐゴシック" charset="-128"/>
              </a:rPr>
              <a:t> –</a:t>
            </a:r>
            <a:r>
              <a:rPr lang="en-US" sz="2200" dirty="0" err="1">
                <a:solidFill>
                  <a:schemeClr val="bg1"/>
                </a:solidFill>
                <a:ea typeface="ＭＳ Ｐゴシック" charset="-128"/>
              </a:rPr>
              <a:t>tr</a:t>
            </a:r>
            <a:r>
              <a:rPr lang="en-US" sz="2200" dirty="0">
                <a:solidFill>
                  <a:schemeClr val="bg1"/>
                </a:solidFill>
                <a:ea typeface="ＭＳ Ｐゴシック" charset="-128"/>
              </a:rPr>
              <a:t> : sort based on time reverse</a:t>
            </a:r>
          </a:p>
          <a:p>
            <a:pPr marL="1489075" lvl="3" indent="-350838" defTabSz="1016000" fontAlgn="base">
              <a:spcBef>
                <a:spcPct val="20000"/>
              </a:spcBef>
              <a:spcAft>
                <a:spcPct val="0"/>
              </a:spcAft>
              <a:buClr>
                <a:srgbClr val="4C6D4E"/>
              </a:buClr>
              <a:buSzPct val="70000"/>
              <a:buFont typeface="Wingdings" charset="2"/>
              <a:buChar char="q"/>
            </a:pPr>
            <a:r>
              <a:rPr lang="en-US" sz="2200" dirty="0" err="1">
                <a:solidFill>
                  <a:schemeClr val="bg1"/>
                </a:solidFill>
                <a:ea typeface="ＭＳ Ｐゴシック" charset="-128"/>
              </a:rPr>
              <a:t>ls</a:t>
            </a:r>
            <a:r>
              <a:rPr lang="en-US" sz="2200" dirty="0">
                <a:solidFill>
                  <a:schemeClr val="bg1"/>
                </a:solidFill>
                <a:ea typeface="ＭＳ Ｐゴシック" charset="-128"/>
              </a:rPr>
              <a:t> –</a:t>
            </a:r>
            <a:r>
              <a:rPr lang="en-US" sz="2200" dirty="0" err="1">
                <a:solidFill>
                  <a:schemeClr val="bg1"/>
                </a:solidFill>
                <a:ea typeface="ＭＳ Ｐゴシック" charset="-128"/>
              </a:rPr>
              <a:t>altrh</a:t>
            </a:r>
            <a:r>
              <a:rPr lang="en-US" sz="2200" dirty="0">
                <a:solidFill>
                  <a:schemeClr val="bg1"/>
                </a:solidFill>
                <a:ea typeface="ＭＳ Ｐゴシック" charset="-128"/>
              </a:rPr>
              <a:t> : string them all together</a:t>
            </a:r>
          </a:p>
          <a:p>
            <a:endParaRPr lang="en-US" dirty="0">
              <a:solidFill>
                <a:schemeClr val="bg1"/>
              </a:solidFill>
            </a:endParaRPr>
          </a:p>
        </p:txBody>
      </p:sp>
    </p:spTree>
    <p:extLst>
      <p:ext uri="{BB962C8B-B14F-4D97-AF65-F5344CB8AC3E}">
        <p14:creationId xmlns:p14="http://schemas.microsoft.com/office/powerpoint/2010/main" val="300367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a:t>
            </a:r>
            <a:endParaRPr lang="en-US" dirty="0"/>
          </a:p>
        </p:txBody>
      </p:sp>
      <p:sp>
        <p:nvSpPr>
          <p:cNvPr id="3" name="Text Placeholder 2"/>
          <p:cNvSpPr>
            <a:spLocks noGrp="1"/>
          </p:cNvSpPr>
          <p:nvPr>
            <p:ph type="body" idx="1"/>
          </p:nvPr>
        </p:nvSpPr>
        <p:spPr/>
        <p:txBody>
          <a:bodyPr/>
          <a:lstStyle/>
          <a:p>
            <a:r>
              <a:rPr lang="en-US" dirty="0" smtClean="0"/>
              <a:t>Count the number of files in /</a:t>
            </a:r>
            <a:r>
              <a:rPr lang="en-US" dirty="0" err="1" smtClean="0"/>
              <a:t>etc</a:t>
            </a:r>
            <a:r>
              <a:rPr lang="en-US" dirty="0" smtClean="0"/>
              <a:t>, use | </a:t>
            </a:r>
            <a:r>
              <a:rPr lang="en-US" dirty="0" err="1" smtClean="0"/>
              <a:t>wc</a:t>
            </a:r>
            <a:r>
              <a:rPr lang="en-US" dirty="0" smtClean="0"/>
              <a:t> –l</a:t>
            </a:r>
          </a:p>
          <a:p>
            <a:r>
              <a:rPr lang="en-US" dirty="0" smtClean="0"/>
              <a:t>Only display files with “net” in the name</a:t>
            </a:r>
            <a:endParaRPr lang="en-US" dirty="0"/>
          </a:p>
        </p:txBody>
      </p:sp>
    </p:spTree>
    <p:extLst>
      <p:ext uri="{BB962C8B-B14F-4D97-AF65-F5344CB8AC3E}">
        <p14:creationId xmlns:p14="http://schemas.microsoft.com/office/powerpoint/2010/main" val="2671410743"/>
      </p:ext>
    </p:extLst>
  </p:cSld>
  <p:clrMapOvr>
    <a:masterClrMapping/>
  </p:clrMapOvr>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970</Words>
  <Application>Microsoft Macintosh PowerPoint</Application>
  <PresentationFormat>On-screen Show (16:9)</PresentationFormat>
  <Paragraphs>199</Paragraphs>
  <Slides>32</Slides>
  <Notes>3</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Custom Theme</vt:lpstr>
      <vt:lpstr>Custom Theme</vt:lpstr>
      <vt:lpstr>Core Components of a UNIX Operating System</vt:lpstr>
      <vt:lpstr>Anatomy of a Shell</vt:lpstr>
      <vt:lpstr>Some Commands</vt:lpstr>
      <vt:lpstr>Environment</vt:lpstr>
      <vt:lpstr>Try</vt:lpstr>
      <vt:lpstr>Commands</vt:lpstr>
      <vt:lpstr>Try This</vt:lpstr>
      <vt:lpstr>LS</vt:lpstr>
      <vt:lpstr>Try it</vt:lpstr>
      <vt:lpstr>find</vt:lpstr>
      <vt:lpstr>find </vt:lpstr>
      <vt:lpstr>sudo</vt:lpstr>
      <vt:lpstr>Time and Date</vt:lpstr>
      <vt:lpstr>cut</vt:lpstr>
      <vt:lpstr>Try it </vt:lpstr>
      <vt:lpstr>awk</vt:lpstr>
      <vt:lpstr>awk </vt:lpstr>
      <vt:lpstr>grep</vt:lpstr>
      <vt:lpstr>try it</vt:lpstr>
      <vt:lpstr>sed</vt:lpstr>
      <vt:lpstr>sed</vt:lpstr>
      <vt:lpstr>Head and Tail</vt:lpstr>
      <vt:lpstr>Conditionals</vt:lpstr>
      <vt:lpstr>Try it</vt:lpstr>
      <vt:lpstr>Permissions</vt:lpstr>
      <vt:lpstr>Try it</vt:lpstr>
      <vt:lpstr>Setting permissions</vt:lpstr>
      <vt:lpstr>Scripting</vt:lpstr>
      <vt:lpstr>Scripting </vt:lpstr>
      <vt:lpstr>Scripting </vt:lpstr>
      <vt:lpstr>scripting</vt:lpstr>
      <vt:lpstr>Try it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Components of a UNIX Operating System</dc:title>
  <cp:lastModifiedBy>Joe McManus</cp:lastModifiedBy>
  <cp:revision>9</cp:revision>
  <dcterms:modified xsi:type="dcterms:W3CDTF">2014-08-28T21:10:57Z</dcterms:modified>
</cp:coreProperties>
</file>