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Dehu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61"/>
    <p:restoredTop sz="94664"/>
  </p:normalViewPr>
  <p:slideViewPr>
    <p:cSldViewPr snapToGrid="0" snapToObjects="1">
      <p:cViewPr varScale="1">
        <p:scale>
          <a:sx n="53" d="100"/>
          <a:sy n="53" d="100"/>
        </p:scale>
        <p:origin x="176"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8-24T21:06:25.087" idx="1">
    <p:pos x="6000" y="0"/>
    <p:text>I always recommend this, but added another slide.  First level is the only free one sadly, but worth the money IMHO.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pythian.com/blog/emacs-keybindings-in-bash/" TargetMode="External"/><Relationship Id="rId4" Type="http://schemas.openxmlformats.org/officeDocument/2006/relationships/hyperlink" Target="http://www.scribd.com/doc/985254/Bash-Emacs-Editing-Mode-readline-Cheat-Sheet" TargetMode="External"/><Relationship Id="rId5" Type="http://schemas.openxmlformats.org/officeDocument/2006/relationships/hyperlink" Target="http://www.catonmat.net/download/bash-vi-editing-mode-cheat-sheet.pdf"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pythian.com/blog/emacs-keybindings-in-bash/" TargetMode="External"/><Relationship Id="rId4" Type="http://schemas.openxmlformats.org/officeDocument/2006/relationships/hyperlink" Target="http://www.scribd.com/doc/985254/Bash-Emacs-Editing-Mode-readline-Cheat-Sheet" TargetMode="External"/><Relationship Id="rId5" Type="http://schemas.openxmlformats.org/officeDocument/2006/relationships/hyperlink" Target="http://www.catonmat.net/download/bash-vi-editing-mode-cheat-sheet.pdf" TargetMode="External"/><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Additionally, you may also see numbers associated with each of these.  These numbers represent something called file descriptors, which is just an index for an entry in an array used by the kernel or operating system to track the files in use by a process.  Ultimately, the way the process sees these things are simply files that can be read from, or written to.</a:t>
            </a:r>
          </a:p>
          <a:p>
            <a:pPr lvl="0" rtl="0">
              <a:spcBef>
                <a:spcPts val="0"/>
              </a:spcBef>
              <a:buNone/>
            </a:pPr>
            <a:endParaRPr/>
          </a:p>
          <a:p>
            <a:pPr lvl="0" rtl="0">
              <a:spcBef>
                <a:spcPts val="0"/>
              </a:spcBef>
              <a:buNone/>
            </a:pPr>
            <a:r>
              <a:rPr lang="en"/>
              <a:t>Now, lets see this in action on the command line.  We are going to login to the machine using the root, or most privileged user on the machine with the password of reverse.  Once in, lets run a simple command.  In this case, we’ll run the program called uptime.  This command doesn’t use standard in, it only uses standard out to print out the total time that the system has been up and running.</a:t>
            </a:r>
          </a:p>
          <a:p>
            <a:pPr lvl="0" rtl="0">
              <a:spcBef>
                <a:spcPts val="0"/>
              </a:spcBef>
              <a:buNone/>
            </a:pPr>
            <a:endParaRPr/>
          </a:p>
          <a:p>
            <a:pPr lvl="0" rtl="0">
              <a:spcBef>
                <a:spcPts val="0"/>
              </a:spcBef>
              <a:buNone/>
            </a:pPr>
            <a:r>
              <a:rPr lang="en"/>
              <a:t>Now, lets look at another program.  This one is called tail.  It takes the name of a file as the only argument, and prints the last 10 lines from that file.  However, what happens if the file doesn’t exist?  Lets use the name of a file that doesn’t exist.  We can see output to the screen, but this time it was written to the screen using standard error.  I know this, because that is the way the tail program is written.  </a:t>
            </a:r>
          </a:p>
          <a:p>
            <a:pPr lvl="0" rtl="0">
              <a:spcBef>
                <a:spcPts val="0"/>
              </a:spcBef>
              <a:buNone/>
            </a:pPr>
            <a:endParaRPr/>
          </a:p>
          <a:p>
            <a:pPr lvl="0" rtl="0">
              <a:spcBef>
                <a:spcPts val="0"/>
              </a:spcBef>
              <a:buNone/>
            </a:pPr>
            <a:r>
              <a:rPr lang="en"/>
              <a:t>Should you trust me?  I’m a notorious liar, so you shouldn’t trust a word I say!  So, without looking at the source code of the tail program… how can we figure out if what I said was true?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We can do this by using one of my three most favorite characters on the keyboard, the greater than character.  When we use this character with a command and the name of a file to output to, it will by default redirect standard output from the screen to that file.  Lets see this in action.</a:t>
            </a:r>
          </a:p>
          <a:p>
            <a:pPr lvl="0" rtl="0">
              <a:spcBef>
                <a:spcPts val="0"/>
              </a:spcBef>
              <a:buNone/>
            </a:pPr>
            <a:endParaRPr/>
          </a:p>
          <a:p>
            <a:pPr lvl="0" rtl="0">
              <a:spcBef>
                <a:spcPts val="0"/>
              </a:spcBef>
              <a:buNone/>
            </a:pPr>
            <a:r>
              <a:rPr lang="en"/>
              <a:t>Before we do that… there is a BIG warning here… if we use the name of a file that already exists… it will blow away the contents of that file!</a:t>
            </a:r>
          </a:p>
          <a:p>
            <a:pPr lvl="0" rtl="0">
              <a:spcBef>
                <a:spcPts val="0"/>
              </a:spcBef>
              <a:buNone/>
            </a:pPr>
            <a:endParaRPr/>
          </a:p>
          <a:p>
            <a:pPr lvl="0" rtl="0">
              <a:spcBef>
                <a:spcPts val="0"/>
              </a:spcBef>
              <a:buNone/>
            </a:pPr>
            <a:r>
              <a:rPr lang="en"/>
              <a:t>Lets run the uptime program again, this time we are going to use the greater than character and redirect the output to a file called results.  Don’t worry I already checked to make sure a file doesn’t exist with that name.  </a:t>
            </a:r>
          </a:p>
          <a:p>
            <a:pPr lvl="0" rtl="0">
              <a:spcBef>
                <a:spcPts val="0"/>
              </a:spcBef>
              <a:buNone/>
            </a:pPr>
            <a:endParaRPr/>
          </a:p>
          <a:p>
            <a:pPr lvl="0" rtl="0">
              <a:spcBef>
                <a:spcPts val="0"/>
              </a:spcBef>
              <a:buNone/>
            </a:pPr>
            <a:r>
              <a:rPr lang="en"/>
              <a:t>Now if we use the cat program to print the contents of results to standard out, we can see that the greater than symbol caused the output to be written to a file.</a:t>
            </a:r>
          </a:p>
          <a:p>
            <a:pPr lvl="0" rtl="0">
              <a:spcBef>
                <a:spcPts val="0"/>
              </a:spcBef>
              <a:buNone/>
            </a:pPr>
            <a:endParaRPr/>
          </a:p>
          <a:p>
            <a:pPr lvl="0" rtl="0">
              <a:spcBef>
                <a:spcPts val="0"/>
              </a:spcBef>
              <a:buNone/>
            </a:pPr>
            <a:r>
              <a:rPr lang="en"/>
              <a:t>Now that we know how standard output redirection works, what happens if we run tail program again with a bad file name but with standard out redirected to a file?  Will we see anything on the screen?  Of course we will, because I didn’t lie to you (at least this time), tail printed an error to standard error and we redirected standard out to a file, not standard error, so standard error still goes to the screen.  We can also see that the contents of results1 is empty.</a:t>
            </a:r>
          </a:p>
          <a:p>
            <a:pPr lvl="0" rtl="0">
              <a:spcBef>
                <a:spcPts val="0"/>
              </a:spcBef>
              <a:buNone/>
            </a:pPr>
            <a:endParaRPr/>
          </a:p>
          <a:p>
            <a:pPr lvl="0" rtl="0">
              <a:spcBef>
                <a:spcPts val="0"/>
              </a:spcBef>
              <a:buNone/>
            </a:pPr>
            <a:r>
              <a:rPr lang="en"/>
              <a:t>If we want to redirect standard error to a file instead, we can put the number of standard error before the greater than sign.  This will force standard error to be written to a file instead of standard out.  If we print the contents of results1 now, we can see that it was a success.</a:t>
            </a:r>
          </a:p>
          <a:p>
            <a:pPr lvl="0" rtl="0">
              <a:spcBef>
                <a:spcPts val="0"/>
              </a:spcBef>
              <a:buNone/>
            </a:pPr>
            <a:endParaRPr/>
          </a:p>
          <a:p>
            <a:pPr lvl="0" rtl="0">
              <a:spcBef>
                <a:spcPts val="0"/>
              </a:spcBef>
              <a:buNone/>
            </a:pPr>
            <a:r>
              <a:rPr lang="en"/>
              <a:t>We can also use the number for standard output, which is 1, and it’ll do the same thing as if we didn’t include a number at all because the default when no number is given is to redirect standard out.  And yes, I reused the name results1 so the existing contents were blown away with the output from the uptime command.</a:t>
            </a:r>
          </a:p>
          <a:p>
            <a:pPr lvl="0" rtl="0">
              <a:spcBef>
                <a:spcPts val="0"/>
              </a:spcBef>
              <a:buNone/>
            </a:pPr>
            <a:endParaRPr/>
          </a:p>
          <a:p>
            <a:pPr lvl="0" rtl="0">
              <a:spcBef>
                <a:spcPts val="0"/>
              </a:spcBef>
              <a:buNone/>
            </a:pPr>
            <a:r>
              <a:rPr lang="en"/>
              <a:t>Okay, so I’m way over time, but we covered a lot of ground.  We’ll look at some additional tricks that we can with redirection in another video.  Thats all I got, this is Mark signing out… see you guys next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Before we go any further, I want to introduce you to another one of my favorite characters on the keyboard.  This is the pipe character and it can be used to interlink programs together.  It essentially takes the standard output of the command on the left, and ties it to the standard input of the command on the right.  Lets see an example of this in action.  The sort command was mentioned in one of the videos.  </a:t>
            </a:r>
          </a:p>
          <a:p>
            <a:pPr lvl="0" rtl="0">
              <a:spcBef>
                <a:spcPts val="0"/>
              </a:spcBef>
              <a:buNone/>
            </a:pPr>
            <a:endParaRPr/>
          </a:p>
          <a:p>
            <a:pPr lvl="0" rtl="0">
              <a:spcBef>
                <a:spcPts val="0"/>
              </a:spcBef>
              <a:buNone/>
            </a:pPr>
            <a:r>
              <a:rPr lang="en"/>
              <a:t>When I run sort, notice how it sits waiting at standard in for input right?  Now, I’m going to run cat, which prints out to the screen using standard output.  Now, lets pipe the output of cat to the standard input of sort.  Neat huh?  What we’ve done is something known as a one-liner.  By the time you are done with this course, you’ll be amazed with what tasks you can complete on a UNIX system with one-liners.</a:t>
            </a:r>
          </a:p>
          <a:p>
            <a:pPr lvl="0" rtl="0">
              <a:spcBef>
                <a:spcPts val="0"/>
              </a:spcBef>
              <a:buNone/>
            </a:pPr>
            <a:endParaRPr/>
          </a:p>
          <a:p>
            <a:pPr lvl="0" rtl="0">
              <a:spcBef>
                <a:spcPts val="0"/>
              </a:spcBef>
              <a:buNone/>
            </a:pPr>
            <a:r>
              <a:rPr lang="en"/>
              <a:t>Let's briefly review a few programs included on most UNIX systems that are incredibly helpful…. they are commonly known as filters.  The sole purpose of filters is to do something with the textual input given to them.  Right now, you probably don’t have man on your system… don’t worry, we’ll see how to get it there in a little bit.</a:t>
            </a:r>
          </a:p>
          <a:p>
            <a:pPr lvl="0" rtl="0">
              <a:spcBef>
                <a:spcPts val="0"/>
              </a:spcBef>
              <a:buNone/>
            </a:pPr>
            <a:endParaRPr/>
          </a:p>
          <a:p>
            <a:pPr lvl="0" rtl="0">
              <a:spcBef>
                <a:spcPts val="0"/>
              </a:spcBef>
              <a:buNone/>
            </a:pPr>
            <a:r>
              <a:rPr lang="en"/>
              <a:t>sort -r</a:t>
            </a:r>
          </a:p>
          <a:p>
            <a:pPr lvl="0" rtl="0">
              <a:spcBef>
                <a:spcPts val="0"/>
              </a:spcBef>
              <a:buNone/>
            </a:pPr>
            <a:r>
              <a:rPr lang="en"/>
              <a:t>tail -n</a:t>
            </a:r>
          </a:p>
          <a:p>
            <a:pPr lvl="0" rtl="0">
              <a:spcBef>
                <a:spcPts val="0"/>
              </a:spcBef>
              <a:buNone/>
            </a:pPr>
            <a:r>
              <a:rPr lang="en"/>
              <a:t>head -n</a:t>
            </a:r>
          </a:p>
          <a:p>
            <a:pPr lvl="0" rtl="0">
              <a:spcBef>
                <a:spcPts val="0"/>
              </a:spcBef>
              <a:buNone/>
            </a:pPr>
            <a:r>
              <a:rPr lang="en"/>
              <a:t>grep</a:t>
            </a:r>
          </a:p>
          <a:p>
            <a:pPr lvl="0" rtl="0">
              <a:spcBef>
                <a:spcPts val="0"/>
              </a:spcBef>
              <a:buNone/>
            </a:pPr>
            <a:r>
              <a:rPr lang="en"/>
              <a:t>cut</a:t>
            </a:r>
          </a:p>
          <a:p>
            <a:pPr lvl="0" rtl="0">
              <a:spcBef>
                <a:spcPts val="0"/>
              </a:spcBef>
              <a:buNone/>
            </a:pPr>
            <a:r>
              <a:rPr lang="en"/>
              <a:t>tr</a:t>
            </a:r>
          </a:p>
          <a:p>
            <a:pPr lvl="0" rtl="0">
              <a:spcBef>
                <a:spcPts val="0"/>
              </a:spcBef>
              <a:buNone/>
            </a:pPr>
            <a:r>
              <a:rPr lang="en"/>
              <a:t>df</a:t>
            </a:r>
          </a:p>
          <a:p>
            <a:pPr lvl="0" rtl="0">
              <a:spcBef>
                <a:spcPts val="0"/>
              </a:spcBef>
              <a:buNone/>
            </a:pPr>
            <a:r>
              <a:rPr lang="en"/>
              <a:t>wc</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162"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chemeClr val="dk1"/>
                </a:solidFill>
              </a:rPr>
              <a:t>Visual Editor Improved, is a text based editor that we can use to edit files on the command line.  It is incredibly efficient and fast, but has a bit of a learning curve.</a:t>
            </a:r>
          </a:p>
          <a:p>
            <a:pPr marL="457200" lvl="0" indent="-298450" rtl="0">
              <a:lnSpc>
                <a:spcPct val="115000"/>
              </a:lnSpc>
              <a:spcBef>
                <a:spcPts val="0"/>
              </a:spcBef>
              <a:buClr>
                <a:schemeClr val="dk1"/>
              </a:buClr>
              <a:buSzPct val="100000"/>
              <a:buChar char="●"/>
            </a:pPr>
            <a:r>
              <a:rPr lang="en">
                <a:solidFill>
                  <a:schemeClr val="dk1"/>
                </a:solidFill>
              </a:rPr>
              <a:t>Today, we are going to run through a half-hour tutorial called vimtutor… but first, we must get it installed on our machine, and to install it on our machine we need to know vim.  Doh!</a:t>
            </a:r>
          </a:p>
          <a:p>
            <a:pPr marL="457200" lvl="0" indent="-298450" rtl="0">
              <a:lnSpc>
                <a:spcPct val="115000"/>
              </a:lnSpc>
              <a:spcBef>
                <a:spcPts val="0"/>
              </a:spcBef>
              <a:buClr>
                <a:schemeClr val="dk1"/>
              </a:buClr>
              <a:buSzPct val="100000"/>
              <a:buChar char="●"/>
            </a:pPr>
            <a:r>
              <a:rPr lang="en">
                <a:solidFill>
                  <a:schemeClr val="dk1"/>
                </a:solidFill>
              </a:rPr>
              <a:t>Lets walk through this together so get your VM up.  We are going to do the following:</a:t>
            </a:r>
          </a:p>
          <a:p>
            <a:pPr marL="914400" lvl="1" indent="-298450" rtl="0">
              <a:lnSpc>
                <a:spcPct val="115000"/>
              </a:lnSpc>
              <a:spcBef>
                <a:spcPts val="0"/>
              </a:spcBef>
              <a:buClr>
                <a:schemeClr val="dk1"/>
              </a:buClr>
              <a:buSzPct val="100000"/>
              <a:buChar char="○"/>
            </a:pPr>
            <a:r>
              <a:rPr lang="en">
                <a:solidFill>
                  <a:schemeClr val="dk1"/>
                </a:solidFill>
              </a:rPr>
              <a:t>Edit the file /etc/sysconfig/network-scripts/ifcfg-eth0 with vim</a:t>
            </a:r>
          </a:p>
          <a:p>
            <a:pPr marL="914400" lvl="1" indent="-298450" rtl="0">
              <a:lnSpc>
                <a:spcPct val="115000"/>
              </a:lnSpc>
              <a:spcBef>
                <a:spcPts val="0"/>
              </a:spcBef>
              <a:buClr>
                <a:schemeClr val="dk1"/>
              </a:buClr>
              <a:buSzPct val="100000"/>
              <a:buChar char="○"/>
            </a:pPr>
            <a:r>
              <a:rPr lang="en">
                <a:solidFill>
                  <a:schemeClr val="dk1"/>
                </a:solidFill>
              </a:rPr>
              <a:t>Navigate to the line that says ONBOOT=no</a:t>
            </a:r>
          </a:p>
          <a:p>
            <a:pPr marL="914400" lvl="1" indent="-298450" rtl="0">
              <a:lnSpc>
                <a:spcPct val="115000"/>
              </a:lnSpc>
              <a:spcBef>
                <a:spcPts val="0"/>
              </a:spcBef>
              <a:buClr>
                <a:schemeClr val="dk1"/>
              </a:buClr>
              <a:buSzPct val="100000"/>
              <a:buChar char="○"/>
            </a:pPr>
            <a:r>
              <a:rPr lang="en">
                <a:solidFill>
                  <a:schemeClr val="dk1"/>
                </a:solidFill>
              </a:rPr>
              <a:t>Switch to insert mode by pressing the i key</a:t>
            </a:r>
          </a:p>
          <a:p>
            <a:pPr marL="914400" lvl="1" indent="-298450" rtl="0">
              <a:lnSpc>
                <a:spcPct val="115000"/>
              </a:lnSpc>
              <a:spcBef>
                <a:spcPts val="0"/>
              </a:spcBef>
              <a:buClr>
                <a:schemeClr val="dk1"/>
              </a:buClr>
              <a:buSzPct val="100000"/>
              <a:buChar char="○"/>
            </a:pPr>
            <a:r>
              <a:rPr lang="en">
                <a:solidFill>
                  <a:schemeClr val="dk1"/>
                </a:solidFill>
              </a:rPr>
              <a:t>Change the no to a yes and press escape</a:t>
            </a:r>
          </a:p>
          <a:p>
            <a:pPr marL="914400" lvl="1" indent="-298450" rtl="0">
              <a:lnSpc>
                <a:spcPct val="115000"/>
              </a:lnSpc>
              <a:spcBef>
                <a:spcPts val="0"/>
              </a:spcBef>
              <a:buClr>
                <a:schemeClr val="dk1"/>
              </a:buClr>
              <a:buSzPct val="100000"/>
              <a:buChar char="○"/>
            </a:pPr>
            <a:r>
              <a:rPr lang="en">
                <a:solidFill>
                  <a:schemeClr val="dk1"/>
                </a:solidFill>
              </a:rPr>
              <a:t>Press :wq to save and exit</a:t>
            </a:r>
          </a:p>
          <a:p>
            <a:pPr marL="914400" lvl="1" indent="-298450" rtl="0">
              <a:lnSpc>
                <a:spcPct val="115000"/>
              </a:lnSpc>
              <a:spcBef>
                <a:spcPts val="0"/>
              </a:spcBef>
              <a:buClr>
                <a:schemeClr val="dk1"/>
              </a:buClr>
              <a:buSzPct val="100000"/>
              <a:buChar char="○"/>
            </a:pPr>
            <a:r>
              <a:rPr lang="en">
                <a:solidFill>
                  <a:schemeClr val="dk1"/>
                </a:solidFill>
              </a:rPr>
              <a:t>Reboot the machine by running the command reboot</a:t>
            </a:r>
          </a:p>
          <a:p>
            <a:pPr marL="914400" lvl="1" indent="-298450" rtl="0">
              <a:lnSpc>
                <a:spcPct val="115000"/>
              </a:lnSpc>
              <a:spcBef>
                <a:spcPts val="0"/>
              </a:spcBef>
              <a:buClr>
                <a:schemeClr val="dk1"/>
              </a:buClr>
              <a:buSzPct val="100000"/>
              <a:buChar char="○"/>
            </a:pPr>
            <a:r>
              <a:rPr lang="en">
                <a:solidFill>
                  <a:schemeClr val="dk1"/>
                </a:solidFill>
              </a:rPr>
              <a:t>After the machine comes up, run the command:</a:t>
            </a:r>
            <a:br>
              <a:rPr lang="en">
                <a:solidFill>
                  <a:schemeClr val="dk1"/>
                </a:solidFill>
              </a:rPr>
            </a:br>
            <a:r>
              <a:rPr lang="en">
                <a:solidFill>
                  <a:schemeClr val="dk1"/>
                </a:solidFill>
              </a:rPr>
              <a:t>yum install vim-enhanced man</a:t>
            </a:r>
          </a:p>
          <a:p>
            <a:pPr marL="457200" lvl="0" indent="-298450" rtl="0">
              <a:lnSpc>
                <a:spcPct val="115000"/>
              </a:lnSpc>
              <a:spcBef>
                <a:spcPts val="0"/>
              </a:spcBef>
              <a:buClr>
                <a:schemeClr val="dk1"/>
              </a:buClr>
              <a:buSzPct val="100000"/>
              <a:buChar char="●"/>
            </a:pPr>
            <a:r>
              <a:rPr lang="en">
                <a:solidFill>
                  <a:schemeClr val="dk1"/>
                </a:solidFill>
              </a:rPr>
              <a:t>Now that we have the enhanced version of VIM installed, we can run a program called vimtutor that will walk us through the usage of VIM.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u="sng">
                <a:solidFill>
                  <a:schemeClr val="hlink"/>
                </a:solidFill>
                <a:hlinkClick r:id="rId3"/>
              </a:rPr>
              <a:t>http://www.pythian.com/blog/emacs-keybindings-in-bash/</a:t>
            </a:r>
          </a:p>
          <a:p>
            <a:pPr lvl="0" rtl="0">
              <a:spcBef>
                <a:spcPts val="0"/>
              </a:spcBef>
              <a:buClr>
                <a:schemeClr val="dk1"/>
              </a:buClr>
              <a:buSzPct val="100000"/>
              <a:buFont typeface="Arial"/>
              <a:buNone/>
            </a:pPr>
            <a:r>
              <a:rPr lang="en" u="sng">
                <a:solidFill>
                  <a:schemeClr val="hlink"/>
                </a:solidFill>
                <a:hlinkClick r:id="rId4"/>
              </a:rPr>
              <a:t>http://www.scribd.com/doc/985254/Bash-Emacs-Editing-Mode-readline-Cheat-Sheet</a:t>
            </a:r>
          </a:p>
          <a:p>
            <a:pPr lvl="0" rtl="0">
              <a:spcBef>
                <a:spcPts val="0"/>
              </a:spcBef>
              <a:buClr>
                <a:schemeClr val="dk1"/>
              </a:buClr>
              <a:buSzPct val="110000"/>
              <a:buFont typeface="Arial"/>
              <a:buNone/>
            </a:pPr>
            <a:r>
              <a:rPr lang="en" u="sng">
                <a:solidFill>
                  <a:schemeClr val="hlink"/>
                </a:solidFill>
                <a:hlinkClick r:id="rId5"/>
              </a:rPr>
              <a:t>http://www.catonmat.net/download/bash-vi-editing-mode-cheat-sheet.pdf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u="sng">
                <a:solidFill>
                  <a:schemeClr val="hlink"/>
                </a:solidFill>
                <a:hlinkClick r:id="rId3"/>
              </a:rPr>
              <a:t>http://www.pythian.com/blog/emacs-keybindings-in-bash/</a:t>
            </a:r>
          </a:p>
          <a:p>
            <a:pPr lvl="0">
              <a:spcBef>
                <a:spcPts val="0"/>
              </a:spcBef>
              <a:buClr>
                <a:schemeClr val="dk1"/>
              </a:buClr>
              <a:buSzPct val="100000"/>
              <a:buFont typeface="Arial"/>
              <a:buNone/>
            </a:pPr>
            <a:r>
              <a:rPr lang="en" u="sng">
                <a:solidFill>
                  <a:schemeClr val="hlink"/>
                </a:solidFill>
                <a:hlinkClick r:id="rId4"/>
              </a:rPr>
              <a:t>http://www.scribd.com/doc/985254/Bash-Emacs-Editing-Mode-readline-Cheat-Sheet</a:t>
            </a:r>
          </a:p>
          <a:p>
            <a:pPr lvl="0" rtl="0">
              <a:spcBef>
                <a:spcPts val="0"/>
              </a:spcBef>
              <a:buClr>
                <a:schemeClr val="dk1"/>
              </a:buClr>
              <a:buSzPct val="110000"/>
              <a:buFont typeface="Arial"/>
              <a:buNone/>
            </a:pPr>
            <a:r>
              <a:rPr lang="en" u="sng">
                <a:solidFill>
                  <a:schemeClr val="hlink"/>
                </a:solidFill>
                <a:hlinkClick r:id="rId5"/>
              </a:rPr>
              <a:t>http://www.catonmat.net/download/bash-vi-editing-mode-cheat-sheet.pdf</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 sz="1000"/>
              <a:t>A variable in a shell, is very similar to a variable in a programming language.  There are two types, local, and global or environment.  A local variable sticks with only the current running shell, or process and isn’t passed to any other commands that execute programs.  It is mostly useful when you are writing what is known as a shell script, which is essentially a way of automating the command line and putting a list of commands in a file to run.   We’ll look at shell scripting another time, but right now lets look at the second type of variables… global or environment.  One important syntactical thing to note when setting variables with bash… they must not have any whitespace before, or after the equals sign (it is okay after the equals sign if it is contained within a quote).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A shell is essentially an interface one can use to instruct a computer to take some action.  These actions are normally given in the form of a command.  There can be two different types of commands.  One type can be a command that is specific to the shell itself called a built-in, and the other can be an external executable that can be ran.  Whenever you run a command that isn’t a built-in, the kernel or operating system will run the executable and it becomes a process.</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Commands may take arguments, and these arguments are specific instructions for the command such as the file to copy, and the destination to copy it to.  The arguments for a command can be typically found either by reading the man pages or by typing --help as the first and only argument.</a:t>
            </a:r>
          </a:p>
          <a:p>
            <a:pPr lvl="0" rtl="0">
              <a:spcBef>
                <a:spcPts val="0"/>
              </a:spcBef>
              <a:buClr>
                <a:schemeClr val="dk1"/>
              </a:buClr>
              <a:buSzPct val="100000"/>
              <a:buFont typeface="Arial"/>
              <a:buNone/>
            </a:pPr>
            <a:endParaRPr>
              <a:solidFill>
                <a:schemeClr val="dk1"/>
              </a:solidFill>
            </a:endParaRPr>
          </a:p>
          <a:p>
            <a:pPr lvl="0" rtl="0">
              <a:spcBef>
                <a:spcPts val="0"/>
              </a:spcBef>
              <a:buNone/>
            </a:pPr>
            <a:r>
              <a:rPr lang="en">
                <a:solidFill>
                  <a:schemeClr val="dk1"/>
                </a:solidFill>
              </a:rPr>
              <a:t>Not only can shells run commands, but Shells can also be programmed using a process known as scripting.  Various shells provide a limited set of programming features and can execute commands based conditions, etc.</a:t>
            </a:r>
          </a:p>
          <a:p>
            <a:pPr lvl="0" rtl="0">
              <a:spcBef>
                <a:spcPts val="0"/>
              </a:spcBef>
              <a:buNone/>
            </a:pPr>
            <a:endParaRPr>
              <a:solidFill>
                <a:schemeClr val="dk1"/>
              </a:solidFill>
            </a:endParaRPr>
          </a:p>
          <a:p>
            <a:pPr lvl="0" rtl="0">
              <a:spcBef>
                <a:spcPts val="0"/>
              </a:spcBef>
              <a:buClr>
                <a:schemeClr val="dk1"/>
              </a:buClr>
              <a:buSzPct val="100000"/>
              <a:buFont typeface="Arial"/>
              <a:buNone/>
            </a:pPr>
            <a:r>
              <a:rPr lang="en">
                <a:solidFill>
                  <a:schemeClr val="dk1"/>
                </a:solidFill>
              </a:rPr>
              <a:t>When you sit at the command line, there are some important components that you’ll see.  The first is the user you are logged in as, the hostname of the machine and your current directory.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An environment variable is a variable which is passed to all commands that execute from the shell, whose value can affect the way a running process will behave.  It is essentially one way you can provide configuration information to a process to modify its behavior.  It is essentially a global variable that we can set in the shell, that will be automatically passed to processes when we run them.  By convention, we use capital names for environment variables.  </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The way we can tell bash that we want a variable to be global, or to be an environment variable is by using the export built-in.  Note that this command doesn’t launch some executable on the machine, it causes bash to run some pre-defined function built into the bash program itself.  Lets see this on the command line.</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So lets quickly create a local variable called foo, note the lack of spaces surrounding the equals sign.  We can use the echo program to print things out to the screen, and in this case we’ll use it to print out the values of our variables.</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That is a local variable… now what about a global variable?  Lets create a variable called bar, but this time we’ll use the export built-in.</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Some environment variables are automatically set for us when we login.  We can see a list of all environment variables defined by running the built-in command printenv.</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Why did I bother telling you about environment variables?  Because they are incredibly important and helpful with some programs… but there is one environment variable more important than the rest that I want to point out.  When you type a command in bash, have you ever wondered how does it know where to find the appropriate executable file on the filesystem?  The path environment variable is what tells bash where to look.  It contains a list of directories, colon separated, that the shell should search for executable programs when a command is typed.</a:t>
            </a:r>
          </a:p>
          <a:p>
            <a:pPr lvl="0" rtl="0">
              <a:spcBef>
                <a:spcPts val="0"/>
              </a:spcBef>
              <a:buNone/>
            </a:pPr>
            <a:endParaRPr>
              <a:solidFill>
                <a:schemeClr val="dk1"/>
              </a:solidFill>
            </a:endParaRPr>
          </a:p>
          <a:p>
            <a:pPr lvl="0" rtl="0">
              <a:spcBef>
                <a:spcPts val="0"/>
              </a:spcBef>
              <a:buNone/>
            </a:pPr>
            <a:r>
              <a:rPr lang="en">
                <a:solidFill>
                  <a:schemeClr val="dk1"/>
                </a:solidFill>
              </a:rPr>
              <a:t>Lets first look at what the PATH environment variable is set to on our machine.  We can see that it has several directories we’d commonly find executables such as /bin.  If we look in there we can see things such as ls.</a:t>
            </a:r>
          </a:p>
          <a:p>
            <a:pPr lvl="0" rtl="0">
              <a:spcBef>
                <a:spcPts val="0"/>
              </a:spcBef>
              <a:buNone/>
            </a:pPr>
            <a:endParaRPr>
              <a:solidFill>
                <a:schemeClr val="dk1"/>
              </a:solidFill>
            </a:endParaRPr>
          </a:p>
          <a:p>
            <a:pPr lvl="0" rtl="0">
              <a:spcBef>
                <a:spcPts val="0"/>
              </a:spcBef>
              <a:buNone/>
            </a:pPr>
            <a:r>
              <a:rPr lang="en">
                <a:solidFill>
                  <a:schemeClr val="dk1"/>
                </a:solidFill>
              </a:rPr>
              <a:t>Now, lets unset my PATH environment variable by using the unset built-in and see what happens.  Before we do that, lets run a program like uptime, and lets figure out where it is located.  We can find this by using the which built-in.  We can see that it is located in /usr/bin/uptime.  So what happens now if we unset the PATH environment variable.  We can see that bash can no longer find the uptime executable.  If we manually specify the full path to it, we can still run it, but this is a major pain.  </a:t>
            </a:r>
          </a:p>
          <a:p>
            <a:pPr lvl="0" rtl="0">
              <a:spcBef>
                <a:spcPts val="0"/>
              </a:spcBef>
              <a:buNone/>
            </a:pPr>
            <a:endParaRPr>
              <a:solidFill>
                <a:schemeClr val="dk1"/>
              </a:solidFill>
            </a:endParaRPr>
          </a:p>
          <a:p>
            <a:pPr lvl="0" rtl="0">
              <a:spcBef>
                <a:spcPts val="0"/>
              </a:spcBef>
              <a:buNone/>
            </a:pPr>
            <a:r>
              <a:rPr lang="en">
                <a:solidFill>
                  <a:schemeClr val="dk1"/>
                </a:solidFill>
              </a:rPr>
              <a:t>Lets undo this.  Fortunately, the modifications we make to our environment variables while running in the shell are only temporary and only last till we exit the shell.  So if we logout and log back in, everything should be normal again.</a:t>
            </a:r>
          </a:p>
          <a:p>
            <a:pPr lvl="0" rtl="0">
              <a:spcBef>
                <a:spcPts val="0"/>
              </a:spcBef>
              <a:buNone/>
            </a:pPr>
            <a:endParaRPr>
              <a:solidFill>
                <a:schemeClr val="dk1"/>
              </a:solidFill>
            </a:endParaRPr>
          </a:p>
          <a:p>
            <a:pPr lvl="0" rtl="0">
              <a:spcBef>
                <a:spcPts val="0"/>
              </a:spcBef>
              <a:buNone/>
            </a:pPr>
            <a:r>
              <a:rPr lang="en">
                <a:solidFill>
                  <a:schemeClr val="dk1"/>
                </a:solidFill>
              </a:rPr>
              <a:t>That said, what if we wanted to make a permanent change to our environment variables, such as the path variable.  Well, it is probably about time that we look at our very first bash script.  The script responsible for setting up the environment for a specific user and is stored in a file called .bash_profile located inside the users home directory.  Normally when you investigate the contents of the home directory, you won’t see it because any file that starts with a period is considered to be hidden.  You can see them by adding a -a to the ls command.</a:t>
            </a:r>
          </a:p>
          <a:p>
            <a:pPr lvl="0" rtl="0">
              <a:spcBef>
                <a:spcPts val="0"/>
              </a:spcBef>
              <a:buNone/>
            </a:pPr>
            <a:endParaRPr>
              <a:solidFill>
                <a:schemeClr val="dk1"/>
              </a:solidFill>
            </a:endParaRPr>
          </a:p>
          <a:p>
            <a:pPr lvl="0" rtl="0">
              <a:spcBef>
                <a:spcPts val="0"/>
              </a:spcBef>
              <a:buNone/>
            </a:pPr>
            <a:r>
              <a:rPr lang="en">
                <a:solidFill>
                  <a:schemeClr val="dk1"/>
                </a:solidFill>
              </a:rPr>
              <a:t>If we cat the contents of the file, we can see the path variable being modified to add a directory under home called bin to search for executables.  It is also important to note, that environment variables can be modified system wide for all users.  This can be done by creating a similar script in the location /etc/profile.d with some kind of unique name that ends with a .sh (.csh is executed by different shells than bash).</a:t>
            </a:r>
          </a:p>
          <a:p>
            <a:pPr lvl="0" rtl="0">
              <a:spcBef>
                <a:spcPts val="0"/>
              </a:spcBef>
              <a:buNone/>
            </a:pPr>
            <a:endParaRPr>
              <a:solidFill>
                <a:schemeClr val="dk1"/>
              </a:solidFill>
            </a:endParaRPr>
          </a:p>
          <a:p>
            <a:pPr lvl="0" rtl="0">
              <a:spcBef>
                <a:spcPts val="0"/>
              </a:spcBef>
              <a:buNone/>
            </a:pPr>
            <a:r>
              <a:rPr lang="en">
                <a:solidFill>
                  <a:schemeClr val="dk1"/>
                </a:solidFill>
              </a:rPr>
              <a:t>One final bonus command I’ll throw into this video.  If you are not sure what directory a specific program lives in that you are typing a command for, or if you just want to check if it exists before you try running it… the program which will print out the directory a command is located in.</a:t>
            </a:r>
          </a:p>
          <a:p>
            <a:pPr lvl="0" rtl="0">
              <a:spcBef>
                <a:spcPts val="0"/>
              </a:spcBef>
              <a:buNone/>
            </a:pPr>
            <a:endParaRPr>
              <a:solidFill>
                <a:schemeClr val="dk1"/>
              </a:solidFill>
            </a:endParaRPr>
          </a:p>
          <a:p>
            <a:pPr lvl="0" rtl="0">
              <a:spcBef>
                <a:spcPts val="0"/>
              </a:spcBef>
              <a:buNone/>
            </a:pPr>
            <a:r>
              <a:rPr lang="en">
                <a:solidFill>
                  <a:schemeClr val="dk1"/>
                </a:solidFill>
              </a:rPr>
              <a:t>Alright, thats it for now… this is Mark signing out… see you guys next time.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Sometimes you might see a ~ instead of a directory path, which simply indicates that you are in the home directory of the current user who is logged 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There are so many different shells out there, all having there own set of features which you can explore on your own.  For this course, we’ll focus on Bash which is a very popular and commonly used shell, especially in the Linux environment.</a:t>
            </a:r>
          </a:p>
          <a:p>
            <a:pPr lvl="0" rtl="0">
              <a:spcBef>
                <a:spcPts val="0"/>
              </a:spcBef>
              <a:buNone/>
            </a:pPr>
            <a:endParaRPr/>
          </a:p>
          <a:p>
            <a:pPr lvl="0" rtl="0">
              <a:spcBef>
                <a:spcPts val="0"/>
              </a:spcBef>
              <a:buNone/>
            </a:pPr>
            <a:r>
              <a:rPr lang="en"/>
              <a:t>sh, one of the oldest, and has an associated programming language built around it.</a:t>
            </a:r>
          </a:p>
          <a:p>
            <a:pPr lvl="0" rtl="0">
              <a:spcBef>
                <a:spcPts val="0"/>
              </a:spcBef>
              <a:buNone/>
            </a:pPr>
            <a:r>
              <a:rPr lang="en"/>
              <a:t>cshell, was built to provide a better interactive mode for the user, and have a scripting language more similar to C.  It provided history, job control, etc.</a:t>
            </a:r>
          </a:p>
          <a:p>
            <a:pPr lvl="0" rtl="0">
              <a:spcBef>
                <a:spcPts val="0"/>
              </a:spcBef>
              <a:buNone/>
            </a:pPr>
            <a:r>
              <a:rPr lang="en"/>
              <a:t>ksh, added line editing to behave like vi or emacs.  It also provided history, job control, etc</a:t>
            </a:r>
          </a:p>
          <a:p>
            <a:pPr lvl="0" rtl="0">
              <a:spcBef>
                <a:spcPts val="0"/>
              </a:spcBef>
              <a:buNone/>
            </a:pPr>
            <a:r>
              <a:rPr lang="en"/>
              <a:t>tcsh, added features to csh such as command line editing</a:t>
            </a:r>
          </a:p>
          <a:p>
            <a:pPr lvl="0" rtl="0">
              <a:spcBef>
                <a:spcPts val="0"/>
              </a:spcBef>
              <a:buNone/>
            </a:pPr>
            <a:r>
              <a:rPr lang="en"/>
              <a:t>bash, combines features of csh &amp; ksh, simplifies input output redirection (we’ll touch more on this next time). </a:t>
            </a:r>
          </a:p>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Moving on, one important thing to note is that every program, or process ran as the result of a command to a shell on a UNIX system is given three important things.  These are:</a:t>
            </a:r>
          </a:p>
          <a:p>
            <a:pPr lvl="0" rtl="0">
              <a:spcBef>
                <a:spcPts val="0"/>
              </a:spcBef>
              <a:buNone/>
            </a:pPr>
            <a:endParaRPr/>
          </a:p>
          <a:p>
            <a:pPr lvl="0" rtl="0">
              <a:spcBef>
                <a:spcPts val="0"/>
              </a:spcBef>
              <a:buNone/>
            </a:pPr>
            <a:r>
              <a:rPr lang="en"/>
              <a:t>Standard Out - A mechanism to print output to the screen about what a program is doing, or as the result of some command (such as 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Standard In - A mechanism to retrieve input from a user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Standard Error - Another mechanism to print output to the screen, but this output only contains error messages.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This is one way to look at it.  Where standard is the “goes inta” of the process, and standard out / error is the “goes outta”.  The old theory computer science theory of “garbage in, garbage” applies here.  The best way example of this, is the shell itself, which is a process that waits for keyboard input on standard in, then writes to either standard error or standard out based on the input.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Sometimes you might see these three things abbreviated, as stdin, stdout, or stderr.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3"/>
        <p:cNvGrpSpPr/>
        <p:nvPr/>
      </p:nvGrpSpPr>
      <p:grpSpPr>
        <a:xfrm>
          <a:off x="0" y="0"/>
          <a:ext cx="0" cy="0"/>
          <a:chOff x="0" y="0"/>
          <a:chExt cx="0" cy="0"/>
        </a:xfrm>
      </p:grpSpPr>
      <p:sp>
        <p:nvSpPr>
          <p:cNvPr id="54" name="Shape 54"/>
          <p:cNvSpPr txBox="1">
            <a:spLocks noGrp="1"/>
          </p:cNvSpPr>
          <p:nvPr>
            <p:ph type="subTitle" idx="1"/>
          </p:nvPr>
        </p:nvSpPr>
        <p:spPr>
          <a:xfrm>
            <a:off x="685800" y="2840053"/>
            <a:ext cx="7772400" cy="784800"/>
          </a:xfrm>
          <a:prstGeom prst="rect">
            <a:avLst/>
          </a:prstGeom>
          <a:noFill/>
          <a:ln>
            <a:noFill/>
          </a:ln>
        </p:spPr>
        <p:txBody>
          <a:bodyPr lIns="91425" tIns="91425" rIns="91425" bIns="91425" anchor="t" anchorCtr="0"/>
          <a:lstStyle>
            <a:lvl1pPr lvl="0"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1pPr>
            <a:lvl2pPr lvl="1"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2pPr>
            <a:lvl3pPr lvl="2"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3pPr>
            <a:lvl4pPr lvl="3"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4pPr>
            <a:lvl5pPr lvl="4"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5pPr>
            <a:lvl6pPr lvl="5"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6pPr>
            <a:lvl7pPr lvl="6"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7pPr>
            <a:lvl8pPr lvl="7"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8pPr>
            <a:lvl9pPr lvl="8"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9pPr>
          </a:lstStyle>
          <a:p>
            <a:endParaRPr/>
          </a:p>
        </p:txBody>
      </p:sp>
      <p:sp>
        <p:nvSpPr>
          <p:cNvPr id="55" name="Shape 55"/>
          <p:cNvSpPr txBox="1">
            <a:spLocks noGrp="1"/>
          </p:cNvSpPr>
          <p:nvPr>
            <p:ph type="ctrTitle"/>
          </p:nvPr>
        </p:nvSpPr>
        <p:spPr>
          <a:xfrm>
            <a:off x="685800" y="1583342"/>
            <a:ext cx="7772400" cy="1159800"/>
          </a:xfrm>
          <a:prstGeom prst="rect">
            <a:avLst/>
          </a:prstGeom>
          <a:noFill/>
          <a:ln>
            <a:noFill/>
          </a:ln>
        </p:spPr>
        <p:txBody>
          <a:bodyPr lIns="91425" tIns="91425" rIns="91425" bIns="91425" anchor="b" anchorCtr="0"/>
          <a:lstStyle>
            <a:lvl1pPr lvl="0"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1pPr>
            <a:lvl2pPr lvl="1"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2pPr>
            <a:lvl3pPr lvl="2"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3pPr>
            <a:lvl4pPr lvl="3"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4pPr>
            <a:lvl5pPr lvl="4"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5pPr>
            <a:lvl6pPr lvl="5"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6pPr>
            <a:lvl7pPr lvl="6"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7pPr>
            <a:lvl8pPr lvl="7"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8pPr>
            <a:lvl9pPr lvl="8"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lt1"/>
                </a:solidFill>
                <a:latin typeface="Arial"/>
                <a:ea typeface="Arial"/>
                <a:cs typeface="Arial"/>
                <a:sym typeface="Arial"/>
              </a:defRPr>
            </a:lvl1pPr>
            <a:lvl2pPr lvl="1" algn="l" rtl="0">
              <a:spcBef>
                <a:spcPts val="0"/>
              </a:spcBef>
              <a:buSzPct val="100000"/>
              <a:buFont typeface="Arial"/>
              <a:buNone/>
              <a:defRPr sz="3600" b="1">
                <a:solidFill>
                  <a:schemeClr val="lt1"/>
                </a:solidFill>
                <a:latin typeface="Arial"/>
                <a:ea typeface="Arial"/>
                <a:cs typeface="Arial"/>
                <a:sym typeface="Arial"/>
              </a:defRPr>
            </a:lvl2pPr>
            <a:lvl3pPr lvl="2" algn="l" rtl="0">
              <a:spcBef>
                <a:spcPts val="0"/>
              </a:spcBef>
              <a:buSzPct val="100000"/>
              <a:buFont typeface="Arial"/>
              <a:buNone/>
              <a:defRPr sz="3600" b="1">
                <a:solidFill>
                  <a:schemeClr val="lt1"/>
                </a:solidFill>
                <a:latin typeface="Arial"/>
                <a:ea typeface="Arial"/>
                <a:cs typeface="Arial"/>
                <a:sym typeface="Arial"/>
              </a:defRPr>
            </a:lvl3pPr>
            <a:lvl4pPr lvl="3" algn="l" rtl="0">
              <a:spcBef>
                <a:spcPts val="0"/>
              </a:spcBef>
              <a:buSzPct val="100000"/>
              <a:buFont typeface="Arial"/>
              <a:buNone/>
              <a:defRPr sz="3600" b="1">
                <a:solidFill>
                  <a:schemeClr val="lt1"/>
                </a:solidFill>
                <a:latin typeface="Arial"/>
                <a:ea typeface="Arial"/>
                <a:cs typeface="Arial"/>
                <a:sym typeface="Arial"/>
              </a:defRPr>
            </a:lvl4pPr>
            <a:lvl5pPr lvl="4" algn="l" rtl="0">
              <a:spcBef>
                <a:spcPts val="0"/>
              </a:spcBef>
              <a:buSzPct val="100000"/>
              <a:buFont typeface="Arial"/>
              <a:buNone/>
              <a:defRPr sz="3600" b="1">
                <a:solidFill>
                  <a:schemeClr val="lt1"/>
                </a:solidFill>
                <a:latin typeface="Arial"/>
                <a:ea typeface="Arial"/>
                <a:cs typeface="Arial"/>
                <a:sym typeface="Arial"/>
              </a:defRPr>
            </a:lvl5pPr>
            <a:lvl6pPr lvl="5" algn="l" rtl="0">
              <a:spcBef>
                <a:spcPts val="0"/>
              </a:spcBef>
              <a:buSzPct val="100000"/>
              <a:buFont typeface="Arial"/>
              <a:buNone/>
              <a:defRPr sz="3600" b="1">
                <a:solidFill>
                  <a:schemeClr val="lt1"/>
                </a:solidFill>
                <a:latin typeface="Arial"/>
                <a:ea typeface="Arial"/>
                <a:cs typeface="Arial"/>
                <a:sym typeface="Arial"/>
              </a:defRPr>
            </a:lvl6pPr>
            <a:lvl7pPr lvl="6" algn="l" rtl="0">
              <a:spcBef>
                <a:spcPts val="0"/>
              </a:spcBef>
              <a:buSzPct val="100000"/>
              <a:buFont typeface="Arial"/>
              <a:buNone/>
              <a:defRPr sz="3600" b="1">
                <a:solidFill>
                  <a:schemeClr val="lt1"/>
                </a:solidFill>
                <a:latin typeface="Arial"/>
                <a:ea typeface="Arial"/>
                <a:cs typeface="Arial"/>
                <a:sym typeface="Arial"/>
              </a:defRPr>
            </a:lvl7pPr>
            <a:lvl8pPr lvl="7" algn="l" rtl="0">
              <a:spcBef>
                <a:spcPts val="0"/>
              </a:spcBef>
              <a:buSzPct val="100000"/>
              <a:buFont typeface="Arial"/>
              <a:buNone/>
              <a:defRPr sz="3600" b="1">
                <a:solidFill>
                  <a:schemeClr val="lt1"/>
                </a:solidFill>
                <a:latin typeface="Arial"/>
                <a:ea typeface="Arial"/>
                <a:cs typeface="Arial"/>
                <a:sym typeface="Arial"/>
              </a:defRPr>
            </a:lvl8pPr>
            <a:lvl9pPr lvl="8"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58" name="Shape 58"/>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lt1"/>
                </a:solidFill>
                <a:latin typeface="Arial"/>
                <a:ea typeface="Arial"/>
                <a:cs typeface="Arial"/>
                <a:sym typeface="Arial"/>
              </a:defRPr>
            </a:lvl1pPr>
            <a:lvl2pPr lvl="1" algn="l" rtl="0">
              <a:spcBef>
                <a:spcPts val="0"/>
              </a:spcBef>
              <a:buSzPct val="100000"/>
              <a:buFont typeface="Arial"/>
              <a:buNone/>
              <a:defRPr sz="3600" b="1">
                <a:solidFill>
                  <a:schemeClr val="lt1"/>
                </a:solidFill>
                <a:latin typeface="Arial"/>
                <a:ea typeface="Arial"/>
                <a:cs typeface="Arial"/>
                <a:sym typeface="Arial"/>
              </a:defRPr>
            </a:lvl2pPr>
            <a:lvl3pPr lvl="2" algn="l" rtl="0">
              <a:spcBef>
                <a:spcPts val="0"/>
              </a:spcBef>
              <a:buSzPct val="100000"/>
              <a:buFont typeface="Arial"/>
              <a:buNone/>
              <a:defRPr sz="3600" b="1">
                <a:solidFill>
                  <a:schemeClr val="lt1"/>
                </a:solidFill>
                <a:latin typeface="Arial"/>
                <a:ea typeface="Arial"/>
                <a:cs typeface="Arial"/>
                <a:sym typeface="Arial"/>
              </a:defRPr>
            </a:lvl3pPr>
            <a:lvl4pPr lvl="3" algn="l" rtl="0">
              <a:spcBef>
                <a:spcPts val="0"/>
              </a:spcBef>
              <a:buSzPct val="100000"/>
              <a:buFont typeface="Arial"/>
              <a:buNone/>
              <a:defRPr sz="3600" b="1">
                <a:solidFill>
                  <a:schemeClr val="lt1"/>
                </a:solidFill>
                <a:latin typeface="Arial"/>
                <a:ea typeface="Arial"/>
                <a:cs typeface="Arial"/>
                <a:sym typeface="Arial"/>
              </a:defRPr>
            </a:lvl4pPr>
            <a:lvl5pPr lvl="4" algn="l" rtl="0">
              <a:spcBef>
                <a:spcPts val="0"/>
              </a:spcBef>
              <a:buSzPct val="100000"/>
              <a:buFont typeface="Arial"/>
              <a:buNone/>
              <a:defRPr sz="3600" b="1">
                <a:solidFill>
                  <a:schemeClr val="lt1"/>
                </a:solidFill>
                <a:latin typeface="Arial"/>
                <a:ea typeface="Arial"/>
                <a:cs typeface="Arial"/>
                <a:sym typeface="Arial"/>
              </a:defRPr>
            </a:lvl5pPr>
            <a:lvl6pPr lvl="5" algn="l" rtl="0">
              <a:spcBef>
                <a:spcPts val="0"/>
              </a:spcBef>
              <a:buSzPct val="100000"/>
              <a:buFont typeface="Arial"/>
              <a:buNone/>
              <a:defRPr sz="3600" b="1">
                <a:solidFill>
                  <a:schemeClr val="lt1"/>
                </a:solidFill>
                <a:latin typeface="Arial"/>
                <a:ea typeface="Arial"/>
                <a:cs typeface="Arial"/>
                <a:sym typeface="Arial"/>
              </a:defRPr>
            </a:lvl6pPr>
            <a:lvl7pPr lvl="6" algn="l" rtl="0">
              <a:spcBef>
                <a:spcPts val="0"/>
              </a:spcBef>
              <a:buSzPct val="100000"/>
              <a:buFont typeface="Arial"/>
              <a:buNone/>
              <a:defRPr sz="3600" b="1">
                <a:solidFill>
                  <a:schemeClr val="lt1"/>
                </a:solidFill>
                <a:latin typeface="Arial"/>
                <a:ea typeface="Arial"/>
                <a:cs typeface="Arial"/>
                <a:sym typeface="Arial"/>
              </a:defRPr>
            </a:lvl7pPr>
            <a:lvl8pPr lvl="7" algn="l" rtl="0">
              <a:spcBef>
                <a:spcPts val="0"/>
              </a:spcBef>
              <a:buSzPct val="100000"/>
              <a:buFont typeface="Arial"/>
              <a:buNone/>
              <a:defRPr sz="3600" b="1">
                <a:solidFill>
                  <a:schemeClr val="lt1"/>
                </a:solidFill>
                <a:latin typeface="Arial"/>
                <a:ea typeface="Arial"/>
                <a:cs typeface="Arial"/>
                <a:sym typeface="Arial"/>
              </a:defRPr>
            </a:lvl8pPr>
            <a:lvl9pPr lvl="8"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61" name="Shape 61"/>
          <p:cNvSpPr txBox="1">
            <a:spLocks noGrp="1"/>
          </p:cNvSpPr>
          <p:nvPr>
            <p:ph type="body" idx="1"/>
          </p:nvPr>
        </p:nvSpPr>
        <p:spPr>
          <a:xfrm>
            <a:off x="457200" y="1200150"/>
            <a:ext cx="3994500" cy="3725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62" name="Shape 62"/>
          <p:cNvSpPr txBox="1">
            <a:spLocks noGrp="1"/>
          </p:cNvSpPr>
          <p:nvPr>
            <p:ph type="body" idx="2"/>
          </p:nvPr>
        </p:nvSpPr>
        <p:spPr>
          <a:xfrm>
            <a:off x="4692273" y="1200150"/>
            <a:ext cx="3994500" cy="3725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lt1"/>
                </a:solidFill>
                <a:latin typeface="Arial"/>
                <a:ea typeface="Arial"/>
                <a:cs typeface="Arial"/>
                <a:sym typeface="Arial"/>
              </a:defRPr>
            </a:lvl1pPr>
            <a:lvl2pPr lvl="1" algn="l" rtl="0">
              <a:spcBef>
                <a:spcPts val="0"/>
              </a:spcBef>
              <a:buSzPct val="100000"/>
              <a:buFont typeface="Arial"/>
              <a:buNone/>
              <a:defRPr sz="3600" b="1">
                <a:solidFill>
                  <a:schemeClr val="lt1"/>
                </a:solidFill>
                <a:latin typeface="Arial"/>
                <a:ea typeface="Arial"/>
                <a:cs typeface="Arial"/>
                <a:sym typeface="Arial"/>
              </a:defRPr>
            </a:lvl2pPr>
            <a:lvl3pPr lvl="2" algn="l" rtl="0">
              <a:spcBef>
                <a:spcPts val="0"/>
              </a:spcBef>
              <a:buSzPct val="100000"/>
              <a:buFont typeface="Arial"/>
              <a:buNone/>
              <a:defRPr sz="3600" b="1">
                <a:solidFill>
                  <a:schemeClr val="lt1"/>
                </a:solidFill>
                <a:latin typeface="Arial"/>
                <a:ea typeface="Arial"/>
                <a:cs typeface="Arial"/>
                <a:sym typeface="Arial"/>
              </a:defRPr>
            </a:lvl3pPr>
            <a:lvl4pPr lvl="3" algn="l" rtl="0">
              <a:spcBef>
                <a:spcPts val="0"/>
              </a:spcBef>
              <a:buSzPct val="100000"/>
              <a:buFont typeface="Arial"/>
              <a:buNone/>
              <a:defRPr sz="3600" b="1">
                <a:solidFill>
                  <a:schemeClr val="lt1"/>
                </a:solidFill>
                <a:latin typeface="Arial"/>
                <a:ea typeface="Arial"/>
                <a:cs typeface="Arial"/>
                <a:sym typeface="Arial"/>
              </a:defRPr>
            </a:lvl4pPr>
            <a:lvl5pPr lvl="4" algn="l" rtl="0">
              <a:spcBef>
                <a:spcPts val="0"/>
              </a:spcBef>
              <a:buSzPct val="100000"/>
              <a:buFont typeface="Arial"/>
              <a:buNone/>
              <a:defRPr sz="3600" b="1">
                <a:solidFill>
                  <a:schemeClr val="lt1"/>
                </a:solidFill>
                <a:latin typeface="Arial"/>
                <a:ea typeface="Arial"/>
                <a:cs typeface="Arial"/>
                <a:sym typeface="Arial"/>
              </a:defRPr>
            </a:lvl5pPr>
            <a:lvl6pPr lvl="5" algn="l" rtl="0">
              <a:spcBef>
                <a:spcPts val="0"/>
              </a:spcBef>
              <a:buSzPct val="100000"/>
              <a:buFont typeface="Arial"/>
              <a:buNone/>
              <a:defRPr sz="3600" b="1">
                <a:solidFill>
                  <a:schemeClr val="lt1"/>
                </a:solidFill>
                <a:latin typeface="Arial"/>
                <a:ea typeface="Arial"/>
                <a:cs typeface="Arial"/>
                <a:sym typeface="Arial"/>
              </a:defRPr>
            </a:lvl6pPr>
            <a:lvl7pPr lvl="6" algn="l" rtl="0">
              <a:spcBef>
                <a:spcPts val="0"/>
              </a:spcBef>
              <a:buSzPct val="100000"/>
              <a:buFont typeface="Arial"/>
              <a:buNone/>
              <a:defRPr sz="3600" b="1">
                <a:solidFill>
                  <a:schemeClr val="lt1"/>
                </a:solidFill>
                <a:latin typeface="Arial"/>
                <a:ea typeface="Arial"/>
                <a:cs typeface="Arial"/>
                <a:sym typeface="Arial"/>
              </a:defRPr>
            </a:lvl7pPr>
            <a:lvl8pPr lvl="7" algn="l" rtl="0">
              <a:spcBef>
                <a:spcPts val="0"/>
              </a:spcBef>
              <a:buSzPct val="100000"/>
              <a:buFont typeface="Arial"/>
              <a:buNone/>
              <a:defRPr sz="3600" b="1">
                <a:solidFill>
                  <a:schemeClr val="lt1"/>
                </a:solidFill>
                <a:latin typeface="Arial"/>
                <a:ea typeface="Arial"/>
                <a:cs typeface="Arial"/>
                <a:sym typeface="Arial"/>
              </a:defRPr>
            </a:lvl8pPr>
            <a:lvl9pPr lvl="8"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aption">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457200" y="4406309"/>
            <a:ext cx="8229600" cy="519600"/>
          </a:xfrm>
          <a:prstGeom prst="rect">
            <a:avLst/>
          </a:prstGeom>
          <a:noFill/>
          <a:ln>
            <a:noFill/>
          </a:ln>
        </p:spPr>
        <p:txBody>
          <a:bodyPr lIns="91425" tIns="91425" rIns="91425" bIns="91425" anchor="t" anchorCtr="0"/>
          <a:lstStyle>
            <a:lvl1pPr lvl="0" algn="ctr" rtl="0">
              <a:lnSpc>
                <a:spcPct val="100000"/>
              </a:lnSpc>
              <a:spcBef>
                <a:spcPts val="0"/>
              </a:spcBef>
              <a:spcAft>
                <a:spcPts val="0"/>
              </a:spcAft>
              <a:buClr>
                <a:schemeClr val="lt1"/>
              </a:buClr>
              <a:buSzPct val="100000"/>
              <a:buFont typeface="Arial"/>
              <a:buChar char="●"/>
              <a:defRPr sz="1800">
                <a:solidFill>
                  <a:schemeClr val="lt1"/>
                </a:solidFill>
              </a:defRPr>
            </a:lvl1pPr>
            <a:lvl2pPr lvl="1" algn="ctr" rtl="0">
              <a:lnSpc>
                <a:spcPct val="100000"/>
              </a:lnSpc>
              <a:spcBef>
                <a:spcPts val="0"/>
              </a:spcBef>
              <a:spcAft>
                <a:spcPts val="0"/>
              </a:spcAft>
              <a:buClr>
                <a:schemeClr val="lt1"/>
              </a:buClr>
              <a:buSzPct val="100000"/>
              <a:buFont typeface="Courier New"/>
              <a:buChar char="o"/>
              <a:defRPr sz="1800">
                <a:solidFill>
                  <a:schemeClr val="lt1"/>
                </a:solidFill>
              </a:defRPr>
            </a:lvl2pPr>
            <a:lvl3pPr lvl="2" algn="ctr" rtl="0">
              <a:lnSpc>
                <a:spcPct val="100000"/>
              </a:lnSpc>
              <a:spcBef>
                <a:spcPts val="0"/>
              </a:spcBef>
              <a:spcAft>
                <a:spcPts val="0"/>
              </a:spcAft>
              <a:buClr>
                <a:schemeClr val="lt1"/>
              </a:buClr>
              <a:buSzPct val="100000"/>
              <a:buFont typeface="Wingdings"/>
              <a:buChar char="§"/>
              <a:defRPr sz="1800">
                <a:solidFill>
                  <a:schemeClr val="lt1"/>
                </a:solidFill>
              </a:defRPr>
            </a:lvl3pPr>
            <a:lvl4pPr lvl="3" algn="ctr" rtl="0">
              <a:lnSpc>
                <a:spcPct val="100000"/>
              </a:lnSpc>
              <a:spcBef>
                <a:spcPts val="0"/>
              </a:spcBef>
              <a:spcAft>
                <a:spcPts val="0"/>
              </a:spcAft>
              <a:buClr>
                <a:schemeClr val="lt1"/>
              </a:buClr>
              <a:buSzPct val="100000"/>
              <a:buFont typeface="Arial"/>
              <a:buChar char="●"/>
              <a:defRPr sz="1800">
                <a:solidFill>
                  <a:schemeClr val="lt1"/>
                </a:solidFill>
              </a:defRPr>
            </a:lvl4pPr>
            <a:lvl5pPr lvl="4" algn="ctr" rtl="0">
              <a:lnSpc>
                <a:spcPct val="100000"/>
              </a:lnSpc>
              <a:spcBef>
                <a:spcPts val="0"/>
              </a:spcBef>
              <a:spcAft>
                <a:spcPts val="0"/>
              </a:spcAft>
              <a:buClr>
                <a:schemeClr val="lt1"/>
              </a:buClr>
              <a:buSzPct val="100000"/>
              <a:buFont typeface="Courier New"/>
              <a:buChar char="o"/>
              <a:defRPr sz="1800">
                <a:solidFill>
                  <a:schemeClr val="lt1"/>
                </a:solidFill>
              </a:defRPr>
            </a:lvl5pPr>
            <a:lvl6pPr lvl="5" algn="ctr" rtl="0">
              <a:lnSpc>
                <a:spcPct val="100000"/>
              </a:lnSpc>
              <a:spcBef>
                <a:spcPts val="0"/>
              </a:spcBef>
              <a:spcAft>
                <a:spcPts val="0"/>
              </a:spcAft>
              <a:buClr>
                <a:schemeClr val="lt1"/>
              </a:buClr>
              <a:buSzPct val="100000"/>
              <a:buFont typeface="Wingdings"/>
              <a:buChar char="§"/>
              <a:defRPr sz="1800">
                <a:solidFill>
                  <a:schemeClr val="lt1"/>
                </a:solidFill>
              </a:defRPr>
            </a:lvl6pPr>
            <a:lvl7pPr lvl="6" algn="ctr" rtl="0">
              <a:lnSpc>
                <a:spcPct val="100000"/>
              </a:lnSpc>
              <a:spcBef>
                <a:spcPts val="0"/>
              </a:spcBef>
              <a:spcAft>
                <a:spcPts val="0"/>
              </a:spcAft>
              <a:buClr>
                <a:schemeClr val="lt1"/>
              </a:buClr>
              <a:buSzPct val="100000"/>
              <a:buFont typeface="Arial"/>
              <a:buChar char="●"/>
              <a:defRPr sz="1800">
                <a:solidFill>
                  <a:schemeClr val="lt1"/>
                </a:solidFill>
              </a:defRPr>
            </a:lvl7pPr>
            <a:lvl8pPr lvl="7" algn="ctr" rtl="0">
              <a:lnSpc>
                <a:spcPct val="100000"/>
              </a:lnSpc>
              <a:spcBef>
                <a:spcPts val="0"/>
              </a:spcBef>
              <a:spcAft>
                <a:spcPts val="0"/>
              </a:spcAft>
              <a:buClr>
                <a:schemeClr val="lt1"/>
              </a:buClr>
              <a:buSzPct val="100000"/>
              <a:buFont typeface="Courier New"/>
              <a:buChar char="o"/>
              <a:defRPr sz="1800">
                <a:solidFill>
                  <a:schemeClr val="lt1"/>
                </a:solidFill>
              </a:defRPr>
            </a:lvl8pPr>
            <a:lvl9pPr lvl="8" algn="ctr" rtl="0">
              <a:lnSpc>
                <a:spcPct val="100000"/>
              </a:lnSpc>
              <a:spcBef>
                <a:spcPts val="0"/>
              </a:spcBef>
              <a:spcAft>
                <a:spcPts val="0"/>
              </a:spcAft>
              <a:buClr>
                <a:schemeClr val="lt1"/>
              </a:buClr>
              <a:buSzPct val="100000"/>
              <a:buFont typeface="Wingdings"/>
              <a:buChar char="§"/>
              <a:defRPr sz="1800">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1pPr>
            <a:lvl2pPr lvl="1"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2pPr>
            <a:lvl3pPr lvl="2"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3pPr>
            <a:lvl4pPr lvl="3"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4pPr>
            <a:lvl5pPr lvl="4"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5pPr>
            <a:lvl6pPr lvl="5"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6pPr>
            <a:lvl7pPr lvl="6"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7pPr>
            <a:lvl8pPr lvl="7"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8pPr>
            <a:lvl9pPr lvl="8"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9pPr>
          </a:lstStyle>
          <a:p>
            <a:endParaRPr/>
          </a:p>
        </p:txBody>
      </p:sp>
      <p:sp>
        <p:nvSpPr>
          <p:cNvPr id="52" name="Shape 52"/>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lstStyle>
            <a:lvl1pPr lvl="0" algn="l" rtl="0">
              <a:spcBef>
                <a:spcPts val="600"/>
              </a:spcBef>
              <a:buClr>
                <a:schemeClr val="lt1"/>
              </a:buClr>
              <a:buSzPct val="100000"/>
              <a:buFont typeface="Arial"/>
              <a:buChar char="●"/>
              <a:defRPr sz="3000" b="0" i="0" u="none" strike="noStrike" cap="none">
                <a:solidFill>
                  <a:schemeClr val="lt1"/>
                </a:solidFill>
                <a:latin typeface="Arial"/>
                <a:ea typeface="Arial"/>
                <a:cs typeface="Arial"/>
                <a:sym typeface="Arial"/>
              </a:defRPr>
            </a:lvl1pPr>
            <a:lvl2pPr lvl="1" algn="l" rtl="0">
              <a:spcBef>
                <a:spcPts val="480"/>
              </a:spcBef>
              <a:buClr>
                <a:schemeClr val="lt1"/>
              </a:buClr>
              <a:buSzPct val="100000"/>
              <a:buFont typeface="Courier New"/>
              <a:buChar char="o"/>
              <a:defRPr sz="2400" b="0" i="0" u="none" strike="noStrike" cap="none">
                <a:solidFill>
                  <a:schemeClr val="lt1"/>
                </a:solidFill>
                <a:latin typeface="Arial"/>
                <a:ea typeface="Arial"/>
                <a:cs typeface="Arial"/>
                <a:sym typeface="Arial"/>
              </a:defRPr>
            </a:lvl2pPr>
            <a:lvl3pPr lvl="2" algn="l" rtl="0">
              <a:spcBef>
                <a:spcPts val="480"/>
              </a:spcBef>
              <a:buClr>
                <a:schemeClr val="lt1"/>
              </a:buClr>
              <a:buSzPct val="100000"/>
              <a:buFont typeface="Wingdings"/>
              <a:buChar char="§"/>
              <a:defRPr sz="2400" b="0" i="0" u="none" strike="noStrike" cap="none">
                <a:solidFill>
                  <a:schemeClr val="lt1"/>
                </a:solidFill>
                <a:latin typeface="Arial"/>
                <a:ea typeface="Arial"/>
                <a:cs typeface="Arial"/>
                <a:sym typeface="Arial"/>
              </a:defRPr>
            </a:lvl3pPr>
            <a:lvl4pPr lvl="3"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lvl="4" algn="l" rtl="0">
              <a:spcBef>
                <a:spcPts val="360"/>
              </a:spcBef>
              <a:buClr>
                <a:schemeClr val="lt1"/>
              </a:buClr>
              <a:buSzPct val="100000"/>
              <a:buFont typeface="Courier New"/>
              <a:buChar char="o"/>
              <a:defRPr sz="1800" b="0" i="0" u="none" strike="noStrike" cap="none">
                <a:solidFill>
                  <a:schemeClr val="lt1"/>
                </a:solidFill>
                <a:latin typeface="Arial"/>
                <a:ea typeface="Arial"/>
                <a:cs typeface="Arial"/>
                <a:sym typeface="Arial"/>
              </a:defRPr>
            </a:lvl5pPr>
            <a:lvl6pPr lvl="5" algn="l" rtl="0">
              <a:spcBef>
                <a:spcPts val="360"/>
              </a:spcBef>
              <a:buClr>
                <a:schemeClr val="lt1"/>
              </a:buClr>
              <a:buSzPct val="100000"/>
              <a:buFont typeface="Wingdings"/>
              <a:buChar char="§"/>
              <a:defRPr sz="1800" b="0" i="0" u="none" strike="noStrike" cap="none">
                <a:solidFill>
                  <a:schemeClr val="lt1"/>
                </a:solidFill>
                <a:latin typeface="Arial"/>
                <a:ea typeface="Arial"/>
                <a:cs typeface="Arial"/>
                <a:sym typeface="Arial"/>
              </a:defRPr>
            </a:lvl6pPr>
            <a:lvl7pPr lvl="6"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7pPr>
            <a:lvl8pPr lvl="7" algn="l" rtl="0">
              <a:spcBef>
                <a:spcPts val="360"/>
              </a:spcBef>
              <a:buClr>
                <a:schemeClr val="lt1"/>
              </a:buClr>
              <a:buSzPct val="100000"/>
              <a:buFont typeface="Courier New"/>
              <a:buChar char="o"/>
              <a:defRPr sz="1800" b="0" i="0" u="none" strike="noStrike" cap="none">
                <a:solidFill>
                  <a:schemeClr val="lt1"/>
                </a:solidFill>
                <a:latin typeface="Arial"/>
                <a:ea typeface="Arial"/>
                <a:cs typeface="Arial"/>
                <a:sym typeface="Arial"/>
              </a:defRPr>
            </a:lvl8pPr>
            <a:lvl9pPr lvl="8" algn="l" rtl="0">
              <a:spcBef>
                <a:spcPts val="360"/>
              </a:spcBef>
              <a:buClr>
                <a:schemeClr val="lt1"/>
              </a:buClr>
              <a:buSzPct val="100000"/>
              <a:buFont typeface="Wingdings"/>
              <a:buChar char="§"/>
              <a:defRPr sz="1800" b="0" i="0" u="none" strike="noStrike" cap="none">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hyperlink" Target="http://vim-adventures.com/" TargetMode="External"/><Relationship Id="rId5" Type="http://schemas.openxmlformats.org/officeDocument/2006/relationships/hyperlink" Target="http://vim-adventures.com/quiz/" TargetMode="External"/><Relationship Id="rId6" Type="http://schemas.openxmlformats.org/officeDocument/2006/relationships/comments" Target="../comments/comment1.xml"/><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3.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663178"/>
            <a:ext cx="8229600" cy="857400"/>
          </a:xfrm>
          <a:prstGeom prst="rect">
            <a:avLst/>
          </a:prstGeom>
        </p:spPr>
        <p:txBody>
          <a:bodyPr lIns="91425" tIns="91425" rIns="91425" bIns="91425" anchor="b" anchorCtr="0">
            <a:noAutofit/>
          </a:bodyPr>
          <a:lstStyle/>
          <a:p>
            <a:pPr lvl="0" algn="ctr" rtl="0">
              <a:spcBef>
                <a:spcPts val="0"/>
              </a:spcBef>
              <a:buNone/>
            </a:pPr>
            <a:r>
              <a:rPr lang="en">
                <a:latin typeface="Verdana"/>
                <a:ea typeface="Verdana"/>
                <a:cs typeface="Verdana"/>
                <a:sym typeface="Verdana"/>
              </a:rPr>
              <a:t>Core Components of </a:t>
            </a:r>
            <a:r>
              <a:rPr lang="en">
                <a:solidFill>
                  <a:srgbClr val="FFFFFF"/>
                </a:solidFill>
                <a:latin typeface="Verdana"/>
                <a:ea typeface="Verdana"/>
                <a:cs typeface="Verdana"/>
                <a:sym typeface="Verdana"/>
              </a:rPr>
              <a:t>a</a:t>
            </a:r>
            <a:r>
              <a:rPr lang="en">
                <a:latin typeface="Verdana"/>
                <a:ea typeface="Verdana"/>
                <a:cs typeface="Verdana"/>
                <a:sym typeface="Verdana"/>
              </a:rPr>
              <a:t> UNIX Operating System</a:t>
            </a:r>
          </a:p>
        </p:txBody>
      </p:sp>
      <p:sp>
        <p:nvSpPr>
          <p:cNvPr id="73" name="Shape 73"/>
          <p:cNvSpPr/>
          <p:nvPr/>
        </p:nvSpPr>
        <p:spPr>
          <a:xfrm>
            <a:off x="5986225" y="3558375"/>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Init</a:t>
            </a:r>
          </a:p>
          <a:p>
            <a:pPr lvl="0" algn="ctr" rtl="0">
              <a:spcBef>
                <a:spcPts val="0"/>
              </a:spcBef>
              <a:buNone/>
            </a:pPr>
            <a:r>
              <a:rPr lang="en" sz="1800">
                <a:latin typeface="Verdana"/>
                <a:ea typeface="Verdana"/>
                <a:cs typeface="Verdana"/>
                <a:sym typeface="Verdana"/>
              </a:rPr>
              <a:t>System</a:t>
            </a:r>
          </a:p>
        </p:txBody>
      </p:sp>
      <p:sp>
        <p:nvSpPr>
          <p:cNvPr id="74" name="Shape 74"/>
          <p:cNvSpPr/>
          <p:nvPr/>
        </p:nvSpPr>
        <p:spPr>
          <a:xfrm>
            <a:off x="3715800" y="3558375"/>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Text Editors</a:t>
            </a:r>
          </a:p>
        </p:txBody>
      </p:sp>
      <p:sp>
        <p:nvSpPr>
          <p:cNvPr id="75" name="Shape 75"/>
          <p:cNvSpPr/>
          <p:nvPr/>
        </p:nvSpPr>
        <p:spPr>
          <a:xfrm>
            <a:off x="5986225" y="2200050"/>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Filesystem</a:t>
            </a:r>
          </a:p>
        </p:txBody>
      </p:sp>
      <p:sp>
        <p:nvSpPr>
          <p:cNvPr id="76" name="Shape 76"/>
          <p:cNvSpPr/>
          <p:nvPr/>
        </p:nvSpPr>
        <p:spPr>
          <a:xfrm>
            <a:off x="3715800" y="2200050"/>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Kernel</a:t>
            </a:r>
          </a:p>
        </p:txBody>
      </p:sp>
      <p:sp>
        <p:nvSpPr>
          <p:cNvPr id="77" name="Shape 77"/>
          <p:cNvSpPr/>
          <p:nvPr/>
        </p:nvSpPr>
        <p:spPr>
          <a:xfrm>
            <a:off x="1445375" y="2200050"/>
            <a:ext cx="1827600" cy="528000"/>
          </a:xfrm>
          <a:prstGeom prst="roundRect">
            <a:avLst>
              <a:gd name="adj" fmla="val 16667"/>
            </a:avLst>
          </a:prstGeom>
          <a:solidFill>
            <a:schemeClr val="accent5"/>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Shell(s)</a:t>
            </a:r>
          </a:p>
        </p:txBody>
      </p:sp>
      <p:sp>
        <p:nvSpPr>
          <p:cNvPr id="78" name="Shape 78"/>
          <p:cNvSpPr/>
          <p:nvPr/>
        </p:nvSpPr>
        <p:spPr>
          <a:xfrm>
            <a:off x="1445375" y="3558375"/>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Programming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Shape 141"/>
          <p:cNvSpPr/>
          <p:nvPr/>
        </p:nvSpPr>
        <p:spPr>
          <a:xfrm>
            <a:off x="3658200" y="2307750"/>
            <a:ext cx="1827600" cy="528000"/>
          </a:xfrm>
          <a:prstGeom prst="roundRect">
            <a:avLst>
              <a:gd name="adj" fmla="val 16667"/>
            </a:avLst>
          </a:prstGeom>
          <a:solidFill>
            <a:schemeClr val="accent5"/>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Process</a:t>
            </a:r>
          </a:p>
        </p:txBody>
      </p:sp>
      <p:sp>
        <p:nvSpPr>
          <p:cNvPr id="142" name="Shape 142"/>
          <p:cNvSpPr/>
          <p:nvPr/>
        </p:nvSpPr>
        <p:spPr>
          <a:xfrm>
            <a:off x="756800" y="2307750"/>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stdin (0)</a:t>
            </a:r>
          </a:p>
        </p:txBody>
      </p:sp>
      <p:cxnSp>
        <p:nvCxnSpPr>
          <p:cNvPr id="143" name="Shape 143"/>
          <p:cNvCxnSpPr>
            <a:stCxn id="142" idx="3"/>
            <a:endCxn id="141" idx="1"/>
          </p:cNvCxnSpPr>
          <p:nvPr/>
        </p:nvCxnSpPr>
        <p:spPr>
          <a:xfrm>
            <a:off x="2584400" y="2571750"/>
            <a:ext cx="1073700" cy="0"/>
          </a:xfrm>
          <a:prstGeom prst="straightConnector1">
            <a:avLst/>
          </a:prstGeom>
          <a:noFill/>
          <a:ln w="19050" cap="flat" cmpd="sng">
            <a:solidFill>
              <a:srgbClr val="FFFFFF"/>
            </a:solidFill>
            <a:prstDash val="solid"/>
            <a:round/>
            <a:headEnd type="none" w="lg" len="lg"/>
            <a:tailEnd type="triangle" w="lg" len="lg"/>
          </a:ln>
        </p:spPr>
      </p:cxnSp>
      <p:sp>
        <p:nvSpPr>
          <p:cNvPr id="144" name="Shape 144"/>
          <p:cNvSpPr/>
          <p:nvPr/>
        </p:nvSpPr>
        <p:spPr>
          <a:xfrm>
            <a:off x="6559600" y="1648212"/>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stdout (1)</a:t>
            </a:r>
          </a:p>
        </p:txBody>
      </p:sp>
      <p:sp>
        <p:nvSpPr>
          <p:cNvPr id="145" name="Shape 145"/>
          <p:cNvSpPr/>
          <p:nvPr/>
        </p:nvSpPr>
        <p:spPr>
          <a:xfrm>
            <a:off x="6559600" y="2967287"/>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stderr (2)</a:t>
            </a:r>
          </a:p>
        </p:txBody>
      </p:sp>
      <p:cxnSp>
        <p:nvCxnSpPr>
          <p:cNvPr id="146" name="Shape 146"/>
          <p:cNvCxnSpPr>
            <a:stCxn id="141" idx="3"/>
            <a:endCxn id="144" idx="1"/>
          </p:cNvCxnSpPr>
          <p:nvPr/>
        </p:nvCxnSpPr>
        <p:spPr>
          <a:xfrm rot="10800000" flipH="1">
            <a:off x="5485800" y="1912350"/>
            <a:ext cx="1073700" cy="659400"/>
          </a:xfrm>
          <a:prstGeom prst="straightConnector1">
            <a:avLst/>
          </a:prstGeom>
          <a:noFill/>
          <a:ln w="19050" cap="flat" cmpd="sng">
            <a:solidFill>
              <a:srgbClr val="FFFFFF"/>
            </a:solidFill>
            <a:prstDash val="solid"/>
            <a:round/>
            <a:headEnd type="none" w="lg" len="lg"/>
            <a:tailEnd type="triangle" w="lg" len="lg"/>
          </a:ln>
        </p:spPr>
      </p:cxnSp>
      <p:cxnSp>
        <p:nvCxnSpPr>
          <p:cNvPr id="147" name="Shape 147"/>
          <p:cNvCxnSpPr>
            <a:stCxn id="141" idx="3"/>
            <a:endCxn id="145" idx="1"/>
          </p:cNvCxnSpPr>
          <p:nvPr/>
        </p:nvCxnSpPr>
        <p:spPr>
          <a:xfrm>
            <a:off x="5485800" y="2571750"/>
            <a:ext cx="1073700" cy="659400"/>
          </a:xfrm>
          <a:prstGeom prst="straightConnector1">
            <a:avLst/>
          </a:prstGeom>
          <a:noFill/>
          <a:ln w="19050" cap="flat" cmpd="sng">
            <a:solidFill>
              <a:srgbClr val="FFFFFF"/>
            </a:solidFill>
            <a:prstDash val="solid"/>
            <a:round/>
            <a:headEnd type="none" w="lg" len="lg"/>
            <a:tailEnd type="triangl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22637"/>
            <a:ext cx="8229600" cy="3974400"/>
          </a:xfrm>
          <a:prstGeom prst="rect">
            <a:avLst/>
          </a:prstGeom>
        </p:spPr>
        <p:txBody>
          <a:bodyPr lIns="91425" tIns="91425" rIns="91425" bIns="91425" anchor="b" anchorCtr="0">
            <a:noAutofit/>
          </a:bodyPr>
          <a:lstStyle/>
          <a:p>
            <a:pPr lvl="0" algn="ctr" rtl="0">
              <a:spcBef>
                <a:spcPts val="0"/>
              </a:spcBef>
              <a:buNone/>
            </a:pPr>
            <a:r>
              <a:rPr lang="en" sz="20000"/>
              <a:t>&gt;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2637"/>
            <a:ext cx="8229600" cy="3974400"/>
          </a:xfrm>
          <a:prstGeom prst="rect">
            <a:avLst/>
          </a:prstGeom>
        </p:spPr>
        <p:txBody>
          <a:bodyPr lIns="91425" tIns="91425" rIns="91425" bIns="91425" anchor="b" anchorCtr="0">
            <a:noAutofit/>
          </a:bodyPr>
          <a:lstStyle/>
          <a:p>
            <a:pPr lvl="0" algn="ctr" rtl="0">
              <a:spcBef>
                <a:spcPts val="0"/>
              </a:spcBef>
              <a:buNone/>
            </a:pPr>
            <a:r>
              <a:rPr lang="en" sz="2000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860153"/>
            <a:ext cx="8229600" cy="857400"/>
          </a:xfrm>
          <a:prstGeom prst="rect">
            <a:avLst/>
          </a:prstGeom>
        </p:spPr>
        <p:txBody>
          <a:bodyPr lIns="91425" tIns="91425" rIns="91425" bIns="91425" anchor="b" anchorCtr="0">
            <a:noAutofit/>
          </a:bodyPr>
          <a:lstStyle/>
          <a:p>
            <a:pPr lvl="0" algn="ctr" rtl="0">
              <a:spcBef>
                <a:spcPts val="0"/>
              </a:spcBef>
              <a:buNone/>
            </a:pPr>
            <a:r>
              <a:rPr lang="en">
                <a:latin typeface="Verdana"/>
                <a:ea typeface="Verdana"/>
                <a:cs typeface="Verdana"/>
                <a:sym typeface="Verdana"/>
              </a:rPr>
              <a:t>Core Components of </a:t>
            </a:r>
            <a:r>
              <a:rPr lang="en">
                <a:solidFill>
                  <a:srgbClr val="FFFFFF"/>
                </a:solidFill>
                <a:latin typeface="Verdana"/>
                <a:ea typeface="Verdana"/>
                <a:cs typeface="Verdana"/>
                <a:sym typeface="Verdana"/>
              </a:rPr>
              <a:t>a</a:t>
            </a:r>
            <a:r>
              <a:rPr lang="en">
                <a:latin typeface="Verdana"/>
                <a:ea typeface="Verdana"/>
                <a:cs typeface="Verdana"/>
                <a:sym typeface="Verdana"/>
              </a:rPr>
              <a:t> UNIX Operating System</a:t>
            </a:r>
          </a:p>
        </p:txBody>
      </p:sp>
      <p:sp>
        <p:nvSpPr>
          <p:cNvPr id="163" name="Shape 163"/>
          <p:cNvSpPr/>
          <p:nvPr/>
        </p:nvSpPr>
        <p:spPr>
          <a:xfrm>
            <a:off x="5986225" y="3755350"/>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Init</a:t>
            </a:r>
          </a:p>
          <a:p>
            <a:pPr lvl="0" algn="ctr" rtl="0">
              <a:spcBef>
                <a:spcPts val="0"/>
              </a:spcBef>
              <a:buNone/>
            </a:pPr>
            <a:r>
              <a:rPr lang="en" sz="1800">
                <a:latin typeface="Verdana"/>
                <a:ea typeface="Verdana"/>
                <a:cs typeface="Verdana"/>
                <a:sym typeface="Verdana"/>
              </a:rPr>
              <a:t>System</a:t>
            </a:r>
          </a:p>
        </p:txBody>
      </p:sp>
      <p:sp>
        <p:nvSpPr>
          <p:cNvPr id="164" name="Shape 164"/>
          <p:cNvSpPr/>
          <p:nvPr/>
        </p:nvSpPr>
        <p:spPr>
          <a:xfrm>
            <a:off x="3715800" y="3755350"/>
            <a:ext cx="1827600" cy="528000"/>
          </a:xfrm>
          <a:prstGeom prst="roundRect">
            <a:avLst>
              <a:gd name="adj" fmla="val 16667"/>
            </a:avLst>
          </a:prstGeom>
          <a:solidFill>
            <a:schemeClr val="accent5"/>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Text Editors</a:t>
            </a:r>
          </a:p>
        </p:txBody>
      </p:sp>
      <p:sp>
        <p:nvSpPr>
          <p:cNvPr id="165" name="Shape 165"/>
          <p:cNvSpPr/>
          <p:nvPr/>
        </p:nvSpPr>
        <p:spPr>
          <a:xfrm>
            <a:off x="5986225" y="2397025"/>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Filesystem</a:t>
            </a:r>
          </a:p>
        </p:txBody>
      </p:sp>
      <p:sp>
        <p:nvSpPr>
          <p:cNvPr id="166" name="Shape 166"/>
          <p:cNvSpPr/>
          <p:nvPr/>
        </p:nvSpPr>
        <p:spPr>
          <a:xfrm>
            <a:off x="3715800" y="2397025"/>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Kernel</a:t>
            </a:r>
          </a:p>
        </p:txBody>
      </p:sp>
      <p:sp>
        <p:nvSpPr>
          <p:cNvPr id="167" name="Shape 167"/>
          <p:cNvSpPr/>
          <p:nvPr/>
        </p:nvSpPr>
        <p:spPr>
          <a:xfrm>
            <a:off x="1445375" y="2397025"/>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Shell(s)</a:t>
            </a:r>
          </a:p>
        </p:txBody>
      </p:sp>
      <p:sp>
        <p:nvSpPr>
          <p:cNvPr id="168" name="Shape 168"/>
          <p:cNvSpPr/>
          <p:nvPr/>
        </p:nvSpPr>
        <p:spPr>
          <a:xfrm>
            <a:off x="1445375" y="3755350"/>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Programming Tools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VIM</a:t>
            </a:r>
          </a:p>
        </p:txBody>
      </p:sp>
      <p:sp>
        <p:nvSpPr>
          <p:cNvPr id="174" name="Shape 174"/>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lvl="0">
              <a:spcBef>
                <a:spcPts val="0"/>
              </a:spcBef>
              <a:buNone/>
            </a:pPr>
            <a:r>
              <a:rPr lang="en" sz="2400"/>
              <a:t>Learn the basics on your own with vimtutor.  To get it:</a:t>
            </a:r>
          </a:p>
          <a:p>
            <a:pPr lvl="0">
              <a:lnSpc>
                <a:spcPct val="115000"/>
              </a:lnSpc>
              <a:spcBef>
                <a:spcPts val="0"/>
              </a:spcBef>
              <a:buNone/>
            </a:pPr>
            <a:endParaRPr sz="1100">
              <a:solidFill>
                <a:schemeClr val="dk1"/>
              </a:solidFill>
            </a:endParaRPr>
          </a:p>
          <a:p>
            <a:pPr marL="914400" lvl="1" indent="-342900">
              <a:lnSpc>
                <a:spcPct val="115000"/>
              </a:lnSpc>
              <a:spcBef>
                <a:spcPts val="0"/>
              </a:spcBef>
              <a:buClr>
                <a:schemeClr val="lt1"/>
              </a:buClr>
              <a:buSzPct val="100000"/>
              <a:buChar char="○"/>
            </a:pPr>
            <a:r>
              <a:rPr lang="en" sz="1800"/>
              <a:t>Edit the file /etc/sysconfig/network-scripts/ifcfg-eth0 with vim</a:t>
            </a:r>
          </a:p>
          <a:p>
            <a:pPr marL="914400" lvl="1" indent="-342900">
              <a:lnSpc>
                <a:spcPct val="115000"/>
              </a:lnSpc>
              <a:spcBef>
                <a:spcPts val="0"/>
              </a:spcBef>
              <a:buClr>
                <a:schemeClr val="lt1"/>
              </a:buClr>
              <a:buSzPct val="100000"/>
              <a:buChar char="○"/>
            </a:pPr>
            <a:r>
              <a:rPr lang="en" sz="1800"/>
              <a:t>Navigate to the line that says ONBOOT=no</a:t>
            </a:r>
          </a:p>
          <a:p>
            <a:pPr marL="914400" lvl="1" indent="-342900">
              <a:lnSpc>
                <a:spcPct val="115000"/>
              </a:lnSpc>
              <a:spcBef>
                <a:spcPts val="0"/>
              </a:spcBef>
              <a:buClr>
                <a:schemeClr val="lt1"/>
              </a:buClr>
              <a:buSzPct val="100000"/>
              <a:buChar char="○"/>
            </a:pPr>
            <a:r>
              <a:rPr lang="en" sz="1800"/>
              <a:t>Switch to insert mode by pressing the i key</a:t>
            </a:r>
          </a:p>
          <a:p>
            <a:pPr marL="914400" lvl="1" indent="-342900">
              <a:lnSpc>
                <a:spcPct val="115000"/>
              </a:lnSpc>
              <a:spcBef>
                <a:spcPts val="0"/>
              </a:spcBef>
              <a:buClr>
                <a:schemeClr val="lt1"/>
              </a:buClr>
              <a:buSzPct val="100000"/>
              <a:buChar char="○"/>
            </a:pPr>
            <a:r>
              <a:rPr lang="en" sz="1800"/>
              <a:t>Change the no to a yes and press escape</a:t>
            </a:r>
          </a:p>
          <a:p>
            <a:pPr marL="914400" lvl="1" indent="-342900">
              <a:lnSpc>
                <a:spcPct val="115000"/>
              </a:lnSpc>
              <a:spcBef>
                <a:spcPts val="0"/>
              </a:spcBef>
              <a:buClr>
                <a:schemeClr val="lt1"/>
              </a:buClr>
              <a:buSzPct val="100000"/>
              <a:buChar char="○"/>
            </a:pPr>
            <a:r>
              <a:rPr lang="en" sz="1800"/>
              <a:t>Press :wq to save and exit</a:t>
            </a:r>
          </a:p>
          <a:p>
            <a:pPr marL="914400" lvl="1" indent="-342900">
              <a:lnSpc>
                <a:spcPct val="115000"/>
              </a:lnSpc>
              <a:spcBef>
                <a:spcPts val="0"/>
              </a:spcBef>
              <a:buClr>
                <a:schemeClr val="lt1"/>
              </a:buClr>
              <a:buSzPct val="100000"/>
              <a:buChar char="○"/>
            </a:pPr>
            <a:r>
              <a:rPr lang="en" sz="1800"/>
              <a:t>Reboot the machine by running the command reboot</a:t>
            </a:r>
          </a:p>
          <a:p>
            <a:pPr marL="914400" lvl="1" indent="-342900">
              <a:lnSpc>
                <a:spcPct val="115000"/>
              </a:lnSpc>
              <a:spcBef>
                <a:spcPts val="0"/>
              </a:spcBef>
              <a:buClr>
                <a:schemeClr val="lt1"/>
              </a:buClr>
              <a:buSzPct val="100000"/>
              <a:buChar char="○"/>
            </a:pPr>
            <a:r>
              <a:rPr lang="en" sz="1800"/>
              <a:t>After the machine comes up, run the command:</a:t>
            </a:r>
            <a:br>
              <a:rPr lang="en" sz="1800"/>
            </a:br>
            <a:r>
              <a:rPr lang="en" sz="1800"/>
              <a:t>yum install vim-enhanced man</a:t>
            </a:r>
          </a:p>
          <a:p>
            <a:pPr lvl="0" rtl="0">
              <a:spcBef>
                <a:spcPts val="0"/>
              </a:spcBef>
              <a:buNone/>
            </a:pPr>
            <a:endParaRPr sz="2400"/>
          </a:p>
          <a:p>
            <a:pPr lvl="0" rtl="0">
              <a:spcBef>
                <a:spcPts val="0"/>
              </a:spcBef>
              <a:buNone/>
            </a:pPr>
            <a:endParaRPr sz="2400"/>
          </a:p>
          <a:p>
            <a:pPr lvl="0" rtl="0">
              <a:spcBef>
                <a:spcPts val="0"/>
              </a:spcBef>
              <a:buNone/>
            </a:pP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VIM</a:t>
            </a:r>
          </a:p>
        </p:txBody>
      </p:sp>
      <p:sp>
        <p:nvSpPr>
          <p:cNvPr id="180" name="Shape 180"/>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marL="0" lvl="0" indent="0" rtl="0">
              <a:lnSpc>
                <a:spcPct val="115000"/>
              </a:lnSpc>
              <a:spcBef>
                <a:spcPts val="0"/>
              </a:spcBef>
              <a:buNone/>
            </a:pPr>
            <a:r>
              <a:rPr lang="en" sz="2400"/>
              <a:t>Or learn it using </a:t>
            </a:r>
            <a:r>
              <a:rPr lang="en" sz="2400" u="sng">
                <a:solidFill>
                  <a:schemeClr val="accent5"/>
                </a:solidFill>
                <a:hlinkClick r:id="rId4"/>
              </a:rPr>
              <a:t>http://vim-adventures.com/</a:t>
            </a:r>
          </a:p>
          <a:p>
            <a:pPr marL="0" lvl="0" indent="0" rtl="0">
              <a:lnSpc>
                <a:spcPct val="115000"/>
              </a:lnSpc>
              <a:spcBef>
                <a:spcPts val="0"/>
              </a:spcBef>
              <a:buNone/>
            </a:pPr>
            <a:endParaRPr sz="2400">
              <a:solidFill>
                <a:schemeClr val="accent5"/>
              </a:solidFill>
            </a:endParaRPr>
          </a:p>
          <a:p>
            <a:pPr lvl="0" rtl="0">
              <a:lnSpc>
                <a:spcPct val="115000"/>
              </a:lnSpc>
              <a:spcBef>
                <a:spcPts val="0"/>
              </a:spcBef>
              <a:buNone/>
            </a:pPr>
            <a:r>
              <a:rPr lang="en" sz="2400"/>
              <a:t>and then test your skills </a:t>
            </a:r>
            <a:r>
              <a:rPr lang="en" sz="2400" u="sng">
                <a:solidFill>
                  <a:schemeClr val="accent5"/>
                </a:solidFill>
                <a:hlinkClick r:id="rId5"/>
              </a:rPr>
              <a:t>http://vim-adventures.com/quiz/</a:t>
            </a:r>
          </a:p>
          <a:p>
            <a:pPr lvl="0" rtl="0">
              <a:lnSpc>
                <a:spcPct val="115000"/>
              </a:lnSpc>
              <a:spcBef>
                <a:spcPts val="0"/>
              </a:spcBef>
              <a:buClr>
                <a:schemeClr val="dk1"/>
              </a:buClr>
              <a:buSzPct val="45833"/>
              <a:buFont typeface="Arial"/>
              <a:buNone/>
            </a:pPr>
            <a:endParaRPr sz="2400"/>
          </a:p>
          <a:p>
            <a:pPr marL="0" lvl="0" indent="0" rtl="0">
              <a:lnSpc>
                <a:spcPct val="115000"/>
              </a:lnSpc>
              <a:spcBef>
                <a:spcPts val="0"/>
              </a:spcBef>
              <a:buNone/>
            </a:pPr>
            <a:endParaRPr sz="2400"/>
          </a:p>
          <a:p>
            <a:pPr lvl="0" rtl="0">
              <a:spcBef>
                <a:spcPts val="0"/>
              </a:spcBef>
              <a:buNone/>
            </a:pPr>
            <a:endParaRPr sz="2400"/>
          </a:p>
          <a:p>
            <a:pPr lvl="0" rtl="0">
              <a:spcBef>
                <a:spcPts val="0"/>
              </a:spcBef>
              <a:buNone/>
            </a:pPr>
            <a:endParaRPr sz="2400"/>
          </a:p>
          <a:p>
            <a:pPr lvl="0" rtl="0">
              <a:spcBef>
                <a:spcPts val="0"/>
              </a:spcBef>
              <a:buNone/>
            </a:pP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VIM</a:t>
            </a:r>
          </a:p>
        </p:txBody>
      </p:sp>
      <p:sp>
        <p:nvSpPr>
          <p:cNvPr id="186" name="Shape 186"/>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marL="0" lvl="0" indent="0" rtl="0">
              <a:lnSpc>
                <a:spcPct val="115000"/>
              </a:lnSpc>
              <a:spcBef>
                <a:spcPts val="0"/>
              </a:spcBef>
              <a:buNone/>
            </a:pPr>
            <a:r>
              <a:rPr lang="en" sz="2400"/>
              <a:t>Or wimp out entirely and use </a:t>
            </a:r>
            <a:r>
              <a:rPr lang="en" sz="2400" strike="sngStrike"/>
              <a:t>emacs</a:t>
            </a:r>
            <a:r>
              <a:rPr lang="en" sz="2400"/>
              <a:t> </a:t>
            </a:r>
            <a:r>
              <a:rPr lang="en" sz="2400">
                <a:solidFill>
                  <a:schemeClr val="accent5"/>
                </a:solidFill>
              </a:rPr>
              <a:t>nano</a:t>
            </a:r>
            <a:r>
              <a:rPr lang="en" sz="2400"/>
              <a:t>.</a:t>
            </a:r>
          </a:p>
          <a:p>
            <a:pPr marL="0" lvl="0" indent="0" rtl="0">
              <a:lnSpc>
                <a:spcPct val="115000"/>
              </a:lnSpc>
              <a:spcBef>
                <a:spcPts val="0"/>
              </a:spcBef>
              <a:buNone/>
            </a:pPr>
            <a:endParaRPr sz="2400"/>
          </a:p>
          <a:p>
            <a:pPr marL="0" lvl="0" indent="0" rtl="0">
              <a:lnSpc>
                <a:spcPct val="115000"/>
              </a:lnSpc>
              <a:spcBef>
                <a:spcPts val="0"/>
              </a:spcBef>
              <a:buNone/>
            </a:pPr>
            <a:endParaRPr sz="2400"/>
          </a:p>
          <a:p>
            <a:pPr lvl="0" rtl="0">
              <a:spcBef>
                <a:spcPts val="0"/>
              </a:spcBef>
              <a:buNone/>
            </a:pPr>
            <a:endParaRPr sz="2400"/>
          </a:p>
          <a:p>
            <a:pPr lvl="0" rtl="0">
              <a:spcBef>
                <a:spcPts val="0"/>
              </a:spcBef>
              <a:buNone/>
            </a:pPr>
            <a:endParaRPr sz="2400"/>
          </a:p>
          <a:p>
            <a:pPr lvl="0" rtl="0">
              <a:spcBef>
                <a:spcPts val="0"/>
              </a:spcBef>
              <a:buNone/>
            </a:pP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VIM</a:t>
            </a:r>
          </a:p>
        </p:txBody>
      </p:sp>
      <p:sp>
        <p:nvSpPr>
          <p:cNvPr id="192" name="Shape 192"/>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marL="0" lvl="0" indent="0" rtl="0">
              <a:lnSpc>
                <a:spcPct val="115000"/>
              </a:lnSpc>
              <a:spcBef>
                <a:spcPts val="0"/>
              </a:spcBef>
              <a:buNone/>
            </a:pPr>
            <a:r>
              <a:rPr lang="en" sz="2400"/>
              <a:t>Or wimp out entirely and use </a:t>
            </a:r>
            <a:r>
              <a:rPr lang="en" sz="2400" strike="sngStrike"/>
              <a:t>emacs</a:t>
            </a:r>
            <a:r>
              <a:rPr lang="en" sz="2400"/>
              <a:t> </a:t>
            </a:r>
            <a:r>
              <a:rPr lang="en" sz="2400">
                <a:solidFill>
                  <a:schemeClr val="accent5"/>
                </a:solidFill>
              </a:rPr>
              <a:t>nano</a:t>
            </a:r>
            <a:r>
              <a:rPr lang="en" sz="2400"/>
              <a:t>.</a:t>
            </a:r>
          </a:p>
          <a:p>
            <a:pPr marL="0" lvl="0" indent="0" rtl="0">
              <a:lnSpc>
                <a:spcPct val="115000"/>
              </a:lnSpc>
              <a:spcBef>
                <a:spcPts val="0"/>
              </a:spcBef>
              <a:buNone/>
            </a:pPr>
            <a:endParaRPr sz="2400"/>
          </a:p>
          <a:p>
            <a:pPr marL="0" lvl="0" indent="0" rtl="0">
              <a:lnSpc>
                <a:spcPct val="115000"/>
              </a:lnSpc>
              <a:spcBef>
                <a:spcPts val="0"/>
              </a:spcBef>
              <a:buNone/>
            </a:pPr>
            <a:r>
              <a:rPr lang="en"/>
              <a:t>: )</a:t>
            </a:r>
          </a:p>
          <a:p>
            <a:pPr lvl="0" rtl="0">
              <a:spcBef>
                <a:spcPts val="0"/>
              </a:spcBef>
              <a:buNone/>
            </a:pPr>
            <a:endParaRPr sz="2400"/>
          </a:p>
          <a:p>
            <a:pPr lvl="0" rtl="0">
              <a:spcBef>
                <a:spcPts val="0"/>
              </a:spcBef>
              <a:buNone/>
            </a:pPr>
            <a:endParaRPr sz="2400"/>
          </a:p>
          <a:p>
            <a:pPr lvl="0" rtl="0">
              <a:spcBef>
                <a:spcPts val="0"/>
              </a:spcBef>
              <a:buNone/>
            </a:pP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663178"/>
            <a:ext cx="8229600" cy="857400"/>
          </a:xfrm>
          <a:prstGeom prst="rect">
            <a:avLst/>
          </a:prstGeom>
        </p:spPr>
        <p:txBody>
          <a:bodyPr lIns="91425" tIns="91425" rIns="91425" bIns="91425" anchor="b" anchorCtr="0">
            <a:noAutofit/>
          </a:bodyPr>
          <a:lstStyle/>
          <a:p>
            <a:pPr lvl="0" algn="ctr" rtl="0">
              <a:spcBef>
                <a:spcPts val="0"/>
              </a:spcBef>
              <a:buNone/>
            </a:pPr>
            <a:r>
              <a:rPr lang="en">
                <a:latin typeface="Verdana"/>
                <a:ea typeface="Verdana"/>
                <a:cs typeface="Verdana"/>
                <a:sym typeface="Verdana"/>
              </a:rPr>
              <a:t>Core Components of </a:t>
            </a:r>
            <a:r>
              <a:rPr lang="en">
                <a:solidFill>
                  <a:srgbClr val="FFFFFF"/>
                </a:solidFill>
                <a:latin typeface="Verdana"/>
                <a:ea typeface="Verdana"/>
                <a:cs typeface="Verdana"/>
                <a:sym typeface="Verdana"/>
              </a:rPr>
              <a:t>a</a:t>
            </a:r>
            <a:r>
              <a:rPr lang="en">
                <a:latin typeface="Verdana"/>
                <a:ea typeface="Verdana"/>
                <a:cs typeface="Verdana"/>
                <a:sym typeface="Verdana"/>
              </a:rPr>
              <a:t> UNIX Operating System</a:t>
            </a:r>
          </a:p>
        </p:txBody>
      </p:sp>
      <p:sp>
        <p:nvSpPr>
          <p:cNvPr id="198" name="Shape 198"/>
          <p:cNvSpPr/>
          <p:nvPr/>
        </p:nvSpPr>
        <p:spPr>
          <a:xfrm>
            <a:off x="5986225" y="3558375"/>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Init</a:t>
            </a:r>
          </a:p>
          <a:p>
            <a:pPr lvl="0" algn="ctr" rtl="0">
              <a:spcBef>
                <a:spcPts val="0"/>
              </a:spcBef>
              <a:buNone/>
            </a:pPr>
            <a:r>
              <a:rPr lang="en" sz="1800">
                <a:latin typeface="Verdana"/>
                <a:ea typeface="Verdana"/>
                <a:cs typeface="Verdana"/>
                <a:sym typeface="Verdana"/>
              </a:rPr>
              <a:t>System</a:t>
            </a:r>
          </a:p>
        </p:txBody>
      </p:sp>
      <p:sp>
        <p:nvSpPr>
          <p:cNvPr id="199" name="Shape 199"/>
          <p:cNvSpPr/>
          <p:nvPr/>
        </p:nvSpPr>
        <p:spPr>
          <a:xfrm>
            <a:off x="3715800" y="3558375"/>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Text Editors</a:t>
            </a:r>
          </a:p>
        </p:txBody>
      </p:sp>
      <p:sp>
        <p:nvSpPr>
          <p:cNvPr id="200" name="Shape 200"/>
          <p:cNvSpPr/>
          <p:nvPr/>
        </p:nvSpPr>
        <p:spPr>
          <a:xfrm>
            <a:off x="5986225" y="2200050"/>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Filesystem</a:t>
            </a:r>
          </a:p>
        </p:txBody>
      </p:sp>
      <p:sp>
        <p:nvSpPr>
          <p:cNvPr id="201" name="Shape 201"/>
          <p:cNvSpPr/>
          <p:nvPr/>
        </p:nvSpPr>
        <p:spPr>
          <a:xfrm>
            <a:off x="3715800" y="2200050"/>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Kernel</a:t>
            </a:r>
          </a:p>
        </p:txBody>
      </p:sp>
      <p:sp>
        <p:nvSpPr>
          <p:cNvPr id="202" name="Shape 202"/>
          <p:cNvSpPr/>
          <p:nvPr/>
        </p:nvSpPr>
        <p:spPr>
          <a:xfrm>
            <a:off x="1445375" y="2200050"/>
            <a:ext cx="1827600" cy="528000"/>
          </a:xfrm>
          <a:prstGeom prst="roundRect">
            <a:avLst>
              <a:gd name="adj" fmla="val 16667"/>
            </a:avLst>
          </a:prstGeom>
          <a:solidFill>
            <a:schemeClr val="accent5"/>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Shell(s)</a:t>
            </a:r>
          </a:p>
        </p:txBody>
      </p:sp>
      <p:sp>
        <p:nvSpPr>
          <p:cNvPr id="203" name="Shape 203"/>
          <p:cNvSpPr/>
          <p:nvPr/>
        </p:nvSpPr>
        <p:spPr>
          <a:xfrm>
            <a:off x="1445375" y="3558375"/>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Programming Tools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Local Variables</a:t>
            </a:r>
          </a:p>
        </p:txBody>
      </p:sp>
      <p:sp>
        <p:nvSpPr>
          <p:cNvPr id="209" name="Shape 209"/>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lvl="0" rtl="0">
              <a:spcBef>
                <a:spcPts val="0"/>
              </a:spcBef>
              <a:buNone/>
            </a:pPr>
            <a:r>
              <a:rPr lang="en" sz="2400"/>
              <a:t>A variable in a shell, is very similar to a variable in a programming language.  There are two types, local, and global or environment.</a:t>
            </a:r>
          </a:p>
          <a:p>
            <a:pPr lvl="0" rtl="0">
              <a:spcBef>
                <a:spcPts val="0"/>
              </a:spcBef>
              <a:buNone/>
            </a:pPr>
            <a:endParaRPr sz="2400"/>
          </a:p>
          <a:p>
            <a:pPr lvl="0" rtl="0">
              <a:spcBef>
                <a:spcPts val="0"/>
              </a:spcBef>
              <a:buNone/>
            </a:pPr>
            <a:r>
              <a:rPr lang="en" sz="2400">
                <a:solidFill>
                  <a:schemeClr val="accent5"/>
                </a:solidFill>
              </a:rPr>
              <a:t>user@host ~$ </a:t>
            </a:r>
            <a:r>
              <a:rPr lang="en" sz="2400">
                <a:solidFill>
                  <a:srgbClr val="FFFFFF"/>
                </a:solidFill>
              </a:rPr>
              <a:t>test=”hello world”</a:t>
            </a:r>
          </a:p>
          <a:p>
            <a:pPr lvl="0" rtl="0">
              <a:spcBef>
                <a:spcPts val="0"/>
              </a:spcBef>
              <a:buNone/>
            </a:pPr>
            <a:r>
              <a:rPr lang="en" sz="2400">
                <a:solidFill>
                  <a:schemeClr val="accent5"/>
                </a:solidFill>
              </a:rPr>
              <a:t>user@host ~$ </a:t>
            </a:r>
            <a:r>
              <a:rPr lang="en" sz="2400">
                <a:solidFill>
                  <a:srgbClr val="FFFFFF"/>
                </a:solidFill>
              </a:rPr>
              <a:t>echo $test</a:t>
            </a:r>
          </a:p>
          <a:p>
            <a:pPr lvl="0" rtl="0">
              <a:spcBef>
                <a:spcPts val="0"/>
              </a:spcBef>
              <a:buNone/>
            </a:pPr>
            <a:endParaRPr sz="2400">
              <a:solidFill>
                <a:srgbClr val="FFFFFF"/>
              </a:solidFill>
            </a:endParaRPr>
          </a:p>
          <a:p>
            <a:pPr lvl="0" rtl="0">
              <a:spcBef>
                <a:spcPts val="0"/>
              </a:spcBef>
              <a:buNone/>
            </a:pPr>
            <a:endParaRPr sz="2400"/>
          </a:p>
          <a:p>
            <a:pPr lvl="0" rtl="0">
              <a:spcBef>
                <a:spcPts val="0"/>
              </a:spcBef>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Anatomy of a Shell</a:t>
            </a:r>
          </a:p>
        </p:txBody>
      </p:sp>
      <p:sp>
        <p:nvSpPr>
          <p:cNvPr id="84" name="Shape 84"/>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lvl="0" rtl="0">
              <a:spcBef>
                <a:spcPts val="0"/>
              </a:spcBef>
              <a:buNone/>
            </a:pPr>
            <a:r>
              <a:rPr lang="en" sz="2400">
                <a:solidFill>
                  <a:schemeClr val="accent5"/>
                </a:solidFill>
              </a:rPr>
              <a:t>user@host:/home$</a:t>
            </a:r>
            <a:r>
              <a:rPr lang="en" sz="2400"/>
              <a:t> command arg1 arg2 arg3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Environment Variables</a:t>
            </a:r>
          </a:p>
        </p:txBody>
      </p:sp>
      <p:sp>
        <p:nvSpPr>
          <p:cNvPr id="215" name="Shape 215"/>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lvl="0" rtl="0">
              <a:spcBef>
                <a:spcPts val="0"/>
              </a:spcBef>
              <a:buNone/>
            </a:pPr>
            <a:r>
              <a:rPr lang="en" sz="2400"/>
              <a:t>An environment variable is a variable which is passed to all commands that execute from the shell, whose value can affect the way a running process will behave.</a:t>
            </a:r>
          </a:p>
          <a:p>
            <a:pPr lvl="0" rtl="0">
              <a:spcBef>
                <a:spcPts val="0"/>
              </a:spcBef>
              <a:buNone/>
            </a:pPr>
            <a:endParaRPr sz="2400"/>
          </a:p>
          <a:p>
            <a:pPr lvl="0" rtl="0">
              <a:spcBef>
                <a:spcPts val="0"/>
              </a:spcBef>
              <a:buNone/>
            </a:pPr>
            <a:r>
              <a:rPr lang="en" sz="2400">
                <a:solidFill>
                  <a:schemeClr val="accent5"/>
                </a:solidFill>
              </a:rPr>
              <a:t>user@host ~$ </a:t>
            </a:r>
            <a:r>
              <a:rPr lang="en" sz="2400">
                <a:solidFill>
                  <a:srgbClr val="FFFFFF"/>
                </a:solidFill>
              </a:rPr>
              <a:t>export THE_ANSWER=”42”</a:t>
            </a:r>
          </a:p>
          <a:p>
            <a:pPr lvl="0" rtl="0">
              <a:spcBef>
                <a:spcPts val="0"/>
              </a:spcBef>
              <a:buNone/>
            </a:pPr>
            <a:r>
              <a:rPr lang="en" sz="2400">
                <a:solidFill>
                  <a:schemeClr val="accent5"/>
                </a:solidFill>
              </a:rPr>
              <a:t>user@host ~$ </a:t>
            </a:r>
            <a:r>
              <a:rPr lang="en" sz="2400">
                <a:solidFill>
                  <a:srgbClr val="FFFFFF"/>
                </a:solidFill>
              </a:rPr>
              <a:t>dash</a:t>
            </a:r>
          </a:p>
          <a:p>
            <a:pPr lvl="0" rtl="0">
              <a:spcBef>
                <a:spcPts val="0"/>
              </a:spcBef>
              <a:buNone/>
            </a:pPr>
            <a:r>
              <a:rPr lang="en" sz="2400">
                <a:solidFill>
                  <a:schemeClr val="accent5"/>
                </a:solidFill>
              </a:rPr>
              <a:t>$ </a:t>
            </a:r>
            <a:r>
              <a:rPr lang="en" sz="2400">
                <a:solidFill>
                  <a:srgbClr val="FFFFFF"/>
                </a:solidFill>
              </a:rPr>
              <a:t>echo $THE_ANSWER</a:t>
            </a:r>
          </a:p>
          <a:p>
            <a:pPr lvl="0" rtl="0">
              <a:spcBef>
                <a:spcPts val="0"/>
              </a:spcBef>
              <a:buNone/>
            </a:pPr>
            <a:endParaRPr sz="2400">
              <a:solidFill>
                <a:srgbClr val="FFFFFF"/>
              </a:solidFill>
            </a:endParaRPr>
          </a:p>
          <a:p>
            <a:pPr lvl="0" rtl="0">
              <a:spcBef>
                <a:spcPts val="0"/>
              </a:spcBef>
              <a:buNone/>
            </a:pPr>
            <a:endParaRPr sz="2400"/>
          </a:p>
          <a:p>
            <a:pPr lvl="0" rtl="0">
              <a:spcBef>
                <a:spcPts val="0"/>
              </a:spcBef>
              <a:buNone/>
            </a:pP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$PATH Environment Variable</a:t>
            </a:r>
          </a:p>
        </p:txBody>
      </p:sp>
      <p:sp>
        <p:nvSpPr>
          <p:cNvPr id="221" name="Shape 221"/>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lvl="0" rtl="0">
              <a:spcBef>
                <a:spcPts val="0"/>
              </a:spcBef>
              <a:buNone/>
            </a:pPr>
            <a:r>
              <a:rPr lang="en" sz="2400"/>
              <a:t>The path environment variable contains a list of directories, colon separated, that the shell should search for executable programs to run when a command is typed.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Anatomy of a Shell</a:t>
            </a:r>
          </a:p>
        </p:txBody>
      </p:sp>
      <p:sp>
        <p:nvSpPr>
          <p:cNvPr id="90" name="Shape 90"/>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lvl="0" rtl="0">
              <a:spcBef>
                <a:spcPts val="0"/>
              </a:spcBef>
              <a:buNone/>
            </a:pPr>
            <a:r>
              <a:rPr lang="en" sz="2400">
                <a:solidFill>
                  <a:schemeClr val="accent5"/>
                </a:solidFill>
              </a:rPr>
              <a:t>user@host ~$</a:t>
            </a:r>
            <a:r>
              <a:rPr lang="en" sz="2400"/>
              <a:t> command arg1 arg2 arg3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There are so many different shells...</a:t>
            </a:r>
          </a:p>
        </p:txBody>
      </p:sp>
      <p:sp>
        <p:nvSpPr>
          <p:cNvPr id="96" name="Shape 96"/>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lvl="0" rtl="0">
              <a:spcBef>
                <a:spcPts val="0"/>
              </a:spcBef>
              <a:buNone/>
            </a:pPr>
            <a:r>
              <a:rPr lang="en" sz="1800"/>
              <a:t>Bourne Shell ( </a:t>
            </a:r>
            <a:r>
              <a:rPr lang="en" sz="1800">
                <a:solidFill>
                  <a:schemeClr val="accent5"/>
                </a:solidFill>
              </a:rPr>
              <a:t>sh</a:t>
            </a:r>
            <a:r>
              <a:rPr lang="en" sz="1800"/>
              <a:t> ), Released 1977</a:t>
            </a:r>
            <a:br>
              <a:rPr lang="en" sz="1800"/>
            </a:br>
            <a:endParaRPr lang="en" sz="1800"/>
          </a:p>
          <a:p>
            <a:pPr lvl="0" rtl="0">
              <a:spcBef>
                <a:spcPts val="0"/>
              </a:spcBef>
              <a:buNone/>
            </a:pPr>
            <a:r>
              <a:rPr lang="en" sz="1800"/>
              <a:t>C Shell ( </a:t>
            </a:r>
            <a:r>
              <a:rPr lang="en" sz="1800">
                <a:solidFill>
                  <a:schemeClr val="accent5"/>
                </a:solidFill>
              </a:rPr>
              <a:t>csh</a:t>
            </a:r>
            <a:r>
              <a:rPr lang="en" sz="1800"/>
              <a:t> ), Released 1978-79</a:t>
            </a:r>
          </a:p>
          <a:p>
            <a:pPr lvl="0" rtl="0">
              <a:spcBef>
                <a:spcPts val="0"/>
              </a:spcBef>
              <a:buNone/>
            </a:pPr>
            <a:endParaRPr sz="1800"/>
          </a:p>
          <a:p>
            <a:pPr lvl="0" rtl="0">
              <a:spcBef>
                <a:spcPts val="0"/>
              </a:spcBef>
              <a:buNone/>
            </a:pPr>
            <a:r>
              <a:rPr lang="en" sz="1800"/>
              <a:t>Korn Shell ( </a:t>
            </a:r>
            <a:r>
              <a:rPr lang="en" sz="1800">
                <a:solidFill>
                  <a:schemeClr val="accent5"/>
                </a:solidFill>
              </a:rPr>
              <a:t>ksh</a:t>
            </a:r>
            <a:r>
              <a:rPr lang="en" sz="1800"/>
              <a:t> ), Released 1983</a:t>
            </a:r>
          </a:p>
          <a:p>
            <a:pPr lvl="0" rtl="0">
              <a:spcBef>
                <a:spcPts val="0"/>
              </a:spcBef>
              <a:buNone/>
            </a:pPr>
            <a:endParaRPr sz="1800"/>
          </a:p>
          <a:p>
            <a:pPr lvl="0" rtl="0">
              <a:spcBef>
                <a:spcPts val="0"/>
              </a:spcBef>
              <a:buNone/>
            </a:pPr>
            <a:r>
              <a:rPr lang="en" sz="1800"/>
              <a:t>T Shell ( </a:t>
            </a:r>
            <a:r>
              <a:rPr lang="en" sz="1800">
                <a:solidFill>
                  <a:schemeClr val="accent5"/>
                </a:solidFill>
              </a:rPr>
              <a:t>tcsh</a:t>
            </a:r>
            <a:r>
              <a:rPr lang="en" sz="1800"/>
              <a:t> ), Released 1983</a:t>
            </a:r>
          </a:p>
          <a:p>
            <a:pPr lvl="0" rtl="0">
              <a:spcBef>
                <a:spcPts val="0"/>
              </a:spcBef>
              <a:buNone/>
            </a:pPr>
            <a:endParaRPr sz="1800"/>
          </a:p>
          <a:p>
            <a:pPr lvl="0" rtl="0">
              <a:spcBef>
                <a:spcPts val="0"/>
              </a:spcBef>
              <a:buNone/>
            </a:pPr>
            <a:r>
              <a:rPr lang="en" sz="1800"/>
              <a:t>Bourne-again Shell ( </a:t>
            </a:r>
            <a:r>
              <a:rPr lang="en" sz="1800">
                <a:solidFill>
                  <a:schemeClr val="accent5"/>
                </a:solidFill>
              </a:rPr>
              <a:t>bash</a:t>
            </a:r>
            <a:r>
              <a:rPr lang="en" sz="1800"/>
              <a:t> ), Released 1989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Standard Out</a:t>
            </a:r>
          </a:p>
        </p:txBody>
      </p:sp>
      <p:pic>
        <p:nvPicPr>
          <p:cNvPr id="102" name="Shape 102" descr="e2251fwu-1.png"/>
          <p:cNvPicPr preferRelativeResize="0"/>
          <p:nvPr/>
        </p:nvPicPr>
        <p:blipFill>
          <a:blip r:embed="rId4">
            <a:alphaModFix/>
          </a:blip>
          <a:stretch>
            <a:fillRect/>
          </a:stretch>
        </p:blipFill>
        <p:spPr>
          <a:xfrm>
            <a:off x="2366600" y="1063375"/>
            <a:ext cx="4721200" cy="343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Standard In</a:t>
            </a:r>
          </a:p>
        </p:txBody>
      </p:sp>
      <p:pic>
        <p:nvPicPr>
          <p:cNvPr id="108" name="Shape 108" descr="wireless-keyboard-k270-amr-glamour-images.png"/>
          <p:cNvPicPr preferRelativeResize="0"/>
          <p:nvPr/>
        </p:nvPicPr>
        <p:blipFill>
          <a:blip r:embed="rId4">
            <a:alphaModFix/>
          </a:blip>
          <a:stretch>
            <a:fillRect/>
          </a:stretch>
        </p:blipFill>
        <p:spPr>
          <a:xfrm>
            <a:off x="2309800" y="1524000"/>
            <a:ext cx="4524375" cy="209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Standard Error</a:t>
            </a:r>
          </a:p>
        </p:txBody>
      </p:sp>
      <p:pic>
        <p:nvPicPr>
          <p:cNvPr id="114" name="Shape 114" descr="pc_crash.png"/>
          <p:cNvPicPr preferRelativeResize="0"/>
          <p:nvPr/>
        </p:nvPicPr>
        <p:blipFill>
          <a:blip r:embed="rId4">
            <a:alphaModFix/>
          </a:blip>
          <a:stretch>
            <a:fillRect/>
          </a:stretch>
        </p:blipFill>
        <p:spPr>
          <a:xfrm>
            <a:off x="1952625" y="1215762"/>
            <a:ext cx="5238750" cy="334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
        <p:cNvGrpSpPr/>
        <p:nvPr/>
      </p:nvGrpSpPr>
      <p:grpSpPr>
        <a:xfrm>
          <a:off x="0" y="0"/>
          <a:ext cx="0" cy="0"/>
          <a:chOff x="0" y="0"/>
          <a:chExt cx="0" cy="0"/>
        </a:xfrm>
      </p:grpSpPr>
      <p:sp>
        <p:nvSpPr>
          <p:cNvPr id="119" name="Shape 119"/>
          <p:cNvSpPr/>
          <p:nvPr/>
        </p:nvSpPr>
        <p:spPr>
          <a:xfrm>
            <a:off x="3658200" y="2307750"/>
            <a:ext cx="1827600" cy="528000"/>
          </a:xfrm>
          <a:prstGeom prst="roundRect">
            <a:avLst>
              <a:gd name="adj" fmla="val 16667"/>
            </a:avLst>
          </a:prstGeom>
          <a:solidFill>
            <a:schemeClr val="accent5"/>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Process</a:t>
            </a:r>
          </a:p>
        </p:txBody>
      </p:sp>
      <p:sp>
        <p:nvSpPr>
          <p:cNvPr id="120" name="Shape 120"/>
          <p:cNvSpPr/>
          <p:nvPr/>
        </p:nvSpPr>
        <p:spPr>
          <a:xfrm>
            <a:off x="756800" y="2307750"/>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Standard In</a:t>
            </a:r>
          </a:p>
        </p:txBody>
      </p:sp>
      <p:cxnSp>
        <p:nvCxnSpPr>
          <p:cNvPr id="121" name="Shape 121"/>
          <p:cNvCxnSpPr>
            <a:stCxn id="120" idx="3"/>
            <a:endCxn id="119" idx="1"/>
          </p:cNvCxnSpPr>
          <p:nvPr/>
        </p:nvCxnSpPr>
        <p:spPr>
          <a:xfrm>
            <a:off x="2584400" y="2571750"/>
            <a:ext cx="1073700" cy="0"/>
          </a:xfrm>
          <a:prstGeom prst="straightConnector1">
            <a:avLst/>
          </a:prstGeom>
          <a:noFill/>
          <a:ln w="19050" cap="flat" cmpd="sng">
            <a:solidFill>
              <a:srgbClr val="FFFFFF"/>
            </a:solidFill>
            <a:prstDash val="solid"/>
            <a:round/>
            <a:headEnd type="none" w="lg" len="lg"/>
            <a:tailEnd type="triangle" w="lg" len="lg"/>
          </a:ln>
        </p:spPr>
      </p:cxnSp>
      <p:sp>
        <p:nvSpPr>
          <p:cNvPr id="122" name="Shape 122"/>
          <p:cNvSpPr/>
          <p:nvPr/>
        </p:nvSpPr>
        <p:spPr>
          <a:xfrm>
            <a:off x="6559600" y="1648212"/>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Standard Out</a:t>
            </a:r>
          </a:p>
        </p:txBody>
      </p:sp>
      <p:sp>
        <p:nvSpPr>
          <p:cNvPr id="123" name="Shape 123"/>
          <p:cNvSpPr/>
          <p:nvPr/>
        </p:nvSpPr>
        <p:spPr>
          <a:xfrm>
            <a:off x="6559600" y="2967287"/>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Standard Error</a:t>
            </a:r>
          </a:p>
        </p:txBody>
      </p:sp>
      <p:cxnSp>
        <p:nvCxnSpPr>
          <p:cNvPr id="124" name="Shape 124"/>
          <p:cNvCxnSpPr>
            <a:stCxn id="119" idx="3"/>
            <a:endCxn id="122" idx="1"/>
          </p:cNvCxnSpPr>
          <p:nvPr/>
        </p:nvCxnSpPr>
        <p:spPr>
          <a:xfrm rot="10800000" flipH="1">
            <a:off x="5485800" y="1912350"/>
            <a:ext cx="1073700" cy="659400"/>
          </a:xfrm>
          <a:prstGeom prst="straightConnector1">
            <a:avLst/>
          </a:prstGeom>
          <a:noFill/>
          <a:ln w="19050" cap="flat" cmpd="sng">
            <a:solidFill>
              <a:srgbClr val="FFFFFF"/>
            </a:solidFill>
            <a:prstDash val="solid"/>
            <a:round/>
            <a:headEnd type="none" w="lg" len="lg"/>
            <a:tailEnd type="triangle" w="lg" len="lg"/>
          </a:ln>
        </p:spPr>
      </p:cxnSp>
      <p:cxnSp>
        <p:nvCxnSpPr>
          <p:cNvPr id="125" name="Shape 125"/>
          <p:cNvCxnSpPr>
            <a:stCxn id="119" idx="3"/>
            <a:endCxn id="123" idx="1"/>
          </p:cNvCxnSpPr>
          <p:nvPr/>
        </p:nvCxnSpPr>
        <p:spPr>
          <a:xfrm>
            <a:off x="5485800" y="2571750"/>
            <a:ext cx="1073700" cy="659400"/>
          </a:xfrm>
          <a:prstGeom prst="straightConnector1">
            <a:avLst/>
          </a:prstGeom>
          <a:noFill/>
          <a:ln w="19050" cap="flat" cmpd="sng">
            <a:solidFill>
              <a:srgbClr val="FFFFFF"/>
            </a:solidFill>
            <a:prstDash val="solid"/>
            <a:round/>
            <a:headEnd type="none" w="lg" len="lg"/>
            <a:tailEnd type="triangle" w="lg" len="lg"/>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Shape 130"/>
          <p:cNvSpPr/>
          <p:nvPr/>
        </p:nvSpPr>
        <p:spPr>
          <a:xfrm>
            <a:off x="3658200" y="2307750"/>
            <a:ext cx="1827600" cy="528000"/>
          </a:xfrm>
          <a:prstGeom prst="roundRect">
            <a:avLst>
              <a:gd name="adj" fmla="val 16667"/>
            </a:avLst>
          </a:prstGeom>
          <a:solidFill>
            <a:schemeClr val="accent5"/>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Process</a:t>
            </a:r>
          </a:p>
        </p:txBody>
      </p:sp>
      <p:sp>
        <p:nvSpPr>
          <p:cNvPr id="131" name="Shape 131"/>
          <p:cNvSpPr/>
          <p:nvPr/>
        </p:nvSpPr>
        <p:spPr>
          <a:xfrm>
            <a:off x="756800" y="2307750"/>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stdin</a:t>
            </a:r>
          </a:p>
        </p:txBody>
      </p:sp>
      <p:cxnSp>
        <p:nvCxnSpPr>
          <p:cNvPr id="132" name="Shape 132"/>
          <p:cNvCxnSpPr>
            <a:stCxn id="131" idx="3"/>
            <a:endCxn id="130" idx="1"/>
          </p:cNvCxnSpPr>
          <p:nvPr/>
        </p:nvCxnSpPr>
        <p:spPr>
          <a:xfrm>
            <a:off x="2584400" y="2571750"/>
            <a:ext cx="1073700" cy="0"/>
          </a:xfrm>
          <a:prstGeom prst="straightConnector1">
            <a:avLst/>
          </a:prstGeom>
          <a:noFill/>
          <a:ln w="19050" cap="flat" cmpd="sng">
            <a:solidFill>
              <a:srgbClr val="FFFFFF"/>
            </a:solidFill>
            <a:prstDash val="solid"/>
            <a:round/>
            <a:headEnd type="none" w="lg" len="lg"/>
            <a:tailEnd type="triangle" w="lg" len="lg"/>
          </a:ln>
        </p:spPr>
      </p:cxnSp>
      <p:sp>
        <p:nvSpPr>
          <p:cNvPr id="133" name="Shape 133"/>
          <p:cNvSpPr/>
          <p:nvPr/>
        </p:nvSpPr>
        <p:spPr>
          <a:xfrm>
            <a:off x="6559600" y="1648212"/>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stdout</a:t>
            </a:r>
          </a:p>
        </p:txBody>
      </p:sp>
      <p:sp>
        <p:nvSpPr>
          <p:cNvPr id="134" name="Shape 134"/>
          <p:cNvSpPr/>
          <p:nvPr/>
        </p:nvSpPr>
        <p:spPr>
          <a:xfrm>
            <a:off x="6559600" y="2967287"/>
            <a:ext cx="1827600" cy="528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stderr</a:t>
            </a:r>
          </a:p>
        </p:txBody>
      </p:sp>
      <p:cxnSp>
        <p:nvCxnSpPr>
          <p:cNvPr id="135" name="Shape 135"/>
          <p:cNvCxnSpPr>
            <a:stCxn id="130" idx="3"/>
            <a:endCxn id="133" idx="1"/>
          </p:cNvCxnSpPr>
          <p:nvPr/>
        </p:nvCxnSpPr>
        <p:spPr>
          <a:xfrm rot="10800000" flipH="1">
            <a:off x="5485800" y="1912350"/>
            <a:ext cx="1073700" cy="659400"/>
          </a:xfrm>
          <a:prstGeom prst="straightConnector1">
            <a:avLst/>
          </a:prstGeom>
          <a:noFill/>
          <a:ln w="19050" cap="flat" cmpd="sng">
            <a:solidFill>
              <a:srgbClr val="FFFFFF"/>
            </a:solidFill>
            <a:prstDash val="solid"/>
            <a:round/>
            <a:headEnd type="none" w="lg" len="lg"/>
            <a:tailEnd type="triangle" w="lg" len="lg"/>
          </a:ln>
        </p:spPr>
      </p:cxnSp>
      <p:cxnSp>
        <p:nvCxnSpPr>
          <p:cNvPr id="136" name="Shape 136"/>
          <p:cNvCxnSpPr>
            <a:stCxn id="130" idx="3"/>
            <a:endCxn id="134" idx="1"/>
          </p:cNvCxnSpPr>
          <p:nvPr/>
        </p:nvCxnSpPr>
        <p:spPr>
          <a:xfrm>
            <a:off x="5485800" y="2571750"/>
            <a:ext cx="1073700" cy="659400"/>
          </a:xfrm>
          <a:prstGeom prst="straightConnector1">
            <a:avLst/>
          </a:prstGeom>
          <a:noFill/>
          <a:ln w="19050" cap="flat" cmpd="sng">
            <a:solidFill>
              <a:srgbClr val="FFFFFF"/>
            </a:solidFill>
            <a:prstDash val="solid"/>
            <a:round/>
            <a:headEnd type="none" w="lg" len="lg"/>
            <a:tailEnd type="triangle" w="lg" len="lg"/>
          </a:ln>
        </p:spPr>
      </p:cxn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3118</Words>
  <Application>Microsoft Macintosh PowerPoint</Application>
  <PresentationFormat>On-screen Show (16:9)</PresentationFormat>
  <Paragraphs>199</Paragraphs>
  <Slides>21</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Courier New</vt:lpstr>
      <vt:lpstr>Verdana</vt:lpstr>
      <vt:lpstr>Wingdings</vt:lpstr>
      <vt:lpstr>Arial</vt:lpstr>
      <vt:lpstr>simple-light-2</vt:lpstr>
      <vt:lpstr>Custom Theme</vt:lpstr>
      <vt:lpstr>Core Components of a UNIX Operating System</vt:lpstr>
      <vt:lpstr>Anatomy of a Shell</vt:lpstr>
      <vt:lpstr>Anatomy of a Shell</vt:lpstr>
      <vt:lpstr>There are so many different shells...</vt:lpstr>
      <vt:lpstr>Standard Out</vt:lpstr>
      <vt:lpstr>Standard In</vt:lpstr>
      <vt:lpstr>Standard Error</vt:lpstr>
      <vt:lpstr>PowerPoint Presentation</vt:lpstr>
      <vt:lpstr>PowerPoint Presentation</vt:lpstr>
      <vt:lpstr>PowerPoint Presentation</vt:lpstr>
      <vt:lpstr>&gt;</vt:lpstr>
      <vt:lpstr>|</vt:lpstr>
      <vt:lpstr>Core Components of a UNIX Operating System</vt:lpstr>
      <vt:lpstr>VIM</vt:lpstr>
      <vt:lpstr>VIM</vt:lpstr>
      <vt:lpstr>VIM</vt:lpstr>
      <vt:lpstr>VIM</vt:lpstr>
      <vt:lpstr>Core Components of a UNIX Operating System</vt:lpstr>
      <vt:lpstr>Local Variables</vt:lpstr>
      <vt:lpstr>Environment Variables</vt:lpstr>
      <vt:lpstr>$PATH Environment Variable</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Components of a UNIX Operating System</dc:title>
  <cp:lastModifiedBy>Microsoft Office User</cp:lastModifiedBy>
  <cp:revision>1</cp:revision>
  <dcterms:modified xsi:type="dcterms:W3CDTF">2017-01-17T20:38:29Z</dcterms:modified>
</cp:coreProperties>
</file>