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Helvetica Neue"/>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5.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edoraproject.org/wiki/SysVinit_to_Systemd_Cheatsheet" TargetMode="External"/><Relationship Id="rId3" Type="http://schemas.openxmlformats.org/officeDocument/2006/relationships/hyperlink" Target="https://fedoraproject.org/wiki/Systemd#How_do_I_change_the_default_target.3F"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cess.redhat.com/documentation/en-US/Red_Hat_Enterprise_Linux/7/html/System_Administrators_Guide/sec-Terminal_Menu_Editing_During_Boot.html#sec-Recovering_Root_Password"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find (flags -mtime +d and -size and -type)</a:t>
            </a:r>
          </a:p>
          <a:p>
            <a:pPr lvl="0" rtl="0">
              <a:spcBef>
                <a:spcPts val="0"/>
              </a:spcBef>
              <a:buClr>
                <a:schemeClr val="dk1"/>
              </a:buClr>
              <a:buSzPct val="100000"/>
              <a:buFont typeface="Arial"/>
              <a:buNone/>
            </a:pPr>
            <a:r>
              <a:rPr lang="en">
                <a:solidFill>
                  <a:schemeClr val="dk1"/>
                </a:solidFill>
              </a:rPr>
              <a:t>sed (text editor, simple usage is ‘s/myword/somethingelse’)</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hello world</a:t>
            </a:r>
          </a:p>
          <a:p>
            <a:pPr lvl="0" rtl="0">
              <a:spcBef>
                <a:spcPts val="0"/>
              </a:spcBef>
              <a:buClr>
                <a:schemeClr val="dk1"/>
              </a:buClr>
              <a:buSzPct val="100000"/>
              <a:buFont typeface="Arial"/>
              <a:buNone/>
            </a:pPr>
            <a:r>
              <a:rPr lang="en">
                <a:solidFill>
                  <a:schemeClr val="dk1"/>
                </a:solidFill>
              </a:rPr>
              <a:t>hello world world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the </a:t>
            </a:r>
            <a:r>
              <a:rPr i="1" lang="en">
                <a:solidFill>
                  <a:schemeClr val="dk1"/>
                </a:solidFill>
              </a:rPr>
              <a:t>child</a:t>
            </a:r>
            <a:r>
              <a:rPr lang="en">
                <a:solidFill>
                  <a:schemeClr val="dk1"/>
                </a:solidFill>
              </a:rPr>
              <a:t> exec()s the </a:t>
            </a:r>
            <a:r>
              <a:rPr i="1" lang="en">
                <a:solidFill>
                  <a:schemeClr val="dk1"/>
                </a:solidFill>
              </a:rPr>
              <a:t>daemon</a:t>
            </a:r>
            <a:r>
              <a:rPr lang="en">
                <a:solidFill>
                  <a:schemeClr val="dk1"/>
                </a:solidFill>
              </a:rPr>
              <a:t> process called crond.  This </a:t>
            </a:r>
            <a:r>
              <a:rPr i="1" lang="en">
                <a:solidFill>
                  <a:schemeClr val="dk1"/>
                </a:solidFill>
              </a:rPr>
              <a:t>daemon</a:t>
            </a:r>
            <a:r>
              <a:rPr lang="en">
                <a:solidFill>
                  <a:schemeClr val="dk1"/>
                </a:solidFill>
              </a:rPr>
              <a:t> has no interactive terminal, and simply sits in the background.  cron is a special </a:t>
            </a:r>
            <a:r>
              <a:rPr i="1" lang="en">
                <a:solidFill>
                  <a:schemeClr val="dk1"/>
                </a:solidFill>
              </a:rPr>
              <a:t>daemon</a:t>
            </a:r>
            <a:r>
              <a:rPr lang="en">
                <a:solidFill>
                  <a:schemeClr val="dk1"/>
                </a:solidFill>
              </a:rPr>
              <a:t> that will run periodic tasks for you, hence the name.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For simplicity, let’s assume there isn’t much else to start on this machine… although on a real machine, as we will see, there are many things.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execute a program called logind... which among many things dynamically starts another program called agetty to render the login dialog on the terminal we normally see..  In actuality, logind does this whenever we switch to another console.  As a side note, we can switch among these consoles using control alt + f1, 2, 3, etc. or if you are using virtualbox, host key (which is normally control) f1, f2,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When you type your username into the terminal, getty calls exec() to replace itself with login.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If your password is correct, login fork()s itself then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Its child exec()s your default shell, as defined in /etc/passwd.  In this case, assume bash.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Its child exec()s your default shell, as defined in /etc/passwd. in this case, assume bash.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Its child will exec() your default shell, whatever that may be, in this case, assume bash.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From there, whenever we type a command in bash, </a:t>
            </a:r>
            <a:r>
              <a:rPr i="1" lang="en">
                <a:solidFill>
                  <a:schemeClr val="dk1"/>
                </a:solidFill>
              </a:rPr>
              <a:t>find </a:t>
            </a:r>
            <a:r>
              <a:rPr lang="en">
                <a:solidFill>
                  <a:schemeClr val="dk1"/>
                </a:solidFill>
              </a:rPr>
              <a:t>for example… bash will fork() a copy of itself, then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From there, whenever we type a command in bash, let’s say find for example… bash fork()s a copy of itself, then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Okay, so let’s quickly review to remind ourselves where we left off… BIOS, etc.</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Let’s start at the very beginning, the BIOS.  The BIOS is the very basic programming of the machine, which is responsible for initializing all the hardware and getting it to the point where a boot loader can take over and start the kernel (which is just a program with a very special purpose of managing other programs in other words, it is the one program to rule them all).  For very specific details on how a BIOS works, and how it gets everything in place for the OS to take over, enroll in a computer organization class in either the computer science or electrical and computer engineering departments.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 service is defined in a text file using an ini style format.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Glossing over all the low level details, the BIOS loads the </a:t>
            </a:r>
            <a:r>
              <a:rPr i="1" lang="en">
                <a:solidFill>
                  <a:schemeClr val="dk1"/>
                </a:solidFill>
              </a:rPr>
              <a:t>boot loader</a:t>
            </a:r>
            <a:r>
              <a:rPr lang="en">
                <a:solidFill>
                  <a:schemeClr val="dk1"/>
                </a:solidFill>
              </a:rPr>
              <a:t> program from the MBR, which is simply the first sector on the hard disk that has been configured as the one to boot from, then passes control of the machine to it.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Now, that we fully understand the job of </a:t>
            </a:r>
            <a:r>
              <a:rPr b="1" lang="en">
                <a:solidFill>
                  <a:schemeClr val="dk1"/>
                </a:solidFill>
              </a:rPr>
              <a:t>systemd</a:t>
            </a:r>
            <a:r>
              <a:rPr lang="en">
                <a:solidFill>
                  <a:schemeClr val="dk1"/>
                </a:solidFill>
              </a:rPr>
              <a:t>… let’s learn about how it knows when it should start and stop certain programs.  I’m sure one could argue that all programs should probably be stopped when the computer is shutting down.  But, how does </a:t>
            </a:r>
            <a:r>
              <a:rPr b="1" lang="en">
                <a:solidFill>
                  <a:schemeClr val="dk1"/>
                </a:solidFill>
              </a:rPr>
              <a:t>systemd</a:t>
            </a:r>
            <a:r>
              <a:rPr lang="en">
                <a:solidFill>
                  <a:schemeClr val="dk1"/>
                </a:solidFill>
              </a:rPr>
              <a:t> know what programs are running so that it can stop them in the first place?  Also, how does it know in what order they should be stopped, or more importantly started, when say we are booting up.</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To understand that, we must first understand the concept of a </a:t>
            </a:r>
            <a:r>
              <a:rPr i="1" lang="en">
                <a:solidFill>
                  <a:schemeClr val="dk1"/>
                </a:solidFill>
              </a:rPr>
              <a:t>target</a:t>
            </a:r>
            <a:r>
              <a:rPr lang="en">
                <a:solidFill>
                  <a:schemeClr val="dk1"/>
                </a:solidFill>
              </a:rPr>
              <a:t>.  A </a:t>
            </a:r>
            <a:r>
              <a:rPr i="1" lang="en">
                <a:solidFill>
                  <a:schemeClr val="dk1"/>
                </a:solidFill>
              </a:rPr>
              <a:t>target</a:t>
            </a:r>
            <a:r>
              <a:rPr lang="en">
                <a:solidFill>
                  <a:schemeClr val="dk1"/>
                </a:solidFill>
              </a:rPr>
              <a:t> is essentially a state on a machine, so for example, shutting down is a state on a machine, and also its own </a:t>
            </a:r>
            <a:r>
              <a:rPr i="1" lang="en">
                <a:solidFill>
                  <a:schemeClr val="dk1"/>
                </a:solidFill>
              </a:rPr>
              <a:t>target</a:t>
            </a:r>
            <a:r>
              <a:rPr lang="en">
                <a:solidFill>
                  <a:schemeClr val="dk1"/>
                </a:solidFill>
              </a:rPr>
              <a:t>.  It is VERY important to note that run levels are not executed sequentially, e.g. the machine starts at 0 and progresses to 1, etc.  Let me repeat, the run levels are not executed sequentially.</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Each run level has a very special meaning.  For example, run level 1 means, start enough programs to ensure that the machine can bring up a </a:t>
            </a:r>
            <a:r>
              <a:rPr i="1" lang="en">
                <a:solidFill>
                  <a:schemeClr val="dk1"/>
                </a:solidFill>
              </a:rPr>
              <a:t>root shell</a:t>
            </a:r>
            <a:r>
              <a:rPr lang="en">
                <a:solidFill>
                  <a:schemeClr val="dk1"/>
                </a:solidFill>
              </a:rPr>
              <a:t> without having to type a password and that is it.  This run level is used mostly for repairing the machine, or resetting a forgotten root password, and is the equivalent of Windows safe mode, if you know what that is.  Run level 3 means bring everything up, but only start enough stuff to get a text based console, whereas run level 5 means the same thing as 3, but start additional programs to get a GUI console with a mouse and pretty graphics.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(/etc/inittab demo)</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So how does the machine know which run level to go into when it is booted normally?  The system is configured by a configuration file called /etc/inittab, which describes the default run level upon boot among other things, in the case of centos minimal, that is 3 and init goes directly to that run level once the kernel has loaded.  So when the machine comes up, it goes straight into run level 3.</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(telinit and shutdown demo)</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The administrator of the machine can choose to tell init to go into a different run level if they’d like, so for example, to shut down the machine, one simply must run the command telinit 0 to tell it to shutdown.  We could also be a little more modern, and use the shutdown command, which not only gives us the flexibility of defining what time we want to shut down, but also lets other users know that things are going down.  It will also actually power the machine off, or force it to reset, whereas if we just used telinit we’d have to do that using the physical power buttons on the machine.</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This is all stuff that has been in use, for a very, very long time (going back to 1983).  Unfortunately, it has been deemed too simple and is being phased out in most distributions in the very near future, in favor of a significantly more complex initialization system, called </a:t>
            </a:r>
            <a:r>
              <a:rPr b="1" lang="en">
                <a:solidFill>
                  <a:schemeClr val="dk1"/>
                </a:solidFill>
              </a:rPr>
              <a:t>systemd</a:t>
            </a:r>
            <a:r>
              <a:rPr lang="en">
                <a:solidFill>
                  <a:schemeClr val="dk1"/>
                </a:solidFill>
              </a:rPr>
              <a:t>.  That is a story for another video though.</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(demo symlink mystartupscript.sh to /etc/rc3.d)</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Okay, so that is run levels…. but it still doesn’t answer the question of how init knows what programs to start and stop.  Well, it knows this by system administrator configuration.  If a system administrator wants a process or script to start when the machine enters run level 3, he or she simply creates a symlink or soft link to a shell script contained within the /etc/init.d/ inside the directory called /etc/rc3.d/.  </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(demo symlink mystartupscript.sh to /etc/rc5.d)</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It is almost as simple as that.  Another example, if you want a different process or script to run when the machine enters run level 5, simply create a symlink to a shell script in the directory /etc/rc5.d/.  </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(demo of chkconfig)</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We could certainly manage this all by hand, but fortunately, the folks at redhat created a tool called </a:t>
            </a:r>
            <a:r>
              <a:rPr i="1" lang="en">
                <a:solidFill>
                  <a:schemeClr val="dk1"/>
                </a:solidFill>
              </a:rPr>
              <a:t>chkconfig</a:t>
            </a:r>
            <a:r>
              <a:rPr lang="en">
                <a:solidFill>
                  <a:schemeClr val="dk1"/>
                </a:solidFill>
              </a:rPr>
              <a:t>.  If we want to turn something on or off at a given runlevel, we can simply run the command chkconfig sshd --level 345 on or chkconfig --level 345 off.</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Now, that we fully understand the job of init… let’s learn about how it knows when it should start and stop certain programs.  I’m sure one could argue that all programs should probably be stopped when the computer is shutting down right?  But, how does init know what programs are running so that it can stop them in the first place?  Also, how does it know what order they should be stopped, or more importantly started in, when say we are booting up.</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We’ll to understand that, we must first understand the concept of a run level.  A run level is essentially a state on a machine, so for example, shutting down is a state on a machine, and also its own run level.  Every run level has a number associated with it.  It is VERY important to note that run levels are not executed sequentially, e.g. the machine starts at 0 and progresses to 1, etc.  Let me repeat, the run levels are not executed sequentially.</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Each run level has a very special meaning.  For example, run level 1 means, start enough programs to ensure that the machine can bring up a shell as the root user without having to type a password and that is it.  This run level is used mostly for repairing the machine, or resetting a forgotten root password, and is the windows equivalent of safe mode, if you know what that is.  Run level 3 means bring everything up, but only start enough stuff to get a text based console, where-as run level 5 means the same thing as 3, but start additional programs to get a GUI console with a mouse and pretty graphics.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(/etc/inittab demo)</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So how does the machine know which run level to go into when it is booted normally?  The system is configured by a configuration file called inittab located under /etc, which describes the default run level upon boot among other things, in the case of centos minimal, that is 3 and init goes directly to that run level once the kernel has loaded.  So when the machine comes up, it goes straight into run level 3.</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sz="2000">
                <a:solidFill>
                  <a:schemeClr val="dk1"/>
                </a:solidFill>
              </a:rPr>
              <a:t>Most modern </a:t>
            </a:r>
            <a:r>
              <a:rPr i="1" lang="en" sz="2000">
                <a:solidFill>
                  <a:schemeClr val="dk1"/>
                </a:solidFill>
              </a:rPr>
              <a:t>boot loaders</a:t>
            </a:r>
            <a:r>
              <a:rPr lang="en" sz="2000">
                <a:solidFill>
                  <a:schemeClr val="dk1"/>
                </a:solidFill>
              </a:rPr>
              <a:t> are too big to fit in a single disk sector, so nowadays they simply contain enough code to search the hard disk for a partition that contains the real </a:t>
            </a:r>
            <a:r>
              <a:rPr i="1" lang="en" sz="2000">
                <a:solidFill>
                  <a:schemeClr val="dk1"/>
                </a:solidFill>
              </a:rPr>
              <a:t>boot loader</a:t>
            </a:r>
            <a:r>
              <a:rPr lang="en" sz="2000">
                <a:solidFill>
                  <a:schemeClr val="dk1"/>
                </a:solidFill>
              </a:rPr>
              <a:t>, known as the second stage </a:t>
            </a:r>
            <a:r>
              <a:rPr i="1" lang="en" sz="2000">
                <a:solidFill>
                  <a:schemeClr val="dk1"/>
                </a:solidFill>
              </a:rPr>
              <a:t>boot loader</a:t>
            </a:r>
            <a:r>
              <a:rPr lang="en" sz="2000">
                <a:solidFill>
                  <a:schemeClr val="dk1"/>
                </a:solidFill>
              </a:rPr>
              <a:t>.  The first stage </a:t>
            </a:r>
            <a:r>
              <a:rPr i="1" lang="en" sz="2000">
                <a:solidFill>
                  <a:schemeClr val="dk1"/>
                </a:solidFill>
              </a:rPr>
              <a:t>boot loader</a:t>
            </a:r>
            <a:r>
              <a:rPr lang="en" sz="2000">
                <a:solidFill>
                  <a:schemeClr val="dk1"/>
                </a:solidFill>
              </a:rPr>
              <a:t> passes control of the machine to the second stage </a:t>
            </a:r>
            <a:r>
              <a:rPr i="1" lang="en" sz="2000">
                <a:solidFill>
                  <a:schemeClr val="dk1"/>
                </a:solidFill>
              </a:rPr>
              <a:t>boot loader</a:t>
            </a:r>
            <a:r>
              <a:rPr lang="en" sz="2000">
                <a:solidFill>
                  <a:schemeClr val="dk1"/>
                </a:solidFill>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Now, that we fully understand the job of init… let’s learn about how it knows when it should start and stop certain programs.  I’m sure one could argue that all programs should probably be stopped when the computer is shutting down right?  But, how does init know what programs are running so that it can stop them in the first place?  Also, how does it know what order they should be stopped, or more importantly started in, when say we are booting up.</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We’ll to understand that, we must first understand the concept of a run level.  A run level is essentially a state on a machine, so for example, shutting down is a state on a machine, and also its own run level.  Every run level has a number associated with it.  It is VERY important to note that run levels are not executed sequentially, e.g. the machine starts at 0 and progresses to 1, etc.  Let me repeat, the run levels are not executed sequentially.</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Each run level has a very special meaning.  For example, run level 1 means, start enough programs to ensure that the machine can bring up a shell as the root user without having to type a password and that is it.  This run level is used mostly for repairing the machine, or resetting a forgotten root password, and is the windows equivalent of safe mode, if you know what that is.  Run level 3 means bring everything up, but only start enough stuff to get a text based console, where-as run level 5 means the same thing as 3, but start additional programs to get a GUI console with a mouse and pretty graphics.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(/etc/inittab demo)</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So how does the machine know which run level to go into when it is booted normally?  The system is configured by a configuration file called inittab located under /etc, which describes the default run level upon boot among other things, in the case of centos minimal, that is 3 and init goes directly to that run level once the kernel has loaded.  So when the machine comes up, it goes straight into run level 3.</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Now, that we fully understand the job of init… let’s learn about how it knows when it should start and stop certain programs.  I’m sure one could argue that all programs should probably be stopped when the computer is shutting down right?  But, how does init know what programs are running so that it can stop them in the first place?  Also, how does it know what order they should be stopped, or more importantly started in, when say we are booting up.</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We’ll to understand that, we must first understand the concept of a run level.  A run level is essentially a state on a machine, so for example, shutting down is a state on a machine, and also its own run level.  Every run level has a number associated with it.  It is VERY important to note that run levels are not executed sequentially, e.g. the machine starts at 0 and progresses to 1, etc.  Let me repeat, the run levels are not executed sequentially.</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Each run level has a very special meaning.  For example, run level 1 means, start enough programs to ensure that the machine can bring up a shell as the root user without having to type a password and that is it.  This run level is used mostly for repairing the machine, or resetting a forgotten root password, and is the windows equivalent of safe mode, if you know what that is.  Run level 3 means bring everything up, but only start enough stuff to get a text based console, where-as run level 5 means the same thing as 3, but start additional programs to get a GUI console with a mouse and pretty graphics.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(/etc/inittab demo)</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Now, that we fully understand the job of init… let’s learn about how it knows when it should start and stop certain programs.  I’m sure one could argue that all programs should probably be stopped when the computer is shutting down right?  But, how does init know what programs are running so that it can stop them in the first place?  Also, how does it know what order they should be stopped, or more importantly started in, when say we are booting up.</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We’ll to understand that, we must first understand the concept of a run level.  A run level is essentially a state on a machine, so for example, shutting down is a state on a machine, and also its own run level.  Every run level has a number associated with it.  It is VERY important to note that run levels are not executed sequentially, e.g. the machine starts at 0 and progresses to 1, etc.  Let me repeat, the run levels are not executed sequentially.</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Each run level has a very special meaning.  For example, run level 1 means, start enough programs to ensure that the machine can bring up a shell as the root user without having to type a password and that is it.  This run level is used mostly for repairing the machine, or resetting a forgotten root password, and is the windows equivalent of safe mode, if you know what that is.  Run level 3 means bring everything up, but only start enough stuff to get a text based console, where-as run level 5 means the same thing as 3, but start additional programs to get a GUI console with a mouse and pretty graphics.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Now, that we fully understand the job of init… let’s learn about how it knows when it should start and stop certain programs.  I’m sure one could argue that all programs should probably be stopped when the computer is shutting down right?  But, how does init know what programs are running so that it can stop them in the first place?  Also, how does it know what order they should be stopped, or more importantly started in, when say we are booting up.</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Systemctl cheatsheet for those used to Sysvinit:</a:t>
            </a:r>
          </a:p>
          <a:p>
            <a:pPr lvl="0" rtl="0">
              <a:spcBef>
                <a:spcPts val="0"/>
              </a:spcBef>
              <a:buClr>
                <a:schemeClr val="dk1"/>
              </a:buClr>
              <a:buSzPct val="100000"/>
              <a:buFont typeface="Arial"/>
              <a:buNone/>
            </a:pPr>
            <a:r>
              <a:rPr lang="en" u="sng">
                <a:solidFill>
                  <a:schemeClr val="hlink"/>
                </a:solidFill>
                <a:hlinkClick r:id="rId2"/>
              </a:rPr>
              <a:t>https://fedoraproject.org/wiki/SysVinit_to_Systemd_Cheatsheet</a:t>
            </a:r>
          </a:p>
          <a:p>
            <a:pPr lvl="0" rtl="0">
              <a:spcBef>
                <a:spcPts val="0"/>
              </a:spcBef>
              <a:buClr>
                <a:schemeClr val="dk1"/>
              </a:buClr>
              <a:buSzPct val="100000"/>
              <a:buFont typeface="Arial"/>
              <a:buNone/>
            </a:pPr>
            <a:r>
              <a:rPr lang="en" u="sng">
                <a:solidFill>
                  <a:schemeClr val="hlink"/>
                </a:solidFill>
                <a:hlinkClick r:id="rId3"/>
              </a:rPr>
              <a:t>https://fedoraproject.org/wiki/Systemd#How_do_I_change_the_default_target.3F</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u="sng">
                <a:solidFill>
                  <a:schemeClr val="hlink"/>
                </a:solidFill>
                <a:hlinkClick r:id="rId2"/>
              </a:rPr>
              <a:t>https://access.redhat.com/documentation/en-US/Red_Hat_Enterprise_Linux/7/html/System_Administrators_Guide/sec-Terminal_Menu_Editing_During_Boot.html#sec-Recovering_Root_Password</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m</a:t>
            </a:r>
            <a:r>
              <a:rPr lang="en">
                <a:solidFill>
                  <a:schemeClr val="dk1"/>
                </a:solidFill>
              </a:rPr>
              <a:t>ount -o rw,remount /sysroot</a:t>
            </a:r>
          </a:p>
          <a:p>
            <a:pPr lvl="0">
              <a:spcBef>
                <a:spcPts val="0"/>
              </a:spcBef>
              <a:buClr>
                <a:schemeClr val="dk1"/>
              </a:buClr>
              <a:buSzPct val="100000"/>
              <a:buFont typeface="Arial"/>
              <a:buNone/>
            </a:pPr>
            <a:r>
              <a:rPr lang="en">
                <a:solidFill>
                  <a:schemeClr val="dk1"/>
                </a:solidFill>
              </a:rPr>
              <a:t>chroot /sysroot</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Talk about systemd unit file locations!!</a:t>
            </a:r>
          </a:p>
          <a:p>
            <a:pPr lvl="0">
              <a:spcBef>
                <a:spcPts val="0"/>
              </a:spcBef>
              <a:buClr>
                <a:schemeClr val="dk1"/>
              </a:buClr>
              <a:buSzPct val="100000"/>
              <a:buFont typeface="Arial"/>
              <a:buNone/>
            </a:pPr>
            <a:r>
              <a:rPr lang="en">
                <a:solidFill>
                  <a:schemeClr val="dk1"/>
                </a:solidFill>
              </a:rPr>
              <a:t>Grading Policy, how we grade machines, what feedback you will get</a:t>
            </a:r>
          </a:p>
          <a:p>
            <a:pPr lvl="0">
              <a:spcBef>
                <a:spcPts val="0"/>
              </a:spcBef>
              <a:buClr>
                <a:schemeClr val="dk1"/>
              </a:buClr>
              <a:buSzPct val="100000"/>
              <a:buFont typeface="Arial"/>
              <a:buNone/>
            </a:pPr>
            <a:r>
              <a:rPr lang="en">
                <a:solidFill>
                  <a:schemeClr val="dk1"/>
                </a:solidFill>
              </a:rPr>
              <a:t>Honor code</a:t>
            </a:r>
          </a:p>
          <a:p>
            <a:pPr lvl="0">
              <a:spcBef>
                <a:spcPts val="0"/>
              </a:spcBef>
              <a:buClr>
                <a:schemeClr val="dk1"/>
              </a:buClr>
              <a:buSzPct val="100000"/>
              <a:buFont typeface="Arial"/>
              <a:buNone/>
            </a:pPr>
            <a:r>
              <a:rPr lang="en">
                <a:solidFill>
                  <a:schemeClr val="dk1"/>
                </a:solidFill>
              </a:rPr>
              <a:t>Alias / Bashrc</a:t>
            </a:r>
          </a:p>
          <a:p>
            <a:pPr lvl="0">
              <a:spcBef>
                <a:spcPts val="0"/>
              </a:spcBef>
              <a:buClr>
                <a:schemeClr val="dk1"/>
              </a:buClr>
              <a:buSzPct val="100000"/>
              <a:buFont typeface="Arial"/>
              <a:buNone/>
            </a:pPr>
            <a:r>
              <a:rPr lang="en">
                <a:solidFill>
                  <a:schemeClr val="dk1"/>
                </a:solidFill>
              </a:rPr>
              <a:t>This lab… start today</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The second stage boot loader can be configured to either present a menu to the user, or run the Linux kernel program with some predefined default arguments.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Review the files in /var/log and give a few grep examples of how to search through them….</a:t>
            </a:r>
          </a:p>
          <a:p>
            <a:pPr lvl="0" rtl="0">
              <a:spcBef>
                <a:spcPts val="0"/>
              </a:spcBef>
              <a:buClr>
                <a:schemeClr val="dk1"/>
              </a:buClr>
              <a:buSzPct val="100000"/>
              <a:buFont typeface="Arial"/>
              <a:buNone/>
            </a:pPr>
            <a:r>
              <a:rPr lang="en">
                <a:solidFill>
                  <a:schemeClr val="dk1"/>
                </a:solidFill>
              </a:rPr>
              <a:t>less /var/log/{messages,cron,maillog}</a:t>
            </a:r>
          </a:p>
          <a:p>
            <a:pPr lvl="0" rtl="0">
              <a:spcBef>
                <a:spcPts val="0"/>
              </a:spcBef>
              <a:buClr>
                <a:schemeClr val="dk1"/>
              </a:buClr>
              <a:buSzPct val="100000"/>
              <a:buFont typeface="Arial"/>
              <a:buNone/>
            </a:pPr>
            <a:r>
              <a:rPr lang="en">
                <a:solidFill>
                  <a:schemeClr val="dk1"/>
                </a:solidFill>
              </a:rPr>
              <a:t>:n or :p</a:t>
            </a:r>
          </a:p>
          <a:p>
            <a:pPr lvl="0" rtl="0">
              <a:spcBef>
                <a:spcPts val="0"/>
              </a:spcBef>
              <a:buClr>
                <a:schemeClr val="dk1"/>
              </a:buClr>
              <a:buSzPct val="100000"/>
              <a:buFont typeface="Arial"/>
              <a:buNone/>
            </a:pPr>
            <a:r>
              <a:rPr lang="en">
                <a:solidFill>
                  <a:schemeClr val="dk1"/>
                </a:solidFill>
              </a:rPr>
              <a:t>shift + f to follow</a:t>
            </a:r>
          </a:p>
          <a:p>
            <a:pPr lvl="0" rtl="0">
              <a:spcBef>
                <a:spcPts val="0"/>
              </a:spcBef>
              <a:buClr>
                <a:schemeClr val="dk1"/>
              </a:buClr>
              <a:buSzPct val="100000"/>
              <a:buFont typeface="Arial"/>
              <a:buNone/>
            </a:pPr>
            <a:r>
              <a:rPr lang="en">
                <a:solidFill>
                  <a:schemeClr val="dk1"/>
                </a:solidFill>
              </a:rPr>
              <a:t>(explain log rotation briefly and why there is a messages-20150904 file)</a:t>
            </a:r>
          </a:p>
          <a:p>
            <a:pPr lvl="0" rtl="0">
              <a:spcBef>
                <a:spcPts val="0"/>
              </a:spcBef>
              <a:buClr>
                <a:schemeClr val="dk1"/>
              </a:buClr>
              <a:buSzPct val="100000"/>
              <a:buFont typeface="Arial"/>
              <a:buNone/>
            </a:pPr>
            <a:r>
              <a:rPr lang="en">
                <a:solidFill>
                  <a:schemeClr val="dk1"/>
                </a:solidFill>
              </a:rPr>
              <a:t>grep systemd: /var/log/messages-20150904 | less</a:t>
            </a:r>
          </a:p>
          <a:p>
            <a:pPr lvl="0" rtl="0">
              <a:spcBef>
                <a:spcPts val="0"/>
              </a:spcBef>
              <a:buClr>
                <a:schemeClr val="dk1"/>
              </a:buClr>
              <a:buSzPct val="100000"/>
              <a:buFont typeface="Arial"/>
              <a:buNone/>
            </a:pPr>
            <a:r>
              <a:rPr lang="en">
                <a:solidFill>
                  <a:schemeClr val="dk1"/>
                </a:solidFill>
              </a:rPr>
              <a:t>grep NetworkManager\[[0-9]*\]: /var/log/messages-20150904 | less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Once the Linux kernel is loaded, the second stage boot loader passes control of the hardware to it.  Then the Linux kernel starts a process called </a:t>
            </a:r>
            <a:r>
              <a:rPr b="1" lang="en">
                <a:solidFill>
                  <a:schemeClr val="dk1"/>
                </a:solidFill>
              </a:rPr>
              <a:t>systemd</a:t>
            </a:r>
            <a:r>
              <a:rPr lang="en">
                <a:solidFill>
                  <a:schemeClr val="dk1"/>
                </a:solidFill>
              </a:rPr>
              <a:t>.    </a:t>
            </a:r>
            <a:r>
              <a:rPr b="1" lang="en">
                <a:solidFill>
                  <a:schemeClr val="dk1"/>
                </a:solidFill>
              </a:rPr>
              <a:t>systemd</a:t>
            </a:r>
            <a:r>
              <a:rPr lang="en">
                <a:solidFill>
                  <a:schemeClr val="dk1"/>
                </a:solidFill>
              </a:rPr>
              <a:t>’s job is to start all other programs on the machine, and it decides whom to start and in what order based on its default target.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en">
                <a:solidFill>
                  <a:schemeClr val="dk1"/>
                </a:solidFill>
              </a:rPr>
              <a:t>Question:</a:t>
            </a:r>
            <a:r>
              <a:rPr lang="en">
                <a:solidFill>
                  <a:schemeClr val="dk1"/>
                </a:solidFill>
              </a:rPr>
              <a:t> </a:t>
            </a:r>
            <a:r>
              <a:rPr b="1" lang="en">
                <a:solidFill>
                  <a:schemeClr val="dk1"/>
                </a:solidFill>
              </a:rPr>
              <a:t>systemd</a:t>
            </a:r>
            <a:r>
              <a:rPr lang="en">
                <a:solidFill>
                  <a:schemeClr val="dk1"/>
                </a:solidFill>
              </a:rPr>
              <a:t> has a few special jobs.  What are those jobs again?</a:t>
            </a:r>
          </a:p>
          <a:p>
            <a:pPr lvl="0" rtl="0">
              <a:spcBef>
                <a:spcPts val="0"/>
              </a:spcBef>
              <a:buClr>
                <a:schemeClr val="dk1"/>
              </a:buClr>
              <a:buSzPct val="100000"/>
              <a:buFont typeface="Arial"/>
              <a:buNone/>
            </a:pPr>
            <a:r>
              <a:rPr lang="en">
                <a:solidFill>
                  <a:schemeClr val="dk1"/>
                </a:solidFill>
              </a:rPr>
              <a:t>One of the jobs we haven’t discussed of systemd, is its responsibility to start other processes on the system at boot and take care of necessary tasks such as setting the name of the computer, configuring network interfaces, mounting filesystems, etc</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b="1" lang="en">
                <a:solidFill>
                  <a:schemeClr val="dk1"/>
                </a:solidFill>
              </a:rPr>
              <a:t>Question:</a:t>
            </a:r>
            <a:r>
              <a:rPr lang="en">
                <a:solidFill>
                  <a:schemeClr val="dk1"/>
                </a:solidFill>
              </a:rPr>
              <a:t> Based on my definition of a </a:t>
            </a:r>
            <a:r>
              <a:rPr i="1" lang="en">
                <a:solidFill>
                  <a:schemeClr val="dk1"/>
                </a:solidFill>
              </a:rPr>
              <a:t>daemon</a:t>
            </a:r>
            <a:r>
              <a:rPr lang="en">
                <a:solidFill>
                  <a:schemeClr val="dk1"/>
                </a:solidFill>
              </a:rPr>
              <a:t>, would you argue that systemd is a </a:t>
            </a:r>
            <a:r>
              <a:rPr i="1" lang="en">
                <a:solidFill>
                  <a:schemeClr val="dk1"/>
                </a:solidFill>
              </a:rPr>
              <a:t>daemon</a:t>
            </a:r>
            <a:r>
              <a:rPr lang="en">
                <a:solidFill>
                  <a:schemeClr val="dk1"/>
                </a:solidFill>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Before going any further, I want to point out that what I’m about to describe is a very new way of starting up a UNIX system.  Initialization systems are one of the areas where you will see the most deviation on Unix.  What I’m about to show you differs on many of the various branches of Unix.  Even between different distributions of Linux there are significant variations.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en">
                <a:solidFill>
                  <a:schemeClr val="dk1"/>
                </a:solidFill>
              </a:rPr>
              <a:t>Systemd</a:t>
            </a:r>
            <a:r>
              <a:rPr lang="en">
                <a:solidFill>
                  <a:schemeClr val="dk1"/>
                </a:solidFill>
              </a:rPr>
              <a:t> is responsible for starting all other processes on the machine.  It starts a process just like any other process would.  It fork()s a copy of itself, then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799"/>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2840053"/>
            <a:ext cx="7772400" cy="784799"/>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x="0" y="0"/>
          <a:ext cx="0" cy="0"/>
          <a:chOff x="0" y="0"/>
          <a:chExt cx="0" cy="0"/>
        </a:xfrm>
      </p:grpSpPr>
      <p:sp>
        <p:nvSpPr>
          <p:cNvPr id="39" name="Shape 39"/>
          <p:cNvSpPr txBox="1"/>
          <p:nvPr>
            <p:ph idx="1" type="body"/>
          </p:nvPr>
        </p:nvSpPr>
        <p:spPr>
          <a:xfrm>
            <a:off x="457200" y="4406309"/>
            <a:ext cx="8229600" cy="519599"/>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1"/>
              </a:buClr>
              <a:buSzPct val="100000"/>
              <a:buFont typeface="Arial"/>
              <a:buChar char="●"/>
              <a:defRPr sz="1800">
                <a:solidFill>
                  <a:schemeClr val="lt1"/>
                </a:solidFill>
              </a:defRPr>
            </a:lvl1pPr>
            <a:lvl2pPr lvl="1" rtl="0" algn="ctr">
              <a:lnSpc>
                <a:spcPct val="100000"/>
              </a:lnSpc>
              <a:spcBef>
                <a:spcPts val="0"/>
              </a:spcBef>
              <a:spcAft>
                <a:spcPts val="0"/>
              </a:spcAft>
              <a:buClr>
                <a:schemeClr val="lt1"/>
              </a:buClr>
              <a:buSzPct val="100000"/>
              <a:buFont typeface="Courier New"/>
              <a:buChar char="o"/>
              <a:defRPr sz="1800">
                <a:solidFill>
                  <a:schemeClr val="lt1"/>
                </a:solidFill>
              </a:defRPr>
            </a:lvl2pPr>
            <a:lvl3pPr lvl="2" rtl="0" algn="ctr">
              <a:lnSpc>
                <a:spcPct val="100000"/>
              </a:lnSpc>
              <a:spcBef>
                <a:spcPts val="0"/>
              </a:spcBef>
              <a:spcAft>
                <a:spcPts val="0"/>
              </a:spcAft>
              <a:buClr>
                <a:schemeClr val="lt1"/>
              </a:buClr>
              <a:buSzPct val="100000"/>
              <a:buFont typeface="Wingdings"/>
              <a:buChar char="§"/>
              <a:defRPr sz="1800">
                <a:solidFill>
                  <a:schemeClr val="lt1"/>
                </a:solidFill>
              </a:defRPr>
            </a:lvl3pPr>
            <a:lvl4pPr lvl="3" rtl="0" algn="ctr">
              <a:lnSpc>
                <a:spcPct val="100000"/>
              </a:lnSpc>
              <a:spcBef>
                <a:spcPts val="0"/>
              </a:spcBef>
              <a:spcAft>
                <a:spcPts val="0"/>
              </a:spcAft>
              <a:buClr>
                <a:schemeClr val="lt1"/>
              </a:buClr>
              <a:buSzPct val="100000"/>
              <a:buFont typeface="Arial"/>
              <a:buChar char="●"/>
              <a:defRPr sz="1800">
                <a:solidFill>
                  <a:schemeClr val="lt1"/>
                </a:solidFill>
              </a:defRPr>
            </a:lvl4pPr>
            <a:lvl5pPr lvl="4" rtl="0" algn="ctr">
              <a:lnSpc>
                <a:spcPct val="100000"/>
              </a:lnSpc>
              <a:spcBef>
                <a:spcPts val="0"/>
              </a:spcBef>
              <a:spcAft>
                <a:spcPts val="0"/>
              </a:spcAft>
              <a:buClr>
                <a:schemeClr val="lt1"/>
              </a:buClr>
              <a:buSzPct val="100000"/>
              <a:buFont typeface="Courier New"/>
              <a:buChar char="o"/>
              <a:defRPr sz="1800">
                <a:solidFill>
                  <a:schemeClr val="lt1"/>
                </a:solidFill>
              </a:defRPr>
            </a:lvl5pPr>
            <a:lvl6pPr lvl="5" rtl="0" algn="ctr">
              <a:lnSpc>
                <a:spcPct val="100000"/>
              </a:lnSpc>
              <a:spcBef>
                <a:spcPts val="0"/>
              </a:spcBef>
              <a:spcAft>
                <a:spcPts val="0"/>
              </a:spcAft>
              <a:buClr>
                <a:schemeClr val="lt1"/>
              </a:buClr>
              <a:buSzPct val="100000"/>
              <a:buFont typeface="Wingdings"/>
              <a:buChar char="§"/>
              <a:defRPr sz="1800">
                <a:solidFill>
                  <a:schemeClr val="lt1"/>
                </a:solidFill>
              </a:defRPr>
            </a:lvl6pPr>
            <a:lvl7pPr lvl="6" rtl="0" algn="ctr">
              <a:lnSpc>
                <a:spcPct val="100000"/>
              </a:lnSpc>
              <a:spcBef>
                <a:spcPts val="0"/>
              </a:spcBef>
              <a:spcAft>
                <a:spcPts val="0"/>
              </a:spcAft>
              <a:buClr>
                <a:schemeClr val="lt1"/>
              </a:buClr>
              <a:buSzPct val="100000"/>
              <a:buFont typeface="Arial"/>
              <a:buChar char="●"/>
              <a:defRPr sz="1800">
                <a:solidFill>
                  <a:schemeClr val="lt1"/>
                </a:solidFill>
              </a:defRPr>
            </a:lvl7pPr>
            <a:lvl8pPr lvl="7" rtl="0" algn="ctr">
              <a:lnSpc>
                <a:spcPct val="100000"/>
              </a:lnSpc>
              <a:spcBef>
                <a:spcPts val="0"/>
              </a:spcBef>
              <a:spcAft>
                <a:spcPts val="0"/>
              </a:spcAft>
              <a:buClr>
                <a:schemeClr val="lt1"/>
              </a:buClr>
              <a:buSzPct val="100000"/>
              <a:buFont typeface="Courier New"/>
              <a:buChar char="o"/>
              <a:defRPr sz="1800">
                <a:solidFill>
                  <a:schemeClr val="lt1"/>
                </a:solidFill>
              </a:defRPr>
            </a:lvl8pPr>
            <a:lvl9pPr lvl="8"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99"/>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 name="Shape 26"/>
        <p:cNvGrpSpPr/>
        <p:nvPr/>
      </p:nvGrpSpPr>
      <p:grpSpPr>
        <a:xfrm>
          <a:off x="0" y="0"/>
          <a:ext cx="0" cy="0"/>
          <a:chOff x="0" y="0"/>
          <a:chExt cx="0" cy="0"/>
        </a:xfrm>
      </p:grpSpPr>
      <p:sp>
        <p:nvSpPr>
          <p:cNvPr id="27" name="Shape 27"/>
          <p:cNvSpPr txBox="1"/>
          <p:nvPr>
            <p:ph idx="1" type="subTitle"/>
          </p:nvPr>
        </p:nvSpPr>
        <p:spPr>
          <a:xfrm>
            <a:off x="685800" y="2840053"/>
            <a:ext cx="7772400" cy="784799"/>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9pPr>
          </a:lstStyle>
          <a:p/>
        </p:txBody>
      </p:sp>
      <p:sp>
        <p:nvSpPr>
          <p:cNvPr id="28" name="Shape 28"/>
          <p:cNvSpPr txBox="1"/>
          <p:nvPr>
            <p:ph type="ctrTitle"/>
          </p:nvPr>
        </p:nvSpPr>
        <p:spPr>
          <a:xfrm>
            <a:off x="685800" y="1583342"/>
            <a:ext cx="7772400" cy="1159799"/>
          </a:xfrm>
          <a:prstGeom prst="rect">
            <a:avLst/>
          </a:prstGeom>
          <a:noFill/>
          <a:ln>
            <a:noFill/>
          </a:ln>
        </p:spPr>
        <p:txBody>
          <a:bodyPr anchorCtr="0" anchor="b" bIns="91425" lIns="91425" rIns="91425" tIns="91425"/>
          <a:lstStyle>
            <a:lvl1pPr lvl="0"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31" name="Shape 31"/>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34" name="Shape 34"/>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5" name="Shape 35"/>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25" name="Shape 25"/>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lgn="l">
              <a:spcBef>
                <a:spcPts val="600"/>
              </a:spcBef>
              <a:buClr>
                <a:schemeClr val="lt1"/>
              </a:buClr>
              <a:buSzPct val="100000"/>
              <a:buFont typeface="Arial"/>
              <a:buChar char="●"/>
              <a:defRPr b="0" i="0" sz="3000" u="none" cap="none" strike="noStrike">
                <a:solidFill>
                  <a:schemeClr val="lt1"/>
                </a:solidFill>
                <a:latin typeface="Arial"/>
                <a:ea typeface="Arial"/>
                <a:cs typeface="Arial"/>
                <a:sym typeface="Arial"/>
              </a:defRPr>
            </a:lvl1pPr>
            <a:lvl2pPr lvl="1" rtl="0" algn="l">
              <a:spcBef>
                <a:spcPts val="480"/>
              </a:spcBef>
              <a:buClr>
                <a:schemeClr val="lt1"/>
              </a:buClr>
              <a:buSzPct val="100000"/>
              <a:buFont typeface="Courier New"/>
              <a:buChar char="o"/>
              <a:defRPr b="0" i="0" sz="2400" u="none" cap="none" strike="noStrike">
                <a:solidFill>
                  <a:schemeClr val="lt1"/>
                </a:solidFill>
                <a:latin typeface="Arial"/>
                <a:ea typeface="Arial"/>
                <a:cs typeface="Arial"/>
                <a:sym typeface="Arial"/>
              </a:defRPr>
            </a:lvl2pPr>
            <a:lvl3pPr lvl="2" rtl="0" algn="l">
              <a:spcBef>
                <a:spcPts val="480"/>
              </a:spcBef>
              <a:buClr>
                <a:schemeClr val="lt1"/>
              </a:buClr>
              <a:buSzPct val="100000"/>
              <a:buFont typeface="Wingdings"/>
              <a:buChar char="§"/>
              <a:defRPr b="0" i="0" sz="2400" u="none" cap="none" strike="noStrike">
                <a:solidFill>
                  <a:schemeClr val="lt1"/>
                </a:solidFill>
                <a:latin typeface="Arial"/>
                <a:ea typeface="Arial"/>
                <a:cs typeface="Arial"/>
                <a:sym typeface="Arial"/>
              </a:defRPr>
            </a:lvl3pPr>
            <a:lvl4pPr lvl="3"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4pPr>
            <a:lvl5pPr lvl="4"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5pPr>
            <a:lvl6pPr lvl="5"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6pPr>
            <a:lvl7pPr lvl="6"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7pPr>
            <a:lvl8pPr lvl="7"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8pPr>
            <a:lvl9pPr lvl="8"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0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0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0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0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0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0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0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0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0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0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0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0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0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0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0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0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0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0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0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0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0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0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0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0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0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0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0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0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0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0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0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0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0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0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0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0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0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0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0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0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4" name="Shape 44"/>
        <p:cNvGrpSpPr/>
        <p:nvPr/>
      </p:nvGrpSpPr>
      <p:grpSpPr>
        <a:xfrm>
          <a:off x="0" y="0"/>
          <a:ext cx="0" cy="0"/>
          <a:chOff x="0" y="0"/>
          <a:chExt cx="0" cy="0"/>
        </a:xfrm>
      </p:grpSpPr>
      <p:sp>
        <p:nvSpPr>
          <p:cNvPr id="45" name="Shape 45"/>
          <p:cNvSpPr txBox="1"/>
          <p:nvPr>
            <p:ph type="title"/>
          </p:nvPr>
        </p:nvSpPr>
        <p:spPr>
          <a:xfrm>
            <a:off x="457200" y="663178"/>
            <a:ext cx="8229600" cy="857400"/>
          </a:xfrm>
          <a:prstGeom prst="rect">
            <a:avLst/>
          </a:prstGeom>
        </p:spPr>
        <p:txBody>
          <a:bodyPr anchorCtr="0" anchor="b" bIns="91425" lIns="91425" rIns="91425" tIns="91425">
            <a:noAutofit/>
          </a:bodyPr>
          <a:lstStyle/>
          <a:p>
            <a:pPr lvl="0" rtl="0" algn="ctr">
              <a:spcBef>
                <a:spcPts val="0"/>
              </a:spcBef>
              <a:buNone/>
            </a:pPr>
            <a:r>
              <a:rPr lang="en">
                <a:latin typeface="Verdana"/>
                <a:ea typeface="Verdana"/>
                <a:cs typeface="Verdana"/>
                <a:sym typeface="Verdana"/>
              </a:rPr>
              <a:t>Core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46" name="Shape 46"/>
          <p:cNvSpPr/>
          <p:nvPr/>
        </p:nvSpPr>
        <p:spPr>
          <a:xfrm>
            <a:off x="5986225" y="3558375"/>
            <a:ext cx="1827600" cy="527999"/>
          </a:xfrm>
          <a:prstGeom prst="roundRect">
            <a:avLst>
              <a:gd fmla="val 16667" name="adj"/>
            </a:avLst>
          </a:prstGeom>
          <a:solidFill>
            <a:schemeClr val="accent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Init</a:t>
            </a:r>
          </a:p>
          <a:p>
            <a:pPr lvl="0" rtl="0" algn="ctr">
              <a:spcBef>
                <a:spcPts val="0"/>
              </a:spcBef>
              <a:buNone/>
            </a:pPr>
            <a:r>
              <a:rPr lang="en" sz="1800">
                <a:latin typeface="Verdana"/>
                <a:ea typeface="Verdana"/>
                <a:cs typeface="Verdana"/>
                <a:sym typeface="Verdana"/>
              </a:rPr>
              <a:t>System</a:t>
            </a:r>
          </a:p>
        </p:txBody>
      </p:sp>
      <p:sp>
        <p:nvSpPr>
          <p:cNvPr id="47" name="Shape 47"/>
          <p:cNvSpPr/>
          <p:nvPr/>
        </p:nvSpPr>
        <p:spPr>
          <a:xfrm>
            <a:off x="3715800" y="35583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Text Editors</a:t>
            </a:r>
          </a:p>
        </p:txBody>
      </p:sp>
      <p:sp>
        <p:nvSpPr>
          <p:cNvPr id="48" name="Shape 48"/>
          <p:cNvSpPr/>
          <p:nvPr/>
        </p:nvSpPr>
        <p:spPr>
          <a:xfrm>
            <a:off x="5986225" y="2200050"/>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Filesystem</a:t>
            </a:r>
          </a:p>
        </p:txBody>
      </p:sp>
      <p:sp>
        <p:nvSpPr>
          <p:cNvPr id="49" name="Shape 49"/>
          <p:cNvSpPr/>
          <p:nvPr/>
        </p:nvSpPr>
        <p:spPr>
          <a:xfrm>
            <a:off x="3715800" y="2200050"/>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Kernel</a:t>
            </a:r>
          </a:p>
        </p:txBody>
      </p:sp>
      <p:sp>
        <p:nvSpPr>
          <p:cNvPr id="50" name="Shape 50"/>
          <p:cNvSpPr/>
          <p:nvPr/>
        </p:nvSpPr>
        <p:spPr>
          <a:xfrm>
            <a:off x="1445375" y="2200050"/>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Shell(s)</a:t>
            </a:r>
          </a:p>
        </p:txBody>
      </p:sp>
      <p:sp>
        <p:nvSpPr>
          <p:cNvPr id="51" name="Shape 51"/>
          <p:cNvSpPr/>
          <p:nvPr/>
        </p:nvSpPr>
        <p:spPr>
          <a:xfrm>
            <a:off x="1445375" y="35583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Programming Tools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Shape 124"/>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25" name="Shape 125"/>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26" name="Shape 126"/>
          <p:cNvCxnSpPr>
            <a:stCxn id="124" idx="2"/>
            <a:endCxn id="125"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27" name="Shape 127"/>
          <p:cNvSpPr txBox="1"/>
          <p:nvPr/>
        </p:nvSpPr>
        <p:spPr>
          <a:xfrm>
            <a:off x="4668525" y="1349925"/>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Exec</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33" name="Shape 133"/>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34" name="Shape 134"/>
          <p:cNvCxnSpPr>
            <a:stCxn id="132" idx="2"/>
            <a:endCxn id="133"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35" name="Shape 135"/>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cxnSp>
        <p:nvCxnSpPr>
          <p:cNvPr id="136" name="Shape 136"/>
          <p:cNvCxnSpPr>
            <a:stCxn id="132" idx="2"/>
            <a:endCxn id="135"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137" name="Shape 137"/>
          <p:cNvSpPr txBox="1"/>
          <p:nvPr/>
        </p:nvSpPr>
        <p:spPr>
          <a:xfrm>
            <a:off x="417875" y="1404900"/>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Fork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Shape 142"/>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43" name="Shape 143"/>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44" name="Shape 144"/>
          <p:cNvCxnSpPr>
            <a:stCxn id="142" idx="2"/>
            <a:endCxn id="143"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45" name="Shape 145"/>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146" name="Shape 146"/>
          <p:cNvCxnSpPr>
            <a:stCxn id="142" idx="2"/>
            <a:endCxn id="145"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147" name="Shape 147"/>
          <p:cNvSpPr txBox="1"/>
          <p:nvPr/>
        </p:nvSpPr>
        <p:spPr>
          <a:xfrm>
            <a:off x="417875" y="1404900"/>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Exec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Shape 152"/>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53" name="Shape 153"/>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54" name="Shape 154"/>
          <p:cNvCxnSpPr>
            <a:stCxn id="152" idx="2"/>
            <a:endCxn id="153"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55" name="Shape 155"/>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156" name="Shape 156"/>
          <p:cNvCxnSpPr>
            <a:stCxn id="152" idx="2"/>
            <a:endCxn id="155"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157" name="Shape 157"/>
          <p:cNvSpPr txBox="1"/>
          <p:nvPr/>
        </p:nvSpPr>
        <p:spPr>
          <a:xfrm>
            <a:off x="417875" y="1404900"/>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Exec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Shape 162"/>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63" name="Shape 163"/>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64" name="Shape 164"/>
          <p:cNvCxnSpPr>
            <a:stCxn id="162" idx="2"/>
            <a:endCxn id="163"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65" name="Shape 165"/>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166" name="Shape 166"/>
          <p:cNvCxnSpPr>
            <a:stCxn id="162" idx="2"/>
            <a:endCxn id="165"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167" name="Shape 167"/>
          <p:cNvSpPr/>
          <p:nvPr/>
        </p:nvSpPr>
        <p:spPr>
          <a:xfrm>
            <a:off x="417875" y="2877550"/>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168" name="Shape 168"/>
          <p:cNvCxnSpPr>
            <a:stCxn id="165" idx="2"/>
            <a:endCxn id="167" idx="0"/>
          </p:cNvCxnSpPr>
          <p:nvPr/>
        </p:nvCxnSpPr>
        <p:spPr>
          <a:xfrm>
            <a:off x="1331675" y="2230474"/>
            <a:ext cx="0" cy="647100"/>
          </a:xfrm>
          <a:prstGeom prst="straightConnector1">
            <a:avLst/>
          </a:prstGeom>
          <a:noFill/>
          <a:ln cap="flat" cmpd="sng" w="19050">
            <a:solidFill>
              <a:srgbClr val="FFFFFF"/>
            </a:solidFill>
            <a:prstDash val="solid"/>
            <a:round/>
            <a:headEnd len="lg" w="lg" type="none"/>
            <a:tailEnd len="lg" w="lg" type="triangle"/>
          </a:ln>
        </p:spPr>
      </p:cxnSp>
      <p:sp>
        <p:nvSpPr>
          <p:cNvPr id="169" name="Shape 169"/>
          <p:cNvSpPr txBox="1"/>
          <p:nvPr/>
        </p:nvSpPr>
        <p:spPr>
          <a:xfrm>
            <a:off x="1428200" y="2531975"/>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Fork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Shape 174"/>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75" name="Shape 175"/>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76" name="Shape 176"/>
          <p:cNvCxnSpPr>
            <a:stCxn id="174" idx="2"/>
            <a:endCxn id="175"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77" name="Shape 177"/>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178" name="Shape 178"/>
          <p:cNvCxnSpPr>
            <a:stCxn id="174" idx="2"/>
            <a:endCxn id="177"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179" name="Shape 179"/>
          <p:cNvSpPr/>
          <p:nvPr/>
        </p:nvSpPr>
        <p:spPr>
          <a:xfrm>
            <a:off x="417875" y="2877550"/>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agetty</a:t>
            </a:r>
          </a:p>
        </p:txBody>
      </p:sp>
      <p:cxnSp>
        <p:nvCxnSpPr>
          <p:cNvPr id="180" name="Shape 180"/>
          <p:cNvCxnSpPr>
            <a:stCxn id="177" idx="2"/>
            <a:endCxn id="179" idx="0"/>
          </p:cNvCxnSpPr>
          <p:nvPr/>
        </p:nvCxnSpPr>
        <p:spPr>
          <a:xfrm>
            <a:off x="1331675" y="2230474"/>
            <a:ext cx="0" cy="647100"/>
          </a:xfrm>
          <a:prstGeom prst="straightConnector1">
            <a:avLst/>
          </a:prstGeom>
          <a:noFill/>
          <a:ln cap="flat" cmpd="sng" w="19050">
            <a:solidFill>
              <a:srgbClr val="FFFFFF"/>
            </a:solidFill>
            <a:prstDash val="solid"/>
            <a:round/>
            <a:headEnd len="lg" w="lg" type="none"/>
            <a:tailEnd len="lg" w="lg" type="triangle"/>
          </a:ln>
        </p:spPr>
      </p:cxnSp>
      <p:sp>
        <p:nvSpPr>
          <p:cNvPr id="181" name="Shape 181"/>
          <p:cNvSpPr txBox="1"/>
          <p:nvPr/>
        </p:nvSpPr>
        <p:spPr>
          <a:xfrm>
            <a:off x="1428200" y="2531975"/>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Exec</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Shape 186"/>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87" name="Shape 187"/>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88" name="Shape 188"/>
          <p:cNvCxnSpPr>
            <a:stCxn id="186" idx="2"/>
            <a:endCxn id="187"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89" name="Shape 189"/>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190" name="Shape 190"/>
          <p:cNvCxnSpPr>
            <a:stCxn id="186" idx="2"/>
            <a:endCxn id="189"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191" name="Shape 191"/>
          <p:cNvSpPr/>
          <p:nvPr/>
        </p:nvSpPr>
        <p:spPr>
          <a:xfrm>
            <a:off x="70043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agetty</a:t>
            </a:r>
          </a:p>
        </p:txBody>
      </p:sp>
      <p:cxnSp>
        <p:nvCxnSpPr>
          <p:cNvPr id="192" name="Shape 192"/>
          <p:cNvCxnSpPr>
            <a:endCxn id="191" idx="0"/>
          </p:cNvCxnSpPr>
          <p:nvPr/>
        </p:nvCxnSpPr>
        <p:spPr>
          <a:xfrm>
            <a:off x="4571900" y="1127975"/>
            <a:ext cx="3346200" cy="574500"/>
          </a:xfrm>
          <a:prstGeom prst="straightConnector1">
            <a:avLst/>
          </a:prstGeom>
          <a:noFill/>
          <a:ln cap="flat" cmpd="sng" w="19050">
            <a:solidFill>
              <a:srgbClr val="FFFFFF"/>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Shape 197"/>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98" name="Shape 198"/>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199" name="Shape 199"/>
          <p:cNvCxnSpPr>
            <a:stCxn id="197" idx="2"/>
            <a:endCxn id="198"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200" name="Shape 200"/>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201" name="Shape 201"/>
          <p:cNvCxnSpPr>
            <a:stCxn id="197" idx="2"/>
            <a:endCxn id="200"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202" name="Shape 202"/>
          <p:cNvSpPr txBox="1"/>
          <p:nvPr/>
        </p:nvSpPr>
        <p:spPr>
          <a:xfrm>
            <a:off x="8094500" y="1354075"/>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Exec</a:t>
            </a:r>
          </a:p>
        </p:txBody>
      </p:sp>
      <p:sp>
        <p:nvSpPr>
          <p:cNvPr id="203" name="Shape 203"/>
          <p:cNvSpPr/>
          <p:nvPr/>
        </p:nvSpPr>
        <p:spPr>
          <a:xfrm>
            <a:off x="70043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a:t>
            </a:r>
          </a:p>
        </p:txBody>
      </p:sp>
      <p:cxnSp>
        <p:nvCxnSpPr>
          <p:cNvPr id="204" name="Shape 204"/>
          <p:cNvCxnSpPr>
            <a:endCxn id="203" idx="0"/>
          </p:cNvCxnSpPr>
          <p:nvPr/>
        </p:nvCxnSpPr>
        <p:spPr>
          <a:xfrm>
            <a:off x="4571900" y="1127975"/>
            <a:ext cx="3346200" cy="574500"/>
          </a:xfrm>
          <a:prstGeom prst="straightConnector1">
            <a:avLst/>
          </a:prstGeom>
          <a:noFill/>
          <a:ln cap="flat" cmpd="sng" w="19050">
            <a:solidFill>
              <a:srgbClr val="FFFFFF"/>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Shape 209"/>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210" name="Shape 210"/>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211" name="Shape 211"/>
          <p:cNvCxnSpPr>
            <a:stCxn id="209" idx="2"/>
            <a:endCxn id="210"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212" name="Shape 212"/>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213" name="Shape 213"/>
          <p:cNvCxnSpPr>
            <a:stCxn id="209" idx="2"/>
            <a:endCxn id="212"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214" name="Shape 214"/>
          <p:cNvSpPr txBox="1"/>
          <p:nvPr/>
        </p:nvSpPr>
        <p:spPr>
          <a:xfrm>
            <a:off x="7996475" y="2648150"/>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Fork</a:t>
            </a:r>
          </a:p>
        </p:txBody>
      </p:sp>
      <p:sp>
        <p:nvSpPr>
          <p:cNvPr id="215" name="Shape 215"/>
          <p:cNvSpPr/>
          <p:nvPr/>
        </p:nvSpPr>
        <p:spPr>
          <a:xfrm>
            <a:off x="7004300" y="2953250"/>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a:t>
            </a:r>
          </a:p>
        </p:txBody>
      </p:sp>
      <p:cxnSp>
        <p:nvCxnSpPr>
          <p:cNvPr id="216" name="Shape 216"/>
          <p:cNvCxnSpPr>
            <a:stCxn id="217" idx="2"/>
            <a:endCxn id="215" idx="0"/>
          </p:cNvCxnSpPr>
          <p:nvPr/>
        </p:nvCxnSpPr>
        <p:spPr>
          <a:xfrm>
            <a:off x="7918100" y="2230474"/>
            <a:ext cx="0" cy="722700"/>
          </a:xfrm>
          <a:prstGeom prst="straightConnector1">
            <a:avLst/>
          </a:prstGeom>
          <a:noFill/>
          <a:ln cap="flat" cmpd="sng" w="19050">
            <a:solidFill>
              <a:srgbClr val="FFFFFF"/>
            </a:solidFill>
            <a:prstDash val="solid"/>
            <a:round/>
            <a:headEnd len="lg" w="lg" type="none"/>
            <a:tailEnd len="lg" w="lg" type="triangle"/>
          </a:ln>
        </p:spPr>
      </p:cxnSp>
      <p:cxnSp>
        <p:nvCxnSpPr>
          <p:cNvPr id="218" name="Shape 218"/>
          <p:cNvCxnSpPr>
            <a:endCxn id="217" idx="0"/>
          </p:cNvCxnSpPr>
          <p:nvPr/>
        </p:nvCxnSpPr>
        <p:spPr>
          <a:xfrm>
            <a:off x="4571900" y="1127975"/>
            <a:ext cx="3346200" cy="574500"/>
          </a:xfrm>
          <a:prstGeom prst="straightConnector1">
            <a:avLst/>
          </a:prstGeom>
          <a:noFill/>
          <a:ln cap="flat" cmpd="sng" w="19050">
            <a:solidFill>
              <a:srgbClr val="FFFFFF"/>
            </a:solidFill>
            <a:prstDash val="solid"/>
            <a:round/>
            <a:headEnd len="lg" w="lg" type="none"/>
            <a:tailEnd len="lg" w="lg" type="triangle"/>
          </a:ln>
        </p:spPr>
      </p:cxnSp>
      <p:sp>
        <p:nvSpPr>
          <p:cNvPr id="217" name="Shape 217"/>
          <p:cNvSpPr/>
          <p:nvPr/>
        </p:nvSpPr>
        <p:spPr>
          <a:xfrm>
            <a:off x="70043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Shape 223"/>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224" name="Shape 224"/>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a:t>
            </a:r>
          </a:p>
        </p:txBody>
      </p:sp>
      <p:cxnSp>
        <p:nvCxnSpPr>
          <p:cNvPr id="225" name="Shape 225"/>
          <p:cNvCxnSpPr>
            <a:stCxn id="223" idx="2"/>
            <a:endCxn id="224"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226" name="Shape 226"/>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logind</a:t>
            </a:r>
          </a:p>
        </p:txBody>
      </p:sp>
      <p:cxnSp>
        <p:nvCxnSpPr>
          <p:cNvPr id="227" name="Shape 227"/>
          <p:cNvCxnSpPr>
            <a:stCxn id="223" idx="2"/>
            <a:endCxn id="226" idx="0"/>
          </p:cNvCxnSpPr>
          <p:nvPr/>
        </p:nvCxnSpPr>
        <p:spPr>
          <a:xfrm flipH="1">
            <a:off x="1331700" y="1128124"/>
            <a:ext cx="3240300" cy="574499"/>
          </a:xfrm>
          <a:prstGeom prst="straightConnector1">
            <a:avLst/>
          </a:prstGeom>
          <a:noFill/>
          <a:ln cap="flat" cmpd="sng" w="19050">
            <a:solidFill>
              <a:srgbClr val="FFFFFF"/>
            </a:solidFill>
            <a:prstDash val="solid"/>
            <a:round/>
            <a:headEnd len="lg" w="lg" type="none"/>
            <a:tailEnd len="lg" w="lg" type="triangle"/>
          </a:ln>
        </p:spPr>
      </p:cxnSp>
      <p:sp>
        <p:nvSpPr>
          <p:cNvPr id="228" name="Shape 228"/>
          <p:cNvSpPr txBox="1"/>
          <p:nvPr/>
        </p:nvSpPr>
        <p:spPr>
          <a:xfrm>
            <a:off x="7996475" y="2648150"/>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exec</a:t>
            </a:r>
          </a:p>
        </p:txBody>
      </p:sp>
      <p:sp>
        <p:nvSpPr>
          <p:cNvPr id="229" name="Shape 229"/>
          <p:cNvSpPr/>
          <p:nvPr/>
        </p:nvSpPr>
        <p:spPr>
          <a:xfrm>
            <a:off x="7004300" y="2953250"/>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bash</a:t>
            </a:r>
          </a:p>
        </p:txBody>
      </p:sp>
      <p:cxnSp>
        <p:nvCxnSpPr>
          <p:cNvPr id="230" name="Shape 230"/>
          <p:cNvCxnSpPr>
            <a:stCxn id="231" idx="2"/>
            <a:endCxn id="229" idx="0"/>
          </p:cNvCxnSpPr>
          <p:nvPr/>
        </p:nvCxnSpPr>
        <p:spPr>
          <a:xfrm>
            <a:off x="7918100" y="2230474"/>
            <a:ext cx="0" cy="722700"/>
          </a:xfrm>
          <a:prstGeom prst="straightConnector1">
            <a:avLst/>
          </a:prstGeom>
          <a:noFill/>
          <a:ln cap="flat" cmpd="sng" w="19050">
            <a:solidFill>
              <a:srgbClr val="FFFFFF"/>
            </a:solidFill>
            <a:prstDash val="solid"/>
            <a:round/>
            <a:headEnd len="lg" w="lg" type="none"/>
            <a:tailEnd len="lg" w="lg" type="triangle"/>
          </a:ln>
        </p:spPr>
      </p:cxnSp>
      <p:cxnSp>
        <p:nvCxnSpPr>
          <p:cNvPr id="232" name="Shape 232"/>
          <p:cNvCxnSpPr>
            <a:endCxn id="231" idx="0"/>
          </p:cNvCxnSpPr>
          <p:nvPr/>
        </p:nvCxnSpPr>
        <p:spPr>
          <a:xfrm>
            <a:off x="4571900" y="1127975"/>
            <a:ext cx="3346200" cy="574500"/>
          </a:xfrm>
          <a:prstGeom prst="straightConnector1">
            <a:avLst/>
          </a:prstGeom>
          <a:noFill/>
          <a:ln cap="flat" cmpd="sng" w="19050">
            <a:solidFill>
              <a:srgbClr val="FFFFFF"/>
            </a:solidFill>
            <a:prstDash val="solid"/>
            <a:round/>
            <a:headEnd len="lg" w="lg" type="none"/>
            <a:tailEnd len="lg" w="lg" type="triangle"/>
          </a:ln>
        </p:spPr>
      </p:cxnSp>
      <p:sp>
        <p:nvSpPr>
          <p:cNvPr id="231" name="Shape 231"/>
          <p:cNvSpPr/>
          <p:nvPr/>
        </p:nvSpPr>
        <p:spPr>
          <a:xfrm>
            <a:off x="70043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Shape 56"/>
          <p:cNvSpPr/>
          <p:nvPr/>
        </p:nvSpPr>
        <p:spPr>
          <a:xfrm>
            <a:off x="3658200" y="12971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BIOS</a:t>
            </a:r>
          </a:p>
        </p:txBody>
      </p:sp>
      <p:sp>
        <p:nvSpPr>
          <p:cNvPr id="57" name="Shape 5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IBM PC BIOS (legacy)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Shape 2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Systemd Benefits</a:t>
            </a:r>
          </a:p>
        </p:txBody>
      </p:sp>
      <p:sp>
        <p:nvSpPr>
          <p:cNvPr id="238" name="Shape 23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SzPct val="46666"/>
              <a:buFont typeface="Helvetica Neue"/>
            </a:pPr>
            <a:r>
              <a:rPr lang="en">
                <a:latin typeface="Helvetica Neue"/>
                <a:ea typeface="Helvetica Neue"/>
                <a:cs typeface="Helvetica Neue"/>
                <a:sym typeface="Helvetica Neue"/>
              </a:rPr>
              <a:t>Can start processes in parallel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42" name="Shape 242"/>
        <p:cNvGrpSpPr/>
        <p:nvPr/>
      </p:nvGrpSpPr>
      <p:grpSpPr>
        <a:xfrm>
          <a:off x="0" y="0"/>
          <a:ext cx="0" cy="0"/>
          <a:chOff x="0" y="0"/>
          <a:chExt cx="0" cy="0"/>
        </a:xfrm>
      </p:grpSpPr>
      <p:pic>
        <p:nvPicPr>
          <p:cNvPr descr="india_hyderabad_traffic_jam_rush_nervous_pollution.jpg" id="243" name="Shape 243"/>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Shape 2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Systemd Benefits</a:t>
            </a:r>
          </a:p>
        </p:txBody>
      </p:sp>
      <p:sp>
        <p:nvSpPr>
          <p:cNvPr id="249" name="Shape 2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SzPct val="46666"/>
              <a:buFont typeface="Helvetica Neue"/>
            </a:pPr>
            <a:r>
              <a:rPr lang="en">
                <a:latin typeface="Helvetica Neue"/>
                <a:ea typeface="Helvetica Neue"/>
                <a:cs typeface="Helvetica Neue"/>
                <a:sym typeface="Helvetica Neue"/>
              </a:rPr>
              <a:t>Can start processes in parallel</a:t>
            </a:r>
          </a:p>
          <a:p>
            <a:pPr indent="-317500" lvl="0" marL="457200" rtl="0">
              <a:spcBef>
                <a:spcPts val="0"/>
              </a:spcBef>
              <a:buSzPct val="46666"/>
              <a:buFont typeface="Helvetica Neue"/>
            </a:pPr>
            <a:r>
              <a:rPr lang="en">
                <a:latin typeface="Helvetica Neue"/>
                <a:ea typeface="Helvetica Neue"/>
                <a:cs typeface="Helvetica Neue"/>
                <a:sym typeface="Helvetica Neue"/>
              </a:rPr>
              <a:t>Doesn’t require shell scripts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53" name="Shape 253"/>
        <p:cNvGrpSpPr/>
        <p:nvPr/>
      </p:nvGrpSpPr>
      <p:grpSpPr>
        <a:xfrm>
          <a:off x="0" y="0"/>
          <a:ext cx="0" cy="0"/>
          <a:chOff x="0" y="0"/>
          <a:chExt cx="0" cy="0"/>
        </a:xfrm>
      </p:grpSpPr>
      <p:pic>
        <p:nvPicPr>
          <p:cNvPr descr="programming-fail-004.jpg" id="254" name="Shape 254"/>
          <p:cNvPicPr preferRelativeResize="0"/>
          <p:nvPr/>
        </p:nvPicPr>
        <p:blipFill>
          <a:blip r:embed="rId3">
            <a:alphaModFix/>
          </a:blip>
          <a:stretch>
            <a:fillRect/>
          </a:stretch>
        </p:blipFill>
        <p:spPr>
          <a:xfrm>
            <a:off x="1428750" y="190500"/>
            <a:ext cx="6286500" cy="4762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Shape 25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Systemd Benefits</a:t>
            </a:r>
          </a:p>
        </p:txBody>
      </p:sp>
      <p:sp>
        <p:nvSpPr>
          <p:cNvPr id="260" name="Shape 2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SzPct val="46666"/>
              <a:buFont typeface="Helvetica Neue"/>
            </a:pPr>
            <a:r>
              <a:rPr lang="en">
                <a:latin typeface="Helvetica Neue"/>
                <a:ea typeface="Helvetica Neue"/>
                <a:cs typeface="Helvetica Neue"/>
                <a:sym typeface="Helvetica Neue"/>
              </a:rPr>
              <a:t>Can start processes in parallel</a:t>
            </a:r>
          </a:p>
          <a:p>
            <a:pPr indent="-317500" lvl="0" marL="457200" rtl="0">
              <a:spcBef>
                <a:spcPts val="0"/>
              </a:spcBef>
              <a:buSzPct val="46666"/>
              <a:buFont typeface="Helvetica Neue"/>
            </a:pPr>
            <a:r>
              <a:rPr lang="en">
                <a:latin typeface="Helvetica Neue"/>
                <a:ea typeface="Helvetica Neue"/>
                <a:cs typeface="Helvetica Neue"/>
                <a:sym typeface="Helvetica Neue"/>
              </a:rPr>
              <a:t>Doesn’t require shell scripts</a:t>
            </a:r>
          </a:p>
          <a:p>
            <a:pPr indent="-317500" lvl="0" marL="457200" rtl="0">
              <a:spcBef>
                <a:spcPts val="0"/>
              </a:spcBef>
              <a:buSzPct val="46666"/>
              <a:buFont typeface="Helvetica Neue"/>
            </a:pPr>
            <a:r>
              <a:rPr lang="en">
                <a:latin typeface="Helvetica Neue"/>
                <a:ea typeface="Helvetica Neue"/>
                <a:cs typeface="Helvetica Neue"/>
                <a:sym typeface="Helvetica Neue"/>
              </a:rPr>
              <a:t>Can activate processes on events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64" name="Shape 264"/>
        <p:cNvGrpSpPr/>
        <p:nvPr/>
      </p:nvGrpSpPr>
      <p:grpSpPr>
        <a:xfrm>
          <a:off x="0" y="0"/>
          <a:ext cx="0" cy="0"/>
          <a:chOff x="0" y="0"/>
          <a:chExt cx="0" cy="0"/>
        </a:xfrm>
      </p:grpSpPr>
      <p:pic>
        <p:nvPicPr>
          <p:cNvPr descr="absolut.gif" id="265" name="Shape 265"/>
          <p:cNvPicPr preferRelativeResize="0"/>
          <p:nvPr/>
        </p:nvPicPr>
        <p:blipFill>
          <a:blip r:embed="rId3">
            <a:alphaModFix/>
          </a:blip>
          <a:stretch>
            <a:fillRect/>
          </a:stretch>
        </p:blipFill>
        <p:spPr>
          <a:xfrm>
            <a:off x="2617122" y="0"/>
            <a:ext cx="3909755"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Shape 2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Units</a:t>
            </a:r>
          </a:p>
        </p:txBody>
      </p:sp>
      <p:sp>
        <p:nvSpPr>
          <p:cNvPr id="271" name="Shape 27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Units are the fundamental building block of systemd. There are several types that serve different purposes.</a:t>
            </a:r>
          </a:p>
          <a:p>
            <a:pPr lvl="0" rtl="0">
              <a:spcBef>
                <a:spcPts val="0"/>
              </a:spcBef>
              <a:buNone/>
            </a:pPr>
            <a:r>
              <a:t/>
            </a:r>
            <a:endParaRPr>
              <a:latin typeface="Helvetica Neue"/>
              <a:ea typeface="Helvetica Neue"/>
              <a:cs typeface="Helvetica Neue"/>
              <a:sym typeface="Helvetica Neue"/>
            </a:endParaRPr>
          </a:p>
          <a:p>
            <a:pPr indent="-304800" lvl="0" marL="457200" rtl="0">
              <a:spcBef>
                <a:spcPts val="0"/>
              </a:spcBef>
              <a:buSzPct val="40000"/>
              <a:buFont typeface="Helvetica Neue"/>
            </a:pPr>
            <a:r>
              <a:rPr lang="en">
                <a:latin typeface="Helvetica Neue"/>
                <a:ea typeface="Helvetica Neue"/>
                <a:cs typeface="Helvetica Neue"/>
                <a:sym typeface="Helvetica Neue"/>
              </a:rPr>
              <a:t>Service </a:t>
            </a:r>
          </a:p>
          <a:p>
            <a:pPr indent="-304800" lvl="0" marL="457200" rtl="0">
              <a:spcBef>
                <a:spcPts val="0"/>
              </a:spcBef>
              <a:buSzPct val="40000"/>
              <a:buFont typeface="Helvetica Neue"/>
            </a:pPr>
            <a:r>
              <a:rPr lang="en">
                <a:latin typeface="Helvetica Neue"/>
                <a:ea typeface="Helvetica Neue"/>
                <a:cs typeface="Helvetica Neue"/>
                <a:sym typeface="Helvetica Neue"/>
              </a:rPr>
              <a:t>Mount </a:t>
            </a:r>
          </a:p>
          <a:p>
            <a:pPr indent="-304800" lvl="0" marL="457200" rtl="0">
              <a:spcBef>
                <a:spcPts val="0"/>
              </a:spcBef>
              <a:buSzPct val="40000"/>
              <a:buFont typeface="Helvetica Neue"/>
            </a:pPr>
            <a:r>
              <a:rPr lang="en">
                <a:latin typeface="Helvetica Neue"/>
                <a:ea typeface="Helvetica Neue"/>
                <a:cs typeface="Helvetica Neue"/>
                <a:sym typeface="Helvetica Neue"/>
              </a:rPr>
              <a:t>Target</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Shape 2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Service</a:t>
            </a:r>
          </a:p>
        </p:txBody>
      </p:sp>
      <p:sp>
        <p:nvSpPr>
          <p:cNvPr id="277" name="Shape 27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A </a:t>
            </a:r>
            <a:r>
              <a:rPr i="1" lang="en">
                <a:latin typeface="Helvetica Neue"/>
                <a:ea typeface="Helvetica Neue"/>
                <a:cs typeface="Helvetica Neue"/>
                <a:sym typeface="Helvetica Neue"/>
              </a:rPr>
              <a:t>service unit</a:t>
            </a:r>
            <a:r>
              <a:rPr lang="en">
                <a:latin typeface="Helvetica Neue"/>
                <a:ea typeface="Helvetica Neue"/>
                <a:cs typeface="Helvetica Neue"/>
                <a:sym typeface="Helvetica Neue"/>
              </a:rPr>
              <a:t> is the easiest to understand.  It is a unit that controls a </a:t>
            </a:r>
            <a:r>
              <a:rPr i="1" lang="en">
                <a:latin typeface="Helvetica Neue"/>
                <a:ea typeface="Helvetica Neue"/>
                <a:cs typeface="Helvetica Neue"/>
                <a:sym typeface="Helvetica Neue"/>
              </a:rPr>
              <a:t>daemon</a:t>
            </a:r>
            <a:r>
              <a:rPr lang="en">
                <a:latin typeface="Helvetica Neue"/>
                <a:ea typeface="Helvetica Neue"/>
                <a:cs typeface="Helvetica Neue"/>
                <a:sym typeface="Helvetica Neue"/>
              </a:rPr>
              <a:t>.</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Shape 2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Question</a:t>
            </a:r>
          </a:p>
        </p:txBody>
      </p:sp>
      <p:sp>
        <p:nvSpPr>
          <p:cNvPr id="283" name="Shape 28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Open the following file, what do you see? /usr/lib/systemd/system/sshd.service</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lang="en">
                <a:latin typeface="Helvetica Neue"/>
                <a:ea typeface="Helvetica Neue"/>
                <a:cs typeface="Helvetica Neue"/>
                <a:sym typeface="Helvetica Neue"/>
              </a:rPr>
              <a:t>HINT: Look at the </a:t>
            </a:r>
            <a:r>
              <a:rPr i="1" lang="en">
                <a:latin typeface="Helvetica Neue"/>
                <a:ea typeface="Helvetica Neue"/>
                <a:cs typeface="Helvetica Neue"/>
                <a:sym typeface="Helvetica Neue"/>
              </a:rPr>
              <a:t>service</a:t>
            </a:r>
            <a:r>
              <a:rPr lang="en">
                <a:latin typeface="Helvetica Neue"/>
                <a:ea typeface="Helvetica Neue"/>
                <a:cs typeface="Helvetica Neue"/>
                <a:sym typeface="Helvetica Neue"/>
              </a:rPr>
              <a:t> section.</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Shape 2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Immediately Starting a Service</a:t>
            </a:r>
          </a:p>
        </p:txBody>
      </p:sp>
      <p:sp>
        <p:nvSpPr>
          <p:cNvPr id="289" name="Shape 28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start sshd</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Shape 62"/>
          <p:cNvSpPr/>
          <p:nvPr/>
        </p:nvSpPr>
        <p:spPr>
          <a:xfrm>
            <a:off x="3658200" y="20426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Grub Stage 1 (MBR)</a:t>
            </a:r>
          </a:p>
        </p:txBody>
      </p:sp>
      <p:sp>
        <p:nvSpPr>
          <p:cNvPr id="63" name="Shape 63"/>
          <p:cNvSpPr/>
          <p:nvPr/>
        </p:nvSpPr>
        <p:spPr>
          <a:xfrm>
            <a:off x="3658200" y="12971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BIOS</a:t>
            </a:r>
          </a:p>
        </p:txBody>
      </p:sp>
      <p:cxnSp>
        <p:nvCxnSpPr>
          <p:cNvPr id="64" name="Shape 64"/>
          <p:cNvCxnSpPr>
            <a:stCxn id="63" idx="2"/>
            <a:endCxn id="62" idx="0"/>
          </p:cNvCxnSpPr>
          <p:nvPr/>
        </p:nvCxnSpPr>
        <p:spPr>
          <a:xfrm>
            <a:off x="4572000" y="1825174"/>
            <a:ext cx="0" cy="217500"/>
          </a:xfrm>
          <a:prstGeom prst="straightConnector1">
            <a:avLst/>
          </a:prstGeom>
          <a:noFill/>
          <a:ln cap="flat" cmpd="sng" w="19050">
            <a:solidFill>
              <a:srgbClr val="FFFFFF"/>
            </a:solidFill>
            <a:prstDash val="solid"/>
            <a:round/>
            <a:headEnd len="lg" w="lg" type="none"/>
            <a:tailEnd len="lg" w="lg" type="triangle"/>
          </a:ln>
        </p:spPr>
      </p:cxnSp>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IBM PC BIOS (legacy)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Shape 294"/>
          <p:cNvSpPr txBox="1"/>
          <p:nvPr>
            <p:ph type="title"/>
          </p:nvPr>
        </p:nvSpPr>
        <p:spPr>
          <a:xfrm>
            <a:off x="457200" y="205975"/>
            <a:ext cx="8527499"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Immediately Stopping a Service</a:t>
            </a:r>
          </a:p>
        </p:txBody>
      </p:sp>
      <p:sp>
        <p:nvSpPr>
          <p:cNvPr id="295" name="Shape 29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stop sshd</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Shape 300"/>
          <p:cNvSpPr txBox="1"/>
          <p:nvPr>
            <p:ph type="title"/>
          </p:nvPr>
        </p:nvSpPr>
        <p:spPr>
          <a:xfrm>
            <a:off x="457200" y="205975"/>
            <a:ext cx="8527499"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Question:</a:t>
            </a:r>
          </a:p>
        </p:txBody>
      </p:sp>
      <p:sp>
        <p:nvSpPr>
          <p:cNvPr id="301" name="Shape 30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Can you guess how we’d restart a service in one command?</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Shape 306"/>
          <p:cNvSpPr txBox="1"/>
          <p:nvPr>
            <p:ph type="title"/>
          </p:nvPr>
        </p:nvSpPr>
        <p:spPr>
          <a:xfrm>
            <a:off x="457200" y="205975"/>
            <a:ext cx="8527499"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Question:</a:t>
            </a:r>
          </a:p>
        </p:txBody>
      </p:sp>
      <p:sp>
        <p:nvSpPr>
          <p:cNvPr id="307" name="Shape 30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Can you guess how we’d restart a service in one command?</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lang="en" sz="2400">
                <a:latin typeface="Courier New"/>
                <a:ea typeface="Courier New"/>
                <a:cs typeface="Courier New"/>
                <a:sym typeface="Courier New"/>
              </a:rPr>
              <a:t># systemctl restart sshd</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Shape 312"/>
          <p:cNvSpPr txBox="1"/>
          <p:nvPr>
            <p:ph type="title"/>
          </p:nvPr>
        </p:nvSpPr>
        <p:spPr>
          <a:xfrm>
            <a:off x="457200" y="205975"/>
            <a:ext cx="8527499"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Disable a Service on Boot</a:t>
            </a:r>
          </a:p>
        </p:txBody>
      </p:sp>
      <p:sp>
        <p:nvSpPr>
          <p:cNvPr id="313" name="Shape 31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disable sshd</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Shape 318"/>
          <p:cNvSpPr txBox="1"/>
          <p:nvPr>
            <p:ph type="title"/>
          </p:nvPr>
        </p:nvSpPr>
        <p:spPr>
          <a:xfrm>
            <a:off x="457200" y="205975"/>
            <a:ext cx="8527499"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Enable a Service on Boot</a:t>
            </a:r>
          </a:p>
        </p:txBody>
      </p:sp>
      <p:sp>
        <p:nvSpPr>
          <p:cNvPr id="319" name="Shape 31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enable sshd</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Shape 324"/>
          <p:cNvSpPr txBox="1"/>
          <p:nvPr>
            <p:ph type="title"/>
          </p:nvPr>
        </p:nvSpPr>
        <p:spPr>
          <a:xfrm>
            <a:off x="457200" y="205975"/>
            <a:ext cx="8527499"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Check if enabled/disabled</a:t>
            </a:r>
          </a:p>
        </p:txBody>
      </p:sp>
      <p:sp>
        <p:nvSpPr>
          <p:cNvPr id="325" name="Shape 32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is-enabled sshd</a:t>
            </a: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Shape 33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Targets</a:t>
            </a:r>
          </a:p>
        </p:txBody>
      </p:sp>
      <p:sp>
        <p:nvSpPr>
          <p:cNvPr id="331" name="Shape 33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A </a:t>
            </a:r>
            <a:r>
              <a:rPr i="1" lang="en">
                <a:latin typeface="Helvetica Neue"/>
                <a:ea typeface="Helvetica Neue"/>
                <a:cs typeface="Helvetica Neue"/>
                <a:sym typeface="Helvetica Neue"/>
              </a:rPr>
              <a:t>target unit</a:t>
            </a:r>
            <a:r>
              <a:rPr lang="en">
                <a:latin typeface="Helvetica Neue"/>
                <a:ea typeface="Helvetica Neue"/>
                <a:cs typeface="Helvetica Neue"/>
                <a:sym typeface="Helvetica Neue"/>
              </a:rPr>
              <a:t> is a logical grouping of units around a given purpose.</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lang="en">
                <a:latin typeface="Helvetica Neue"/>
                <a:ea typeface="Helvetica Neue"/>
                <a:cs typeface="Helvetica Neue"/>
                <a:sym typeface="Helvetica Neue"/>
              </a:rPr>
              <a:t>examples:</a:t>
            </a:r>
          </a:p>
          <a:p>
            <a:pPr lvl="0" rtl="0">
              <a:spcBef>
                <a:spcPts val="0"/>
              </a:spcBef>
              <a:buNone/>
            </a:pPr>
            <a:r>
              <a:rPr lang="en">
                <a:latin typeface="Helvetica Neue"/>
                <a:ea typeface="Helvetica Neue"/>
                <a:cs typeface="Helvetica Neue"/>
                <a:sym typeface="Helvetica Neue"/>
              </a:rPr>
              <a:t>    rescue.target</a:t>
            </a:r>
          </a:p>
          <a:p>
            <a:pPr lvl="0" rtl="0">
              <a:spcBef>
                <a:spcPts val="0"/>
              </a:spcBef>
              <a:buNone/>
            </a:pPr>
            <a:r>
              <a:rPr lang="en">
                <a:latin typeface="Helvetica Neue"/>
                <a:ea typeface="Helvetica Neue"/>
                <a:cs typeface="Helvetica Neue"/>
                <a:sym typeface="Helvetica Neue"/>
              </a:rPr>
              <a:t>    multi-user.target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Shape 336"/>
          <p:cNvSpPr/>
          <p:nvPr/>
        </p:nvSpPr>
        <p:spPr>
          <a:xfrm>
            <a:off x="3658200" y="600125"/>
            <a:ext cx="1903200" cy="52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default.target</a:t>
            </a:r>
          </a:p>
        </p:txBody>
      </p:sp>
      <p:sp>
        <p:nvSpPr>
          <p:cNvPr id="337" name="Shape 337"/>
          <p:cNvSpPr/>
          <p:nvPr/>
        </p:nvSpPr>
        <p:spPr>
          <a:xfrm>
            <a:off x="264122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crond.service</a:t>
            </a:r>
          </a:p>
        </p:txBody>
      </p:sp>
      <p:cxnSp>
        <p:nvCxnSpPr>
          <p:cNvPr id="338" name="Shape 338"/>
          <p:cNvCxnSpPr>
            <a:stCxn id="336" idx="2"/>
            <a:endCxn id="337" idx="0"/>
          </p:cNvCxnSpPr>
          <p:nvPr/>
        </p:nvCxnSpPr>
        <p:spPr>
          <a:xfrm flipH="1">
            <a:off x="3555000" y="1128125"/>
            <a:ext cx="1054800" cy="574500"/>
          </a:xfrm>
          <a:prstGeom prst="straightConnector1">
            <a:avLst/>
          </a:prstGeom>
          <a:noFill/>
          <a:ln cap="flat" cmpd="sng" w="19050">
            <a:solidFill>
              <a:srgbClr val="FFFFFF"/>
            </a:solidFill>
            <a:prstDash val="solid"/>
            <a:round/>
            <a:headEnd len="lg" w="lg" type="none"/>
            <a:tailEnd len="lg" w="lg" type="triangle"/>
          </a:ln>
        </p:spPr>
      </p:cxnSp>
      <p:sp>
        <p:nvSpPr>
          <p:cNvPr id="339" name="Shape 339"/>
          <p:cNvSpPr/>
          <p:nvPr/>
        </p:nvSpPr>
        <p:spPr>
          <a:xfrm>
            <a:off x="4178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basic.target</a:t>
            </a:r>
          </a:p>
        </p:txBody>
      </p:sp>
      <p:cxnSp>
        <p:nvCxnSpPr>
          <p:cNvPr id="340" name="Shape 340"/>
          <p:cNvCxnSpPr>
            <a:stCxn id="336" idx="2"/>
            <a:endCxn id="339" idx="0"/>
          </p:cNvCxnSpPr>
          <p:nvPr/>
        </p:nvCxnSpPr>
        <p:spPr>
          <a:xfrm flipH="1">
            <a:off x="1331700" y="1128125"/>
            <a:ext cx="3278100" cy="574500"/>
          </a:xfrm>
          <a:prstGeom prst="straightConnector1">
            <a:avLst/>
          </a:prstGeom>
          <a:noFill/>
          <a:ln cap="flat" cmpd="sng" w="19050">
            <a:solidFill>
              <a:srgbClr val="FFFFFF"/>
            </a:solidFill>
            <a:prstDash val="solid"/>
            <a:round/>
            <a:headEnd len="lg" w="lg" type="none"/>
            <a:tailEnd len="lg" w="lg" type="triangle"/>
          </a:ln>
        </p:spPr>
      </p:cxnSp>
      <p:sp>
        <p:nvSpPr>
          <p:cNvPr id="341" name="Shape 341"/>
          <p:cNvSpPr/>
          <p:nvPr/>
        </p:nvSpPr>
        <p:spPr>
          <a:xfrm>
            <a:off x="267125" y="2877550"/>
            <a:ext cx="2129099"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iptables.service</a:t>
            </a:r>
          </a:p>
        </p:txBody>
      </p:sp>
      <p:cxnSp>
        <p:nvCxnSpPr>
          <p:cNvPr id="342" name="Shape 342"/>
          <p:cNvCxnSpPr>
            <a:stCxn id="339" idx="2"/>
            <a:endCxn id="341" idx="0"/>
          </p:cNvCxnSpPr>
          <p:nvPr/>
        </p:nvCxnSpPr>
        <p:spPr>
          <a:xfrm>
            <a:off x="1331675" y="2230474"/>
            <a:ext cx="0" cy="647100"/>
          </a:xfrm>
          <a:prstGeom prst="straightConnector1">
            <a:avLst/>
          </a:prstGeom>
          <a:noFill/>
          <a:ln cap="flat" cmpd="sng" w="19050">
            <a:solidFill>
              <a:srgbClr val="FFFFFF"/>
            </a:solidFill>
            <a:prstDash val="solid"/>
            <a:round/>
            <a:headEnd len="lg" w="lg" type="none"/>
            <a:tailEnd len="lg" w="lg" type="triangle"/>
          </a:ln>
        </p:spPr>
      </p:cxnSp>
      <p:sp>
        <p:nvSpPr>
          <p:cNvPr id="343" name="Shape 343"/>
          <p:cNvSpPr/>
          <p:nvPr/>
        </p:nvSpPr>
        <p:spPr>
          <a:xfrm>
            <a:off x="2744400" y="2877550"/>
            <a:ext cx="1986899"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local-fs.target</a:t>
            </a:r>
          </a:p>
        </p:txBody>
      </p:sp>
      <p:cxnSp>
        <p:nvCxnSpPr>
          <p:cNvPr id="344" name="Shape 344"/>
          <p:cNvCxnSpPr>
            <a:stCxn id="339" idx="2"/>
            <a:endCxn id="343" idx="0"/>
          </p:cNvCxnSpPr>
          <p:nvPr/>
        </p:nvCxnSpPr>
        <p:spPr>
          <a:xfrm>
            <a:off x="1331675" y="2230474"/>
            <a:ext cx="2406300" cy="647100"/>
          </a:xfrm>
          <a:prstGeom prst="straightConnector1">
            <a:avLst/>
          </a:prstGeom>
          <a:noFill/>
          <a:ln cap="flat" cmpd="sng" w="19050">
            <a:solidFill>
              <a:srgbClr val="FFFFFF"/>
            </a:solidFill>
            <a:prstDash val="solid"/>
            <a:round/>
            <a:headEnd len="lg" w="lg" type="none"/>
            <a:tailEnd len="lg" w="lg" type="triangle"/>
          </a:ln>
        </p:spPr>
      </p:cxnSp>
      <p:cxnSp>
        <p:nvCxnSpPr>
          <p:cNvPr id="345" name="Shape 345"/>
          <p:cNvCxnSpPr>
            <a:stCxn id="336" idx="2"/>
            <a:endCxn id="346" idx="0"/>
          </p:cNvCxnSpPr>
          <p:nvPr/>
        </p:nvCxnSpPr>
        <p:spPr>
          <a:xfrm>
            <a:off x="4609800" y="1128125"/>
            <a:ext cx="1168500" cy="574500"/>
          </a:xfrm>
          <a:prstGeom prst="straightConnector1">
            <a:avLst/>
          </a:prstGeom>
          <a:noFill/>
          <a:ln cap="flat" cmpd="sng" w="19050">
            <a:solidFill>
              <a:srgbClr val="FFFFFF"/>
            </a:solidFill>
            <a:prstDash val="solid"/>
            <a:round/>
            <a:headEnd len="lg" w="lg" type="none"/>
            <a:tailEnd len="lg" w="lg" type="triangle"/>
          </a:ln>
        </p:spPr>
      </p:cxnSp>
      <p:sp>
        <p:nvSpPr>
          <p:cNvPr id="346" name="Shape 346"/>
          <p:cNvSpPr/>
          <p:nvPr/>
        </p:nvSpPr>
        <p:spPr>
          <a:xfrm>
            <a:off x="4864575"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sshd.service</a:t>
            </a:r>
          </a:p>
        </p:txBody>
      </p:sp>
      <p:sp>
        <p:nvSpPr>
          <p:cNvPr id="347" name="Shape 347"/>
          <p:cNvSpPr/>
          <p:nvPr/>
        </p:nvSpPr>
        <p:spPr>
          <a:xfrm>
            <a:off x="6928625" y="1702475"/>
            <a:ext cx="2129099"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network.service</a:t>
            </a:r>
          </a:p>
        </p:txBody>
      </p:sp>
      <p:cxnSp>
        <p:nvCxnSpPr>
          <p:cNvPr id="348" name="Shape 348"/>
          <p:cNvCxnSpPr>
            <a:stCxn id="336" idx="2"/>
            <a:endCxn id="347" idx="0"/>
          </p:cNvCxnSpPr>
          <p:nvPr/>
        </p:nvCxnSpPr>
        <p:spPr>
          <a:xfrm>
            <a:off x="4609800" y="1128125"/>
            <a:ext cx="3383400" cy="574500"/>
          </a:xfrm>
          <a:prstGeom prst="straightConnector1">
            <a:avLst/>
          </a:prstGeom>
          <a:noFill/>
          <a:ln cap="flat" cmpd="sng" w="19050">
            <a:solidFill>
              <a:srgbClr val="FFFFFF"/>
            </a:solidFill>
            <a:prstDash val="solid"/>
            <a:round/>
            <a:headEnd len="lg" w="lg" type="none"/>
            <a:tailEnd len="lg" w="lg"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Shape 3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Listing Dependencies</a:t>
            </a:r>
          </a:p>
        </p:txBody>
      </p:sp>
      <p:sp>
        <p:nvSpPr>
          <p:cNvPr id="354" name="Shape 35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list-dependencies [TARGET]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Shape 35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Switching between Targets</a:t>
            </a:r>
          </a:p>
        </p:txBody>
      </p:sp>
      <p:sp>
        <p:nvSpPr>
          <p:cNvPr id="360" name="Shape 36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You can use the systemctl command to switch from one target to another.</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b="1" lang="en">
                <a:latin typeface="Helvetica Neue"/>
                <a:ea typeface="Helvetica Neue"/>
                <a:cs typeface="Helvetica Neue"/>
                <a:sym typeface="Helvetica Neue"/>
              </a:rPr>
              <a:t>Question: </a:t>
            </a:r>
            <a:r>
              <a:rPr lang="en">
                <a:latin typeface="Helvetica Neue"/>
                <a:ea typeface="Helvetica Neue"/>
                <a:cs typeface="Helvetica Neue"/>
                <a:sym typeface="Helvetica Neue"/>
              </a:rPr>
              <a:t>What targets are available?</a:t>
            </a:r>
          </a:p>
          <a:p>
            <a:pPr lvl="0" rtl="0">
              <a:spcBef>
                <a:spcPts val="0"/>
              </a:spcBef>
              <a:buNone/>
            </a:pPr>
            <a:r>
              <a:rPr lang="en" sz="2400">
                <a:latin typeface="Courier New"/>
                <a:ea typeface="Courier New"/>
                <a:cs typeface="Courier New"/>
                <a:sym typeface="Courier New"/>
              </a:rPr>
              <a:t># systemctl list-units --type=target --all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Shape 70"/>
          <p:cNvSpPr/>
          <p:nvPr/>
        </p:nvSpPr>
        <p:spPr>
          <a:xfrm>
            <a:off x="3658200" y="20426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Grub Stage 1 (MBR)</a:t>
            </a:r>
          </a:p>
        </p:txBody>
      </p:sp>
      <p:sp>
        <p:nvSpPr>
          <p:cNvPr id="71" name="Shape 71"/>
          <p:cNvSpPr/>
          <p:nvPr/>
        </p:nvSpPr>
        <p:spPr>
          <a:xfrm>
            <a:off x="3658200" y="278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Grub Stage 2 (Boot Partition)</a:t>
            </a:r>
          </a:p>
        </p:txBody>
      </p:sp>
      <p:cxnSp>
        <p:nvCxnSpPr>
          <p:cNvPr id="72" name="Shape 72"/>
          <p:cNvCxnSpPr>
            <a:stCxn id="70" idx="2"/>
            <a:endCxn id="71" idx="0"/>
          </p:cNvCxnSpPr>
          <p:nvPr/>
        </p:nvCxnSpPr>
        <p:spPr>
          <a:xfrm>
            <a:off x="4572000" y="2570624"/>
            <a:ext cx="0" cy="211800"/>
          </a:xfrm>
          <a:prstGeom prst="straightConnector1">
            <a:avLst/>
          </a:prstGeom>
          <a:noFill/>
          <a:ln cap="flat" cmpd="sng" w="19050">
            <a:solidFill>
              <a:srgbClr val="FFFFFF"/>
            </a:solidFill>
            <a:prstDash val="solid"/>
            <a:round/>
            <a:headEnd len="lg" w="lg" type="none"/>
            <a:tailEnd len="lg" w="lg" type="triangle"/>
          </a:ln>
        </p:spPr>
      </p:cxnSp>
      <p:sp>
        <p:nvSpPr>
          <p:cNvPr id="73" name="Shape 73"/>
          <p:cNvSpPr/>
          <p:nvPr/>
        </p:nvSpPr>
        <p:spPr>
          <a:xfrm>
            <a:off x="3658200" y="12971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BIOS</a:t>
            </a:r>
          </a:p>
        </p:txBody>
      </p:sp>
      <p:cxnSp>
        <p:nvCxnSpPr>
          <p:cNvPr id="74" name="Shape 74"/>
          <p:cNvCxnSpPr>
            <a:stCxn id="73" idx="2"/>
            <a:endCxn id="70" idx="0"/>
          </p:cNvCxnSpPr>
          <p:nvPr/>
        </p:nvCxnSpPr>
        <p:spPr>
          <a:xfrm>
            <a:off x="4572000" y="1825174"/>
            <a:ext cx="0" cy="217500"/>
          </a:xfrm>
          <a:prstGeom prst="straightConnector1">
            <a:avLst/>
          </a:prstGeom>
          <a:noFill/>
          <a:ln cap="flat" cmpd="sng" w="19050">
            <a:solidFill>
              <a:srgbClr val="FFFFFF"/>
            </a:solidFill>
            <a:prstDash val="solid"/>
            <a:round/>
            <a:headEnd len="lg" w="lg" type="none"/>
            <a:tailEnd len="lg" w="lg" type="triangle"/>
          </a:ln>
        </p:spPr>
      </p:cxnSp>
      <p:sp>
        <p:nvSpPr>
          <p:cNvPr id="75" name="Shape 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IBM PC BIOS (legacy)</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Shape 365"/>
          <p:cNvSpPr txBox="1"/>
          <p:nvPr>
            <p:ph idx="1" type="body"/>
          </p:nvPr>
        </p:nvSpPr>
        <p:spPr>
          <a:xfrm>
            <a:off x="457200" y="16573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isolate multi-user.target</a:t>
            </a:r>
          </a:p>
        </p:txBody>
      </p:sp>
      <p:sp>
        <p:nvSpPr>
          <p:cNvPr id="366" name="Shape 366"/>
          <p:cNvSpPr txBox="1"/>
          <p:nvPr>
            <p:ph type="title"/>
          </p:nvPr>
        </p:nvSpPr>
        <p:spPr>
          <a:xfrm>
            <a:off x="244950" y="64002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Switch to multi-user mode.. Try it!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Shape 3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The Default Target</a:t>
            </a:r>
          </a:p>
        </p:txBody>
      </p:sp>
      <p:sp>
        <p:nvSpPr>
          <p:cNvPr id="372" name="Shape 3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A system’s default target is controlled by the file /etc/systemd/system/default.target.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Shape 3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The Default Target</a:t>
            </a:r>
          </a:p>
        </p:txBody>
      </p:sp>
      <p:sp>
        <p:nvSpPr>
          <p:cNvPr id="378" name="Shape 3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A system’s default target is controlled by the file /etc/systemd/system/default.target.</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b="1" lang="en">
                <a:latin typeface="Helvetica Neue"/>
                <a:ea typeface="Helvetica Neue"/>
                <a:cs typeface="Helvetica Neue"/>
                <a:sym typeface="Helvetica Neue"/>
              </a:rPr>
              <a:t>Question: </a:t>
            </a:r>
            <a:r>
              <a:rPr lang="en">
                <a:latin typeface="Helvetica Neue"/>
                <a:ea typeface="Helvetica Neue"/>
                <a:cs typeface="Helvetica Neue"/>
                <a:sym typeface="Helvetica Neue"/>
              </a:rPr>
              <a:t>What type of file is it?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Shape 383"/>
          <p:cNvSpPr txBox="1"/>
          <p:nvPr>
            <p:ph type="title"/>
          </p:nvPr>
        </p:nvSpPr>
        <p:spPr>
          <a:xfrm>
            <a:off x="457200" y="586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Change the Default Target..</a:t>
            </a:r>
          </a:p>
          <a:p>
            <a:pPr lvl="0" rtl="0">
              <a:spcBef>
                <a:spcPts val="0"/>
              </a:spcBef>
              <a:buNone/>
            </a:pPr>
            <a:r>
              <a:rPr lang="en">
                <a:latin typeface="Verdana"/>
                <a:ea typeface="Verdana"/>
                <a:cs typeface="Verdana"/>
                <a:sym typeface="Verdana"/>
              </a:rPr>
              <a:t> Try it!</a:t>
            </a:r>
          </a:p>
        </p:txBody>
      </p:sp>
      <p:sp>
        <p:nvSpPr>
          <p:cNvPr id="384" name="Shape 384"/>
          <p:cNvSpPr txBox="1"/>
          <p:nvPr>
            <p:ph idx="1" type="body"/>
          </p:nvPr>
        </p:nvSpPr>
        <p:spPr>
          <a:xfrm>
            <a:off x="457200" y="15049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systemctl set-default rescue.target</a:t>
            </a:r>
          </a:p>
          <a:p>
            <a:pPr lvl="0" rtl="0">
              <a:spcBef>
                <a:spcPts val="0"/>
              </a:spcBef>
              <a:buNone/>
            </a:pPr>
            <a:r>
              <a:rPr lang="en" sz="2400">
                <a:latin typeface="Courier New"/>
                <a:ea typeface="Courier New"/>
                <a:cs typeface="Courier New"/>
                <a:sym typeface="Courier New"/>
              </a:rPr>
              <a:t># reboot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Shape 38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Question</a:t>
            </a:r>
          </a:p>
        </p:txBody>
      </p:sp>
      <p:sp>
        <p:nvSpPr>
          <p:cNvPr id="390" name="Shape 39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How do we get the default target back to multi-user.target?</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94" name="Shape 394"/>
        <p:cNvGrpSpPr/>
        <p:nvPr/>
      </p:nvGrpSpPr>
      <p:grpSpPr>
        <a:xfrm>
          <a:off x="0" y="0"/>
          <a:ext cx="0" cy="0"/>
          <a:chOff x="0" y="0"/>
          <a:chExt cx="0" cy="0"/>
        </a:xfrm>
      </p:grpSpPr>
      <p:sp>
        <p:nvSpPr>
          <p:cNvPr id="395" name="Shape 39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Question</a:t>
            </a:r>
          </a:p>
        </p:txBody>
      </p:sp>
      <p:sp>
        <p:nvSpPr>
          <p:cNvPr id="396" name="Shape 39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How do we get the default target back to multi-user.target?</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lang="en" sz="2400">
                <a:latin typeface="Courier New"/>
                <a:ea typeface="Courier New"/>
                <a:cs typeface="Courier New"/>
                <a:sym typeface="Courier New"/>
              </a:rPr>
              <a:t># systemctl set-default multi-user.target</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Shape 40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Booting into Rescue Mode</a:t>
            </a:r>
          </a:p>
        </p:txBody>
      </p:sp>
      <p:sp>
        <p:nvSpPr>
          <p:cNvPr id="402" name="Shape 40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 reboot</a:t>
            </a:r>
          </a:p>
          <a:p>
            <a:pPr lvl="0" rtl="0">
              <a:spcBef>
                <a:spcPts val="0"/>
              </a:spcBef>
              <a:buNone/>
            </a:pPr>
            <a:r>
              <a:rPr lang="en">
                <a:latin typeface="Helvetica Neue"/>
                <a:ea typeface="Helvetica Neue"/>
                <a:cs typeface="Helvetica Neue"/>
                <a:sym typeface="Helvetica Neue"/>
              </a:rPr>
              <a:t>Press (esc) when you see the grub menu, then press e.</a:t>
            </a:r>
          </a:p>
          <a:p>
            <a:pPr lvl="0" rtl="0">
              <a:spcBef>
                <a:spcPts val="0"/>
              </a:spcBef>
              <a:buNone/>
            </a:pPr>
            <a:r>
              <a:t/>
            </a:r>
            <a:endParaRPr sz="800">
              <a:latin typeface="Courier New"/>
              <a:ea typeface="Courier New"/>
              <a:cs typeface="Courier New"/>
              <a:sym typeface="Courier New"/>
            </a:endParaRPr>
          </a:p>
          <a:p>
            <a:pPr lvl="0" rtl="0">
              <a:spcBef>
                <a:spcPts val="0"/>
              </a:spcBef>
              <a:buNone/>
            </a:pPr>
            <a:r>
              <a:rPr lang="en">
                <a:latin typeface="Helvetica Neue"/>
                <a:ea typeface="Helvetica Neue"/>
                <a:cs typeface="Helvetica Neue"/>
                <a:sym typeface="Helvetica Neue"/>
              </a:rPr>
              <a:t>Scroll down to the line that starts with</a:t>
            </a:r>
          </a:p>
          <a:p>
            <a:pPr lvl="0" rtl="0">
              <a:spcBef>
                <a:spcPts val="0"/>
              </a:spcBef>
              <a:buNone/>
            </a:pPr>
            <a:r>
              <a:rPr lang="en">
                <a:latin typeface="Helvetica Neue"/>
                <a:ea typeface="Helvetica Neue"/>
                <a:cs typeface="Helvetica Neue"/>
                <a:sym typeface="Helvetica Neue"/>
              </a:rPr>
              <a:t>linux16, add the following, then press ctrl-x.</a:t>
            </a:r>
          </a:p>
          <a:p>
            <a:pPr lvl="0" rtl="0">
              <a:spcBef>
                <a:spcPts val="0"/>
              </a:spcBef>
              <a:buNone/>
            </a:pPr>
            <a:r>
              <a:t/>
            </a:r>
            <a:endParaRPr sz="800">
              <a:latin typeface="Courier New"/>
              <a:ea typeface="Courier New"/>
              <a:cs typeface="Courier New"/>
              <a:sym typeface="Courier New"/>
            </a:endParaRPr>
          </a:p>
          <a:p>
            <a:pPr lvl="0" rtl="0">
              <a:spcBef>
                <a:spcPts val="0"/>
              </a:spcBef>
              <a:buNone/>
            </a:pPr>
            <a:r>
              <a:rPr lang="en" sz="2400">
                <a:latin typeface="Courier New"/>
                <a:ea typeface="Courier New"/>
                <a:cs typeface="Courier New"/>
                <a:sym typeface="Courier New"/>
              </a:rPr>
              <a:t>systemd.unit=rescue.target</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Shape 40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Resetting a Lost Password</a:t>
            </a:r>
          </a:p>
        </p:txBody>
      </p:sp>
      <p:sp>
        <p:nvSpPr>
          <p:cNvPr id="408" name="Shape 408"/>
          <p:cNvSpPr txBox="1"/>
          <p:nvPr>
            <p:ph idx="1" type="body"/>
          </p:nvPr>
        </p:nvSpPr>
        <p:spPr>
          <a:xfrm>
            <a:off x="457200" y="303150"/>
            <a:ext cx="8229600" cy="4537200"/>
          </a:xfrm>
          <a:prstGeom prst="rect">
            <a:avLst/>
          </a:prstGeom>
        </p:spPr>
        <p:txBody>
          <a:bodyPr anchorCtr="0" anchor="t" bIns="91425" lIns="91425" rIns="91425" tIns="91425">
            <a:noAutofit/>
          </a:bodyPr>
          <a:lstStyle/>
          <a:p>
            <a:pPr lvl="0" rtl="0">
              <a:spcBef>
                <a:spcPts val="0"/>
              </a:spcBef>
              <a:buNone/>
            </a:pPr>
            <a:r>
              <a:t/>
            </a:r>
            <a:endParaRPr>
              <a:latin typeface="Helvetica Neue"/>
              <a:ea typeface="Helvetica Neue"/>
              <a:cs typeface="Helvetica Neue"/>
              <a:sym typeface="Helvetica Neue"/>
            </a:endParaRPr>
          </a:p>
          <a:p>
            <a:pPr lvl="0" rtl="0">
              <a:spcBef>
                <a:spcPts val="0"/>
              </a:spcBef>
              <a:buNone/>
            </a:pPr>
            <a:r>
              <a:rPr lang="en">
                <a:latin typeface="Helvetica Neue"/>
                <a:ea typeface="Helvetica Neue"/>
                <a:cs typeface="Helvetica Neue"/>
                <a:sym typeface="Helvetica Neue"/>
              </a:rPr>
              <a:t>Press (esc) when you see the grub menu, then press e.</a:t>
            </a:r>
          </a:p>
          <a:p>
            <a:pPr lvl="0" rtl="0">
              <a:spcBef>
                <a:spcPts val="0"/>
              </a:spcBef>
              <a:buNone/>
            </a:pPr>
            <a:r>
              <a:t/>
            </a:r>
            <a:endParaRPr sz="700">
              <a:latin typeface="Helvetica Neue"/>
              <a:ea typeface="Helvetica Neue"/>
              <a:cs typeface="Helvetica Neue"/>
              <a:sym typeface="Helvetica Neue"/>
            </a:endParaRPr>
          </a:p>
          <a:p>
            <a:pPr lvl="0" rtl="0">
              <a:spcBef>
                <a:spcPts val="0"/>
              </a:spcBef>
              <a:buClr>
                <a:schemeClr val="dk1"/>
              </a:buClr>
              <a:buSzPct val="36666"/>
              <a:buFont typeface="Arial"/>
              <a:buNone/>
            </a:pPr>
            <a:r>
              <a:rPr lang="en">
                <a:latin typeface="Helvetica Neue"/>
                <a:ea typeface="Helvetica Neue"/>
                <a:cs typeface="Helvetica Neue"/>
                <a:sym typeface="Helvetica Neue"/>
              </a:rPr>
              <a:t>Scroll down to the line that starts with</a:t>
            </a:r>
          </a:p>
          <a:p>
            <a:pPr lvl="0" rtl="0">
              <a:spcBef>
                <a:spcPts val="0"/>
              </a:spcBef>
              <a:buClr>
                <a:schemeClr val="dk1"/>
              </a:buClr>
              <a:buSzPct val="36666"/>
              <a:buFont typeface="Arial"/>
              <a:buNone/>
            </a:pPr>
            <a:r>
              <a:rPr lang="en">
                <a:latin typeface="Helvetica Neue"/>
                <a:ea typeface="Helvetica Neue"/>
                <a:cs typeface="Helvetica Neue"/>
                <a:sym typeface="Helvetica Neue"/>
              </a:rPr>
              <a:t>linux16, add the following, then press ctrl-x.</a:t>
            </a:r>
          </a:p>
          <a:p>
            <a:pPr lvl="0" rtl="0">
              <a:spcBef>
                <a:spcPts val="0"/>
              </a:spcBef>
              <a:buNone/>
            </a:pPr>
            <a:r>
              <a:rPr lang="en" sz="2400">
                <a:latin typeface="Courier New"/>
                <a:ea typeface="Courier New"/>
                <a:cs typeface="Courier New"/>
                <a:sym typeface="Courier New"/>
              </a:rPr>
              <a:t>rd.break enforcing=0</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en">
                <a:latin typeface="Helvetica Neue"/>
                <a:ea typeface="Helvetica Neue"/>
                <a:cs typeface="Helvetica Neue"/>
                <a:sym typeface="Helvetica Neue"/>
              </a:rPr>
              <a:t>The second part is only needed if using selinux.</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Shape 41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Resetting a Lost Password</a:t>
            </a:r>
          </a:p>
        </p:txBody>
      </p:sp>
      <p:sp>
        <p:nvSpPr>
          <p:cNvPr id="414" name="Shape 41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switch_root:/# mount -o remount,rw /sysroot</a:t>
            </a:r>
          </a:p>
          <a:p>
            <a:pPr lvl="0" rtl="0">
              <a:spcBef>
                <a:spcPts val="0"/>
              </a:spcBef>
              <a:buNone/>
            </a:pPr>
            <a:r>
              <a:rPr lang="en" sz="2400">
                <a:latin typeface="Courier New"/>
                <a:ea typeface="Courier New"/>
                <a:cs typeface="Courier New"/>
                <a:sym typeface="Courier New"/>
              </a:rPr>
              <a:t>switch_root:/# chroot /sysroot</a:t>
            </a:r>
            <a:br>
              <a:rPr lang="en" sz="2400">
                <a:latin typeface="Courier New"/>
                <a:ea typeface="Courier New"/>
                <a:cs typeface="Courier New"/>
                <a:sym typeface="Courier New"/>
              </a:rPr>
            </a:br>
            <a:r>
              <a:rPr lang="en" sz="2400">
                <a:latin typeface="Courier New"/>
                <a:ea typeface="Courier New"/>
                <a:cs typeface="Courier New"/>
                <a:sym typeface="Courier New"/>
              </a:rPr>
              <a:t>sh-4.2# passwd</a:t>
            </a:r>
          </a:p>
          <a:p>
            <a:pPr lvl="0" rtl="0">
              <a:spcBef>
                <a:spcPts val="0"/>
              </a:spcBef>
              <a:buNone/>
            </a:pPr>
            <a:r>
              <a:rPr lang="en" sz="2400">
                <a:latin typeface="Courier New"/>
                <a:ea typeface="Courier New"/>
                <a:cs typeface="Courier New"/>
                <a:sym typeface="Courier New"/>
              </a:rPr>
              <a:t>sh-4.2# exit</a:t>
            </a:r>
          </a:p>
          <a:p>
            <a:pPr lvl="0" rtl="0">
              <a:spcBef>
                <a:spcPts val="0"/>
              </a:spcBef>
              <a:buNone/>
            </a:pPr>
            <a:r>
              <a:rPr lang="en" sz="2400">
                <a:latin typeface="Courier New"/>
                <a:ea typeface="Courier New"/>
                <a:cs typeface="Courier New"/>
                <a:sym typeface="Courier New"/>
              </a:rPr>
              <a:t>switch_root:/# exit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Shape 419"/>
          <p:cNvSpPr txBox="1"/>
          <p:nvPr>
            <p:ph type="title"/>
          </p:nvPr>
        </p:nvSpPr>
        <p:spPr>
          <a:xfrm>
            <a:off x="457200" y="663178"/>
            <a:ext cx="8229600" cy="857400"/>
          </a:xfrm>
          <a:prstGeom prst="rect">
            <a:avLst/>
          </a:prstGeom>
        </p:spPr>
        <p:txBody>
          <a:bodyPr anchorCtr="0" anchor="b" bIns="91425" lIns="91425" rIns="91425" tIns="91425">
            <a:noAutofit/>
          </a:bodyPr>
          <a:lstStyle/>
          <a:p>
            <a:pPr lvl="0" rtl="0" algn="ctr">
              <a:spcBef>
                <a:spcPts val="0"/>
              </a:spcBef>
              <a:buNone/>
            </a:pPr>
            <a:r>
              <a:rPr lang="en">
                <a:latin typeface="Verdana"/>
                <a:ea typeface="Verdana"/>
                <a:cs typeface="Verdana"/>
                <a:sym typeface="Verdana"/>
              </a:rPr>
              <a:t>Additional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420" name="Shape 420"/>
          <p:cNvSpPr/>
          <p:nvPr/>
        </p:nvSpPr>
        <p:spPr>
          <a:xfrm>
            <a:off x="2522975" y="2136675"/>
            <a:ext cx="1827600" cy="527999"/>
          </a:xfrm>
          <a:prstGeom prst="roundRect">
            <a:avLst>
              <a:gd fmla="val 16667" name="adj"/>
            </a:avLst>
          </a:prstGeom>
          <a:solidFill>
            <a:schemeClr val="accent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Periodic Tasks</a:t>
            </a:r>
          </a:p>
        </p:txBody>
      </p:sp>
      <p:sp>
        <p:nvSpPr>
          <p:cNvPr id="421" name="Shape 421"/>
          <p:cNvSpPr/>
          <p:nvPr/>
        </p:nvSpPr>
        <p:spPr>
          <a:xfrm>
            <a:off x="4793400" y="21366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Logging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Shape 80"/>
          <p:cNvSpPr/>
          <p:nvPr/>
        </p:nvSpPr>
        <p:spPr>
          <a:xfrm>
            <a:off x="3658200" y="20426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Grub Stage 1 (MBR)</a:t>
            </a:r>
          </a:p>
        </p:txBody>
      </p:sp>
      <p:sp>
        <p:nvSpPr>
          <p:cNvPr id="81" name="Shape 81"/>
          <p:cNvSpPr/>
          <p:nvPr/>
        </p:nvSpPr>
        <p:spPr>
          <a:xfrm>
            <a:off x="3658200" y="278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Grub Stage 2 (Boot Partition)</a:t>
            </a:r>
          </a:p>
        </p:txBody>
      </p:sp>
      <p:cxnSp>
        <p:nvCxnSpPr>
          <p:cNvPr id="82" name="Shape 82"/>
          <p:cNvCxnSpPr>
            <a:stCxn id="80" idx="2"/>
            <a:endCxn id="81" idx="0"/>
          </p:cNvCxnSpPr>
          <p:nvPr/>
        </p:nvCxnSpPr>
        <p:spPr>
          <a:xfrm>
            <a:off x="4572000" y="2570624"/>
            <a:ext cx="0" cy="211800"/>
          </a:xfrm>
          <a:prstGeom prst="straightConnector1">
            <a:avLst/>
          </a:prstGeom>
          <a:noFill/>
          <a:ln cap="flat" cmpd="sng" w="19050">
            <a:solidFill>
              <a:srgbClr val="FFFFFF"/>
            </a:solidFill>
            <a:prstDash val="solid"/>
            <a:round/>
            <a:headEnd len="lg" w="lg" type="none"/>
            <a:tailEnd len="lg" w="lg" type="triangle"/>
          </a:ln>
        </p:spPr>
      </p:cxnSp>
      <p:sp>
        <p:nvSpPr>
          <p:cNvPr id="83" name="Shape 83"/>
          <p:cNvSpPr/>
          <p:nvPr/>
        </p:nvSpPr>
        <p:spPr>
          <a:xfrm>
            <a:off x="3658200" y="3525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Linux Kernel vmlinuz</a:t>
            </a:r>
          </a:p>
        </p:txBody>
      </p:sp>
      <p:cxnSp>
        <p:nvCxnSpPr>
          <p:cNvPr id="84" name="Shape 84"/>
          <p:cNvCxnSpPr>
            <a:stCxn id="81" idx="2"/>
            <a:endCxn id="83" idx="0"/>
          </p:cNvCxnSpPr>
          <p:nvPr/>
        </p:nvCxnSpPr>
        <p:spPr>
          <a:xfrm>
            <a:off x="4572000" y="3310474"/>
            <a:ext cx="0" cy="214800"/>
          </a:xfrm>
          <a:prstGeom prst="straightConnector1">
            <a:avLst/>
          </a:prstGeom>
          <a:noFill/>
          <a:ln cap="flat" cmpd="sng" w="19050">
            <a:solidFill>
              <a:srgbClr val="FFFFFF"/>
            </a:solidFill>
            <a:prstDash val="solid"/>
            <a:round/>
            <a:headEnd len="lg" w="lg" type="none"/>
            <a:tailEnd len="lg" w="lg" type="triangle"/>
          </a:ln>
        </p:spPr>
      </p:cxnSp>
      <p:sp>
        <p:nvSpPr>
          <p:cNvPr id="85" name="Shape 85"/>
          <p:cNvSpPr/>
          <p:nvPr/>
        </p:nvSpPr>
        <p:spPr>
          <a:xfrm>
            <a:off x="3658200" y="12971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BIOS</a:t>
            </a:r>
          </a:p>
        </p:txBody>
      </p:sp>
      <p:cxnSp>
        <p:nvCxnSpPr>
          <p:cNvPr id="86" name="Shape 86"/>
          <p:cNvCxnSpPr>
            <a:stCxn id="85" idx="2"/>
            <a:endCxn id="80" idx="0"/>
          </p:cNvCxnSpPr>
          <p:nvPr/>
        </p:nvCxnSpPr>
        <p:spPr>
          <a:xfrm>
            <a:off x="4572000" y="1825174"/>
            <a:ext cx="0" cy="217500"/>
          </a:xfrm>
          <a:prstGeom prst="straightConnector1">
            <a:avLst/>
          </a:prstGeom>
          <a:noFill/>
          <a:ln cap="flat" cmpd="sng" w="19050">
            <a:solidFill>
              <a:srgbClr val="FFFFFF"/>
            </a:solidFill>
            <a:prstDash val="solid"/>
            <a:round/>
            <a:headEnd len="lg" w="lg" type="none"/>
            <a:tailEnd len="lg" w="lg" type="triangle"/>
          </a:ln>
        </p:spPr>
      </p:cxnSp>
      <p:sp>
        <p:nvSpPr>
          <p:cNvPr id="87" name="Shape 8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IBM PC BIOS (legacy)</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Shape 42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The crontab...</a:t>
            </a:r>
          </a:p>
        </p:txBody>
      </p:sp>
      <p:sp>
        <p:nvSpPr>
          <p:cNvPr id="427" name="Shape 42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Crontab is a file that lists periodic tasks that cron will run for a given user.  It is one of many ways to schedule periodic tasks…</a:t>
            </a:r>
            <a:br>
              <a:rPr lang="en">
                <a:latin typeface="Helvetica Neue"/>
                <a:ea typeface="Helvetica Neue"/>
                <a:cs typeface="Helvetica Neue"/>
                <a:sym typeface="Helvetica Neue"/>
              </a:rPr>
            </a:br>
          </a:p>
          <a:p>
            <a:pPr lvl="0" rtl="0">
              <a:spcBef>
                <a:spcPts val="0"/>
              </a:spcBef>
              <a:buNone/>
            </a:pPr>
            <a:r>
              <a:rPr lang="en" sz="2400">
                <a:latin typeface="Courier New"/>
                <a:ea typeface="Courier New"/>
                <a:cs typeface="Courier New"/>
                <a:sym typeface="Courier New"/>
              </a:rPr>
              <a:t># crontab -e</a:t>
            </a:r>
            <a:br>
              <a:rPr lang="en" sz="2400">
                <a:latin typeface="Courier New"/>
                <a:ea typeface="Courier New"/>
                <a:cs typeface="Courier New"/>
                <a:sym typeface="Courier New"/>
              </a:rPr>
            </a:br>
            <a:r>
              <a:rPr lang="en" sz="2400">
                <a:latin typeface="Courier New"/>
                <a:ea typeface="Courier New"/>
                <a:cs typeface="Courier New"/>
                <a:sym typeface="Courier New"/>
              </a:rPr>
              <a:t># crontab -u dehus -e</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Shape 43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Crontab example </a:t>
            </a:r>
            <a:r>
              <a:rPr lang="en" sz="1800">
                <a:latin typeface="Verdana"/>
                <a:ea typeface="Verdana"/>
                <a:cs typeface="Verdana"/>
                <a:sym typeface="Verdana"/>
              </a:rPr>
              <a:t>(Every Hour)</a:t>
            </a:r>
          </a:p>
        </p:txBody>
      </p:sp>
      <p:sp>
        <p:nvSpPr>
          <p:cNvPr id="433" name="Shape 43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800">
                <a:solidFill>
                  <a:srgbClr val="FFFFFF"/>
                </a:solidFill>
                <a:latin typeface="Calibri"/>
                <a:ea typeface="Calibri"/>
                <a:cs typeface="Calibri"/>
                <a:sym typeface="Calibri"/>
              </a:rPr>
              <a:t>0 * * * ** /root/disk_space_check.sh</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Day of the Week   (range: 1-7, 1 standing for Monday)</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Month of the Year (range: 1-12)</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Day of the Month  (range: 1-31)</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Hour              (range: 0-23)</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Minute            (range: 0-59)</a:t>
            </a:r>
          </a:p>
          <a:p>
            <a:pPr lvl="0" rtl="0">
              <a:spcBef>
                <a:spcPts val="0"/>
              </a:spcBef>
              <a:buNone/>
            </a:pPr>
            <a:r>
              <a:t/>
            </a:r>
            <a:endParaRPr sz="2400">
              <a:latin typeface="Courier New"/>
              <a:ea typeface="Courier New"/>
              <a:cs typeface="Courier New"/>
              <a:sym typeface="Courier New"/>
            </a:endParaRP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Shape 43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Crontab example </a:t>
            </a:r>
            <a:r>
              <a:rPr lang="en" sz="1800">
                <a:latin typeface="Verdana"/>
                <a:ea typeface="Verdana"/>
                <a:cs typeface="Verdana"/>
                <a:sym typeface="Verdana"/>
              </a:rPr>
              <a:t>(Every Day @ 6am)</a:t>
            </a:r>
          </a:p>
        </p:txBody>
      </p:sp>
      <p:sp>
        <p:nvSpPr>
          <p:cNvPr id="439" name="Shape 43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800">
                <a:solidFill>
                  <a:srgbClr val="FFFFFF"/>
                </a:solidFill>
                <a:latin typeface="Calibri"/>
                <a:ea typeface="Calibri"/>
                <a:cs typeface="Calibri"/>
                <a:sym typeface="Calibri"/>
              </a:rPr>
              <a:t>0 6 * * * /root/disk_space_check.sh</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1900-3000)</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Day of the Week   (range: 1-7, 1 standing for Monday)</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Month of the Year (range: 1-12)</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Day of the Month  (range: 1-31)</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Hour              (range: 0-23)</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Minute            (range: 0-59)</a:t>
            </a:r>
          </a:p>
          <a:p>
            <a:pPr lvl="0" rtl="0">
              <a:spcBef>
                <a:spcPts val="0"/>
              </a:spcBef>
              <a:buNone/>
            </a:pPr>
            <a:r>
              <a:t/>
            </a:r>
            <a:endParaRPr sz="2400">
              <a:latin typeface="Courier New"/>
              <a:ea typeface="Courier New"/>
              <a:cs typeface="Courier New"/>
              <a:sym typeface="Courier New"/>
            </a:endParaRP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Shape 4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Crontab example </a:t>
            </a:r>
            <a:r>
              <a:rPr lang="en" sz="1800">
                <a:latin typeface="Verdana"/>
                <a:ea typeface="Verdana"/>
                <a:cs typeface="Verdana"/>
                <a:sym typeface="Verdana"/>
              </a:rPr>
              <a:t>(Every 5 Minutes)</a:t>
            </a:r>
          </a:p>
        </p:txBody>
      </p:sp>
      <p:sp>
        <p:nvSpPr>
          <p:cNvPr id="445" name="Shape 4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800">
                <a:solidFill>
                  <a:srgbClr val="FFFFFF"/>
                </a:solidFill>
                <a:latin typeface="Calibri"/>
                <a:ea typeface="Calibri"/>
                <a:cs typeface="Calibri"/>
                <a:sym typeface="Calibri"/>
              </a:rPr>
              <a:t>*/5 * * * * /root/disk_space_check.sh</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1900-3000)</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 Day of the Week   (range: 1-7, 1 standing for Monday)</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 Month of the Year (range: 1-12)</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 Day of the Month  (range: 1-31)</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 Hour              (range: 0-23)</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 Minute            (range: 0-59)</a:t>
            </a:r>
          </a:p>
          <a:p>
            <a:pPr lvl="0" rtl="0">
              <a:spcBef>
                <a:spcPts val="0"/>
              </a:spcBef>
              <a:buNone/>
            </a:pPr>
            <a:r>
              <a:t/>
            </a:r>
            <a:endParaRPr sz="2400">
              <a:latin typeface="Courier New"/>
              <a:ea typeface="Courier New"/>
              <a:cs typeface="Courier New"/>
              <a:sym typeface="Courier New"/>
            </a:endParaRP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Shape 4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Other ways to manage cron..</a:t>
            </a:r>
          </a:p>
        </p:txBody>
      </p:sp>
      <p:sp>
        <p:nvSpPr>
          <p:cNvPr id="451" name="Shape 4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There are several other ways to create cron jobs.  Learn more about them on your own.</a:t>
            </a:r>
            <a:br>
              <a:rPr lang="en">
                <a:latin typeface="Helvetica Neue"/>
                <a:ea typeface="Helvetica Neue"/>
                <a:cs typeface="Helvetica Neue"/>
                <a:sym typeface="Helvetica Neue"/>
              </a:rPr>
            </a:br>
          </a:p>
          <a:p>
            <a:pPr lvl="0" rtl="0">
              <a:spcBef>
                <a:spcPts val="0"/>
              </a:spcBef>
              <a:buNone/>
            </a:pPr>
            <a:r>
              <a:rPr lang="en" sz="2400">
                <a:latin typeface="Courier New"/>
                <a:ea typeface="Courier New"/>
                <a:cs typeface="Courier New"/>
                <a:sym typeface="Courier New"/>
              </a:rPr>
              <a:t># ls /etc/cron.d*</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Shape 456"/>
          <p:cNvSpPr txBox="1"/>
          <p:nvPr>
            <p:ph type="title"/>
          </p:nvPr>
        </p:nvSpPr>
        <p:spPr>
          <a:xfrm>
            <a:off x="457200" y="663178"/>
            <a:ext cx="8229600" cy="857400"/>
          </a:xfrm>
          <a:prstGeom prst="rect">
            <a:avLst/>
          </a:prstGeom>
        </p:spPr>
        <p:txBody>
          <a:bodyPr anchorCtr="0" anchor="b" bIns="91425" lIns="91425" rIns="91425" tIns="91425">
            <a:noAutofit/>
          </a:bodyPr>
          <a:lstStyle/>
          <a:p>
            <a:pPr lvl="0" rtl="0" algn="ctr">
              <a:spcBef>
                <a:spcPts val="0"/>
              </a:spcBef>
              <a:buNone/>
            </a:pPr>
            <a:r>
              <a:rPr lang="en">
                <a:latin typeface="Verdana"/>
                <a:ea typeface="Verdana"/>
                <a:cs typeface="Verdana"/>
                <a:sym typeface="Verdana"/>
              </a:rPr>
              <a:t>Additional Components of </a:t>
            </a:r>
            <a:r>
              <a:rPr lang="en">
                <a:solidFill>
                  <a:srgbClr val="FFFFFF"/>
                </a:solidFill>
                <a:latin typeface="Verdana"/>
                <a:ea typeface="Verdana"/>
                <a:cs typeface="Verdana"/>
                <a:sym typeface="Verdana"/>
              </a:rPr>
              <a:t>a</a:t>
            </a:r>
            <a:r>
              <a:rPr lang="en">
                <a:latin typeface="Verdana"/>
                <a:ea typeface="Verdana"/>
                <a:cs typeface="Verdana"/>
                <a:sym typeface="Verdana"/>
              </a:rPr>
              <a:t> UNIX Operating System</a:t>
            </a:r>
          </a:p>
        </p:txBody>
      </p:sp>
      <p:sp>
        <p:nvSpPr>
          <p:cNvPr id="457" name="Shape 457"/>
          <p:cNvSpPr/>
          <p:nvPr/>
        </p:nvSpPr>
        <p:spPr>
          <a:xfrm>
            <a:off x="2522975" y="21366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Periodic Tasks</a:t>
            </a:r>
          </a:p>
        </p:txBody>
      </p:sp>
      <p:sp>
        <p:nvSpPr>
          <p:cNvPr id="458" name="Shape 458"/>
          <p:cNvSpPr/>
          <p:nvPr/>
        </p:nvSpPr>
        <p:spPr>
          <a:xfrm>
            <a:off x="4793400" y="2136675"/>
            <a:ext cx="1827600" cy="527999"/>
          </a:xfrm>
          <a:prstGeom prst="roundRect">
            <a:avLst>
              <a:gd fmla="val 16667" name="adj"/>
            </a:avLst>
          </a:prstGeom>
          <a:solidFill>
            <a:schemeClr val="accent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Logging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Shape 92"/>
          <p:cNvSpPr/>
          <p:nvPr/>
        </p:nvSpPr>
        <p:spPr>
          <a:xfrm>
            <a:off x="3658200" y="20426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Grub Stage 1 (MBR)</a:t>
            </a:r>
          </a:p>
        </p:txBody>
      </p:sp>
      <p:sp>
        <p:nvSpPr>
          <p:cNvPr id="93" name="Shape 93"/>
          <p:cNvSpPr/>
          <p:nvPr/>
        </p:nvSpPr>
        <p:spPr>
          <a:xfrm>
            <a:off x="3658200" y="278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Grub Stage 2 (Boot Partition)</a:t>
            </a:r>
          </a:p>
        </p:txBody>
      </p:sp>
      <p:cxnSp>
        <p:nvCxnSpPr>
          <p:cNvPr id="94" name="Shape 94"/>
          <p:cNvCxnSpPr>
            <a:stCxn id="92" idx="2"/>
            <a:endCxn id="93" idx="0"/>
          </p:cNvCxnSpPr>
          <p:nvPr/>
        </p:nvCxnSpPr>
        <p:spPr>
          <a:xfrm>
            <a:off x="4572000" y="2570624"/>
            <a:ext cx="0" cy="211800"/>
          </a:xfrm>
          <a:prstGeom prst="straightConnector1">
            <a:avLst/>
          </a:prstGeom>
          <a:noFill/>
          <a:ln cap="flat" cmpd="sng" w="19050">
            <a:solidFill>
              <a:srgbClr val="FFFFFF"/>
            </a:solidFill>
            <a:prstDash val="solid"/>
            <a:round/>
            <a:headEnd len="lg" w="lg" type="none"/>
            <a:tailEnd len="lg" w="lg" type="triangle"/>
          </a:ln>
        </p:spPr>
      </p:cxnSp>
      <p:sp>
        <p:nvSpPr>
          <p:cNvPr id="95" name="Shape 95"/>
          <p:cNvSpPr/>
          <p:nvPr/>
        </p:nvSpPr>
        <p:spPr>
          <a:xfrm>
            <a:off x="3658200" y="3525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Linux Kernel vmlinuz</a:t>
            </a:r>
          </a:p>
        </p:txBody>
      </p:sp>
      <p:cxnSp>
        <p:nvCxnSpPr>
          <p:cNvPr id="96" name="Shape 96"/>
          <p:cNvCxnSpPr>
            <a:stCxn id="93" idx="2"/>
            <a:endCxn id="95" idx="0"/>
          </p:cNvCxnSpPr>
          <p:nvPr/>
        </p:nvCxnSpPr>
        <p:spPr>
          <a:xfrm>
            <a:off x="4572000" y="3310474"/>
            <a:ext cx="0" cy="214800"/>
          </a:xfrm>
          <a:prstGeom prst="straightConnector1">
            <a:avLst/>
          </a:prstGeom>
          <a:noFill/>
          <a:ln cap="flat" cmpd="sng" w="19050">
            <a:solidFill>
              <a:srgbClr val="FFFFFF"/>
            </a:solidFill>
            <a:prstDash val="solid"/>
            <a:round/>
            <a:headEnd len="lg" w="lg" type="none"/>
            <a:tailEnd len="lg" w="lg" type="triangle"/>
          </a:ln>
        </p:spPr>
      </p:cxnSp>
      <p:sp>
        <p:nvSpPr>
          <p:cNvPr id="97" name="Shape 97"/>
          <p:cNvSpPr/>
          <p:nvPr/>
        </p:nvSpPr>
        <p:spPr>
          <a:xfrm>
            <a:off x="3658200" y="42677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systemd</a:t>
            </a:r>
          </a:p>
        </p:txBody>
      </p:sp>
      <p:cxnSp>
        <p:nvCxnSpPr>
          <p:cNvPr id="98" name="Shape 98"/>
          <p:cNvCxnSpPr>
            <a:stCxn id="95" idx="2"/>
            <a:endCxn id="97" idx="0"/>
          </p:cNvCxnSpPr>
          <p:nvPr/>
        </p:nvCxnSpPr>
        <p:spPr>
          <a:xfrm>
            <a:off x="4572000" y="4053124"/>
            <a:ext cx="0" cy="214800"/>
          </a:xfrm>
          <a:prstGeom prst="straightConnector1">
            <a:avLst/>
          </a:prstGeom>
          <a:noFill/>
          <a:ln cap="flat" cmpd="sng" w="19050">
            <a:solidFill>
              <a:srgbClr val="FFFFFF"/>
            </a:solidFill>
            <a:prstDash val="solid"/>
            <a:round/>
            <a:headEnd len="lg" w="lg" type="none"/>
            <a:tailEnd len="lg" w="lg" type="triangle"/>
          </a:ln>
        </p:spPr>
      </p:cxnSp>
      <p:sp>
        <p:nvSpPr>
          <p:cNvPr id="99" name="Shape 99"/>
          <p:cNvSpPr/>
          <p:nvPr/>
        </p:nvSpPr>
        <p:spPr>
          <a:xfrm>
            <a:off x="3658200" y="12971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Verdana"/>
                <a:ea typeface="Verdana"/>
                <a:cs typeface="Verdana"/>
                <a:sym typeface="Verdana"/>
              </a:rPr>
              <a:t>BIOS</a:t>
            </a:r>
          </a:p>
        </p:txBody>
      </p:sp>
      <p:cxnSp>
        <p:nvCxnSpPr>
          <p:cNvPr id="100" name="Shape 100"/>
          <p:cNvCxnSpPr>
            <a:stCxn id="99" idx="2"/>
            <a:endCxn id="92" idx="0"/>
          </p:cNvCxnSpPr>
          <p:nvPr/>
        </p:nvCxnSpPr>
        <p:spPr>
          <a:xfrm>
            <a:off x="4572000" y="1825174"/>
            <a:ext cx="0" cy="217500"/>
          </a:xfrm>
          <a:prstGeom prst="straightConnector1">
            <a:avLst/>
          </a:prstGeom>
          <a:noFill/>
          <a:ln cap="flat" cmpd="sng" w="19050">
            <a:solidFill>
              <a:srgbClr val="FFFFFF"/>
            </a:solidFill>
            <a:prstDash val="solid"/>
            <a:round/>
            <a:headEnd len="lg" w="lg" type="none"/>
            <a:tailEnd len="lg" w="lg" type="triangle"/>
          </a:ln>
        </p:spPr>
      </p:cxnSp>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IBM PC BIOS (legacy)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Shape 106"/>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Shape 111"/>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Shape 116"/>
          <p:cNvSpPr/>
          <p:nvPr/>
        </p:nvSpPr>
        <p:spPr>
          <a:xfrm>
            <a:off x="3658200" y="6001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sp>
        <p:nvSpPr>
          <p:cNvPr id="117" name="Shape 117"/>
          <p:cNvSpPr/>
          <p:nvPr/>
        </p:nvSpPr>
        <p:spPr>
          <a:xfrm>
            <a:off x="3658200" y="17024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systemd</a:t>
            </a:r>
          </a:p>
        </p:txBody>
      </p:sp>
      <p:cxnSp>
        <p:nvCxnSpPr>
          <p:cNvPr id="118" name="Shape 118"/>
          <p:cNvCxnSpPr>
            <a:stCxn id="116" idx="2"/>
            <a:endCxn id="117" idx="0"/>
          </p:cNvCxnSpPr>
          <p:nvPr/>
        </p:nvCxnSpPr>
        <p:spPr>
          <a:xfrm>
            <a:off x="4572000" y="1128124"/>
            <a:ext cx="0" cy="574499"/>
          </a:xfrm>
          <a:prstGeom prst="straightConnector1">
            <a:avLst/>
          </a:prstGeom>
          <a:noFill/>
          <a:ln cap="flat" cmpd="sng" w="19050">
            <a:solidFill>
              <a:srgbClr val="FFFFFF"/>
            </a:solidFill>
            <a:prstDash val="solid"/>
            <a:round/>
            <a:headEnd len="lg" w="lg" type="none"/>
            <a:tailEnd len="lg" w="lg" type="triangle"/>
          </a:ln>
        </p:spPr>
      </p:cxnSp>
      <p:sp>
        <p:nvSpPr>
          <p:cNvPr id="119" name="Shape 119"/>
          <p:cNvSpPr txBox="1"/>
          <p:nvPr/>
        </p:nvSpPr>
        <p:spPr>
          <a:xfrm>
            <a:off x="4668525" y="1349925"/>
            <a:ext cx="737400" cy="225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Fork</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