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4"/>
  </p:notesMasterIdLst>
  <p:sldIdLst>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7" r:id="rId21"/>
    <p:sldId id="288" r:id="rId22"/>
    <p:sldId id="289" r:id="rId23"/>
    <p:sldId id="290" r:id="rId24"/>
    <p:sldId id="291" r:id="rId25"/>
    <p:sldId id="294" r:id="rId26"/>
    <p:sldId id="298" r:id="rId27"/>
    <p:sldId id="303" r:id="rId28"/>
    <p:sldId id="304" r:id="rId29"/>
    <p:sldId id="305" r:id="rId30"/>
    <p:sldId id="306" r:id="rId31"/>
    <p:sldId id="307" r:id="rId32"/>
    <p:sldId id="309"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C56DDF-EE92-4EEA-A1B1-E25C626DD871}">
  <a:tblStyle styleId="{E8C56DDF-EE92-4EEA-A1B1-E25C626DD87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77982"/>
  </p:normalViewPr>
  <p:slideViewPr>
    <p:cSldViewPr snapToGrid="0" snapToObjects="1">
      <p:cViewPr varScale="1">
        <p:scale>
          <a:sx n="95" d="100"/>
          <a:sy n="95" d="100"/>
        </p:scale>
        <p:origin x="17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lang="en"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Now that we’ve talked about the birth, and death of a process… it should be pretty clear that there are several states a process can be in at any given time.  I want to briefly point these different states out.</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Running…. actively executing and doing something</a:t>
            </a:r>
          </a:p>
          <a:p>
            <a:pPr lvl="0" rtl="0">
              <a:spcBef>
                <a:spcPts val="0"/>
              </a:spcBef>
              <a:buClr>
                <a:schemeClr val="dk1"/>
              </a:buClr>
              <a:buSzPct val="100000"/>
              <a:buFont typeface="Arial"/>
              <a:buNone/>
            </a:pPr>
            <a:r>
              <a:rPr lang="en">
                <a:solidFill>
                  <a:schemeClr val="dk1"/>
                </a:solidFill>
              </a:rPr>
              <a:t>Uninterruptible sleep… the process is waiting on something (most likely from the kernel) and it cannot be interrupted while it is waiting… these guys are not killable by any means, and the only way to resolve it is to figure out what has it hung (IO, network, or some other system resource)...</a:t>
            </a:r>
          </a:p>
          <a:p>
            <a:pPr lvl="0" rtl="0">
              <a:spcBef>
                <a:spcPts val="0"/>
              </a:spcBef>
              <a:buClr>
                <a:schemeClr val="dk1"/>
              </a:buClr>
              <a:buSzPct val="100000"/>
              <a:buFont typeface="Arial"/>
              <a:buNone/>
            </a:pPr>
            <a:r>
              <a:rPr lang="en">
                <a:solidFill>
                  <a:schemeClr val="dk1"/>
                </a:solidFill>
                <a:latin typeface="Verdana"/>
                <a:ea typeface="Verdana"/>
                <a:cs typeface="Verdana"/>
                <a:sym typeface="Verdana"/>
              </a:rPr>
              <a:t>ps -eo ppid,pid,user,stat,pcpu,comm,wchan:32 to see what </a:t>
            </a:r>
          </a:p>
          <a:p>
            <a:pPr lvl="0" rtl="0">
              <a:spcBef>
                <a:spcPts val="0"/>
              </a:spcBef>
              <a:buClr>
                <a:schemeClr val="dk1"/>
              </a:buClr>
              <a:buSzPct val="100000"/>
              <a:buFont typeface="Arial"/>
              <a:buNone/>
            </a:pPr>
            <a:r>
              <a:rPr lang="en">
                <a:solidFill>
                  <a:schemeClr val="dk1"/>
                </a:solidFill>
              </a:rPr>
              <a:t>Interruptible Sleep… process is waiting on the terminal, or for something to happen</a:t>
            </a:r>
          </a:p>
          <a:p>
            <a:pPr lvl="0" rtl="0">
              <a:spcBef>
                <a:spcPts val="0"/>
              </a:spcBef>
              <a:buClr>
                <a:schemeClr val="dk1"/>
              </a:buClr>
              <a:buSzPct val="100000"/>
              <a:buFont typeface="Arial"/>
              <a:buNone/>
            </a:pPr>
            <a:r>
              <a:rPr lang="en">
                <a:solidFill>
                  <a:schemeClr val="dk1"/>
                </a:solidFill>
              </a:rPr>
              <a:t>Stopped… this one is interesting.  It is important to note that one can have one and only foreground process, and many background process.</a:t>
            </a:r>
          </a:p>
          <a:p>
            <a:pPr lvl="0" rtl="0">
              <a:spcBef>
                <a:spcPts val="0"/>
              </a:spcBef>
              <a:buClr>
                <a:schemeClr val="dk1"/>
              </a:buClr>
              <a:buSzPct val="100000"/>
              <a:buFont typeface="Arial"/>
              <a:buNone/>
            </a:pPr>
            <a:r>
              <a:rPr lang="en">
                <a:solidFill>
                  <a:schemeClr val="dk1"/>
                </a:solidFill>
              </a:rPr>
              <a:t>Zombie… a dead process that is still alive… what do I mean by dead?  how does a process die?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The last thing I want to talk about, is the different types of processes one may encounter.  There are parent and child processes, which we’ve already explored… it is important to note that this relationship isn’t mutually exclusive, meaning that a parent can have a child, and a child can also become a parent by creating its own child, etc.  There are also Orphaned processes, these are the oliver twists of the Linux world, where they are a process who had their parent killed and the parent decided not to kill the child.  Unlike Oliver Twist, Linux has an immediate adoption policy.  Whenever a child process becomes an orphan, it is immediately adopted by a special process called init.</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Lastly, I want to touch on a very special type of process…. a deamon process, not to be confused with the word demon which has a completely different meaning.  A deamon process is one that sits in the background doing tasks without being directly driven by anyone at the console.  The definition of a deamon process varies upon who you ask, but some people can agree upon a daemon being a process that does not have a controlling terminal and no parents other than that special init process.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Okay, that is all I have for now… see you guys next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There are also Orphaned processes, these are the oliver twists of the Linux world, where they are a process who had their parent killed and the parent decided not to kill the child.  How do you orphan a process you ask?  Well imagine a parent process, with a child….</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what happens when a system administrator suddenly appears and fires off the kill command by using the signal numbered 9, which instructs the kernel to immediately kill the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Now that bash is no longer running, what happens to its child find in this case?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It is immediately adopted by init, who becomes the parent process for find.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The last thing I want to talk about, is the different types of processes one may encounter.  There are parent and child processes, which we’ve already explored… it is important to note that this relationship isn’t mutually exclusive, meaning that a parent can have a child, and a child can also become a parent by creating its own child, etc.  There are also Orphaned processes, these are the oliver twists of the Linux world, where they are a process who had their parent killed and the parent decided not to kill the child.  Unlike Oliver Twist, Linux has an immediate adoption policy.  Whenever a child process becomes an orphan, it is immediately adopted by a special process called init.</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Lastly, I want to touch on a very special type of process…. a deamon process, not to be confused with the word demon which has a completely different meaning.  A deamon process is one that sits in the background doing tasks without being directly driven by anyone at the console.  The definition of a deamon process varies upon who you ask, but some people can agree upon a daemon being a process that does not have a controlling terminal and no parents other than that special init process.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Okay, that is all I have for now… see you guys next time!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INTRO daemonize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An administrator can communicate with a process by sending it any number of signals.  A signal is defined with a name, and a number and it is the programs job to catch and handle these signals.  You’ve likely worked with signals before, but have never known it.  Any time you press control c on a process, it is sent the signal with the number 2 known as SIGINT, or interrupt signal.  The process can choose to exit after receiving this signal, or if it is busy doing something such as writing a file out to disk it can defer to exit till it is done.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There are a significant amount of other signals defined, and you can look those up on your own later… but most of them are simply different ways of nicely asking a process to die.  Other than SIGINT it is good to know about SIGHUP, which is automatically sent to all processes when your shell exits… meaning that when you log out of the system, any processes you had running are asked to die.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To send signals to a specific process, we can use the kill program.  It simply takes the PID of the process you’d like to send a signal to.  If you don’t pass it any other arguments it will by default send a SIGTERM signal to the process whose PID matches the one specified.  If the program running with that PID doesn’t have any code defined to catch SIGTERM, then the default behavior is to exit.  If you want to see a list of signals available, run the kill -l command.  The last one to point out is SIGKILL, or 9, which actually never makes it to the process… it is an instruction to the kernel to kill the process with a PID, and is a last resort when a process refuses to exit when you’ve asked it to nicely.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To create a process, another process, in this case we’ll use bash as an example, must make a fork system call to the kernel.  What is a system call you ask?  We’ll that is a short question that has a semester long answer, but the easy way to think of it is calling a function within the kernel program.  The fork call simply tells the kernel to make a copy of the current process.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One definition of a process is simply an instance of a program that is currently being executed on the machine.  In other words it is life breathed into code, so that the code may do whatever the original developer intended it to do.  Simply put, this is dead code.  Right now it is just text, it doesn’t do anything… even after I compile it, all I’ve done is translate it into machine code.  BUT as soon as I execute it by specifying the path to the executable code in the shell, the kernel brings that code to life as a process.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#include&lt;stdio.h&gt;</a:t>
            </a:r>
            <a:br>
              <a:rPr lang="en">
                <a:solidFill>
                  <a:schemeClr val="dk1"/>
                </a:solidFill>
              </a:rPr>
            </a:br>
            <a:r>
              <a:rPr lang="en">
                <a:solidFill>
                  <a:schemeClr val="dk1"/>
                </a:solidFill>
              </a:rPr>
              <a:t/>
            </a:r>
            <a:br>
              <a:rPr lang="en">
                <a:solidFill>
                  <a:schemeClr val="dk1"/>
                </a:solidFill>
              </a:rPr>
            </a:br>
            <a:r>
              <a:rPr lang="en">
                <a:solidFill>
                  <a:schemeClr val="dk1"/>
                </a:solidFill>
              </a:rPr>
              <a:t>main()</a:t>
            </a:r>
            <a:br>
              <a:rPr lang="en">
                <a:solidFill>
                  <a:schemeClr val="dk1"/>
                </a:solidFill>
              </a:rPr>
            </a:br>
            <a:r>
              <a:rPr lang="en">
                <a:solidFill>
                  <a:schemeClr val="dk1"/>
                </a:solidFill>
              </a:rPr>
              <a:t>{</a:t>
            </a:r>
            <a:br>
              <a:rPr lang="en">
                <a:solidFill>
                  <a:schemeClr val="dk1"/>
                </a:solidFill>
              </a:rPr>
            </a:br>
            <a:r>
              <a:rPr lang="en">
                <a:solidFill>
                  <a:schemeClr val="dk1"/>
                </a:solidFill>
              </a:rPr>
              <a:t>    printf("Hello World");</a:t>
            </a:r>
            <a:br>
              <a:rPr lang="en">
                <a:solidFill>
                  <a:schemeClr val="dk1"/>
                </a:solidFill>
              </a:rPr>
            </a:br>
            <a:r>
              <a:rPr lang="en">
                <a:solidFill>
                  <a:schemeClr val="dk1"/>
                </a:solidFill>
              </a:rPr>
              <a:t>}</a:t>
            </a:r>
          </a:p>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Each and every process that is currently executing on the system has some attributes associated with it.  The kernel keeps track of these attributes based on what the process is doing in something called a process table..  Here are a few… (read off of the slide quickly)</a:t>
            </a:r>
          </a:p>
          <a:p>
            <a:pPr lvl="0" rtl="0">
              <a:spcBef>
                <a:spcPts val="0"/>
              </a:spcBef>
              <a:buNone/>
            </a:pPr>
            <a:endParaRPr>
              <a:solidFill>
                <a:schemeClr val="dk1"/>
              </a:solidFill>
            </a:endParaRPr>
          </a:p>
          <a:p>
            <a:pPr lvl="0" rtl="0">
              <a:spcBef>
                <a:spcPts val="0"/>
              </a:spcBef>
              <a:buNone/>
            </a:pPr>
            <a:r>
              <a:rPr lang="en">
                <a:solidFill>
                  <a:schemeClr val="dk1"/>
                </a:solidFill>
              </a:rPr>
              <a:t>There are actually several more attributes that the kernel keeps track of, but I’ll let you investigate more on your own.</a:t>
            </a:r>
          </a:p>
          <a:p>
            <a:pPr lvl="0" rtl="0">
              <a:spcBef>
                <a:spcPts val="0"/>
              </a:spcBef>
              <a:buNone/>
            </a:pPr>
            <a:endParaRPr>
              <a:solidFill>
                <a:schemeClr val="dk1"/>
              </a:solidFill>
            </a:endParaRPr>
          </a:p>
          <a:p>
            <a:pPr lvl="0" rtl="0">
              <a:spcBef>
                <a:spcPts val="0"/>
              </a:spcBef>
              <a:buNone/>
            </a:pPr>
            <a:r>
              <a:rPr lang="en">
                <a:solidFill>
                  <a:schemeClr val="dk1"/>
                </a:solidFill>
              </a:rPr>
              <a:t>When you hear the phrase process leader, just think of bash… when you login bash is the process leader.  It controls the terminal.  Only one person can be the process leader.  That process leader can allow one other process to have foreground control of the terminal at one point in time.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So, what does this process table look like???  It looks something like the output of ps actually.  I’ve excluded several attributes.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Running…. actively executing and doing something</a:t>
            </a:r>
          </a:p>
          <a:p>
            <a:pPr lvl="0" rtl="0">
              <a:spcBef>
                <a:spcPts val="0"/>
              </a:spcBef>
              <a:buClr>
                <a:schemeClr val="dk1"/>
              </a:buClr>
              <a:buSzPct val="100000"/>
              <a:buFont typeface="Arial"/>
              <a:buNone/>
            </a:pPr>
            <a:r>
              <a:rPr lang="en">
                <a:solidFill>
                  <a:schemeClr val="dk1"/>
                </a:solidFill>
              </a:rPr>
              <a:t>Uninterruptible sleep… the process is waiting on something (most likely from the kernel) and it cannot be interrupted while it is waiting… these guys are not killable by any means, and the only way to resolve it is to figure out what has it hung (IO, network, or some other system resource)...</a:t>
            </a:r>
          </a:p>
          <a:p>
            <a:pPr lvl="0" rtl="0">
              <a:spcBef>
                <a:spcPts val="0"/>
              </a:spcBef>
              <a:buClr>
                <a:schemeClr val="dk1"/>
              </a:buClr>
              <a:buSzPct val="100000"/>
              <a:buFont typeface="Arial"/>
              <a:buNone/>
            </a:pPr>
            <a:r>
              <a:rPr lang="en">
                <a:solidFill>
                  <a:schemeClr val="dk1"/>
                </a:solidFill>
                <a:highlight>
                  <a:srgbClr val="FFFFFF"/>
                </a:highlight>
                <a:latin typeface="Verdana"/>
                <a:ea typeface="Verdana"/>
                <a:cs typeface="Verdana"/>
                <a:sym typeface="Verdana"/>
              </a:rPr>
              <a:t>ps -eo ppid,pid,user,stat,pcpu,comm,wchan:32 to see what </a:t>
            </a:r>
          </a:p>
          <a:p>
            <a:pPr lvl="0" rtl="0">
              <a:spcBef>
                <a:spcPts val="0"/>
              </a:spcBef>
              <a:buClr>
                <a:schemeClr val="dk1"/>
              </a:buClr>
              <a:buSzPct val="100000"/>
              <a:buFont typeface="Arial"/>
              <a:buNone/>
            </a:pPr>
            <a:r>
              <a:rPr lang="en">
                <a:solidFill>
                  <a:schemeClr val="dk1"/>
                </a:solidFill>
              </a:rPr>
              <a:t>Interruptible Sleep… process is waiting on the terminal, or for something to happen</a:t>
            </a:r>
          </a:p>
          <a:p>
            <a:pPr lvl="0" rtl="0">
              <a:spcBef>
                <a:spcPts val="0"/>
              </a:spcBef>
              <a:buClr>
                <a:schemeClr val="dk1"/>
              </a:buClr>
              <a:buSzPct val="100000"/>
              <a:buFont typeface="Arial"/>
              <a:buNone/>
            </a:pPr>
            <a:r>
              <a:rPr lang="en">
                <a:solidFill>
                  <a:schemeClr val="dk1"/>
                </a:solidFill>
              </a:rPr>
              <a:t>Stopped… this one is interesting.  It is important to note that one can have one and only foreground process, and many background process.</a:t>
            </a:r>
          </a:p>
          <a:p>
            <a:pPr lvl="0" rtl="0">
              <a:spcBef>
                <a:spcPts val="0"/>
              </a:spcBef>
              <a:buClr>
                <a:schemeClr val="dk1"/>
              </a:buClr>
              <a:buSzPct val="100000"/>
              <a:buFont typeface="Arial"/>
              <a:buNone/>
            </a:pPr>
            <a:r>
              <a:rPr lang="en">
                <a:solidFill>
                  <a:schemeClr val="dk1"/>
                </a:solidFill>
              </a:rPr>
              <a:t>Zombie… a dead process that is still alive… what do I mean by dead?  how does a process die?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An administrator can communicate with a process by sending it any number of signals.  A signal is defined with a name, and a number and it is the programs job to catch and handle these signals.  You’ve likely worked with signals before, but have never known it.  Any time you press control c on a process, it is sent the signal with the number 2 known as SIGINT, or interrupt signal.  The process can choose to exit after receiving this signal, or if it is busy doing something such as writing a file out to disk it can defer to exit till it is done.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There are a significant amount of other signals defined, and you can look those up on your own later… but most of them are simply different ways of nicely asking a process to die.  Other than SIGINT it is good to know about SIGHUP, which is automatically sent to all processes when your shell exits… meaning that when you log out of the system, any processes you had running are asked to die.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To send signals to a specific process, we can use the kill program.  It simply takes the PID of the process you’d like to send a signal to.  If you don’t pass it any other arguments it will by default send a SIGTERM signal to the process whose PID matches the one specified.  If the program running with that PID doesn’t have any code defined to catch SIGTERM, then the default behavior is to exit.  If you want to see a list of signals available, run the kill -l command.  The last one to point out is SIGKILL, or 9, which actually never makes it to the process… it is an instruction to the kernel to kill the process with a PID, and is a last resort when a process refuses to exit when you’ve asked it to nicely.</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Speaking of death, what happens when a process decides to die normally? meaning SIGKILL isn’t involved?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The last thing I want to talk about, is the different types of processes one may encounter.  There are parent and child processes, which we’ve already explored… it is important to note that this relationship isn’t mutually exclusive, meaning that a parent can have a child, and a child can also become a parent by creating its own child, etc.  There are also Orphaned processes, these are the oliver twists of the Linux world, where they are a process who had their parent killed and the parent decided not to kill the child.  Unlike Oliver Twist, Linux has an immediate adoption policy.  Whenever a child process becomes an orphan, it is immediately adopted by a special process called init.</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Lastly, I want to touch on a very special type of process…. a deamon process, not to be confused with the word demon which has a completely different meaning.  A deamon process is one that sits in the background doing tasks without being directly driven by anyone at the console.  The definition of a deamon process varies upon who you ask, but some people can agree upon a daemon being a process that does not have a controlling terminal and no parents other than that special init process.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Okay, that is all I have for now… see you guys next time!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So, yes, in the olden days, a terminal used to be a physical console… and in some sense it still is, there are real terminals, and you are using one on your VM.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So, yes, in the olden days, a terminal used to be a physical console… and in some sense it still is, there are real terminals, and you are using one on your VM.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This is my definition… simple enough right?</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#include&lt;stdio.h&gt;</a:t>
            </a:r>
            <a:br>
              <a:rPr lang="en">
                <a:solidFill>
                  <a:schemeClr val="dk1"/>
                </a:solidFill>
              </a:rPr>
            </a:br>
            <a:r>
              <a:rPr lang="en">
                <a:solidFill>
                  <a:schemeClr val="dk1"/>
                </a:solidFill>
              </a:rPr>
              <a:t/>
            </a:r>
            <a:br>
              <a:rPr lang="en">
                <a:solidFill>
                  <a:schemeClr val="dk1"/>
                </a:solidFill>
              </a:rPr>
            </a:br>
            <a:r>
              <a:rPr lang="en">
                <a:solidFill>
                  <a:schemeClr val="dk1"/>
                </a:solidFill>
              </a:rPr>
              <a:t>main()</a:t>
            </a:r>
            <a:br>
              <a:rPr lang="en">
                <a:solidFill>
                  <a:schemeClr val="dk1"/>
                </a:solidFill>
              </a:rPr>
            </a:br>
            <a:r>
              <a:rPr lang="en">
                <a:solidFill>
                  <a:schemeClr val="dk1"/>
                </a:solidFill>
              </a:rPr>
              <a:t>{</a:t>
            </a:r>
            <a:br>
              <a:rPr lang="en">
                <a:solidFill>
                  <a:schemeClr val="dk1"/>
                </a:solidFill>
              </a:rPr>
            </a:br>
            <a:r>
              <a:rPr lang="en">
                <a:solidFill>
                  <a:schemeClr val="dk1"/>
                </a:solidFill>
              </a:rPr>
              <a:t>    printf("Hello World");</a:t>
            </a:r>
          </a:p>
          <a:p>
            <a:pPr lvl="0" rtl="0">
              <a:spcBef>
                <a:spcPts val="0"/>
              </a:spcBef>
              <a:buClr>
                <a:schemeClr val="dk1"/>
              </a:buClr>
              <a:buSzPct val="100000"/>
              <a:buFont typeface="Arial"/>
              <a:buNone/>
            </a:pPr>
            <a:r>
              <a:rPr lang="en">
                <a:solidFill>
                  <a:schemeClr val="dk1"/>
                </a:solidFill>
              </a:rPr>
              <a:t/>
            </a:r>
            <a:br>
              <a:rPr lang="en">
                <a:solidFill>
                  <a:schemeClr val="dk1"/>
                </a:solidFill>
              </a:rPr>
            </a:br>
            <a:r>
              <a:rPr lang="en">
                <a:solidFill>
                  <a:schemeClr val="dk1"/>
                </a:solidFill>
              </a:rPr>
              <a:t>}</a:t>
            </a:r>
          </a:p>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So, yes, in the olden days, a terminal used to be a physical console… and in some sense it still is, there are real terminals, and you are using one on your VM.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To create a process, another process, in this case we’ll use bash as an example, must make a fork system call to the kernel.  What is a system call you ask?  We’ll that is a short question that has a semester long answer, but the easy way to think of it is calling a function within the kernel program.  The fork call simply tells the kernel to make a copy of the current process.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A terminal can be simply thought of as a device file in /dev named /dev/ttyN, where N is the number of the physical console on the machine, or /dev/pts/N for virtual consoles that just tie to some process like SSH for example.</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So, yes, in the olden days, a terminal used to be a physical console… and in some sense it still is, there are sort of real terminals, and you are using one on your VM.  If you had Linux installed on a real machine, without a GUI, that is the console.  If we went back to the real old days, we’d have one main frame and a bunch of serial cables ran to a monitor and keyboard, one for each user of the system… or a typewriter if you want to go that old school.  That is how far this goes back to.</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It is again, important to note that this is a device file… but unlock disk devices, which work in block mode (a chunk of binary bits), terminals operate in a different mode, known as character… so we can easily read and write to the device files as we please by sending ASCII characters.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his new process becomes a child of the one that called fork, and the one that called fork is now the parent.  As we can see after fork, there are now two copies of bash running.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To do something useful, the child must make a exec system call, which simply means, replace my executable code with that from another executable.  In this case, the child copy of bash must make a call to exec otherwise it will continue to run the code for bash.  </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So to really drive this home… if in bash, if we typed the find command, bash would fork itself and then the child would call exec with the path to the find executable on the filesystem.  </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It is hard to observe this behavior on the command line without writing some code to demonstrate, so since this isn’t a programming class you’ll just have to trust me on this one or investigate further.  </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If you love C, and nitty gritty details, read the first few chapters of the book Advanced Programming in the UNIX environment… it goes into this subject with a significant amount of depth and is an all around forking good book.  I digress.</a:t>
            </a:r>
          </a:p>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The child is an exact replicate of the parent, up till the point where it makes an exec system call, which simply means, replace my executable code with that from another executable.  In this case, the child copy of bash must make a call to exec otherwise it will continue to run the code for bash.  </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So to really drive this home… if in bash, if we typed the find command, bash would fork itself and then the child would call exec with the path to the find executable on the filesystem.  </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It is hard to observe this behavior on the command line without writing some code to demonstrate, so since this isn’t a programming class you’ll just have to trust me on this one or investigate further.  </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If you love C, and nitty gritty details, read the first few chapters of the book Advanced Programming in the UNIX environment… it goes into this subject with a significant amount of depth and is an all around forking good book.  I digress.</a:t>
            </a:r>
          </a:p>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So going back to our example where we ran find from the command line, lets say our find completed successfully, what then?  Well, in the code of find, it should make a call to the exit system call when it is done.  When it calls exit, it should give the kernel some kind of number, or return status.  The kernel puts this number into the process table and marks the state of the process as a Zombie… meaning it is dead, but someone has yet to read the exit status out of the process table so the kernel can remove it from the process table.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So going back to our example where we ran find from the command line, lets say our find completed successfully and exit was called?  Well, someone, usually the parent, must be responsible for pulling out the shotgun, er making another system call to the kernel.. the one needed to be called is named wait and it simply reads the return status code from the process table, returns that code to the caller, or parent in this case and forces the kernel to clean up the zombie.  What about the parents who don’t have the will power to kill their children that have become zombies?  The zombies simply sit around till the parent dies, once the parent dies the children processes are adopted by another process called init… who has no problem killing zombies.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By now, you must be asking the question, what happens if I suddenly see a lot of zombies on my system… should I freak out?  The answer is no, not necessarily, zombie processes don’t consume any resources other than an entry in the process table, of which on most systems there can be at least 32,000 entries or more depending on the system.  However, seeing a lot of zombies is a sign that a program has a bug in it.  It is kind of like a memory leak, but with much less severe consequences.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Are you wondering how you kill a zombie as an administrator?  They are already dead, so also unlike the movies, you can’t kill them using the kill command.  The best strategy is to kill the parent that is leaving a bunch of zombies behind, which will cause them to be abandoned and cleaned up by the great grandparent to all processes called init… which we’ll explore in another video.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799"/>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2840053"/>
            <a:ext cx="7772400" cy="784799"/>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lt1"/>
                </a:solidFill>
                <a:latin typeface="Arial"/>
                <a:ea typeface="Arial"/>
                <a:cs typeface="Arial"/>
                <a:sym typeface="Arial"/>
              </a:defRPr>
            </a:lvl1pPr>
            <a:lvl2pPr lvl="1" algn="l" rtl="0">
              <a:spcBef>
                <a:spcPts val="0"/>
              </a:spcBef>
              <a:buSzPct val="100000"/>
              <a:buFont typeface="Arial"/>
              <a:buNone/>
              <a:defRPr sz="3600" b="1">
                <a:solidFill>
                  <a:schemeClr val="lt1"/>
                </a:solidFill>
                <a:latin typeface="Arial"/>
                <a:ea typeface="Arial"/>
                <a:cs typeface="Arial"/>
                <a:sym typeface="Arial"/>
              </a:defRPr>
            </a:lvl2pPr>
            <a:lvl3pPr lvl="2" algn="l" rtl="0">
              <a:spcBef>
                <a:spcPts val="0"/>
              </a:spcBef>
              <a:buSzPct val="100000"/>
              <a:buFont typeface="Arial"/>
              <a:buNone/>
              <a:defRPr sz="3600" b="1">
                <a:solidFill>
                  <a:schemeClr val="lt1"/>
                </a:solidFill>
                <a:latin typeface="Arial"/>
                <a:ea typeface="Arial"/>
                <a:cs typeface="Arial"/>
                <a:sym typeface="Arial"/>
              </a:defRPr>
            </a:lvl3pPr>
            <a:lvl4pPr lvl="3" algn="l" rtl="0">
              <a:spcBef>
                <a:spcPts val="0"/>
              </a:spcBef>
              <a:buSzPct val="100000"/>
              <a:buFont typeface="Arial"/>
              <a:buNone/>
              <a:defRPr sz="3600" b="1">
                <a:solidFill>
                  <a:schemeClr val="lt1"/>
                </a:solidFill>
                <a:latin typeface="Arial"/>
                <a:ea typeface="Arial"/>
                <a:cs typeface="Arial"/>
                <a:sym typeface="Arial"/>
              </a:defRPr>
            </a:lvl4pPr>
            <a:lvl5pPr lvl="4" algn="l" rtl="0">
              <a:spcBef>
                <a:spcPts val="0"/>
              </a:spcBef>
              <a:buSzPct val="100000"/>
              <a:buFont typeface="Arial"/>
              <a:buNone/>
              <a:defRPr sz="3600" b="1">
                <a:solidFill>
                  <a:schemeClr val="lt1"/>
                </a:solidFill>
                <a:latin typeface="Arial"/>
                <a:ea typeface="Arial"/>
                <a:cs typeface="Arial"/>
                <a:sym typeface="Arial"/>
              </a:defRPr>
            </a:lvl5pPr>
            <a:lvl6pPr lvl="5" algn="l" rtl="0">
              <a:spcBef>
                <a:spcPts val="0"/>
              </a:spcBef>
              <a:buSzPct val="100000"/>
              <a:buFont typeface="Arial"/>
              <a:buNone/>
              <a:defRPr sz="3600" b="1">
                <a:solidFill>
                  <a:schemeClr val="lt1"/>
                </a:solidFill>
                <a:latin typeface="Arial"/>
                <a:ea typeface="Arial"/>
                <a:cs typeface="Arial"/>
                <a:sym typeface="Arial"/>
              </a:defRPr>
            </a:lvl6pPr>
            <a:lvl7pPr lvl="6" algn="l" rtl="0">
              <a:spcBef>
                <a:spcPts val="0"/>
              </a:spcBef>
              <a:buSzPct val="100000"/>
              <a:buFont typeface="Arial"/>
              <a:buNone/>
              <a:defRPr sz="3600" b="1">
                <a:solidFill>
                  <a:schemeClr val="lt1"/>
                </a:solidFill>
                <a:latin typeface="Arial"/>
                <a:ea typeface="Arial"/>
                <a:cs typeface="Arial"/>
                <a:sym typeface="Arial"/>
              </a:defRPr>
            </a:lvl7pPr>
            <a:lvl8pPr lvl="7" algn="l" rtl="0">
              <a:spcBef>
                <a:spcPts val="0"/>
              </a:spcBef>
              <a:buSzPct val="100000"/>
              <a:buFont typeface="Arial"/>
              <a:buNone/>
              <a:defRPr sz="3600" b="1">
                <a:solidFill>
                  <a:schemeClr val="lt1"/>
                </a:solidFill>
                <a:latin typeface="Arial"/>
                <a:ea typeface="Arial"/>
                <a:cs typeface="Arial"/>
                <a:sym typeface="Arial"/>
              </a:defRPr>
            </a:lvl8pPr>
            <a:lvl9pPr lvl="8"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4406309"/>
            <a:ext cx="8229600" cy="519599"/>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lt1"/>
              </a:buClr>
              <a:buSzPct val="100000"/>
              <a:buFont typeface="Arial"/>
              <a:buChar char="●"/>
              <a:defRPr sz="1800">
                <a:solidFill>
                  <a:schemeClr val="lt1"/>
                </a:solidFill>
              </a:defRPr>
            </a:lvl1pPr>
            <a:lvl2pPr lvl="1" algn="ctr" rtl="0">
              <a:lnSpc>
                <a:spcPct val="100000"/>
              </a:lnSpc>
              <a:spcBef>
                <a:spcPts val="0"/>
              </a:spcBef>
              <a:spcAft>
                <a:spcPts val="0"/>
              </a:spcAft>
              <a:buClr>
                <a:schemeClr val="lt1"/>
              </a:buClr>
              <a:buSzPct val="100000"/>
              <a:buFont typeface="Courier New"/>
              <a:buChar char="o"/>
              <a:defRPr sz="1800">
                <a:solidFill>
                  <a:schemeClr val="lt1"/>
                </a:solidFill>
              </a:defRPr>
            </a:lvl2pPr>
            <a:lvl3pPr lvl="2" algn="ctr" rtl="0">
              <a:lnSpc>
                <a:spcPct val="100000"/>
              </a:lnSpc>
              <a:spcBef>
                <a:spcPts val="0"/>
              </a:spcBef>
              <a:spcAft>
                <a:spcPts val="0"/>
              </a:spcAft>
              <a:buClr>
                <a:schemeClr val="lt1"/>
              </a:buClr>
              <a:buSzPct val="100000"/>
              <a:buFont typeface="Wingdings"/>
              <a:buChar char="§"/>
              <a:defRPr sz="1800">
                <a:solidFill>
                  <a:schemeClr val="lt1"/>
                </a:solidFill>
              </a:defRPr>
            </a:lvl3pPr>
            <a:lvl4pPr lvl="3" algn="ctr" rtl="0">
              <a:lnSpc>
                <a:spcPct val="100000"/>
              </a:lnSpc>
              <a:spcBef>
                <a:spcPts val="0"/>
              </a:spcBef>
              <a:spcAft>
                <a:spcPts val="0"/>
              </a:spcAft>
              <a:buClr>
                <a:schemeClr val="lt1"/>
              </a:buClr>
              <a:buSzPct val="100000"/>
              <a:buFont typeface="Arial"/>
              <a:buChar char="●"/>
              <a:defRPr sz="1800">
                <a:solidFill>
                  <a:schemeClr val="lt1"/>
                </a:solidFill>
              </a:defRPr>
            </a:lvl4pPr>
            <a:lvl5pPr lvl="4" algn="ctr" rtl="0">
              <a:lnSpc>
                <a:spcPct val="100000"/>
              </a:lnSpc>
              <a:spcBef>
                <a:spcPts val="0"/>
              </a:spcBef>
              <a:spcAft>
                <a:spcPts val="0"/>
              </a:spcAft>
              <a:buClr>
                <a:schemeClr val="lt1"/>
              </a:buClr>
              <a:buSzPct val="100000"/>
              <a:buFont typeface="Courier New"/>
              <a:buChar char="o"/>
              <a:defRPr sz="1800">
                <a:solidFill>
                  <a:schemeClr val="lt1"/>
                </a:solidFill>
              </a:defRPr>
            </a:lvl5pPr>
            <a:lvl6pPr lvl="5" algn="ctr" rtl="0">
              <a:lnSpc>
                <a:spcPct val="100000"/>
              </a:lnSpc>
              <a:spcBef>
                <a:spcPts val="0"/>
              </a:spcBef>
              <a:spcAft>
                <a:spcPts val="0"/>
              </a:spcAft>
              <a:buClr>
                <a:schemeClr val="lt1"/>
              </a:buClr>
              <a:buSzPct val="100000"/>
              <a:buFont typeface="Wingdings"/>
              <a:buChar char="§"/>
              <a:defRPr sz="1800">
                <a:solidFill>
                  <a:schemeClr val="lt1"/>
                </a:solidFill>
              </a:defRPr>
            </a:lvl6pPr>
            <a:lvl7pPr lvl="6" algn="ctr" rtl="0">
              <a:lnSpc>
                <a:spcPct val="100000"/>
              </a:lnSpc>
              <a:spcBef>
                <a:spcPts val="0"/>
              </a:spcBef>
              <a:spcAft>
                <a:spcPts val="0"/>
              </a:spcAft>
              <a:buClr>
                <a:schemeClr val="lt1"/>
              </a:buClr>
              <a:buSzPct val="100000"/>
              <a:buFont typeface="Arial"/>
              <a:buChar char="●"/>
              <a:defRPr sz="1800">
                <a:solidFill>
                  <a:schemeClr val="lt1"/>
                </a:solidFill>
              </a:defRPr>
            </a:lvl7pPr>
            <a:lvl8pPr lvl="7" algn="ctr" rtl="0">
              <a:lnSpc>
                <a:spcPct val="100000"/>
              </a:lnSpc>
              <a:spcBef>
                <a:spcPts val="0"/>
              </a:spcBef>
              <a:spcAft>
                <a:spcPts val="0"/>
              </a:spcAft>
              <a:buClr>
                <a:schemeClr val="lt1"/>
              </a:buClr>
              <a:buSzPct val="100000"/>
              <a:buFont typeface="Courier New"/>
              <a:buChar char="o"/>
              <a:defRPr sz="1800">
                <a:solidFill>
                  <a:schemeClr val="lt1"/>
                </a:solidFill>
              </a:defRPr>
            </a:lvl8pPr>
            <a:lvl9pPr lvl="8"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457200" y="1200150"/>
            <a:ext cx="3994500" cy="37256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17" name="Shape 17"/>
          <p:cNvSpPr txBox="1">
            <a:spLocks noGrp="1"/>
          </p:cNvSpPr>
          <p:nvPr>
            <p:ph type="body" idx="2"/>
          </p:nvPr>
        </p:nvSpPr>
        <p:spPr>
          <a:xfrm>
            <a:off x="4692273" y="1200150"/>
            <a:ext cx="3994500" cy="37256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9"/>
            <a:ext cx="8229600" cy="519599"/>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sp>
        <p:nvSpPr>
          <p:cNvPr id="27" name="Shape 27"/>
          <p:cNvSpPr txBox="1">
            <a:spLocks noGrp="1"/>
          </p:cNvSpPr>
          <p:nvPr>
            <p:ph type="subTitle" idx="1"/>
          </p:nvPr>
        </p:nvSpPr>
        <p:spPr>
          <a:xfrm>
            <a:off x="685800" y="2840053"/>
            <a:ext cx="7772400" cy="784799"/>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1pPr>
            <a:lvl2pPr lvl="1"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2pPr>
            <a:lvl3pPr lvl="2"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3pPr>
            <a:lvl4pPr lvl="3"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4pPr>
            <a:lvl5pPr lvl="4"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5pPr>
            <a:lvl6pPr lvl="5"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6pPr>
            <a:lvl7pPr lvl="6"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7pPr>
            <a:lvl8pPr lvl="7"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8pPr>
            <a:lvl9pPr lvl="8" algn="ctr" rtl="0">
              <a:lnSpc>
                <a:spcPct val="100000"/>
              </a:lnSpc>
              <a:spcBef>
                <a:spcPts val="0"/>
              </a:spcBef>
              <a:spcAft>
                <a:spcPts val="0"/>
              </a:spcAft>
              <a:buClr>
                <a:schemeClr val="lt2"/>
              </a:buClr>
              <a:buSzPct val="100000"/>
              <a:buFont typeface="Arial"/>
              <a:buNone/>
              <a:defRPr sz="3000" b="0" i="0" u="none" strike="noStrike" cap="none">
                <a:solidFill>
                  <a:schemeClr val="lt2"/>
                </a:solidFill>
                <a:latin typeface="Arial"/>
                <a:ea typeface="Arial"/>
                <a:cs typeface="Arial"/>
                <a:sym typeface="Arial"/>
              </a:defRPr>
            </a:lvl9pPr>
          </a:lstStyle>
          <a:p>
            <a:endParaRPr/>
          </a:p>
        </p:txBody>
      </p:sp>
      <p:sp>
        <p:nvSpPr>
          <p:cNvPr id="28" name="Shape 28"/>
          <p:cNvSpPr txBox="1">
            <a:spLocks noGrp="1"/>
          </p:cNvSpPr>
          <p:nvPr>
            <p:ph type="ctrTitle"/>
          </p:nvPr>
        </p:nvSpPr>
        <p:spPr>
          <a:xfrm>
            <a:off x="685800" y="1583342"/>
            <a:ext cx="7772400" cy="1159799"/>
          </a:xfrm>
          <a:prstGeom prst="rect">
            <a:avLst/>
          </a:prstGeom>
          <a:noFill/>
          <a:ln>
            <a:noFill/>
          </a:ln>
        </p:spPr>
        <p:txBody>
          <a:bodyPr lIns="91425" tIns="91425" rIns="91425" bIns="91425" anchor="b" anchorCtr="0"/>
          <a:lstStyle>
            <a:lvl1pPr lvl="0"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1pPr>
            <a:lvl2pPr lvl="1"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2pPr>
            <a:lvl3pPr lvl="2"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3pPr>
            <a:lvl4pPr lvl="3"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4pPr>
            <a:lvl5pPr lvl="4"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5pPr>
            <a:lvl6pPr lvl="5"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6pPr>
            <a:lvl7pPr lvl="6"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7pPr>
            <a:lvl8pPr lvl="7"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8pPr>
            <a:lvl9pPr lvl="8" algn="ctr" rtl="0">
              <a:spcBef>
                <a:spcPts val="0"/>
              </a:spcBef>
              <a:buClr>
                <a:schemeClr val="lt1"/>
              </a:buClr>
              <a:buSzPct val="100000"/>
              <a:buFont typeface="Arial"/>
              <a:buNone/>
              <a:defRPr sz="48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lt1"/>
                </a:solidFill>
                <a:latin typeface="Arial"/>
                <a:ea typeface="Arial"/>
                <a:cs typeface="Arial"/>
                <a:sym typeface="Arial"/>
              </a:defRPr>
            </a:lvl1pPr>
            <a:lvl2pPr lvl="1" algn="l" rtl="0">
              <a:spcBef>
                <a:spcPts val="0"/>
              </a:spcBef>
              <a:buSzPct val="100000"/>
              <a:buFont typeface="Arial"/>
              <a:buNone/>
              <a:defRPr sz="3600" b="1">
                <a:solidFill>
                  <a:schemeClr val="lt1"/>
                </a:solidFill>
                <a:latin typeface="Arial"/>
                <a:ea typeface="Arial"/>
                <a:cs typeface="Arial"/>
                <a:sym typeface="Arial"/>
              </a:defRPr>
            </a:lvl2pPr>
            <a:lvl3pPr lvl="2" algn="l" rtl="0">
              <a:spcBef>
                <a:spcPts val="0"/>
              </a:spcBef>
              <a:buSzPct val="100000"/>
              <a:buFont typeface="Arial"/>
              <a:buNone/>
              <a:defRPr sz="3600" b="1">
                <a:solidFill>
                  <a:schemeClr val="lt1"/>
                </a:solidFill>
                <a:latin typeface="Arial"/>
                <a:ea typeface="Arial"/>
                <a:cs typeface="Arial"/>
                <a:sym typeface="Arial"/>
              </a:defRPr>
            </a:lvl3pPr>
            <a:lvl4pPr lvl="3" algn="l" rtl="0">
              <a:spcBef>
                <a:spcPts val="0"/>
              </a:spcBef>
              <a:buSzPct val="100000"/>
              <a:buFont typeface="Arial"/>
              <a:buNone/>
              <a:defRPr sz="3600" b="1">
                <a:solidFill>
                  <a:schemeClr val="lt1"/>
                </a:solidFill>
                <a:latin typeface="Arial"/>
                <a:ea typeface="Arial"/>
                <a:cs typeface="Arial"/>
                <a:sym typeface="Arial"/>
              </a:defRPr>
            </a:lvl4pPr>
            <a:lvl5pPr lvl="4" algn="l" rtl="0">
              <a:spcBef>
                <a:spcPts val="0"/>
              </a:spcBef>
              <a:buSzPct val="100000"/>
              <a:buFont typeface="Arial"/>
              <a:buNone/>
              <a:defRPr sz="3600" b="1">
                <a:solidFill>
                  <a:schemeClr val="lt1"/>
                </a:solidFill>
                <a:latin typeface="Arial"/>
                <a:ea typeface="Arial"/>
                <a:cs typeface="Arial"/>
                <a:sym typeface="Arial"/>
              </a:defRPr>
            </a:lvl5pPr>
            <a:lvl6pPr lvl="5" algn="l" rtl="0">
              <a:spcBef>
                <a:spcPts val="0"/>
              </a:spcBef>
              <a:buSzPct val="100000"/>
              <a:buFont typeface="Arial"/>
              <a:buNone/>
              <a:defRPr sz="3600" b="1">
                <a:solidFill>
                  <a:schemeClr val="lt1"/>
                </a:solidFill>
                <a:latin typeface="Arial"/>
                <a:ea typeface="Arial"/>
                <a:cs typeface="Arial"/>
                <a:sym typeface="Arial"/>
              </a:defRPr>
            </a:lvl6pPr>
            <a:lvl7pPr lvl="6" algn="l" rtl="0">
              <a:spcBef>
                <a:spcPts val="0"/>
              </a:spcBef>
              <a:buSzPct val="100000"/>
              <a:buFont typeface="Arial"/>
              <a:buNone/>
              <a:defRPr sz="3600" b="1">
                <a:solidFill>
                  <a:schemeClr val="lt1"/>
                </a:solidFill>
                <a:latin typeface="Arial"/>
                <a:ea typeface="Arial"/>
                <a:cs typeface="Arial"/>
                <a:sym typeface="Arial"/>
              </a:defRPr>
            </a:lvl7pPr>
            <a:lvl8pPr lvl="7" algn="l" rtl="0">
              <a:spcBef>
                <a:spcPts val="0"/>
              </a:spcBef>
              <a:buSzPct val="100000"/>
              <a:buFont typeface="Arial"/>
              <a:buNone/>
              <a:defRPr sz="3600" b="1">
                <a:solidFill>
                  <a:schemeClr val="lt1"/>
                </a:solidFill>
                <a:latin typeface="Arial"/>
                <a:ea typeface="Arial"/>
                <a:cs typeface="Arial"/>
                <a:sym typeface="Arial"/>
              </a:defRPr>
            </a:lvl8pPr>
            <a:lvl9pPr lvl="8"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lt1"/>
                </a:solidFill>
                <a:latin typeface="Arial"/>
                <a:ea typeface="Arial"/>
                <a:cs typeface="Arial"/>
                <a:sym typeface="Arial"/>
              </a:defRPr>
            </a:lvl1pPr>
            <a:lvl2pPr lvl="1" algn="l" rtl="0">
              <a:spcBef>
                <a:spcPts val="0"/>
              </a:spcBef>
              <a:buSzPct val="100000"/>
              <a:buFont typeface="Arial"/>
              <a:buNone/>
              <a:defRPr sz="3600" b="1">
                <a:solidFill>
                  <a:schemeClr val="lt1"/>
                </a:solidFill>
                <a:latin typeface="Arial"/>
                <a:ea typeface="Arial"/>
                <a:cs typeface="Arial"/>
                <a:sym typeface="Arial"/>
              </a:defRPr>
            </a:lvl2pPr>
            <a:lvl3pPr lvl="2" algn="l" rtl="0">
              <a:spcBef>
                <a:spcPts val="0"/>
              </a:spcBef>
              <a:buSzPct val="100000"/>
              <a:buFont typeface="Arial"/>
              <a:buNone/>
              <a:defRPr sz="3600" b="1">
                <a:solidFill>
                  <a:schemeClr val="lt1"/>
                </a:solidFill>
                <a:latin typeface="Arial"/>
                <a:ea typeface="Arial"/>
                <a:cs typeface="Arial"/>
                <a:sym typeface="Arial"/>
              </a:defRPr>
            </a:lvl3pPr>
            <a:lvl4pPr lvl="3" algn="l" rtl="0">
              <a:spcBef>
                <a:spcPts val="0"/>
              </a:spcBef>
              <a:buSzPct val="100000"/>
              <a:buFont typeface="Arial"/>
              <a:buNone/>
              <a:defRPr sz="3600" b="1">
                <a:solidFill>
                  <a:schemeClr val="lt1"/>
                </a:solidFill>
                <a:latin typeface="Arial"/>
                <a:ea typeface="Arial"/>
                <a:cs typeface="Arial"/>
                <a:sym typeface="Arial"/>
              </a:defRPr>
            </a:lvl4pPr>
            <a:lvl5pPr lvl="4" algn="l" rtl="0">
              <a:spcBef>
                <a:spcPts val="0"/>
              </a:spcBef>
              <a:buSzPct val="100000"/>
              <a:buFont typeface="Arial"/>
              <a:buNone/>
              <a:defRPr sz="3600" b="1">
                <a:solidFill>
                  <a:schemeClr val="lt1"/>
                </a:solidFill>
                <a:latin typeface="Arial"/>
                <a:ea typeface="Arial"/>
                <a:cs typeface="Arial"/>
                <a:sym typeface="Arial"/>
              </a:defRPr>
            </a:lvl5pPr>
            <a:lvl6pPr lvl="5" algn="l" rtl="0">
              <a:spcBef>
                <a:spcPts val="0"/>
              </a:spcBef>
              <a:buSzPct val="100000"/>
              <a:buFont typeface="Arial"/>
              <a:buNone/>
              <a:defRPr sz="3600" b="1">
                <a:solidFill>
                  <a:schemeClr val="lt1"/>
                </a:solidFill>
                <a:latin typeface="Arial"/>
                <a:ea typeface="Arial"/>
                <a:cs typeface="Arial"/>
                <a:sym typeface="Arial"/>
              </a:defRPr>
            </a:lvl6pPr>
            <a:lvl7pPr lvl="6" algn="l" rtl="0">
              <a:spcBef>
                <a:spcPts val="0"/>
              </a:spcBef>
              <a:buSzPct val="100000"/>
              <a:buFont typeface="Arial"/>
              <a:buNone/>
              <a:defRPr sz="3600" b="1">
                <a:solidFill>
                  <a:schemeClr val="lt1"/>
                </a:solidFill>
                <a:latin typeface="Arial"/>
                <a:ea typeface="Arial"/>
                <a:cs typeface="Arial"/>
                <a:sym typeface="Arial"/>
              </a:defRPr>
            </a:lvl7pPr>
            <a:lvl8pPr lvl="7" algn="l" rtl="0">
              <a:spcBef>
                <a:spcPts val="0"/>
              </a:spcBef>
              <a:buSzPct val="100000"/>
              <a:buFont typeface="Arial"/>
              <a:buNone/>
              <a:defRPr sz="3600" b="1">
                <a:solidFill>
                  <a:schemeClr val="lt1"/>
                </a:solidFill>
                <a:latin typeface="Arial"/>
                <a:ea typeface="Arial"/>
                <a:cs typeface="Arial"/>
                <a:sym typeface="Arial"/>
              </a:defRPr>
            </a:lvl8pPr>
            <a:lvl9pPr lvl="8"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457200" y="1200150"/>
            <a:ext cx="3994500" cy="37256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5" name="Shape 35"/>
          <p:cNvSpPr txBox="1">
            <a:spLocks noGrp="1"/>
          </p:cNvSpPr>
          <p:nvPr>
            <p:ph type="body" idx="2"/>
          </p:nvPr>
        </p:nvSpPr>
        <p:spPr>
          <a:xfrm>
            <a:off x="4692273" y="1200150"/>
            <a:ext cx="3994500" cy="37256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1pPr>
            <a:lvl2pPr lvl="1"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2pPr>
            <a:lvl3pPr lvl="2"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3pPr>
            <a:lvl4pPr lvl="3"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4pPr>
            <a:lvl5pPr lvl="4"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5pPr>
            <a:lvl6pPr lvl="5"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6pPr>
            <a:lvl7pPr lvl="6"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7pPr>
            <a:lvl8pPr lvl="7"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8pPr>
            <a:lvl9pPr lvl="8" algn="l" rtl="0">
              <a:spcBef>
                <a:spcPts val="0"/>
              </a:spcBef>
              <a:buClr>
                <a:schemeClr val="lt1"/>
              </a:buClr>
              <a:buSzPct val="100000"/>
              <a:buFont typeface="Arial"/>
              <a:buNone/>
              <a:defRPr sz="3600" b="1"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lgn="l" rtl="0">
              <a:spcBef>
                <a:spcPts val="600"/>
              </a:spcBef>
              <a:buClr>
                <a:schemeClr val="lt1"/>
              </a:buClr>
              <a:buSzPct val="100000"/>
              <a:buFont typeface="Arial"/>
              <a:buChar char="●"/>
              <a:defRPr sz="3000" b="0" i="0" u="none" strike="noStrike" cap="none">
                <a:solidFill>
                  <a:schemeClr val="lt1"/>
                </a:solidFill>
                <a:latin typeface="Arial"/>
                <a:ea typeface="Arial"/>
                <a:cs typeface="Arial"/>
                <a:sym typeface="Arial"/>
              </a:defRPr>
            </a:lvl1pPr>
            <a:lvl2pPr lvl="1" algn="l" rtl="0">
              <a:spcBef>
                <a:spcPts val="480"/>
              </a:spcBef>
              <a:buClr>
                <a:schemeClr val="lt1"/>
              </a:buClr>
              <a:buSzPct val="100000"/>
              <a:buFont typeface="Courier New"/>
              <a:buChar char="o"/>
              <a:defRPr sz="2400" b="0" i="0" u="none" strike="noStrike" cap="none">
                <a:solidFill>
                  <a:schemeClr val="lt1"/>
                </a:solidFill>
                <a:latin typeface="Arial"/>
                <a:ea typeface="Arial"/>
                <a:cs typeface="Arial"/>
                <a:sym typeface="Arial"/>
              </a:defRPr>
            </a:lvl2pPr>
            <a:lvl3pPr lvl="2" algn="l" rtl="0">
              <a:spcBef>
                <a:spcPts val="480"/>
              </a:spcBef>
              <a:buClr>
                <a:schemeClr val="lt1"/>
              </a:buClr>
              <a:buSzPct val="100000"/>
              <a:buFont typeface="Wingdings"/>
              <a:buChar char="§"/>
              <a:defRPr sz="2400" b="0" i="0" u="none" strike="noStrike" cap="none">
                <a:solidFill>
                  <a:schemeClr val="lt1"/>
                </a:solidFill>
                <a:latin typeface="Arial"/>
                <a:ea typeface="Arial"/>
                <a:cs typeface="Arial"/>
                <a:sym typeface="Arial"/>
              </a:defRPr>
            </a:lvl3pPr>
            <a:lvl4pPr lvl="3"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lvl="4" algn="l" rtl="0">
              <a:spcBef>
                <a:spcPts val="360"/>
              </a:spcBef>
              <a:buClr>
                <a:schemeClr val="lt1"/>
              </a:buClr>
              <a:buSzPct val="100000"/>
              <a:buFont typeface="Courier New"/>
              <a:buChar char="o"/>
              <a:defRPr sz="1800" b="0" i="0" u="none" strike="noStrike" cap="none">
                <a:solidFill>
                  <a:schemeClr val="lt1"/>
                </a:solidFill>
                <a:latin typeface="Arial"/>
                <a:ea typeface="Arial"/>
                <a:cs typeface="Arial"/>
                <a:sym typeface="Arial"/>
              </a:defRPr>
            </a:lvl5pPr>
            <a:lvl6pPr lvl="5" algn="l" rtl="0">
              <a:spcBef>
                <a:spcPts val="360"/>
              </a:spcBef>
              <a:buClr>
                <a:schemeClr val="lt1"/>
              </a:buClr>
              <a:buSzPct val="100000"/>
              <a:buFont typeface="Wingdings"/>
              <a:buChar char="§"/>
              <a:defRPr sz="1800" b="0" i="0" u="none" strike="noStrike" cap="none">
                <a:solidFill>
                  <a:schemeClr val="lt1"/>
                </a:solidFill>
                <a:latin typeface="Arial"/>
                <a:ea typeface="Arial"/>
                <a:cs typeface="Arial"/>
                <a:sym typeface="Arial"/>
              </a:defRPr>
            </a:lvl6pPr>
            <a:lvl7pPr lvl="6"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7pPr>
            <a:lvl8pPr lvl="7" algn="l" rtl="0">
              <a:spcBef>
                <a:spcPts val="360"/>
              </a:spcBef>
              <a:buClr>
                <a:schemeClr val="lt1"/>
              </a:buClr>
              <a:buSzPct val="100000"/>
              <a:buFont typeface="Courier New"/>
              <a:buChar char="o"/>
              <a:defRPr sz="1800" b="0" i="0" u="none" strike="noStrike" cap="none">
                <a:solidFill>
                  <a:schemeClr val="lt1"/>
                </a:solidFill>
                <a:latin typeface="Arial"/>
                <a:ea typeface="Arial"/>
                <a:cs typeface="Arial"/>
                <a:sym typeface="Arial"/>
              </a:defRPr>
            </a:lvl8pPr>
            <a:lvl9pPr lvl="8" algn="l" rtl="0">
              <a:spcBef>
                <a:spcPts val="360"/>
              </a:spcBef>
              <a:buClr>
                <a:schemeClr val="lt1"/>
              </a:buClr>
              <a:buSzPct val="100000"/>
              <a:buFont typeface="Wingdings"/>
              <a:buChar char="§"/>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663178"/>
            <a:ext cx="8229600" cy="857400"/>
          </a:xfrm>
          <a:prstGeom prst="rect">
            <a:avLst/>
          </a:prstGeom>
        </p:spPr>
        <p:txBody>
          <a:bodyPr lIns="91425" tIns="91425" rIns="91425" bIns="91425" anchor="b" anchorCtr="0">
            <a:noAutofit/>
          </a:bodyPr>
          <a:lstStyle/>
          <a:p>
            <a:pPr lvl="0" algn="ctr" rtl="0">
              <a:spcBef>
                <a:spcPts val="0"/>
              </a:spcBef>
              <a:buNone/>
            </a:pPr>
            <a:r>
              <a:rPr lang="en">
                <a:latin typeface="Verdana"/>
                <a:ea typeface="Verdana"/>
                <a:cs typeface="Verdana"/>
                <a:sym typeface="Verdana"/>
              </a:rPr>
              <a:t>Core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124" name="Shape 124"/>
          <p:cNvSpPr/>
          <p:nvPr/>
        </p:nvSpPr>
        <p:spPr>
          <a:xfrm>
            <a:off x="5986225" y="35583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p>
          <a:p>
            <a:pPr lvl="0" algn="ctr" rtl="0">
              <a:spcBef>
                <a:spcPts val="0"/>
              </a:spcBef>
              <a:buNone/>
            </a:pPr>
            <a:r>
              <a:rPr lang="en" sz="1800">
                <a:latin typeface="Verdana"/>
                <a:ea typeface="Verdana"/>
                <a:cs typeface="Verdana"/>
                <a:sym typeface="Verdana"/>
              </a:rPr>
              <a:t>System</a:t>
            </a:r>
          </a:p>
        </p:txBody>
      </p:sp>
      <p:sp>
        <p:nvSpPr>
          <p:cNvPr id="125" name="Shape 125"/>
          <p:cNvSpPr/>
          <p:nvPr/>
        </p:nvSpPr>
        <p:spPr>
          <a:xfrm>
            <a:off x="3715800" y="35583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Text Editors</a:t>
            </a:r>
          </a:p>
        </p:txBody>
      </p:sp>
      <p:sp>
        <p:nvSpPr>
          <p:cNvPr id="126" name="Shape 126"/>
          <p:cNvSpPr/>
          <p:nvPr/>
        </p:nvSpPr>
        <p:spPr>
          <a:xfrm>
            <a:off x="5986225" y="2200050"/>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Filesystem</a:t>
            </a:r>
          </a:p>
        </p:txBody>
      </p:sp>
      <p:sp>
        <p:nvSpPr>
          <p:cNvPr id="127" name="Shape 127"/>
          <p:cNvSpPr/>
          <p:nvPr/>
        </p:nvSpPr>
        <p:spPr>
          <a:xfrm>
            <a:off x="3715800" y="2200050"/>
            <a:ext cx="1827600" cy="527999"/>
          </a:xfrm>
          <a:prstGeom prst="roundRect">
            <a:avLst>
              <a:gd name="adj" fmla="val 16667"/>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sp>
        <p:nvSpPr>
          <p:cNvPr id="128" name="Shape 128"/>
          <p:cNvSpPr/>
          <p:nvPr/>
        </p:nvSpPr>
        <p:spPr>
          <a:xfrm>
            <a:off x="1445375" y="2200050"/>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Shell(s)</a:t>
            </a:r>
          </a:p>
        </p:txBody>
      </p:sp>
      <p:sp>
        <p:nvSpPr>
          <p:cNvPr id="129" name="Shape 129"/>
          <p:cNvSpPr/>
          <p:nvPr/>
        </p:nvSpPr>
        <p:spPr>
          <a:xfrm>
            <a:off x="1445375" y="35583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Programming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Different States of Processes</a:t>
            </a:r>
          </a:p>
        </p:txBody>
      </p:sp>
      <p:sp>
        <p:nvSpPr>
          <p:cNvPr id="204" name="Shape 2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spcBef>
                <a:spcPts val="0"/>
              </a:spcBef>
              <a:buSzPct val="46666"/>
              <a:buFont typeface="Helvetica Neue"/>
            </a:pPr>
            <a:r>
              <a:rPr lang="en">
                <a:latin typeface="Helvetica Neue"/>
                <a:ea typeface="Helvetica Neue"/>
                <a:cs typeface="Helvetica Neue"/>
                <a:sym typeface="Helvetica Neue"/>
              </a:rPr>
              <a:t>Running (R)</a:t>
            </a:r>
          </a:p>
          <a:p>
            <a:pPr marL="457200" lvl="0" indent="-317500" rtl="0">
              <a:spcBef>
                <a:spcPts val="0"/>
              </a:spcBef>
              <a:buSzPct val="46666"/>
              <a:buFont typeface="Helvetica Neue"/>
            </a:pPr>
            <a:r>
              <a:rPr lang="en">
                <a:latin typeface="Helvetica Neue"/>
                <a:ea typeface="Helvetica Neue"/>
                <a:cs typeface="Helvetica Neue"/>
                <a:sym typeface="Helvetica Neue"/>
              </a:rPr>
              <a:t>Uninterruptible Sleep (D)</a:t>
            </a:r>
          </a:p>
          <a:p>
            <a:pPr marL="457200" lvl="0" indent="-317500" rtl="0">
              <a:spcBef>
                <a:spcPts val="0"/>
              </a:spcBef>
              <a:buSzPct val="46666"/>
              <a:buFont typeface="Helvetica Neue"/>
            </a:pPr>
            <a:r>
              <a:rPr lang="en">
                <a:latin typeface="Helvetica Neue"/>
                <a:ea typeface="Helvetica Neue"/>
                <a:cs typeface="Helvetica Neue"/>
                <a:sym typeface="Helvetica Neue"/>
              </a:rPr>
              <a:t>Interruptible Sleep (S)</a:t>
            </a:r>
          </a:p>
          <a:p>
            <a:pPr marL="457200" lvl="0" indent="-317500" rtl="0">
              <a:spcBef>
                <a:spcPts val="0"/>
              </a:spcBef>
              <a:buSzPct val="46666"/>
              <a:buFont typeface="Helvetica Neue"/>
            </a:pPr>
            <a:r>
              <a:rPr lang="en">
                <a:latin typeface="Helvetica Neue"/>
                <a:ea typeface="Helvetica Neue"/>
                <a:cs typeface="Helvetica Neue"/>
                <a:sym typeface="Helvetica Neue"/>
              </a:rPr>
              <a:t>Stopped (T)</a:t>
            </a:r>
          </a:p>
          <a:p>
            <a:pPr marL="457200" lvl="0" indent="-317500" rtl="0">
              <a:spcBef>
                <a:spcPts val="0"/>
              </a:spcBef>
              <a:buSzPct val="46666"/>
              <a:buFont typeface="Helvetica Neue"/>
            </a:pPr>
            <a:r>
              <a:rPr lang="en">
                <a:latin typeface="Helvetica Neue"/>
                <a:ea typeface="Helvetica Neue"/>
                <a:cs typeface="Helvetica Neue"/>
                <a:sym typeface="Helvetica Neue"/>
              </a:rPr>
              <a:t>Zombie (Z)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Different Types of Processes</a:t>
            </a:r>
          </a:p>
        </p:txBody>
      </p:sp>
      <p:sp>
        <p:nvSpPr>
          <p:cNvPr id="210" name="Shape 2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spcBef>
                <a:spcPts val="0"/>
              </a:spcBef>
              <a:buSzPct val="46666"/>
              <a:buFont typeface="Helvetica Neue"/>
            </a:pPr>
            <a:r>
              <a:rPr lang="en">
                <a:latin typeface="Helvetica Neue"/>
                <a:ea typeface="Helvetica Neue"/>
                <a:cs typeface="Helvetica Neue"/>
                <a:sym typeface="Helvetica Neue"/>
              </a:rPr>
              <a:t>Parent Process</a:t>
            </a:r>
          </a:p>
          <a:p>
            <a:pPr marL="457200" lvl="0" indent="-317500" rtl="0">
              <a:spcBef>
                <a:spcPts val="0"/>
              </a:spcBef>
              <a:buSzPct val="46666"/>
              <a:buFont typeface="Helvetica Neue"/>
            </a:pPr>
            <a:r>
              <a:rPr lang="en">
                <a:latin typeface="Helvetica Neue"/>
                <a:ea typeface="Helvetica Neue"/>
                <a:cs typeface="Helvetica Neue"/>
                <a:sym typeface="Helvetica Neue"/>
              </a:rPr>
              <a:t>Child Process</a:t>
            </a:r>
          </a:p>
          <a:p>
            <a:pPr marL="457200" lvl="0" indent="-317500" rtl="0">
              <a:spcBef>
                <a:spcPts val="0"/>
              </a:spcBef>
              <a:buSzPct val="46666"/>
              <a:buFont typeface="Helvetica Neue"/>
            </a:pPr>
            <a:r>
              <a:rPr lang="en">
                <a:latin typeface="Helvetica Neue"/>
                <a:ea typeface="Helvetica Neue"/>
                <a:cs typeface="Helvetica Neue"/>
                <a:sym typeface="Helvetica Neue"/>
              </a:rPr>
              <a:t>Orphaned Process</a:t>
            </a:r>
          </a:p>
          <a:p>
            <a:pPr marL="457200" lvl="0" indent="-317500" rtl="0">
              <a:spcBef>
                <a:spcPts val="0"/>
              </a:spcBef>
              <a:buSzPct val="46666"/>
              <a:buFont typeface="Helvetica Neue"/>
            </a:pPr>
            <a:r>
              <a:rPr lang="en">
                <a:latin typeface="Helvetica Neue"/>
                <a:ea typeface="Helvetica Neue"/>
                <a:cs typeface="Helvetica Neue"/>
                <a:sym typeface="Helvetica Neue"/>
              </a:rPr>
              <a:t>Daemon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Orphaning a Process</a:t>
            </a:r>
          </a:p>
        </p:txBody>
      </p:sp>
      <p:sp>
        <p:nvSpPr>
          <p:cNvPr id="216" name="Shape 216"/>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217" name="Shape 217"/>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 ppid 2)</a:t>
            </a:r>
          </a:p>
        </p:txBody>
      </p:sp>
      <p:cxnSp>
        <p:nvCxnSpPr>
          <p:cNvPr id="218" name="Shape 218"/>
          <p:cNvCxnSpPr>
            <a:stCxn id="216" idx="2"/>
            <a:endCxn id="217" idx="0"/>
          </p:cNvCxnSpPr>
          <p:nvPr/>
        </p:nvCxnSpPr>
        <p:spPr>
          <a:xfrm>
            <a:off x="4572000" y="2284574"/>
            <a:ext cx="0" cy="574500"/>
          </a:xfrm>
          <a:prstGeom prst="straightConnector1">
            <a:avLst/>
          </a:prstGeom>
          <a:noFill/>
          <a:ln w="19050" cap="flat" cmpd="sng">
            <a:solidFill>
              <a:srgbClr val="FFFFFF"/>
            </a:solidFill>
            <a:prstDash val="solid"/>
            <a:round/>
            <a:headEnd type="none" w="lg" len="lg"/>
            <a:tailEnd type="non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Orphaning a Process</a:t>
            </a:r>
          </a:p>
        </p:txBody>
      </p:sp>
      <p:sp>
        <p:nvSpPr>
          <p:cNvPr id="224" name="Shape 224"/>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225" name="Shape 225"/>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 ppid 2)</a:t>
            </a:r>
          </a:p>
        </p:txBody>
      </p:sp>
      <p:pic>
        <p:nvPicPr>
          <p:cNvPr id="226" name="Shape 226" descr="1217862674747542146drunken_duck_soldier_silhouette.svg.hi.png"/>
          <p:cNvPicPr preferRelativeResize="0"/>
          <p:nvPr/>
        </p:nvPicPr>
        <p:blipFill>
          <a:blip r:embed="rId4">
            <a:alphaModFix/>
          </a:blip>
          <a:stretch>
            <a:fillRect/>
          </a:stretch>
        </p:blipFill>
        <p:spPr>
          <a:xfrm>
            <a:off x="-245302" y="1389850"/>
            <a:ext cx="3649105" cy="5143500"/>
          </a:xfrm>
          <a:prstGeom prst="rect">
            <a:avLst/>
          </a:prstGeom>
          <a:noFill/>
          <a:ln>
            <a:noFill/>
          </a:ln>
        </p:spPr>
      </p:pic>
      <p:cxnSp>
        <p:nvCxnSpPr>
          <p:cNvPr id="227" name="Shape 227"/>
          <p:cNvCxnSpPr>
            <a:stCxn id="224" idx="2"/>
            <a:endCxn id="225" idx="0"/>
          </p:cNvCxnSpPr>
          <p:nvPr/>
        </p:nvCxnSpPr>
        <p:spPr>
          <a:xfrm>
            <a:off x="4572000" y="2284574"/>
            <a:ext cx="0" cy="574500"/>
          </a:xfrm>
          <a:prstGeom prst="straightConnector1">
            <a:avLst/>
          </a:prstGeom>
          <a:noFill/>
          <a:ln w="19050" cap="flat" cmpd="sng">
            <a:solidFill>
              <a:srgbClr val="FFFFFF"/>
            </a:solidFill>
            <a:prstDash val="solid"/>
            <a:round/>
            <a:headEnd type="none" w="lg" len="lg"/>
            <a:tailEnd type="none" w="lg" len="lg"/>
          </a:ln>
        </p:spPr>
      </p:cxnSp>
      <p:sp>
        <p:nvSpPr>
          <p:cNvPr id="228" name="Shape 228"/>
          <p:cNvSpPr txBox="1"/>
          <p:nvPr/>
        </p:nvSpPr>
        <p:spPr>
          <a:xfrm>
            <a:off x="1828200" y="4391025"/>
            <a:ext cx="4096499" cy="4572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FFFF"/>
                </a:solidFill>
              </a:rPr>
              <a:t>root@localhost ~# kill -9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Orphaning a Process</a:t>
            </a:r>
          </a:p>
        </p:txBody>
      </p:sp>
      <p:sp>
        <p:nvSpPr>
          <p:cNvPr id="234" name="Shape 234"/>
          <p:cNvSpPr/>
          <p:nvPr/>
        </p:nvSpPr>
        <p:spPr>
          <a:xfrm rot="2700000">
            <a:off x="4509132" y="1632215"/>
            <a:ext cx="1827729" cy="528208"/>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235" name="Shape 235"/>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 ppid 2)</a:t>
            </a:r>
          </a:p>
        </p:txBody>
      </p:sp>
      <p:pic>
        <p:nvPicPr>
          <p:cNvPr id="236" name="Shape 236" descr="1217862674747542146drunken_duck_soldier_silhouette.svg.hi.png"/>
          <p:cNvPicPr preferRelativeResize="0"/>
          <p:nvPr/>
        </p:nvPicPr>
        <p:blipFill>
          <a:blip r:embed="rId4">
            <a:alphaModFix/>
          </a:blip>
          <a:stretch>
            <a:fillRect/>
          </a:stretch>
        </p:blipFill>
        <p:spPr>
          <a:xfrm>
            <a:off x="-245302" y="1389850"/>
            <a:ext cx="3649105" cy="5143500"/>
          </a:xfrm>
          <a:prstGeom prst="rect">
            <a:avLst/>
          </a:prstGeom>
          <a:noFill/>
          <a:ln>
            <a:noFill/>
          </a:ln>
        </p:spPr>
      </p:pic>
      <p:cxnSp>
        <p:nvCxnSpPr>
          <p:cNvPr id="237" name="Shape 237"/>
          <p:cNvCxnSpPr/>
          <p:nvPr/>
        </p:nvCxnSpPr>
        <p:spPr>
          <a:xfrm rot="10800000" flipH="1">
            <a:off x="3567725" y="1533599"/>
            <a:ext cx="953999" cy="467700"/>
          </a:xfrm>
          <a:prstGeom prst="straightConnector1">
            <a:avLst/>
          </a:prstGeom>
          <a:noFill/>
          <a:ln w="19050" cap="flat" cmpd="sng">
            <a:solidFill>
              <a:srgbClr val="FFFFFF"/>
            </a:solidFill>
            <a:prstDash val="solid"/>
            <a:round/>
            <a:headEnd type="none" w="lg" len="lg"/>
            <a:tailEnd type="none" w="lg" len="lg"/>
          </a:ln>
        </p:spPr>
      </p:cxnSp>
      <p:cxnSp>
        <p:nvCxnSpPr>
          <p:cNvPr id="238" name="Shape 238"/>
          <p:cNvCxnSpPr/>
          <p:nvPr/>
        </p:nvCxnSpPr>
        <p:spPr>
          <a:xfrm rot="10800000" flipH="1">
            <a:off x="3593425" y="1814150"/>
            <a:ext cx="1185299" cy="184799"/>
          </a:xfrm>
          <a:prstGeom prst="straightConnector1">
            <a:avLst/>
          </a:prstGeom>
          <a:noFill/>
          <a:ln w="19050" cap="flat" cmpd="sng">
            <a:solidFill>
              <a:srgbClr val="FFFFFF"/>
            </a:solidFill>
            <a:prstDash val="solid"/>
            <a:round/>
            <a:headEnd type="none" w="lg" len="lg"/>
            <a:tailEnd type="none" w="lg" len="lg"/>
          </a:ln>
        </p:spPr>
      </p:cxnSp>
      <p:cxnSp>
        <p:nvCxnSpPr>
          <p:cNvPr id="239" name="Shape 239"/>
          <p:cNvCxnSpPr/>
          <p:nvPr/>
        </p:nvCxnSpPr>
        <p:spPr>
          <a:xfrm>
            <a:off x="3567725" y="2001300"/>
            <a:ext cx="921000" cy="112199"/>
          </a:xfrm>
          <a:prstGeom prst="straightConnector1">
            <a:avLst/>
          </a:prstGeom>
          <a:noFill/>
          <a:ln w="19050" cap="flat" cmpd="sng">
            <a:solidFill>
              <a:srgbClr val="FFFFFF"/>
            </a:solidFill>
            <a:prstDash val="solid"/>
            <a:round/>
            <a:headEnd type="none" w="lg" len="lg"/>
            <a:tailEnd type="none" w="lg" len="lg"/>
          </a:ln>
        </p:spPr>
      </p:cxnSp>
      <p:cxnSp>
        <p:nvCxnSpPr>
          <p:cNvPr id="240" name="Shape 240"/>
          <p:cNvCxnSpPr/>
          <p:nvPr/>
        </p:nvCxnSpPr>
        <p:spPr>
          <a:xfrm>
            <a:off x="3567725" y="2015325"/>
            <a:ext cx="1295099" cy="311099"/>
          </a:xfrm>
          <a:prstGeom prst="straightConnector1">
            <a:avLst/>
          </a:prstGeom>
          <a:noFill/>
          <a:ln w="19050" cap="flat" cmpd="sng">
            <a:solidFill>
              <a:srgbClr val="FFFFFF"/>
            </a:solidFill>
            <a:prstDash val="solid"/>
            <a:round/>
            <a:headEnd type="none" w="lg" len="lg"/>
            <a:tailEnd type="non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Orphaning a Process</a:t>
            </a:r>
          </a:p>
        </p:txBody>
      </p:sp>
      <p:sp>
        <p:nvSpPr>
          <p:cNvPr id="246" name="Shape 246"/>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 ppid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Orphaning a Process</a:t>
            </a:r>
          </a:p>
        </p:txBody>
      </p:sp>
      <p:sp>
        <p:nvSpPr>
          <p:cNvPr id="252" name="Shape 252"/>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a:t>
            </a:r>
          </a:p>
        </p:txBody>
      </p:sp>
      <p:sp>
        <p:nvSpPr>
          <p:cNvPr id="253" name="Shape 253"/>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br>
              <a:rPr lang="en" sz="1800">
                <a:latin typeface="Verdana"/>
                <a:ea typeface="Verdana"/>
                <a:cs typeface="Verdana"/>
                <a:sym typeface="Verdana"/>
              </a:rPr>
            </a:br>
            <a:r>
              <a:rPr lang="en" sz="1000">
                <a:latin typeface="Verdana"/>
                <a:ea typeface="Verdana"/>
                <a:cs typeface="Verdana"/>
                <a:sym typeface="Verdana"/>
              </a:rPr>
              <a:t>(parent, pid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Orphaning a Process</a:t>
            </a:r>
          </a:p>
        </p:txBody>
      </p:sp>
      <p:sp>
        <p:nvSpPr>
          <p:cNvPr id="259" name="Shape 259"/>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br>
              <a:rPr lang="en" sz="1800">
                <a:latin typeface="Verdana"/>
                <a:ea typeface="Verdana"/>
                <a:cs typeface="Verdana"/>
                <a:sym typeface="Verdana"/>
              </a:rPr>
            </a:br>
            <a:r>
              <a:rPr lang="en" sz="1000">
                <a:latin typeface="Verdana"/>
                <a:ea typeface="Verdana"/>
                <a:cs typeface="Verdana"/>
                <a:sym typeface="Verdana"/>
              </a:rPr>
              <a:t>(parent, pid 1)</a:t>
            </a:r>
          </a:p>
        </p:txBody>
      </p:sp>
      <p:sp>
        <p:nvSpPr>
          <p:cNvPr id="260" name="Shape 260"/>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 ppid 1)</a:t>
            </a:r>
          </a:p>
        </p:txBody>
      </p:sp>
      <p:cxnSp>
        <p:nvCxnSpPr>
          <p:cNvPr id="261" name="Shape 261"/>
          <p:cNvCxnSpPr>
            <a:stCxn id="259" idx="2"/>
            <a:endCxn id="260" idx="0"/>
          </p:cNvCxnSpPr>
          <p:nvPr/>
        </p:nvCxnSpPr>
        <p:spPr>
          <a:xfrm>
            <a:off x="4572000" y="2284574"/>
            <a:ext cx="0" cy="574500"/>
          </a:xfrm>
          <a:prstGeom prst="straightConnector1">
            <a:avLst/>
          </a:prstGeom>
          <a:noFill/>
          <a:ln w="19050" cap="flat" cmpd="sng">
            <a:solidFill>
              <a:srgbClr val="FFFFFF"/>
            </a:solidFill>
            <a:prstDash val="solid"/>
            <a:round/>
            <a:headEnd type="none" w="lg" len="lg"/>
            <a:tailEnd type="non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Daemon Processes</a:t>
            </a:r>
          </a:p>
        </p:txBody>
      </p:sp>
      <p:sp>
        <p:nvSpPr>
          <p:cNvPr id="267" name="Shape 267"/>
          <p:cNvSpPr txBox="1">
            <a:spLocks noGrp="1"/>
          </p:cNvSpPr>
          <p:nvPr>
            <p:ph type="body" idx="1"/>
          </p:nvPr>
        </p:nvSpPr>
        <p:spPr>
          <a:xfrm>
            <a:off x="457200" y="1200150"/>
            <a:ext cx="8229600" cy="16667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A daemon process is one that sits in the background doing tasks without being directly driven by anyone at the console.</a:t>
            </a:r>
          </a:p>
          <a:p>
            <a:pPr lvl="0" rtl="0">
              <a:spcBef>
                <a:spcPts val="0"/>
              </a:spcBef>
              <a:buNone/>
            </a:pPr>
            <a:endParaRPr>
              <a:latin typeface="Helvetica Neue"/>
              <a:ea typeface="Helvetica Neue"/>
              <a:cs typeface="Helvetica Neue"/>
              <a:sym typeface="Helvetica Neue"/>
            </a:endParaRPr>
          </a:p>
          <a:p>
            <a:pPr lvl="0" rtl="0">
              <a:spcBef>
                <a:spcPts val="0"/>
              </a:spcBef>
              <a:buNone/>
            </a:pPr>
            <a:endParaRPr>
              <a:latin typeface="Helvetica Neue"/>
              <a:ea typeface="Helvetica Neue"/>
              <a:cs typeface="Helvetica Neue"/>
              <a:sym typeface="Helvetica Neue"/>
            </a:endParaRPr>
          </a:p>
        </p:txBody>
      </p:sp>
      <p:pic>
        <p:nvPicPr>
          <p:cNvPr id="268" name="Shape 268" descr="free-vector-beastie-freebsd-daemon-clip-art_116604_Beastie_Freebsd_Daemon_clip_art_hight.png"/>
          <p:cNvPicPr preferRelativeResize="0"/>
          <p:nvPr/>
        </p:nvPicPr>
        <p:blipFill>
          <a:blip r:embed="rId4">
            <a:alphaModFix/>
          </a:blip>
          <a:stretch>
            <a:fillRect/>
          </a:stretch>
        </p:blipFill>
        <p:spPr>
          <a:xfrm>
            <a:off x="6484249" y="2542476"/>
            <a:ext cx="2202550" cy="2439099"/>
          </a:xfrm>
          <a:prstGeom prst="rect">
            <a:avLst/>
          </a:prstGeom>
          <a:noFill/>
          <a:ln>
            <a:noFill/>
          </a:ln>
        </p:spPr>
      </p:pic>
      <p:sp>
        <p:nvSpPr>
          <p:cNvPr id="269" name="Shape 269"/>
          <p:cNvSpPr txBox="1"/>
          <p:nvPr/>
        </p:nvSpPr>
        <p:spPr>
          <a:xfrm>
            <a:off x="457200" y="3003725"/>
            <a:ext cx="5800799" cy="19208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Helvetica Neue"/>
                <a:ea typeface="Helvetica Neue"/>
                <a:cs typeface="Helvetica Neue"/>
                <a:sym typeface="Helvetica Neue"/>
              </a:rPr>
              <a:t>It does not have a controlling terminal and its only parent is the init process.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Signals and Communication</a:t>
            </a:r>
          </a:p>
        </p:txBody>
      </p:sp>
      <p:sp>
        <p:nvSpPr>
          <p:cNvPr id="305" name="Shape 30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An administrator can communicate with a process by sending it any number of signals.</a:t>
            </a:r>
          </a:p>
          <a:p>
            <a:pPr lvl="0" rtl="0">
              <a:spcBef>
                <a:spcPts val="0"/>
              </a:spcBef>
              <a:buNone/>
            </a:pPr>
            <a:endParaRPr>
              <a:latin typeface="Helvetica Neue"/>
              <a:ea typeface="Helvetica Neue"/>
              <a:cs typeface="Helvetica Neue"/>
              <a:sym typeface="Helvetica Neue"/>
            </a:endParaRPr>
          </a:p>
          <a:p>
            <a:pPr lvl="0" rtl="0">
              <a:spcBef>
                <a:spcPts val="0"/>
              </a:spcBef>
              <a:buNone/>
            </a:pPr>
            <a:r>
              <a:rPr lang="en">
                <a:latin typeface="Helvetica Neue"/>
                <a:ea typeface="Helvetica Neue"/>
                <a:cs typeface="Helvetica Neue"/>
                <a:sym typeface="Helvetica Neue"/>
              </a:rPr>
              <a:t>SIGHUP (1): Hangup</a:t>
            </a:r>
          </a:p>
          <a:p>
            <a:pPr lvl="0" rtl="0">
              <a:spcBef>
                <a:spcPts val="0"/>
              </a:spcBef>
              <a:buNone/>
            </a:pPr>
            <a:r>
              <a:rPr lang="en">
                <a:latin typeface="Helvetica Neue"/>
                <a:ea typeface="Helvetica Neue"/>
                <a:cs typeface="Helvetica Neue"/>
                <a:sym typeface="Helvetica Neue"/>
              </a:rPr>
              <a:t>SIGINT (2): Interrupt from keyboard</a:t>
            </a:r>
          </a:p>
          <a:p>
            <a:pPr lvl="0" rtl="0">
              <a:spcBef>
                <a:spcPts val="0"/>
              </a:spcBef>
              <a:buNone/>
            </a:pPr>
            <a:r>
              <a:rPr lang="en">
                <a:latin typeface="Helvetica Neue"/>
                <a:ea typeface="Helvetica Neue"/>
                <a:cs typeface="Helvetica Neue"/>
                <a:sym typeface="Helvetica Neue"/>
              </a:rPr>
              <a:t>SIGTERM (15): Terminate</a:t>
            </a:r>
          </a:p>
          <a:p>
            <a:pPr lvl="0" rtl="0">
              <a:spcBef>
                <a:spcPts val="0"/>
              </a:spcBef>
              <a:buNone/>
            </a:pPr>
            <a:r>
              <a:rPr lang="en">
                <a:latin typeface="Helvetica Neue"/>
                <a:ea typeface="Helvetica Neue"/>
                <a:cs typeface="Helvetica Neue"/>
                <a:sym typeface="Helvetica Neue"/>
              </a:rPr>
              <a:t>SIGKILL (9): Kill</a:t>
            </a:r>
          </a:p>
          <a:p>
            <a:pPr lvl="0" rtl="0">
              <a:spcBef>
                <a:spcPts val="0"/>
              </a:spcBef>
              <a:buNone/>
            </a:pP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Shape 134"/>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a:t>
            </a:r>
          </a:p>
        </p:txBody>
      </p:sp>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Birth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What defines a process?</a:t>
            </a:r>
          </a:p>
        </p:txBody>
      </p:sp>
      <p:sp>
        <p:nvSpPr>
          <p:cNvPr id="311" name="Shape 31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A process is an instance of a program that is currently being executed on the machine.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Attributes</a:t>
            </a:r>
          </a:p>
        </p:txBody>
      </p:sp>
      <p:graphicFrame>
        <p:nvGraphicFramePr>
          <p:cNvPr id="317" name="Shape 317"/>
          <p:cNvGraphicFramePr/>
          <p:nvPr/>
        </p:nvGraphicFramePr>
        <p:xfrm>
          <a:off x="500200" y="1076325"/>
          <a:ext cx="8164650" cy="3977570"/>
        </p:xfrm>
        <a:graphic>
          <a:graphicData uri="http://schemas.openxmlformats.org/drawingml/2006/table">
            <a:tbl>
              <a:tblPr>
                <a:noFill/>
                <a:tableStyleId>{E8C56DDF-EE92-4EEA-A1B1-E25C626DD871}</a:tableStyleId>
              </a:tblPr>
              <a:tblGrid>
                <a:gridCol w="4028325"/>
                <a:gridCol w="4136325"/>
              </a:tblGrid>
              <a:tr h="285750">
                <a:tc>
                  <a:txBody>
                    <a:bodyPr/>
                    <a:lstStyle/>
                    <a:p>
                      <a:pPr lvl="0" rtl="0">
                        <a:spcBef>
                          <a:spcPts val="0"/>
                        </a:spcBef>
                        <a:buNone/>
                      </a:pPr>
                      <a:r>
                        <a:rPr lang="en" sz="1800" b="1"/>
                        <a:t>PID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chemeClr val="accent5"/>
                    </a:solidFill>
                  </a:tcPr>
                </a:tc>
                <a:tc>
                  <a:txBody>
                    <a:bodyPr/>
                    <a:lstStyle/>
                    <a:p>
                      <a:pPr lvl="0" rtl="0">
                        <a:spcBef>
                          <a:spcPts val="0"/>
                        </a:spcBef>
                        <a:buNone/>
                      </a:pPr>
                      <a:r>
                        <a:rPr lang="en" sz="1800" b="1"/>
                        <a:t>Process Identifier</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chemeClr val="accent5"/>
                    </a:solidFill>
                  </a:tcPr>
                </a:tc>
              </a:tr>
              <a:tr h="285750">
                <a:tc>
                  <a:txBody>
                    <a:bodyPr/>
                    <a:lstStyle/>
                    <a:p>
                      <a:pPr lvl="0" rtl="0">
                        <a:spcBef>
                          <a:spcPts val="0"/>
                        </a:spcBef>
                        <a:buNone/>
                      </a:pPr>
                      <a:r>
                        <a:rPr lang="en" sz="1800">
                          <a:solidFill>
                            <a:srgbClr val="FFFFFF"/>
                          </a:solidFill>
                        </a:rPr>
                        <a:t>PPID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Parent Process Identifier</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85750">
                <a:tc>
                  <a:txBody>
                    <a:bodyPr/>
                    <a:lstStyle/>
                    <a:p>
                      <a:pPr lvl="0" rtl="0">
                        <a:spcBef>
                          <a:spcPts val="0"/>
                        </a:spcBef>
                        <a:buNone/>
                      </a:pPr>
                      <a:r>
                        <a:rPr lang="en" sz="1800">
                          <a:solidFill>
                            <a:srgbClr val="FFFFFF"/>
                          </a:solidFill>
                        </a:rPr>
                        <a:t>UID and EUID, GID and EGUID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User ID (started as) and Effective User ID (currently running as) same for Group</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85750">
                <a:tc>
                  <a:txBody>
                    <a:bodyPr/>
                    <a:lstStyle/>
                    <a:p>
                      <a:pPr lvl="0" rtl="0">
                        <a:spcBef>
                          <a:spcPts val="0"/>
                        </a:spcBef>
                        <a:buNone/>
                      </a:pPr>
                      <a:r>
                        <a:rPr lang="en" sz="1800">
                          <a:solidFill>
                            <a:srgbClr val="FFFFFF"/>
                          </a:solidFill>
                        </a:rPr>
                        <a:t>Niceness</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Level of priority</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85750">
                <a:tc>
                  <a:txBody>
                    <a:bodyPr/>
                    <a:lstStyle/>
                    <a:p>
                      <a:pPr lvl="0" rtl="0">
                        <a:spcBef>
                          <a:spcPts val="0"/>
                        </a:spcBef>
                        <a:buNone/>
                      </a:pPr>
                      <a:r>
                        <a:rPr lang="en" sz="1800">
                          <a:solidFill>
                            <a:srgbClr val="FFFFFF"/>
                          </a:solidFill>
                        </a:rPr>
                        <a:t>Controlling Terminal</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Terminal the process leader is attached to.</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85750">
                <a:tc>
                  <a:txBody>
                    <a:bodyPr/>
                    <a:lstStyle/>
                    <a:p>
                      <a:pPr lvl="0" rtl="0">
                        <a:spcBef>
                          <a:spcPts val="0"/>
                        </a:spcBef>
                        <a:buNone/>
                      </a:pPr>
                      <a:r>
                        <a:rPr lang="en" sz="1800">
                          <a:solidFill>
                            <a:srgbClr val="FFFFFF"/>
                          </a:solidFill>
                        </a:rPr>
                        <a:t>State</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What state the process is in</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85750">
                <a:tc>
                  <a:txBody>
                    <a:bodyPr/>
                    <a:lstStyle/>
                    <a:p>
                      <a:pPr lvl="0" rtl="0">
                        <a:spcBef>
                          <a:spcPts val="0"/>
                        </a:spcBef>
                        <a:buNone/>
                      </a:pPr>
                      <a:r>
                        <a:rPr lang="en" sz="1800">
                          <a:solidFill>
                            <a:srgbClr val="FFFFFF"/>
                          </a:solidFill>
                        </a:rPr>
                        <a:t>Exit Status</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The number returned by the program when it exited (0 for success)</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Table</a:t>
            </a:r>
          </a:p>
        </p:txBody>
      </p:sp>
      <p:graphicFrame>
        <p:nvGraphicFramePr>
          <p:cNvPr id="323" name="Shape 323"/>
          <p:cNvGraphicFramePr/>
          <p:nvPr/>
        </p:nvGraphicFramePr>
        <p:xfrm>
          <a:off x="489675" y="2129425"/>
          <a:ext cx="8164650" cy="1234410"/>
        </p:xfrm>
        <a:graphic>
          <a:graphicData uri="http://schemas.openxmlformats.org/drawingml/2006/table">
            <a:tbl>
              <a:tblPr>
                <a:noFill/>
                <a:tableStyleId>{E8C56DDF-EE92-4EEA-A1B1-E25C626DD871}</a:tableStyleId>
              </a:tblPr>
              <a:tblGrid>
                <a:gridCol w="1598650"/>
                <a:gridCol w="1641500"/>
                <a:gridCol w="1641500"/>
                <a:gridCol w="1641500"/>
                <a:gridCol w="1641500"/>
              </a:tblGrid>
              <a:tr h="285750">
                <a:tc>
                  <a:txBody>
                    <a:bodyPr/>
                    <a:lstStyle/>
                    <a:p>
                      <a:pPr lvl="0" rtl="0">
                        <a:spcBef>
                          <a:spcPts val="0"/>
                        </a:spcBef>
                        <a:buNone/>
                      </a:pPr>
                      <a:r>
                        <a:rPr lang="en" sz="1800" b="1"/>
                        <a:t>PID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chemeClr val="accent5"/>
                    </a:solidFill>
                  </a:tcPr>
                </a:tc>
                <a:tc>
                  <a:txBody>
                    <a:bodyPr/>
                    <a:lstStyle/>
                    <a:p>
                      <a:pPr lvl="0" rtl="0">
                        <a:spcBef>
                          <a:spcPts val="0"/>
                        </a:spcBef>
                        <a:buNone/>
                      </a:pPr>
                      <a:r>
                        <a:rPr lang="en" sz="1800" b="1"/>
                        <a:t>PPID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chemeClr val="accent5"/>
                    </a:solidFill>
                  </a:tcPr>
                </a:tc>
                <a:tc>
                  <a:txBody>
                    <a:bodyPr/>
                    <a:lstStyle/>
                    <a:p>
                      <a:pPr lvl="0" rtl="0">
                        <a:spcBef>
                          <a:spcPts val="0"/>
                        </a:spcBef>
                        <a:buNone/>
                      </a:pPr>
                      <a:r>
                        <a:rPr lang="en" sz="1800" b="1"/>
                        <a:t>UID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chemeClr val="accent5"/>
                    </a:solidFill>
                  </a:tcPr>
                </a:tc>
                <a:tc>
                  <a:txBody>
                    <a:bodyPr/>
                    <a:lstStyle/>
                    <a:p>
                      <a:pPr lvl="0" rtl="0">
                        <a:spcBef>
                          <a:spcPts val="0"/>
                        </a:spcBef>
                        <a:buNone/>
                      </a:pPr>
                      <a:r>
                        <a:rPr lang="en" sz="1800" b="1"/>
                        <a:t>STATE</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chemeClr val="accent5"/>
                    </a:solidFill>
                  </a:tcPr>
                </a:tc>
                <a:tc>
                  <a:txBody>
                    <a:bodyPr/>
                    <a:lstStyle/>
                    <a:p>
                      <a:pPr lvl="0" rtl="0">
                        <a:spcBef>
                          <a:spcPts val="0"/>
                        </a:spcBef>
                        <a:buNone/>
                      </a:pPr>
                      <a:r>
                        <a:rPr lang="en" sz="1800" b="1"/>
                        <a:t>COMMAND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chemeClr val="accent5"/>
                    </a:solidFill>
                  </a:tcPr>
                </a:tc>
              </a:tr>
              <a:tr h="285750">
                <a:tc>
                  <a:txBody>
                    <a:bodyPr/>
                    <a:lstStyle/>
                    <a:p>
                      <a:pPr lvl="0" rtl="0">
                        <a:spcBef>
                          <a:spcPts val="0"/>
                        </a:spcBef>
                        <a:buNone/>
                      </a:pPr>
                      <a:r>
                        <a:rPr lang="en" sz="1800">
                          <a:solidFill>
                            <a:srgbClr val="FFFFFF"/>
                          </a:solidFill>
                        </a:rPr>
                        <a:t>10</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1</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500</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S</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bash</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85750">
                <a:tc>
                  <a:txBody>
                    <a:bodyPr/>
                    <a:lstStyle/>
                    <a:p>
                      <a:pPr lvl="0" rtl="0">
                        <a:spcBef>
                          <a:spcPts val="0"/>
                        </a:spcBef>
                        <a:buNone/>
                      </a:pPr>
                      <a:r>
                        <a:rPr lang="en" sz="1800">
                          <a:solidFill>
                            <a:srgbClr val="FFFFFF"/>
                          </a:solidFill>
                        </a:rPr>
                        <a:t>11</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10</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500</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D</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sz="1800">
                          <a:solidFill>
                            <a:srgbClr val="FFFFFF"/>
                          </a:solidFill>
                        </a:rPr>
                        <a:t>ls</a:t>
                      </a:r>
                    </a:p>
                  </a:txBody>
                  <a:tcPr marL="91425" marR="91425" marT="68575" marB="6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Different States of Processes</a:t>
            </a:r>
          </a:p>
        </p:txBody>
      </p:sp>
      <p:sp>
        <p:nvSpPr>
          <p:cNvPr id="329" name="Shape 32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spcBef>
                <a:spcPts val="0"/>
              </a:spcBef>
              <a:buSzPct val="46666"/>
              <a:buFont typeface="Helvetica Neue"/>
            </a:pPr>
            <a:r>
              <a:rPr lang="en">
                <a:latin typeface="Helvetica Neue"/>
                <a:ea typeface="Helvetica Neue"/>
                <a:cs typeface="Helvetica Neue"/>
                <a:sym typeface="Helvetica Neue"/>
              </a:rPr>
              <a:t>Running (R)</a:t>
            </a:r>
          </a:p>
          <a:p>
            <a:pPr marL="457200" lvl="0" indent="-317500" rtl="0">
              <a:spcBef>
                <a:spcPts val="0"/>
              </a:spcBef>
              <a:buSzPct val="46666"/>
              <a:buFont typeface="Helvetica Neue"/>
            </a:pPr>
            <a:r>
              <a:rPr lang="en">
                <a:latin typeface="Helvetica Neue"/>
                <a:ea typeface="Helvetica Neue"/>
                <a:cs typeface="Helvetica Neue"/>
                <a:sym typeface="Helvetica Neue"/>
              </a:rPr>
              <a:t>Uninterruptible Sleep (D)</a:t>
            </a:r>
          </a:p>
          <a:p>
            <a:pPr marL="457200" lvl="0" indent="-317500" rtl="0">
              <a:spcBef>
                <a:spcPts val="0"/>
              </a:spcBef>
              <a:buSzPct val="46666"/>
              <a:buFont typeface="Helvetica Neue"/>
            </a:pPr>
            <a:r>
              <a:rPr lang="en">
                <a:latin typeface="Helvetica Neue"/>
                <a:ea typeface="Helvetica Neue"/>
                <a:cs typeface="Helvetica Neue"/>
                <a:sym typeface="Helvetica Neue"/>
              </a:rPr>
              <a:t>Interruptible Sleep (S)</a:t>
            </a:r>
          </a:p>
          <a:p>
            <a:pPr marL="457200" lvl="0" indent="-317500" rtl="0">
              <a:spcBef>
                <a:spcPts val="0"/>
              </a:spcBef>
              <a:buSzPct val="46666"/>
              <a:buFont typeface="Helvetica Neue"/>
            </a:pPr>
            <a:r>
              <a:rPr lang="en">
                <a:latin typeface="Helvetica Neue"/>
                <a:ea typeface="Helvetica Neue"/>
                <a:cs typeface="Helvetica Neue"/>
                <a:sym typeface="Helvetica Neue"/>
              </a:rPr>
              <a:t>Stopped (T)</a:t>
            </a:r>
          </a:p>
          <a:p>
            <a:pPr marL="457200" lvl="0" indent="-317500" rtl="0">
              <a:spcBef>
                <a:spcPts val="0"/>
              </a:spcBef>
              <a:buSzPct val="46666"/>
              <a:buFont typeface="Helvetica Neue"/>
            </a:pPr>
            <a:r>
              <a:rPr lang="en">
                <a:latin typeface="Helvetica Neue"/>
                <a:ea typeface="Helvetica Neue"/>
                <a:cs typeface="Helvetica Neue"/>
                <a:sym typeface="Helvetica Neue"/>
              </a:rPr>
              <a:t>Zombie (Z)</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Signals and Communication</a:t>
            </a:r>
          </a:p>
        </p:txBody>
      </p:sp>
      <p:sp>
        <p:nvSpPr>
          <p:cNvPr id="353" name="Shape 3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An administrator can communicate with a process by sending it any number of signals.</a:t>
            </a:r>
          </a:p>
          <a:p>
            <a:pPr lvl="0" rtl="0">
              <a:spcBef>
                <a:spcPts val="0"/>
              </a:spcBef>
              <a:buNone/>
            </a:pPr>
            <a:endParaRPr>
              <a:latin typeface="Helvetica Neue"/>
              <a:ea typeface="Helvetica Neue"/>
              <a:cs typeface="Helvetica Neue"/>
              <a:sym typeface="Helvetica Neue"/>
            </a:endParaRPr>
          </a:p>
          <a:p>
            <a:pPr lvl="0" rtl="0">
              <a:spcBef>
                <a:spcPts val="0"/>
              </a:spcBef>
              <a:buNone/>
            </a:pPr>
            <a:r>
              <a:rPr lang="en">
                <a:latin typeface="Helvetica Neue"/>
                <a:ea typeface="Helvetica Neue"/>
                <a:cs typeface="Helvetica Neue"/>
                <a:sym typeface="Helvetica Neue"/>
              </a:rPr>
              <a:t>SIGHUP (1): Hangup</a:t>
            </a:r>
          </a:p>
          <a:p>
            <a:pPr lvl="0" rtl="0">
              <a:spcBef>
                <a:spcPts val="0"/>
              </a:spcBef>
              <a:buNone/>
            </a:pPr>
            <a:r>
              <a:rPr lang="en">
                <a:latin typeface="Helvetica Neue"/>
                <a:ea typeface="Helvetica Neue"/>
                <a:cs typeface="Helvetica Neue"/>
                <a:sym typeface="Helvetica Neue"/>
              </a:rPr>
              <a:t>SIGINT (2): Interrupt from keyboard</a:t>
            </a:r>
          </a:p>
          <a:p>
            <a:pPr lvl="0" rtl="0">
              <a:spcBef>
                <a:spcPts val="0"/>
              </a:spcBef>
              <a:buNone/>
            </a:pPr>
            <a:r>
              <a:rPr lang="en">
                <a:latin typeface="Helvetica Neue"/>
                <a:ea typeface="Helvetica Neue"/>
                <a:cs typeface="Helvetica Neue"/>
                <a:sym typeface="Helvetica Neue"/>
              </a:rPr>
              <a:t>SIGTERM (15): Terminate</a:t>
            </a:r>
          </a:p>
          <a:p>
            <a:pPr lvl="0" rtl="0">
              <a:spcBef>
                <a:spcPts val="0"/>
              </a:spcBef>
              <a:buNone/>
            </a:pPr>
            <a:r>
              <a:rPr lang="en">
                <a:latin typeface="Helvetica Neue"/>
                <a:ea typeface="Helvetica Neue"/>
                <a:cs typeface="Helvetica Neue"/>
                <a:sym typeface="Helvetica Neue"/>
              </a:rPr>
              <a:t>SIGKILL (9): Kill</a:t>
            </a:r>
          </a:p>
          <a:p>
            <a:pPr lvl="0" rtl="0">
              <a:spcBef>
                <a:spcPts val="0"/>
              </a:spcBef>
              <a:buNone/>
            </a:pPr>
            <a:endParaRPr>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Different Types of Processes</a:t>
            </a:r>
          </a:p>
        </p:txBody>
      </p:sp>
      <p:sp>
        <p:nvSpPr>
          <p:cNvPr id="382" name="Shape 3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spcBef>
                <a:spcPts val="0"/>
              </a:spcBef>
              <a:buSzPct val="46666"/>
              <a:buFont typeface="Helvetica Neue"/>
            </a:pPr>
            <a:r>
              <a:rPr lang="en">
                <a:latin typeface="Helvetica Neue"/>
                <a:ea typeface="Helvetica Neue"/>
                <a:cs typeface="Helvetica Neue"/>
                <a:sym typeface="Helvetica Neue"/>
              </a:rPr>
              <a:t>Parent Process</a:t>
            </a:r>
          </a:p>
          <a:p>
            <a:pPr marL="457200" lvl="0" indent="-317500" rtl="0">
              <a:spcBef>
                <a:spcPts val="0"/>
              </a:spcBef>
              <a:buSzPct val="46666"/>
              <a:buFont typeface="Helvetica Neue"/>
            </a:pPr>
            <a:r>
              <a:rPr lang="en">
                <a:latin typeface="Helvetica Neue"/>
                <a:ea typeface="Helvetica Neue"/>
                <a:cs typeface="Helvetica Neue"/>
                <a:sym typeface="Helvetica Neue"/>
              </a:rPr>
              <a:t>Child Process</a:t>
            </a:r>
          </a:p>
          <a:p>
            <a:pPr marL="457200" lvl="0" indent="-317500" rtl="0">
              <a:spcBef>
                <a:spcPts val="0"/>
              </a:spcBef>
              <a:buSzPct val="46666"/>
              <a:buFont typeface="Helvetica Neue"/>
            </a:pPr>
            <a:r>
              <a:rPr lang="en">
                <a:latin typeface="Helvetica Neue"/>
                <a:ea typeface="Helvetica Neue"/>
                <a:cs typeface="Helvetica Neue"/>
                <a:sym typeface="Helvetica Neue"/>
              </a:rPr>
              <a:t>Orphaned Process</a:t>
            </a:r>
          </a:p>
          <a:p>
            <a:pPr marL="457200" lvl="0" indent="-317500" rtl="0">
              <a:spcBef>
                <a:spcPts val="0"/>
              </a:spcBef>
              <a:buSzPct val="46666"/>
              <a:buFont typeface="Helvetica Neue"/>
            </a:pPr>
            <a:r>
              <a:rPr lang="en">
                <a:latin typeface="Helvetica Neue"/>
                <a:ea typeface="Helvetica Neue"/>
                <a:cs typeface="Helvetica Neue"/>
                <a:sym typeface="Helvetica Neue"/>
              </a:rPr>
              <a:t>Daemon Process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What is a Session?</a:t>
            </a:r>
          </a:p>
        </p:txBody>
      </p:sp>
      <p:sp>
        <p:nvSpPr>
          <p:cNvPr id="407" name="Shape 40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A session is simply a login session on the machine, and it contains a number of process groups.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What is a Session?</a:t>
            </a:r>
          </a:p>
        </p:txBody>
      </p:sp>
      <p:sp>
        <p:nvSpPr>
          <p:cNvPr id="413" name="Shape 4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Most important to note, is that a session has a controlling terminal, of which only one process group can have foreground control over at a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7"/>
        <p:cNvGrpSpPr/>
        <p:nvPr/>
      </p:nvGrpSpPr>
      <p:grpSpPr>
        <a:xfrm>
          <a:off x="0" y="0"/>
          <a:ext cx="0" cy="0"/>
          <a:chOff x="0" y="0"/>
          <a:chExt cx="0" cy="0"/>
        </a:xfrm>
      </p:grpSpPr>
      <p:sp>
        <p:nvSpPr>
          <p:cNvPr id="418" name="Shape 418"/>
          <p:cNvSpPr/>
          <p:nvPr/>
        </p:nvSpPr>
        <p:spPr>
          <a:xfrm>
            <a:off x="3658200" y="6001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p>
        </p:txBody>
      </p:sp>
      <p:sp>
        <p:nvSpPr>
          <p:cNvPr id="419" name="Shape 419"/>
          <p:cNvSpPr/>
          <p:nvPr/>
        </p:nvSpPr>
        <p:spPr>
          <a:xfrm>
            <a:off x="3658200" y="17024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login</a:t>
            </a:r>
          </a:p>
        </p:txBody>
      </p:sp>
      <p:cxnSp>
        <p:nvCxnSpPr>
          <p:cNvPr id="420" name="Shape 420"/>
          <p:cNvCxnSpPr>
            <a:stCxn id="418" idx="2"/>
            <a:endCxn id="419" idx="0"/>
          </p:cNvCxnSpPr>
          <p:nvPr/>
        </p:nvCxnSpPr>
        <p:spPr>
          <a:xfrm>
            <a:off x="4572000" y="1128124"/>
            <a:ext cx="0" cy="574499"/>
          </a:xfrm>
          <a:prstGeom prst="straightConnector1">
            <a:avLst/>
          </a:prstGeom>
          <a:noFill/>
          <a:ln w="19050" cap="flat" cmpd="sng">
            <a:solidFill>
              <a:srgbClr val="FFFFFF"/>
            </a:solidFill>
            <a:prstDash val="solid"/>
            <a:round/>
            <a:headEnd type="none" w="lg" len="lg"/>
            <a:tailEnd type="triangle" w="lg" len="lg"/>
          </a:ln>
        </p:spPr>
      </p:cxnSp>
      <p:sp>
        <p:nvSpPr>
          <p:cNvPr id="421" name="Shape 421"/>
          <p:cNvSpPr/>
          <p:nvPr/>
        </p:nvSpPr>
        <p:spPr>
          <a:xfrm>
            <a:off x="3658200" y="2804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a:t>
            </a:r>
          </a:p>
        </p:txBody>
      </p:sp>
      <p:cxnSp>
        <p:nvCxnSpPr>
          <p:cNvPr id="422" name="Shape 422"/>
          <p:cNvCxnSpPr>
            <a:stCxn id="419" idx="2"/>
            <a:endCxn id="421" idx="0"/>
          </p:cNvCxnSpPr>
          <p:nvPr/>
        </p:nvCxnSpPr>
        <p:spPr>
          <a:xfrm>
            <a:off x="4572000" y="2230474"/>
            <a:ext cx="0" cy="574500"/>
          </a:xfrm>
          <a:prstGeom prst="straightConnector1">
            <a:avLst/>
          </a:prstGeom>
          <a:noFill/>
          <a:ln w="19050" cap="flat" cmpd="sng">
            <a:solidFill>
              <a:srgbClr val="FFFFFF"/>
            </a:solidFill>
            <a:prstDash val="solid"/>
            <a:round/>
            <a:headEnd type="none" w="lg" len="lg"/>
            <a:tailEnd type="triangle" w="lg" len="lg"/>
          </a:ln>
        </p:spPr>
      </p:cxnSp>
      <p:sp>
        <p:nvSpPr>
          <p:cNvPr id="423" name="Shape 423"/>
          <p:cNvSpPr/>
          <p:nvPr/>
        </p:nvSpPr>
        <p:spPr>
          <a:xfrm>
            <a:off x="2527000" y="39071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p>
        </p:txBody>
      </p:sp>
      <p:sp>
        <p:nvSpPr>
          <p:cNvPr id="424" name="Shape 424"/>
          <p:cNvSpPr txBox="1"/>
          <p:nvPr/>
        </p:nvSpPr>
        <p:spPr>
          <a:xfrm>
            <a:off x="5768475" y="3586600"/>
            <a:ext cx="737400" cy="2250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rPr>
              <a:t>Fork</a:t>
            </a:r>
          </a:p>
        </p:txBody>
      </p:sp>
      <p:cxnSp>
        <p:nvCxnSpPr>
          <p:cNvPr id="425" name="Shape 425"/>
          <p:cNvCxnSpPr>
            <a:stCxn id="421" idx="2"/>
            <a:endCxn id="423" idx="0"/>
          </p:cNvCxnSpPr>
          <p:nvPr/>
        </p:nvCxnSpPr>
        <p:spPr>
          <a:xfrm flipH="1">
            <a:off x="3440700" y="3332824"/>
            <a:ext cx="1131300" cy="574500"/>
          </a:xfrm>
          <a:prstGeom prst="straightConnector1">
            <a:avLst/>
          </a:prstGeom>
          <a:noFill/>
          <a:ln w="19050" cap="flat" cmpd="sng">
            <a:solidFill>
              <a:srgbClr val="FFFFFF"/>
            </a:solidFill>
            <a:prstDash val="solid"/>
            <a:round/>
            <a:headEnd type="none" w="lg" len="lg"/>
            <a:tailEnd type="triangle" w="lg" len="lg"/>
          </a:ln>
        </p:spPr>
      </p:cxnSp>
      <p:sp>
        <p:nvSpPr>
          <p:cNvPr id="426" name="Shape 426"/>
          <p:cNvSpPr/>
          <p:nvPr/>
        </p:nvSpPr>
        <p:spPr>
          <a:xfrm>
            <a:off x="4710550" y="39071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a:t>
            </a:r>
          </a:p>
        </p:txBody>
      </p:sp>
      <p:cxnSp>
        <p:nvCxnSpPr>
          <p:cNvPr id="427" name="Shape 427"/>
          <p:cNvCxnSpPr>
            <a:stCxn id="421" idx="2"/>
            <a:endCxn id="426" idx="0"/>
          </p:cNvCxnSpPr>
          <p:nvPr/>
        </p:nvCxnSpPr>
        <p:spPr>
          <a:xfrm>
            <a:off x="4572000" y="3332824"/>
            <a:ext cx="1052400" cy="574500"/>
          </a:xfrm>
          <a:prstGeom prst="straightConnector1">
            <a:avLst/>
          </a:prstGeom>
          <a:noFill/>
          <a:ln w="19050" cap="flat" cmpd="sng">
            <a:solidFill>
              <a:srgbClr val="FFFFFF"/>
            </a:solidFill>
            <a:prstDash val="solid"/>
            <a:round/>
            <a:headEnd type="none" w="lg" len="lg"/>
            <a:tailEnd type="triangle" w="lg" len="lg"/>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What is a Session?</a:t>
            </a:r>
          </a:p>
        </p:txBody>
      </p:sp>
      <p:sp>
        <p:nvSpPr>
          <p:cNvPr id="433" name="Shape 43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Even more important to note, is that a session has one leader responsible for managing the terminal.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a:t>
            </a:r>
          </a:p>
        </p:txBody>
      </p:sp>
      <p:sp>
        <p:nvSpPr>
          <p:cNvPr id="141" name="Shape 141"/>
          <p:cNvSpPr txBox="1"/>
          <p:nvPr/>
        </p:nvSpPr>
        <p:spPr>
          <a:xfrm>
            <a:off x="5313800" y="2306850"/>
            <a:ext cx="737400" cy="2250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rPr>
              <a:t>Fork</a:t>
            </a:r>
          </a:p>
        </p:txBody>
      </p:sp>
      <p:cxnSp>
        <p:nvCxnSpPr>
          <p:cNvPr id="142" name="Shape 142"/>
          <p:cNvCxnSpPr>
            <a:stCxn id="140" idx="3"/>
            <a:endCxn id="143" idx="1"/>
          </p:cNvCxnSpPr>
          <p:nvPr/>
        </p:nvCxnSpPr>
        <p:spPr>
          <a:xfrm>
            <a:off x="5485800" y="2020574"/>
            <a:ext cx="653400" cy="551400"/>
          </a:xfrm>
          <a:prstGeom prst="straightConnector1">
            <a:avLst/>
          </a:prstGeom>
          <a:noFill/>
          <a:ln w="19050" cap="flat" cmpd="sng">
            <a:solidFill>
              <a:srgbClr val="FFFFFF"/>
            </a:solidFill>
            <a:prstDash val="solid"/>
            <a:round/>
            <a:headEnd type="none" w="lg" len="lg"/>
            <a:tailEnd type="triangle" w="lg" len="lg"/>
          </a:ln>
        </p:spPr>
      </p:cxnSp>
      <p:sp>
        <p:nvSpPr>
          <p:cNvPr id="144" name="Shape 1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Birth</a:t>
            </a:r>
          </a:p>
        </p:txBody>
      </p:sp>
      <p:sp>
        <p:nvSpPr>
          <p:cNvPr id="143" name="Shape 143"/>
          <p:cNvSpPr/>
          <p:nvPr/>
        </p:nvSpPr>
        <p:spPr>
          <a:xfrm>
            <a:off x="6139200" y="2307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7"/>
        <p:cNvGrpSpPr/>
        <p:nvPr/>
      </p:nvGrpSpPr>
      <p:grpSpPr>
        <a:xfrm>
          <a:off x="0" y="0"/>
          <a:ext cx="0" cy="0"/>
          <a:chOff x="0" y="0"/>
          <a:chExt cx="0" cy="0"/>
        </a:xfrm>
      </p:grpSpPr>
      <p:sp>
        <p:nvSpPr>
          <p:cNvPr id="438" name="Shape 438"/>
          <p:cNvSpPr/>
          <p:nvPr/>
        </p:nvSpPr>
        <p:spPr>
          <a:xfrm>
            <a:off x="1494000" y="2472300"/>
            <a:ext cx="6156000" cy="5699999"/>
          </a:xfrm>
          <a:prstGeom prst="ellipse">
            <a:avLst/>
          </a:prstGeom>
          <a:solidFill>
            <a:schemeClr val="accent5"/>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3658200" y="6001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init</a:t>
            </a:r>
          </a:p>
        </p:txBody>
      </p:sp>
      <p:sp>
        <p:nvSpPr>
          <p:cNvPr id="440" name="Shape 440"/>
          <p:cNvSpPr/>
          <p:nvPr/>
        </p:nvSpPr>
        <p:spPr>
          <a:xfrm>
            <a:off x="3658200" y="17024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login</a:t>
            </a:r>
          </a:p>
        </p:txBody>
      </p:sp>
      <p:cxnSp>
        <p:nvCxnSpPr>
          <p:cNvPr id="441" name="Shape 441"/>
          <p:cNvCxnSpPr>
            <a:stCxn id="439" idx="2"/>
            <a:endCxn id="440" idx="0"/>
          </p:cNvCxnSpPr>
          <p:nvPr/>
        </p:nvCxnSpPr>
        <p:spPr>
          <a:xfrm>
            <a:off x="4572000" y="1128124"/>
            <a:ext cx="0" cy="574499"/>
          </a:xfrm>
          <a:prstGeom prst="straightConnector1">
            <a:avLst/>
          </a:prstGeom>
          <a:noFill/>
          <a:ln w="19050" cap="flat" cmpd="sng">
            <a:solidFill>
              <a:srgbClr val="FFFFFF"/>
            </a:solidFill>
            <a:prstDash val="solid"/>
            <a:round/>
            <a:headEnd type="none" w="lg" len="lg"/>
            <a:tailEnd type="triangle" w="lg" len="lg"/>
          </a:ln>
        </p:spPr>
      </p:cxnSp>
      <p:sp>
        <p:nvSpPr>
          <p:cNvPr id="442" name="Shape 442"/>
          <p:cNvSpPr/>
          <p:nvPr/>
        </p:nvSpPr>
        <p:spPr>
          <a:xfrm>
            <a:off x="3658200" y="2804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a:t>
            </a:r>
          </a:p>
        </p:txBody>
      </p:sp>
      <p:cxnSp>
        <p:nvCxnSpPr>
          <p:cNvPr id="443" name="Shape 443"/>
          <p:cNvCxnSpPr>
            <a:stCxn id="440" idx="2"/>
            <a:endCxn id="442" idx="0"/>
          </p:cNvCxnSpPr>
          <p:nvPr/>
        </p:nvCxnSpPr>
        <p:spPr>
          <a:xfrm>
            <a:off x="4572000" y="2230474"/>
            <a:ext cx="0" cy="574500"/>
          </a:xfrm>
          <a:prstGeom prst="straightConnector1">
            <a:avLst/>
          </a:prstGeom>
          <a:noFill/>
          <a:ln w="19050" cap="flat" cmpd="sng">
            <a:solidFill>
              <a:srgbClr val="FFFFFF"/>
            </a:solidFill>
            <a:prstDash val="solid"/>
            <a:round/>
            <a:headEnd type="none" w="lg" len="lg"/>
            <a:tailEnd type="triangle" w="lg" len="lg"/>
          </a:ln>
        </p:spPr>
      </p:cxnSp>
      <p:sp>
        <p:nvSpPr>
          <p:cNvPr id="444" name="Shape 444"/>
          <p:cNvSpPr/>
          <p:nvPr/>
        </p:nvSpPr>
        <p:spPr>
          <a:xfrm>
            <a:off x="2527000" y="39071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p>
        </p:txBody>
      </p:sp>
      <p:sp>
        <p:nvSpPr>
          <p:cNvPr id="445" name="Shape 445"/>
          <p:cNvSpPr txBox="1"/>
          <p:nvPr/>
        </p:nvSpPr>
        <p:spPr>
          <a:xfrm>
            <a:off x="5768475" y="3586600"/>
            <a:ext cx="737400" cy="2250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rPr>
              <a:t>Exec</a:t>
            </a:r>
          </a:p>
        </p:txBody>
      </p:sp>
      <p:cxnSp>
        <p:nvCxnSpPr>
          <p:cNvPr id="446" name="Shape 446"/>
          <p:cNvCxnSpPr>
            <a:stCxn id="442" idx="2"/>
            <a:endCxn id="444" idx="0"/>
          </p:cNvCxnSpPr>
          <p:nvPr/>
        </p:nvCxnSpPr>
        <p:spPr>
          <a:xfrm flipH="1">
            <a:off x="3440700" y="3332824"/>
            <a:ext cx="1131300" cy="574500"/>
          </a:xfrm>
          <a:prstGeom prst="straightConnector1">
            <a:avLst/>
          </a:prstGeom>
          <a:noFill/>
          <a:ln w="19050" cap="flat" cmpd="sng">
            <a:solidFill>
              <a:srgbClr val="FFFFFF"/>
            </a:solidFill>
            <a:prstDash val="solid"/>
            <a:round/>
            <a:headEnd type="none" w="lg" len="lg"/>
            <a:tailEnd type="triangle" w="lg" len="lg"/>
          </a:ln>
        </p:spPr>
      </p:cxnSp>
      <p:sp>
        <p:nvSpPr>
          <p:cNvPr id="447" name="Shape 447"/>
          <p:cNvSpPr/>
          <p:nvPr/>
        </p:nvSpPr>
        <p:spPr>
          <a:xfrm>
            <a:off x="4710550" y="39071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ls</a:t>
            </a:r>
          </a:p>
        </p:txBody>
      </p:sp>
      <p:cxnSp>
        <p:nvCxnSpPr>
          <p:cNvPr id="448" name="Shape 448"/>
          <p:cNvCxnSpPr>
            <a:stCxn id="442" idx="2"/>
            <a:endCxn id="447" idx="0"/>
          </p:cNvCxnSpPr>
          <p:nvPr/>
        </p:nvCxnSpPr>
        <p:spPr>
          <a:xfrm>
            <a:off x="4572000" y="3332824"/>
            <a:ext cx="1052400" cy="574500"/>
          </a:xfrm>
          <a:prstGeom prst="straightConnector1">
            <a:avLst/>
          </a:prstGeom>
          <a:noFill/>
          <a:ln w="19050" cap="flat" cmpd="sng">
            <a:solidFill>
              <a:srgbClr val="FFFFFF"/>
            </a:solidFill>
            <a:prstDash val="solid"/>
            <a:round/>
            <a:headEnd type="none" w="lg" len="lg"/>
            <a:tailEnd type="triangle" w="lg" len="lg"/>
          </a:ln>
        </p:spPr>
      </p:cxnSp>
      <p:sp>
        <p:nvSpPr>
          <p:cNvPr id="449" name="Shape 449"/>
          <p:cNvSpPr txBox="1"/>
          <p:nvPr/>
        </p:nvSpPr>
        <p:spPr>
          <a:xfrm>
            <a:off x="3868350" y="4555450"/>
            <a:ext cx="1407299" cy="457200"/>
          </a:xfrm>
          <a:prstGeom prst="rect">
            <a:avLst/>
          </a:prstGeom>
          <a:noFill/>
          <a:ln>
            <a:noFill/>
          </a:ln>
        </p:spPr>
        <p:txBody>
          <a:bodyPr lIns="91425" tIns="91425" rIns="91425" bIns="91425" anchor="t" anchorCtr="0">
            <a:noAutofit/>
          </a:bodyPr>
          <a:lstStyle/>
          <a:p>
            <a:pPr lvl="0" rtl="0">
              <a:spcBef>
                <a:spcPts val="0"/>
              </a:spcBef>
              <a:buNone/>
            </a:pPr>
            <a:r>
              <a:rPr lang="en" sz="2400" b="1">
                <a:solidFill>
                  <a:srgbClr val="FFFFFF"/>
                </a:solidFill>
              </a:rPr>
              <a:t>Session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What is a terminal?</a:t>
            </a:r>
          </a:p>
        </p:txBody>
      </p:sp>
      <p:sp>
        <p:nvSpPr>
          <p:cNvPr id="460" name="Shape 4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latin typeface="Helvetica Neue"/>
                <a:ea typeface="Helvetica Neue"/>
                <a:cs typeface="Helvetica Neue"/>
                <a:sym typeface="Helvetica Neue"/>
              </a:rPr>
              <a:t>A device file in /dev named /dev/ttyN for physical consoles, or /dev/pts/N for virtual consoles (e.g. remote sessions over SSH)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Shape 149"/>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150" name="Shape 150"/>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a:t>
            </a:r>
            <a:br>
              <a:rPr lang="en" sz="1800">
                <a:latin typeface="Verdana"/>
                <a:ea typeface="Verdana"/>
                <a:cs typeface="Verdana"/>
                <a:sym typeface="Verdana"/>
              </a:rPr>
            </a:br>
            <a:r>
              <a:rPr lang="en" sz="1000">
                <a:latin typeface="Verdana"/>
                <a:ea typeface="Verdana"/>
                <a:cs typeface="Verdana"/>
                <a:sym typeface="Verdana"/>
              </a:rPr>
              <a:t>(child, pid 3, ppid 2)</a:t>
            </a:r>
          </a:p>
        </p:txBody>
      </p:sp>
      <p:sp>
        <p:nvSpPr>
          <p:cNvPr id="151" name="Shape 1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Birth</a:t>
            </a:r>
          </a:p>
        </p:txBody>
      </p:sp>
      <p:sp>
        <p:nvSpPr>
          <p:cNvPr id="152" name="Shape 152"/>
          <p:cNvSpPr/>
          <p:nvPr/>
        </p:nvSpPr>
        <p:spPr>
          <a:xfrm>
            <a:off x="6139200" y="2307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cxnSp>
        <p:nvCxnSpPr>
          <p:cNvPr id="153" name="Shape 153"/>
          <p:cNvCxnSpPr>
            <a:stCxn id="152" idx="1"/>
            <a:endCxn id="150" idx="3"/>
          </p:cNvCxnSpPr>
          <p:nvPr/>
        </p:nvCxnSpPr>
        <p:spPr>
          <a:xfrm flipH="1">
            <a:off x="5485800" y="2571824"/>
            <a:ext cx="653400" cy="551100"/>
          </a:xfrm>
          <a:prstGeom prst="straightConnector1">
            <a:avLst/>
          </a:prstGeom>
          <a:noFill/>
          <a:ln w="19050" cap="flat" cmpd="sng">
            <a:solidFill>
              <a:srgbClr val="FFFFFF"/>
            </a:solidFill>
            <a:prstDash val="solid"/>
            <a:round/>
            <a:headEnd type="none" w="lg" len="lg"/>
            <a:tailEnd type="stealth"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Birth</a:t>
            </a:r>
          </a:p>
        </p:txBody>
      </p:sp>
      <p:sp>
        <p:nvSpPr>
          <p:cNvPr id="159" name="Shape 159"/>
          <p:cNvSpPr/>
          <p:nvPr/>
        </p:nvSpPr>
        <p:spPr>
          <a:xfrm>
            <a:off x="6139200" y="2307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cxnSp>
        <p:nvCxnSpPr>
          <p:cNvPr id="160" name="Shape 160"/>
          <p:cNvCxnSpPr>
            <a:stCxn id="159" idx="1"/>
            <a:endCxn id="161" idx="3"/>
          </p:cNvCxnSpPr>
          <p:nvPr/>
        </p:nvCxnSpPr>
        <p:spPr>
          <a:xfrm flipH="1">
            <a:off x="5485800" y="2571824"/>
            <a:ext cx="653400" cy="551100"/>
          </a:xfrm>
          <a:prstGeom prst="straightConnector1">
            <a:avLst/>
          </a:prstGeom>
          <a:noFill/>
          <a:ln w="19050" cap="flat" cmpd="sng">
            <a:solidFill>
              <a:srgbClr val="FFFFFF"/>
            </a:solidFill>
            <a:prstDash val="solid"/>
            <a:round/>
            <a:headEnd type="stealth" w="lg" len="lg"/>
            <a:tailEnd type="none" w="lg" len="lg"/>
          </a:ln>
        </p:spPr>
      </p:cxnSp>
      <p:sp>
        <p:nvSpPr>
          <p:cNvPr id="162" name="Shape 162"/>
          <p:cNvSpPr txBox="1"/>
          <p:nvPr/>
        </p:nvSpPr>
        <p:spPr>
          <a:xfrm>
            <a:off x="5313800" y="2459250"/>
            <a:ext cx="737400" cy="2250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rPr>
              <a:t>Exec</a:t>
            </a:r>
          </a:p>
        </p:txBody>
      </p:sp>
      <p:sp>
        <p:nvSpPr>
          <p:cNvPr id="163" name="Shape 163"/>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164" name="Shape 164"/>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a:t>
            </a:r>
            <a:br>
              <a:rPr lang="en" sz="1800">
                <a:latin typeface="Verdana"/>
                <a:ea typeface="Verdana"/>
                <a:cs typeface="Verdana"/>
                <a:sym typeface="Verdana"/>
              </a:rPr>
            </a:br>
            <a:r>
              <a:rPr lang="en" sz="1000">
                <a:latin typeface="Verdana"/>
                <a:ea typeface="Verdana"/>
                <a:cs typeface="Verdana"/>
                <a:sym typeface="Verdana"/>
              </a:rPr>
              <a:t>(child, pid 3, ppid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Birth</a:t>
            </a:r>
          </a:p>
        </p:txBody>
      </p:sp>
      <p:sp>
        <p:nvSpPr>
          <p:cNvPr id="170" name="Shape 170"/>
          <p:cNvSpPr/>
          <p:nvPr/>
        </p:nvSpPr>
        <p:spPr>
          <a:xfrm>
            <a:off x="6139200" y="2307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sp>
        <p:nvSpPr>
          <p:cNvPr id="171" name="Shape 171"/>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172" name="Shape 172"/>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 ppid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Death</a:t>
            </a:r>
          </a:p>
        </p:txBody>
      </p:sp>
      <p:sp>
        <p:nvSpPr>
          <p:cNvPr id="178" name="Shape 178"/>
          <p:cNvSpPr/>
          <p:nvPr/>
        </p:nvSpPr>
        <p:spPr>
          <a:xfrm>
            <a:off x="6139200" y="2307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cxnSp>
        <p:nvCxnSpPr>
          <p:cNvPr id="179" name="Shape 179"/>
          <p:cNvCxnSpPr>
            <a:stCxn id="178" idx="1"/>
            <a:endCxn id="180" idx="3"/>
          </p:cNvCxnSpPr>
          <p:nvPr/>
        </p:nvCxnSpPr>
        <p:spPr>
          <a:xfrm flipH="1">
            <a:off x="5485800" y="2571824"/>
            <a:ext cx="653400" cy="551100"/>
          </a:xfrm>
          <a:prstGeom prst="straightConnector1">
            <a:avLst/>
          </a:prstGeom>
          <a:noFill/>
          <a:ln w="19050" cap="flat" cmpd="sng">
            <a:solidFill>
              <a:srgbClr val="FFFFFF"/>
            </a:solidFill>
            <a:prstDash val="solid"/>
            <a:round/>
            <a:headEnd type="stealth" w="lg" len="lg"/>
            <a:tailEnd type="none" w="lg" len="lg"/>
          </a:ln>
        </p:spPr>
      </p:cxnSp>
      <p:sp>
        <p:nvSpPr>
          <p:cNvPr id="181" name="Shape 181"/>
          <p:cNvSpPr txBox="1"/>
          <p:nvPr/>
        </p:nvSpPr>
        <p:spPr>
          <a:xfrm>
            <a:off x="5313800" y="2459250"/>
            <a:ext cx="737400" cy="2250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rPr>
              <a:t>Exit</a:t>
            </a:r>
          </a:p>
        </p:txBody>
      </p:sp>
      <p:sp>
        <p:nvSpPr>
          <p:cNvPr id="182" name="Shape 182"/>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183" name="Shape 183"/>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find</a:t>
            </a:r>
            <a:br>
              <a:rPr lang="en" sz="1800">
                <a:latin typeface="Verdana"/>
                <a:ea typeface="Verdana"/>
                <a:cs typeface="Verdana"/>
                <a:sym typeface="Verdana"/>
              </a:rPr>
            </a:br>
            <a:r>
              <a:rPr lang="en" sz="1000">
                <a:latin typeface="Verdana"/>
                <a:ea typeface="Verdana"/>
                <a:cs typeface="Verdana"/>
                <a:sym typeface="Verdana"/>
              </a:rPr>
              <a:t>(child, pid 3, ppid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
        <p:cNvGrpSpPr/>
        <p:nvPr/>
      </p:nvGrpSpPr>
      <p:grpSpPr>
        <a:xfrm>
          <a:off x="0" y="0"/>
          <a:ext cx="0" cy="0"/>
          <a:chOff x="0" y="0"/>
          <a:chExt cx="0" cy="0"/>
        </a:xfrm>
      </p:grpSpPr>
      <p:pic>
        <p:nvPicPr>
          <p:cNvPr id="188" name="Shape 188" descr="Prison_Overrun.png"/>
          <p:cNvPicPr preferRelativeResize="0"/>
          <p:nvPr/>
        </p:nvPicPr>
        <p:blipFill>
          <a:blip r:embed="rId4">
            <a:alphaModFix/>
          </a:blip>
          <a:stretch>
            <a:fillRect/>
          </a:stretch>
        </p:blipFill>
        <p:spPr>
          <a:xfrm>
            <a:off x="11" y="11"/>
            <a:ext cx="919930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Verdana"/>
                <a:ea typeface="Verdana"/>
                <a:cs typeface="Verdana"/>
                <a:sym typeface="Verdana"/>
              </a:rPr>
              <a:t>Process Death</a:t>
            </a:r>
          </a:p>
        </p:txBody>
      </p:sp>
      <p:sp>
        <p:nvSpPr>
          <p:cNvPr id="194" name="Shape 194"/>
          <p:cNvSpPr/>
          <p:nvPr/>
        </p:nvSpPr>
        <p:spPr>
          <a:xfrm>
            <a:off x="6139200" y="23078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kernel</a:t>
            </a:r>
          </a:p>
        </p:txBody>
      </p:sp>
      <p:sp>
        <p:nvSpPr>
          <p:cNvPr id="195" name="Shape 195"/>
          <p:cNvSpPr/>
          <p:nvPr/>
        </p:nvSpPr>
        <p:spPr>
          <a:xfrm>
            <a:off x="3658200" y="175657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bash </a:t>
            </a:r>
            <a:br>
              <a:rPr lang="en" sz="1800">
                <a:latin typeface="Verdana"/>
                <a:ea typeface="Verdana"/>
                <a:cs typeface="Verdana"/>
                <a:sym typeface="Verdana"/>
              </a:rPr>
            </a:br>
            <a:r>
              <a:rPr lang="en" sz="1000">
                <a:latin typeface="Verdana"/>
                <a:ea typeface="Verdana"/>
                <a:cs typeface="Verdana"/>
                <a:sym typeface="Verdana"/>
              </a:rPr>
              <a:t>(parent, pid 2)</a:t>
            </a:r>
          </a:p>
        </p:txBody>
      </p:sp>
      <p:sp>
        <p:nvSpPr>
          <p:cNvPr id="196" name="Shape 196"/>
          <p:cNvSpPr/>
          <p:nvPr/>
        </p:nvSpPr>
        <p:spPr>
          <a:xfrm>
            <a:off x="3658200" y="2858925"/>
            <a:ext cx="1827600" cy="5279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latin typeface="Verdana"/>
                <a:ea typeface="Verdana"/>
                <a:cs typeface="Verdana"/>
                <a:sym typeface="Verdana"/>
              </a:rPr>
              <a:t>ZOMBIE</a:t>
            </a:r>
            <a:br>
              <a:rPr lang="en" sz="1800">
                <a:latin typeface="Verdana"/>
                <a:ea typeface="Verdana"/>
                <a:cs typeface="Verdana"/>
                <a:sym typeface="Verdana"/>
              </a:rPr>
            </a:br>
            <a:r>
              <a:rPr lang="en" sz="1000">
                <a:latin typeface="Verdana"/>
                <a:ea typeface="Verdana"/>
                <a:cs typeface="Verdana"/>
                <a:sym typeface="Verdana"/>
              </a:rPr>
              <a:t>(child, pid 3, ppid 2)</a:t>
            </a:r>
          </a:p>
        </p:txBody>
      </p:sp>
      <p:cxnSp>
        <p:nvCxnSpPr>
          <p:cNvPr id="197" name="Shape 197"/>
          <p:cNvCxnSpPr>
            <a:stCxn id="195" idx="3"/>
            <a:endCxn id="194" idx="1"/>
          </p:cNvCxnSpPr>
          <p:nvPr/>
        </p:nvCxnSpPr>
        <p:spPr>
          <a:xfrm>
            <a:off x="5485800" y="2020574"/>
            <a:ext cx="653400" cy="551400"/>
          </a:xfrm>
          <a:prstGeom prst="straightConnector1">
            <a:avLst/>
          </a:prstGeom>
          <a:noFill/>
          <a:ln w="19050" cap="flat" cmpd="sng">
            <a:solidFill>
              <a:srgbClr val="FFFFFF"/>
            </a:solidFill>
            <a:prstDash val="solid"/>
            <a:round/>
            <a:headEnd type="none" w="lg" len="lg"/>
            <a:tailEnd type="stealth" w="lg" len="lg"/>
          </a:ln>
        </p:spPr>
      </p:cxnSp>
      <p:sp>
        <p:nvSpPr>
          <p:cNvPr id="198" name="Shape 198"/>
          <p:cNvSpPr txBox="1"/>
          <p:nvPr/>
        </p:nvSpPr>
        <p:spPr>
          <a:xfrm>
            <a:off x="5313800" y="2306850"/>
            <a:ext cx="737400" cy="2250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rPr>
              <a:t>Wait</a:t>
            </a:r>
          </a:p>
        </p:txBody>
      </p:sp>
    </p:spTree>
  </p:cSld>
  <p:clrMapOvr>
    <a:masterClrMapping/>
  </p:clrMapOvr>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4066</Words>
  <Application>Microsoft Macintosh PowerPoint</Application>
  <PresentationFormat>On-screen Show (16:9)</PresentationFormat>
  <Paragraphs>239</Paragraphs>
  <Slides>31</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Helvetica Neue</vt:lpstr>
      <vt:lpstr>Courier New</vt:lpstr>
      <vt:lpstr>Verdana</vt:lpstr>
      <vt:lpstr>Wingdings</vt:lpstr>
      <vt:lpstr>Arial</vt:lpstr>
      <vt:lpstr>Custom Theme</vt:lpstr>
      <vt:lpstr>Custom Theme</vt:lpstr>
      <vt:lpstr>Core Components of a UNIX Operating System</vt:lpstr>
      <vt:lpstr>Process Birth</vt:lpstr>
      <vt:lpstr>Process Birth</vt:lpstr>
      <vt:lpstr>Process Birth</vt:lpstr>
      <vt:lpstr>Process Birth</vt:lpstr>
      <vt:lpstr>Process Birth</vt:lpstr>
      <vt:lpstr>Process Death</vt:lpstr>
      <vt:lpstr>PowerPoint Presentation</vt:lpstr>
      <vt:lpstr>Process Death</vt:lpstr>
      <vt:lpstr>Different States of Processes</vt:lpstr>
      <vt:lpstr>Different Types of Processes</vt:lpstr>
      <vt:lpstr>Orphaning a Process</vt:lpstr>
      <vt:lpstr>Orphaning a Process</vt:lpstr>
      <vt:lpstr>Orphaning a Process</vt:lpstr>
      <vt:lpstr>Orphaning a Process</vt:lpstr>
      <vt:lpstr>Orphaning a Process</vt:lpstr>
      <vt:lpstr>Orphaning a Process</vt:lpstr>
      <vt:lpstr>Daemon Processes</vt:lpstr>
      <vt:lpstr>Signals and Communication</vt:lpstr>
      <vt:lpstr>What defines a process?</vt:lpstr>
      <vt:lpstr>Process Attributes</vt:lpstr>
      <vt:lpstr>Process Table</vt:lpstr>
      <vt:lpstr>Different States of Processes</vt:lpstr>
      <vt:lpstr>Signals and Communication</vt:lpstr>
      <vt:lpstr>Different Types of Processes</vt:lpstr>
      <vt:lpstr>What is a Session?</vt:lpstr>
      <vt:lpstr>What is a Session?</vt:lpstr>
      <vt:lpstr>PowerPoint Presentation</vt:lpstr>
      <vt:lpstr>What is a Session?</vt:lpstr>
      <vt:lpstr>PowerPoint Presentation</vt:lpstr>
      <vt:lpstr>What is a terminal?</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Components of a UNIX Operating System</dc:title>
  <cp:lastModifiedBy>C.J. Herman</cp:lastModifiedBy>
  <cp:revision>2</cp:revision>
  <dcterms:modified xsi:type="dcterms:W3CDTF">2017-10-05T06:59:56Z</dcterms:modified>
</cp:coreProperties>
</file>