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9"/>
    <p:restoredTop sz="94643"/>
  </p:normalViewPr>
  <p:slideViewPr>
    <p:cSldViewPr snapToGrid="0" snapToObjects="1">
      <p:cViewPr varScale="1">
        <p:scale>
          <a:sx n="168" d="100"/>
          <a:sy n="168" d="100"/>
        </p:scale>
        <p:origin x="44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4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6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2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3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0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4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0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4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527-A84C-6148-805D-E83E2135505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0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01527-A84C-6148-805D-E83E2135505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D5116-9C9A-634C-8018-9DB152E9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2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531157D-6195-C34A-B9FC-9FFCBAFA459F}"/>
              </a:ext>
            </a:extLst>
          </p:cNvPr>
          <p:cNvSpPr txBox="1"/>
          <p:nvPr/>
        </p:nvSpPr>
        <p:spPr>
          <a:xfrm>
            <a:off x="5332681" y="76944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if(0) answer = 5;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else answer = 2;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777C79-4C22-9D4E-9B1D-D7AEC53AB036}"/>
              </a:ext>
            </a:extLst>
          </p:cNvPr>
          <p:cNvSpPr txBox="1"/>
          <p:nvPr/>
        </p:nvSpPr>
        <p:spPr>
          <a:xfrm>
            <a:off x="5332681" y="477054"/>
            <a:ext cx="11721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mov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je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else_branch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mov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5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after_if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else_branch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mov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2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after_if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534B73-C22E-904B-8473-CAD5F8C2DFED}"/>
              </a:ext>
            </a:extLst>
          </p:cNvPr>
          <p:cNvSpPr txBox="1"/>
          <p:nvPr/>
        </p:nvSpPr>
        <p:spPr>
          <a:xfrm>
            <a:off x="3429000" y="169277"/>
            <a:ext cx="19399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 C-style reminder</a:t>
            </a:r>
          </a:p>
          <a:p>
            <a:endParaRPr lang="en-US" sz="1000" dirty="0"/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000" dirty="0"/>
              <a:t> compares a register</a:t>
            </a:r>
          </a:p>
          <a:p>
            <a:r>
              <a:rPr lang="en-US" sz="1000" dirty="0"/>
              <a:t>to a value (or other register)</a:t>
            </a:r>
          </a:p>
          <a:p>
            <a:r>
              <a:rPr lang="en-US" sz="1000" dirty="0"/>
              <a:t>and sets status bits for jumps.</a:t>
            </a:r>
          </a:p>
          <a:p>
            <a:endParaRPr lang="en-US" sz="1000" dirty="0"/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je</a:t>
            </a:r>
            <a:r>
              <a:rPr lang="en-US" sz="1000" dirty="0"/>
              <a:t> is "jump if equal". There are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jg</a:t>
            </a:r>
            <a:r>
              <a:rPr lang="en-US" sz="1000" dirty="0"/>
              <a:t> (jump greater),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jle</a:t>
            </a:r>
            <a:r>
              <a:rPr lang="en-US" sz="1000" dirty="0"/>
              <a:t> (jump less</a:t>
            </a:r>
          </a:p>
          <a:p>
            <a:r>
              <a:rPr lang="en-US" sz="1000" dirty="0"/>
              <a:t>than or equal), and more,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/>
              <a:t>(jump not equal)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69B382-ECB9-964C-8280-CEC37A7658A5}"/>
              </a:ext>
            </a:extLst>
          </p:cNvPr>
          <p:cNvSpPr txBox="1"/>
          <p:nvPr/>
        </p:nvSpPr>
        <p:spPr>
          <a:xfrm>
            <a:off x="16946" y="76944"/>
            <a:ext cx="3270447" cy="8833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TASK: Add </a:t>
            </a:r>
            <a:r>
              <a:rPr lang="en-US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booleans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, comparisons, and if to this language</a:t>
            </a:r>
          </a:p>
          <a:p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What are your motivating examples?</a:t>
            </a: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(* Any changes to grammar and expr?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expr := &lt;number&gt;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(&lt;op&gt;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(let (&lt;name&gt; &lt;expr&gt;)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(+ &lt;expr&gt; &lt;expr&gt;)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   :=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op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Inc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Dec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int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op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string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string * expr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EPlus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expr * expr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int_of_string_opt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try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Some(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int_of_string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Failure _ -&gt; None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(se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Sexp.t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: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se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(* Which cases need to change?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Which new cases are needed?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parse (s : string) :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Sexp.of_string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 Compiles a source program string to an x86 string *)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compile (program : string) : string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parse program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 []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instrs_str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String.concat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"\n"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section .text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%s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ret\n"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instrs_str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(* Any changes to compile?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3A17DD-1ABF-AA44-862F-0186EC6476D1}"/>
              </a:ext>
            </a:extLst>
          </p:cNvPr>
          <p:cNvSpPr/>
          <p:nvPr/>
        </p:nvSpPr>
        <p:spPr>
          <a:xfrm>
            <a:off x="3429000" y="1892826"/>
            <a:ext cx="3429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stackloc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* 8)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%d]"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stackloc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(string * int) list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find (env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(x : string) : int option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env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[] -&gt; None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(y,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)::rest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if y = x then Some(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else find rest x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(e : expr)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: int) (env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(* Which cases need to change?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Which new cases are needed? *)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2EEEA7-E915-A049-86E9-F1A996CEBC96}"/>
              </a:ext>
            </a:extLst>
          </p:cNvPr>
          <p:cNvSpPr/>
          <p:nvPr/>
        </p:nvSpPr>
        <p:spPr>
          <a:xfrm>
            <a:off x="3511789" y="5806082"/>
            <a:ext cx="3273184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extern int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int result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("%d\n", result);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(* Any changes to main? *)</a:t>
            </a:r>
          </a:p>
          <a:p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Frame 98">
            <a:extLst>
              <a:ext uri="{FF2B5EF4-FFF2-40B4-BE49-F238E27FC236}">
                <a16:creationId xmlns:a16="http://schemas.microsoft.com/office/drawing/2014/main" id="{DC87BBD9-37A5-C84E-BAE0-B0922D2B5324}"/>
              </a:ext>
            </a:extLst>
          </p:cNvPr>
          <p:cNvSpPr/>
          <p:nvPr/>
        </p:nvSpPr>
        <p:spPr>
          <a:xfrm>
            <a:off x="70803" y="39588"/>
            <a:ext cx="3358197" cy="265212"/>
          </a:xfrm>
          <a:prstGeom prst="frame">
            <a:avLst>
              <a:gd name="adj1" fmla="val 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7A70AD08-AD4B-8F42-9925-8164FAF8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D2C830-2EA1-7E40-80D4-9E1693BFE459}"/>
              </a:ext>
            </a:extLst>
          </p:cNvPr>
          <p:cNvSpPr txBox="1"/>
          <p:nvPr/>
        </p:nvSpPr>
        <p:spPr>
          <a:xfrm>
            <a:off x="83425" y="184224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7F651-4F12-9A4F-9378-A2DD43C8C1FC}"/>
              </a:ext>
            </a:extLst>
          </p:cNvPr>
          <p:cNvSpPr txBox="1"/>
          <p:nvPr/>
        </p:nvSpPr>
        <p:spPr>
          <a:xfrm>
            <a:off x="888453" y="161523"/>
            <a:ext cx="10839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Representation (bits)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E87EF-BA94-6743-B308-364A0FDDA196}"/>
              </a:ext>
            </a:extLst>
          </p:cNvPr>
          <p:cNvSpPr txBox="1"/>
          <p:nvPr/>
        </p:nvSpPr>
        <p:spPr>
          <a:xfrm>
            <a:off x="2804713" y="184224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Representation</a:t>
            </a:r>
          </a:p>
          <a:p>
            <a:pPr algn="ctr"/>
            <a:r>
              <a:rPr lang="en-US" sz="800" b="1" dirty="0"/>
              <a:t>hex                 decimal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E4F1C-A1BE-E14F-AA39-29DE75A48194}"/>
              </a:ext>
            </a:extLst>
          </p:cNvPr>
          <p:cNvSpPr txBox="1"/>
          <p:nvPr/>
        </p:nvSpPr>
        <p:spPr>
          <a:xfrm>
            <a:off x="411230" y="85342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A24FBA-B487-4E4B-8A10-050ED2C0360A}"/>
              </a:ext>
            </a:extLst>
          </p:cNvPr>
          <p:cNvSpPr txBox="1"/>
          <p:nvPr/>
        </p:nvSpPr>
        <p:spPr>
          <a:xfrm>
            <a:off x="647679" y="850428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0000 0000 0000 ... 0000 0000 000</a:t>
            </a:r>
            <a:r>
              <a:rPr lang="en-US" sz="800" b="1" dirty="0"/>
              <a:t>1</a:t>
            </a:r>
            <a:r>
              <a:rPr lang="en-US" sz="800" dirty="0"/>
              <a:t> </a:t>
            </a:r>
            <a:r>
              <a:rPr lang="en-US" sz="800" b="1" dirty="0"/>
              <a:t>0011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F8280-A6E2-0342-A58D-747ACDED5E12}"/>
              </a:ext>
            </a:extLst>
          </p:cNvPr>
          <p:cNvSpPr txBox="1"/>
          <p:nvPr/>
        </p:nvSpPr>
        <p:spPr>
          <a:xfrm>
            <a:off x="2715861" y="879220"/>
            <a:ext cx="1194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0x000...00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19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9E7A8-CC7F-ED40-9C80-E8493C421763}"/>
              </a:ext>
            </a:extLst>
          </p:cNvPr>
          <p:cNvSpPr txBox="1"/>
          <p:nvPr/>
        </p:nvSpPr>
        <p:spPr>
          <a:xfrm>
            <a:off x="338334" y="140053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2D1984-1255-1B41-BF2B-E17D05F09527}"/>
              </a:ext>
            </a:extLst>
          </p:cNvPr>
          <p:cNvSpPr txBox="1"/>
          <p:nvPr/>
        </p:nvSpPr>
        <p:spPr>
          <a:xfrm>
            <a:off x="646413" y="1386491"/>
            <a:ext cx="18838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0000 0000 0000 ... 0000 0000 _________</a:t>
            </a:r>
            <a:endParaRPr lang="en-US" sz="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16F00-2A19-384A-AAD6-702DB4691272}"/>
              </a:ext>
            </a:extLst>
          </p:cNvPr>
          <p:cNvSpPr txBox="1"/>
          <p:nvPr/>
        </p:nvSpPr>
        <p:spPr>
          <a:xfrm>
            <a:off x="2700985" y="1407490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0x000...00__    ___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33A994-759E-1A45-B313-1E05272CFA9F}"/>
              </a:ext>
            </a:extLst>
          </p:cNvPr>
          <p:cNvSpPr txBox="1"/>
          <p:nvPr/>
        </p:nvSpPr>
        <p:spPr>
          <a:xfrm>
            <a:off x="228488" y="1667033"/>
            <a:ext cx="3593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21715-39EB-4340-AB17-3B097A782BFE}"/>
              </a:ext>
            </a:extLst>
          </p:cNvPr>
          <p:cNvSpPr txBox="1"/>
          <p:nvPr/>
        </p:nvSpPr>
        <p:spPr>
          <a:xfrm>
            <a:off x="641620" y="1672766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1</a:t>
            </a:r>
            <a:r>
              <a:rPr lang="en-US" sz="800" dirty="0"/>
              <a:t>111 1111 1111 ... 1111 1111 1111 111</a:t>
            </a:r>
            <a:r>
              <a:rPr lang="en-US" sz="800" b="1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88B8C1-F9F2-474E-B3A3-7B81E8264F95}"/>
              </a:ext>
            </a:extLst>
          </p:cNvPr>
          <p:cNvSpPr txBox="1"/>
          <p:nvPr/>
        </p:nvSpPr>
        <p:spPr>
          <a:xfrm>
            <a:off x="199442" y="1946090"/>
            <a:ext cx="381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false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AB66B1-22C4-3345-A850-23E58928C53B}"/>
              </a:ext>
            </a:extLst>
          </p:cNvPr>
          <p:cNvSpPr txBox="1"/>
          <p:nvPr/>
        </p:nvSpPr>
        <p:spPr>
          <a:xfrm>
            <a:off x="641619" y="1953108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0</a:t>
            </a:r>
            <a:r>
              <a:rPr lang="en-US" sz="800" dirty="0"/>
              <a:t>111 1111 1111 ... 1111 1111 1111 111</a:t>
            </a:r>
            <a:r>
              <a:rPr lang="en-US" sz="800" b="1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5EC723-A351-874C-8D9D-7554EC5818A3}"/>
              </a:ext>
            </a:extLst>
          </p:cNvPr>
          <p:cNvSpPr txBox="1"/>
          <p:nvPr/>
        </p:nvSpPr>
        <p:spPr>
          <a:xfrm>
            <a:off x="2723427" y="1680267"/>
            <a:ext cx="1194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FF...FFF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-2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22951F-214E-1540-A0BA-46C7CAA3717C}"/>
              </a:ext>
            </a:extLst>
          </p:cNvPr>
          <p:cNvSpPr txBox="1"/>
          <p:nvPr/>
        </p:nvSpPr>
        <p:spPr>
          <a:xfrm>
            <a:off x="2723427" y="1953045"/>
            <a:ext cx="1082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FF...FFF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4834E68-A1AD-1247-B53D-2F0F4D668538}"/>
              </a:ext>
            </a:extLst>
          </p:cNvPr>
          <p:cNvSpPr/>
          <p:nvPr/>
        </p:nvSpPr>
        <p:spPr>
          <a:xfrm rot="16200000">
            <a:off x="1450643" y="30609"/>
            <a:ext cx="156495" cy="15599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DC8ED-C590-0F44-8155-3A77530F8D7C}"/>
              </a:ext>
            </a:extLst>
          </p:cNvPr>
          <p:cNvSpPr txBox="1"/>
          <p:nvPr/>
        </p:nvSpPr>
        <p:spPr>
          <a:xfrm>
            <a:off x="498754" y="486139"/>
            <a:ext cx="1500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63-bit, 2's complement number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564671-F976-2D42-B335-049D6F03756F}"/>
              </a:ext>
            </a:extLst>
          </p:cNvPr>
          <p:cNvCxnSpPr>
            <a:cxnSpLocks/>
          </p:cNvCxnSpPr>
          <p:nvPr/>
        </p:nvCxnSpPr>
        <p:spPr>
          <a:xfrm>
            <a:off x="2360245" y="732329"/>
            <a:ext cx="0" cy="16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673FFC-663A-6543-AE12-BAFA8BE2DA0F}"/>
              </a:ext>
            </a:extLst>
          </p:cNvPr>
          <p:cNvSpPr txBox="1"/>
          <p:nvPr/>
        </p:nvSpPr>
        <p:spPr>
          <a:xfrm>
            <a:off x="2092279" y="520317"/>
            <a:ext cx="1172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tag bit</a:t>
            </a:r>
            <a:r>
              <a:rPr lang="en-US" sz="800" dirty="0"/>
              <a:t> (1=</a:t>
            </a:r>
            <a:r>
              <a:rPr lang="en-US" sz="800" dirty="0" err="1"/>
              <a:t>num</a:t>
            </a:r>
            <a:r>
              <a:rPr lang="en-US" sz="800" dirty="0"/>
              <a:t>, 0=bool)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C03122-4BDE-AC42-9C9F-8A2F1ACEC495}"/>
              </a:ext>
            </a:extLst>
          </p:cNvPr>
          <p:cNvCxnSpPr>
            <a:cxnSpLocks/>
          </p:cNvCxnSpPr>
          <p:nvPr/>
        </p:nvCxnSpPr>
        <p:spPr>
          <a:xfrm>
            <a:off x="752036" y="2133704"/>
            <a:ext cx="0" cy="11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9B902D-C38F-4846-A0C2-A4F1A683A4D4}"/>
              </a:ext>
            </a:extLst>
          </p:cNvPr>
          <p:cNvSpPr txBox="1"/>
          <p:nvPr/>
        </p:nvSpPr>
        <p:spPr>
          <a:xfrm>
            <a:off x="450603" y="2281385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true/false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4BD112B-7B38-4440-A657-514234573631}"/>
              </a:ext>
            </a:extLst>
          </p:cNvPr>
          <p:cNvSpPr/>
          <p:nvPr/>
        </p:nvSpPr>
        <p:spPr>
          <a:xfrm rot="5400000">
            <a:off x="1497427" y="1425090"/>
            <a:ext cx="96123" cy="15267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6F0EA-051F-0546-AFCF-B54A166A040A}"/>
              </a:ext>
            </a:extLst>
          </p:cNvPr>
          <p:cNvSpPr txBox="1"/>
          <p:nvPr/>
        </p:nvSpPr>
        <p:spPr>
          <a:xfrm>
            <a:off x="1163179" y="2260715"/>
            <a:ext cx="18582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62 bits for future value representations!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11505E-35AF-9F47-9BED-F4F00ECD7A40}"/>
              </a:ext>
            </a:extLst>
          </p:cNvPr>
          <p:cNvSpPr txBox="1"/>
          <p:nvPr/>
        </p:nvSpPr>
        <p:spPr>
          <a:xfrm>
            <a:off x="364743" y="1111284"/>
            <a:ext cx="268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DF96A1-12E7-4740-83CB-E805E93E0B2B}"/>
              </a:ext>
            </a:extLst>
          </p:cNvPr>
          <p:cNvSpPr txBox="1"/>
          <p:nvPr/>
        </p:nvSpPr>
        <p:spPr>
          <a:xfrm>
            <a:off x="647192" y="1094293"/>
            <a:ext cx="18549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1111 1111 1111 ... 1111 1111 1111 </a:t>
            </a:r>
            <a:r>
              <a:rPr lang="en-US" sz="800" b="1" dirty="0"/>
              <a:t>1101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0A9E65-56C0-3C4E-A1E1-72F84626D35C}"/>
              </a:ext>
            </a:extLst>
          </p:cNvPr>
          <p:cNvSpPr txBox="1"/>
          <p:nvPr/>
        </p:nvSpPr>
        <p:spPr>
          <a:xfrm>
            <a:off x="2700984" y="1130797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0xFFF...FFF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-3 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7D4F48-42AA-894D-AD9C-16B8962F8881}"/>
              </a:ext>
            </a:extLst>
          </p:cNvPr>
          <p:cNvSpPr/>
          <p:nvPr/>
        </p:nvSpPr>
        <p:spPr>
          <a:xfrm>
            <a:off x="4323607" y="499549"/>
            <a:ext cx="25343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(e : expr)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env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(n) -&gt;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EBool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(b) (* b is true or false *) -&gt;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60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531157D-6195-C34A-B9FC-9FFCBAFA459F}"/>
              </a:ext>
            </a:extLst>
          </p:cNvPr>
          <p:cNvSpPr txBox="1"/>
          <p:nvPr/>
        </p:nvSpPr>
        <p:spPr>
          <a:xfrm>
            <a:off x="5332681" y="76944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if(0) answer = 5;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else answer = 2;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777C79-4C22-9D4E-9B1D-D7AEC53AB036}"/>
              </a:ext>
            </a:extLst>
          </p:cNvPr>
          <p:cNvSpPr txBox="1"/>
          <p:nvPr/>
        </p:nvSpPr>
        <p:spPr>
          <a:xfrm>
            <a:off x="5332681" y="477054"/>
            <a:ext cx="11721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mov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je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else_branch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mov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5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after_if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else_branch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mov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2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after_if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534B73-C22E-904B-8473-CAD5F8C2DFED}"/>
              </a:ext>
            </a:extLst>
          </p:cNvPr>
          <p:cNvSpPr txBox="1"/>
          <p:nvPr/>
        </p:nvSpPr>
        <p:spPr>
          <a:xfrm>
            <a:off x="3429000" y="169277"/>
            <a:ext cx="19399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 C-style reminder</a:t>
            </a:r>
          </a:p>
          <a:p>
            <a:endParaRPr lang="en-US" sz="1000" dirty="0"/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000" dirty="0"/>
              <a:t> compares a register</a:t>
            </a:r>
          </a:p>
          <a:p>
            <a:r>
              <a:rPr lang="en-US" sz="1000" dirty="0"/>
              <a:t>to a value (or other register)</a:t>
            </a:r>
          </a:p>
          <a:p>
            <a:r>
              <a:rPr lang="en-US" sz="1000" dirty="0"/>
              <a:t>and sets status bits for jumps.</a:t>
            </a:r>
          </a:p>
          <a:p>
            <a:endParaRPr lang="en-US" sz="1000" dirty="0"/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je</a:t>
            </a:r>
            <a:r>
              <a:rPr lang="en-US" sz="1000" dirty="0"/>
              <a:t> is "jump if equal". There are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jg</a:t>
            </a:r>
            <a:r>
              <a:rPr lang="en-US" sz="1000" dirty="0"/>
              <a:t> (jump greater),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jle</a:t>
            </a:r>
            <a:r>
              <a:rPr lang="en-US" sz="1000" dirty="0"/>
              <a:t> (jump less</a:t>
            </a:r>
          </a:p>
          <a:p>
            <a:r>
              <a:rPr lang="en-US" sz="1000" dirty="0"/>
              <a:t>than or equal), and more,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/>
              <a:t>(jump not equal)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69B382-ECB9-964C-8280-CEC37A7658A5}"/>
              </a:ext>
            </a:extLst>
          </p:cNvPr>
          <p:cNvSpPr txBox="1"/>
          <p:nvPr/>
        </p:nvSpPr>
        <p:spPr>
          <a:xfrm>
            <a:off x="16946" y="76944"/>
            <a:ext cx="3270447" cy="8833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TASK: Add </a:t>
            </a:r>
            <a:r>
              <a:rPr lang="en-US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booleans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, comparisons, and if to this language</a:t>
            </a:r>
          </a:p>
          <a:p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What are your motivating examples?</a:t>
            </a: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(* Any changes to grammar and expr?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expr := &lt;number&gt;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(&lt;op&gt;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(let (&lt;name&gt; &lt;expr&gt;)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(+ &lt;expr&gt; &lt;expr&gt;)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   :=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op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Inc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Dec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int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op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string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string * expr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EPlus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expr * expr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int_of_string_opt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try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Some(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int_of_string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Failure _ -&gt; None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(se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Sexp.t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: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se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(* Which cases need to change?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Which new cases are needed?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parse (s : string) :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Sexp.of_string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 Compiles a source program string to an x86 string *)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compile (program : string) : string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parse program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 []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instrs_str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String.concat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"\n"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section .text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%s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ret\n"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instrs_str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(* Any changes to compile?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3A17DD-1ABF-AA44-862F-0186EC6476D1}"/>
              </a:ext>
            </a:extLst>
          </p:cNvPr>
          <p:cNvSpPr/>
          <p:nvPr/>
        </p:nvSpPr>
        <p:spPr>
          <a:xfrm>
            <a:off x="3429000" y="1892826"/>
            <a:ext cx="3429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stackloc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* 8)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%d]"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stackloc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(string * int) list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find (env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(x : string) : int option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env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[] -&gt; None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(y,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)::rest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if y = x then Some(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else find rest x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(e : expr)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: int) (env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(* Which cases need to change?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Which new cases are needed? *)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2EEEA7-E915-A049-86E9-F1A996CEBC96}"/>
              </a:ext>
            </a:extLst>
          </p:cNvPr>
          <p:cNvSpPr/>
          <p:nvPr/>
        </p:nvSpPr>
        <p:spPr>
          <a:xfrm>
            <a:off x="3511789" y="5806082"/>
            <a:ext cx="3273184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extern int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int result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("%d\n", result);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(* Any changes to main? *)</a:t>
            </a:r>
          </a:p>
          <a:p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Frame 98">
            <a:extLst>
              <a:ext uri="{FF2B5EF4-FFF2-40B4-BE49-F238E27FC236}">
                <a16:creationId xmlns:a16="http://schemas.microsoft.com/office/drawing/2014/main" id="{DC87BBD9-37A5-C84E-BAE0-B0922D2B5324}"/>
              </a:ext>
            </a:extLst>
          </p:cNvPr>
          <p:cNvSpPr/>
          <p:nvPr/>
        </p:nvSpPr>
        <p:spPr>
          <a:xfrm>
            <a:off x="70803" y="39588"/>
            <a:ext cx="3358197" cy="265212"/>
          </a:xfrm>
          <a:prstGeom prst="frame">
            <a:avLst>
              <a:gd name="adj1" fmla="val 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7A70AD08-AD4B-8F42-9925-8164FAF8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2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531157D-6195-C34A-B9FC-9FFCBAFA459F}"/>
              </a:ext>
            </a:extLst>
          </p:cNvPr>
          <p:cNvSpPr txBox="1"/>
          <p:nvPr/>
        </p:nvSpPr>
        <p:spPr>
          <a:xfrm>
            <a:off x="5332681" y="76944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if(0) answer = 5;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else answer = 2;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777C79-4C22-9D4E-9B1D-D7AEC53AB036}"/>
              </a:ext>
            </a:extLst>
          </p:cNvPr>
          <p:cNvSpPr txBox="1"/>
          <p:nvPr/>
        </p:nvSpPr>
        <p:spPr>
          <a:xfrm>
            <a:off x="5332681" y="477054"/>
            <a:ext cx="11721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mov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je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else_branch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mov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5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after_if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else_branch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mov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2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after_if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534B73-C22E-904B-8473-CAD5F8C2DFED}"/>
              </a:ext>
            </a:extLst>
          </p:cNvPr>
          <p:cNvSpPr txBox="1"/>
          <p:nvPr/>
        </p:nvSpPr>
        <p:spPr>
          <a:xfrm>
            <a:off x="3429000" y="169277"/>
            <a:ext cx="19399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 C-style reminder</a:t>
            </a:r>
          </a:p>
          <a:p>
            <a:endParaRPr lang="en-US" sz="1000" dirty="0"/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000" dirty="0"/>
              <a:t> compares a register</a:t>
            </a:r>
          </a:p>
          <a:p>
            <a:r>
              <a:rPr lang="en-US" sz="1000" dirty="0"/>
              <a:t>to a value (or other register)</a:t>
            </a:r>
          </a:p>
          <a:p>
            <a:r>
              <a:rPr lang="en-US" sz="1000" dirty="0"/>
              <a:t>and sets status bits for jumps.</a:t>
            </a:r>
          </a:p>
          <a:p>
            <a:endParaRPr lang="en-US" sz="1000" dirty="0"/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je</a:t>
            </a:r>
            <a:r>
              <a:rPr lang="en-US" sz="1000" dirty="0"/>
              <a:t> is "jump if equal". There are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jg</a:t>
            </a:r>
            <a:r>
              <a:rPr lang="en-US" sz="1000" dirty="0"/>
              <a:t> (jump greater),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jle</a:t>
            </a:r>
            <a:r>
              <a:rPr lang="en-US" sz="1000" dirty="0"/>
              <a:t> (jump less</a:t>
            </a:r>
          </a:p>
          <a:p>
            <a:r>
              <a:rPr lang="en-US" sz="1000" dirty="0"/>
              <a:t>than or equal), and more,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/>
              <a:t>(jump not equal)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69B382-ECB9-964C-8280-CEC37A7658A5}"/>
              </a:ext>
            </a:extLst>
          </p:cNvPr>
          <p:cNvSpPr txBox="1"/>
          <p:nvPr/>
        </p:nvSpPr>
        <p:spPr>
          <a:xfrm>
            <a:off x="16946" y="76944"/>
            <a:ext cx="3270447" cy="8833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TASK: Add </a:t>
            </a:r>
            <a:r>
              <a:rPr lang="en-US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booleans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, comparisons, and if to this language</a:t>
            </a:r>
          </a:p>
          <a:p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What are your motivating examples?</a:t>
            </a: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endParaRPr lang="en-US" sz="800" b="1" dirty="0">
              <a:latin typeface="Gill Sans MT" panose="020B0502020104020203" pitchFamily="34" charset="77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(* Any changes to grammar and expr?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expr := &lt;number&gt;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(&lt;op&gt;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(let (&lt;name&gt; &lt;expr&gt;)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(+ &lt;expr&gt; &lt;expr&gt;)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   :=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op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Inc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Dec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int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op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string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string * expr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EPlus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expr * expr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int_of_string_opt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try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Some(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int_of_string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Failure _ -&gt; None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(se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Sexp.t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: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se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(* Which cases need to change?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Which new cases are needed?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parse (s : string) :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Sexp.of_string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 Compiles a source program string to an x86 string *)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compile (program : string) : string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parse program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1 []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instrs_str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String.concat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"\n"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section .text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%s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ret\n"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instrs_str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(* Any changes to compile?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3A17DD-1ABF-AA44-862F-0186EC6476D1}"/>
              </a:ext>
            </a:extLst>
          </p:cNvPr>
          <p:cNvSpPr/>
          <p:nvPr/>
        </p:nvSpPr>
        <p:spPr>
          <a:xfrm>
            <a:off x="3429000" y="1892826"/>
            <a:ext cx="3429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stackloc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* 8)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%d]"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stackloc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(string * int) list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find (env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(x : string) : int option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env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[] -&gt; None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(y,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)::rest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if y = x then Some(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else find rest x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(e : expr)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: int) (env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(* Which cases need to change?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Which new cases are needed? *)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2EEEA7-E915-A049-86E9-F1A996CEBC96}"/>
              </a:ext>
            </a:extLst>
          </p:cNvPr>
          <p:cNvSpPr/>
          <p:nvPr/>
        </p:nvSpPr>
        <p:spPr>
          <a:xfrm>
            <a:off x="3511789" y="5806082"/>
            <a:ext cx="3273184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extern int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int result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("%d\n", result);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(* Any changes to main? *)</a:t>
            </a:r>
          </a:p>
          <a:p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Frame 98">
            <a:extLst>
              <a:ext uri="{FF2B5EF4-FFF2-40B4-BE49-F238E27FC236}">
                <a16:creationId xmlns:a16="http://schemas.microsoft.com/office/drawing/2014/main" id="{DC87BBD9-37A5-C84E-BAE0-B0922D2B5324}"/>
              </a:ext>
            </a:extLst>
          </p:cNvPr>
          <p:cNvSpPr/>
          <p:nvPr/>
        </p:nvSpPr>
        <p:spPr>
          <a:xfrm>
            <a:off x="70803" y="39588"/>
            <a:ext cx="3358197" cy="265212"/>
          </a:xfrm>
          <a:prstGeom prst="frame">
            <a:avLst>
              <a:gd name="adj1" fmla="val 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7A70AD08-AD4B-8F42-9925-8164FAF8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1932</Words>
  <Application>Microsoft Macintosh PowerPoint</Application>
  <PresentationFormat>Letter Paper (8.5x11 in)</PresentationFormat>
  <Paragraphs>383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21</cp:revision>
  <cp:lastPrinted>2019-10-08T01:01:27Z</cp:lastPrinted>
  <dcterms:created xsi:type="dcterms:W3CDTF">2018-04-18T14:54:44Z</dcterms:created>
  <dcterms:modified xsi:type="dcterms:W3CDTF">2019-10-08T01:01:58Z</dcterms:modified>
</cp:coreProperties>
</file>