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9" r:id="rId2"/>
    <p:sldId id="919" r:id="rId3"/>
    <p:sldId id="963" r:id="rId4"/>
    <p:sldId id="964" r:id="rId5"/>
    <p:sldId id="965" r:id="rId6"/>
    <p:sldId id="966" r:id="rId7"/>
    <p:sldId id="967" r:id="rId8"/>
    <p:sldId id="969" r:id="rId9"/>
    <p:sldId id="968" r:id="rId10"/>
    <p:sldId id="915" r:id="rId11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00"/>
    <a:srgbClr val="FF6600"/>
    <a:srgbClr val="990033"/>
    <a:srgbClr val="FF5050"/>
    <a:srgbClr val="990000"/>
    <a:srgbClr val="660066"/>
    <a:srgbClr val="FF3300"/>
    <a:srgbClr val="CC3399"/>
    <a:srgbClr val="DF7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57" autoAdjust="0"/>
  </p:normalViewPr>
  <p:slideViewPr>
    <p:cSldViewPr snapToGrid="0" snapToObjects="1">
      <p:cViewPr varScale="1">
        <p:scale>
          <a:sx n="124" d="100"/>
          <a:sy n="124" d="100"/>
        </p:scale>
        <p:origin x="78" y="47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2"/>
    </p:cViewPr>
  </p:sorterViewPr>
  <p:notesViewPr>
    <p:cSldViewPr snapToGrid="0" snapToObjects="1">
      <p:cViewPr varScale="1">
        <p:scale>
          <a:sx n="63" d="100"/>
          <a:sy n="63" d="100"/>
        </p:scale>
        <p:origin x="-2604" y="-114"/>
      </p:cViewPr>
      <p:guideLst>
        <p:guide orient="horz" pos="3224"/>
        <p:guide pos="2237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64713"/>
            <a:ext cx="3073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9764713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fld id="{FC4600CF-6F06-4714-AF7B-190F71E060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999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415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5175"/>
            <a:ext cx="6788150" cy="381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840288"/>
            <a:ext cx="5222875" cy="46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64713"/>
            <a:ext cx="307340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defTabSz="9525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4150" y="9764713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93" tIns="47647" rIns="95293" bIns="47647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/>
            </a:lvl1pPr>
          </a:lstStyle>
          <a:p>
            <a:pPr>
              <a:defRPr/>
            </a:pPr>
            <a:fld id="{B74319BE-11C6-4BB2-9552-47586B450A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83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914400" y="838200"/>
            <a:ext cx="1036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6"/>
          <p:cNvSpPr>
            <a:spLocks noChangeArrowheads="1"/>
          </p:cNvSpPr>
          <p:nvPr userDrawn="1"/>
        </p:nvSpPr>
        <p:spPr bwMode="auto">
          <a:xfrm>
            <a:off x="203200" y="6400803"/>
            <a:ext cx="11785600" cy="396875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aseline="0" dirty="0"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SCST, Tongji Univ.</a:t>
            </a:r>
            <a:endParaRPr lang="zh-CN" altLang="en-US" sz="1800" baseline="0" dirty="0">
              <a:solidFill>
                <a:schemeClr val="bg1"/>
              </a:solidFill>
              <a:latin typeface="Calibri" panose="020F050202020403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486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03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14400"/>
            <a:ext cx="1036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8346FB0-3C42-4F63-B766-701439F2A1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914400" y="838200"/>
            <a:ext cx="1036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pic>
        <p:nvPicPr>
          <p:cNvPr id="2" name="Picture 8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1" name="矩形 6"/>
          <p:cNvSpPr>
            <a:spLocks noChangeArrowheads="1"/>
          </p:cNvSpPr>
          <p:nvPr userDrawn="1"/>
        </p:nvSpPr>
        <p:spPr bwMode="auto">
          <a:xfrm>
            <a:off x="203200" y="6400803"/>
            <a:ext cx="11785600" cy="396875"/>
          </a:xfrm>
          <a:prstGeom prst="rect">
            <a:avLst/>
          </a:prstGeom>
          <a:solidFill>
            <a:srgbClr val="990000"/>
          </a:solidFill>
          <a:ln w="9525" algn="ctr">
            <a:solidFill>
              <a:srgbClr val="990033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zh-CN" sz="1800" baseline="0" dirty="0"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SCST, Tongji Univ.</a:t>
            </a:r>
            <a:endParaRPr lang="zh-CN" altLang="en-US" sz="1800" dirty="0">
              <a:solidFill>
                <a:schemeClr val="bg1"/>
              </a:solidFill>
              <a:latin typeface="Calibri" panose="020F050202020403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1.bin"/><Relationship Id="rId26" Type="http://schemas.openxmlformats.org/officeDocument/2006/relationships/image" Target="../media/image18.wmf"/><Relationship Id="rId3" Type="http://schemas.openxmlformats.org/officeDocument/2006/relationships/image" Target="../media/image24.png"/><Relationship Id="rId21" Type="http://schemas.openxmlformats.org/officeDocument/2006/relationships/oleObject" Target="../embeddings/oleObject12.bin"/><Relationship Id="rId34" Type="http://schemas.openxmlformats.org/officeDocument/2006/relationships/image" Target="../media/image22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4.wmf"/><Relationship Id="rId25" Type="http://schemas.openxmlformats.org/officeDocument/2006/relationships/oleObject" Target="../embeddings/oleObject14.bin"/><Relationship Id="rId3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25.png"/><Relationship Id="rId29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5.wmf"/><Relationship Id="rId31" Type="http://schemas.openxmlformats.org/officeDocument/2006/relationships/oleObject" Target="../embeddings/oleObject1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19.bin"/><Relationship Id="rId8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37105" y="1374869"/>
            <a:ext cx="85217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Chapter 02</a:t>
            </a:r>
            <a:b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4000" dirty="0">
                <a:ea typeface="宋体" panose="02010600030101010101" pitchFamily="2" charset="-122"/>
              </a:rPr>
              <a:t>Flowchart of Panorama Stitching</a:t>
            </a:r>
          </a:p>
          <a:p>
            <a:pPr algn="ctr"/>
            <a:r>
              <a:rPr lang="en-US" altLang="zh-CN" sz="4000" dirty="0">
                <a:ea typeface="宋体" panose="02010600030101010101" pitchFamily="2" charset="-122"/>
              </a:rPr>
              <a:t>(Theme 1)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698019" y="3612204"/>
            <a:ext cx="634300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Prof. Lin ZHANG</a:t>
            </a:r>
          </a:p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School of Computer Science and Technology</a:t>
            </a:r>
          </a:p>
          <a:p>
            <a:pPr algn="ctr">
              <a:spcBef>
                <a:spcPct val="0"/>
              </a:spcBef>
            </a:pPr>
            <a:r>
              <a:rPr lang="en-US" altLang="zh-CN" sz="26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Tongji University</a:t>
            </a:r>
          </a:p>
        </p:txBody>
      </p:sp>
    </p:spTree>
  </p:cSld>
  <p:clrMapOvr>
    <a:masterClrMapping/>
  </p:clrMapOvr>
  <p:transition advTm="711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âq and a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800" y="1927698"/>
            <a:ext cx="41148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9425167"/>
      </p:ext>
    </p:extLst>
  </p:cSld>
  <p:clrMapOvr>
    <a:masterClrMapping/>
  </p:clrMapOvr>
  <p:transition advTm="12526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0969895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Problem definition of panorama stitching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318D8F-87FB-4B0A-B3AA-0F13A5D62BE1}"/>
              </a:ext>
            </a:extLst>
          </p:cNvPr>
          <p:cNvSpPr txBox="1"/>
          <p:nvPr/>
        </p:nvSpPr>
        <p:spPr>
          <a:xfrm>
            <a:off x="804672" y="851922"/>
            <a:ext cx="1050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Panorama 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stitching is the process of combining 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multiple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photographic images with 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overlapping fields of view 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to produce a segmented panorama or high-resolution image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15AED6-D032-28F6-F528-4ADAAC80A159}"/>
              </a:ext>
            </a:extLst>
          </p:cNvPr>
          <p:cNvGrpSpPr/>
          <p:nvPr/>
        </p:nvGrpSpPr>
        <p:grpSpPr>
          <a:xfrm>
            <a:off x="3424302" y="2940214"/>
            <a:ext cx="2931187" cy="1232251"/>
            <a:chOff x="3424302" y="2940214"/>
            <a:chExt cx="2931187" cy="1232251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4D7BBA3-D956-46CB-83E5-59F72D36A61A}"/>
                </a:ext>
              </a:extLst>
            </p:cNvPr>
            <p:cNvSpPr txBox="1"/>
            <p:nvPr/>
          </p:nvSpPr>
          <p:spPr>
            <a:xfrm>
              <a:off x="3424302" y="2940214"/>
              <a:ext cx="293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srgbClr val="000000"/>
                  </a:solidFill>
                </a:rPr>
                <a:t>Let’s see an example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64BAC8B5-4BBF-4CDB-9038-C19108E324AE}"/>
                </a:ext>
              </a:extLst>
            </p:cNvPr>
            <p:cNvSpPr/>
            <p:nvPr/>
          </p:nvSpPr>
          <p:spPr bwMode="auto">
            <a:xfrm>
              <a:off x="4624113" y="3592095"/>
              <a:ext cx="282844" cy="580370"/>
            </a:xfrm>
            <a:prstGeom prst="downArrow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308302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0969895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Problem definition of panorama stitching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33" name="图片 1">
            <a:extLst>
              <a:ext uri="{FF2B5EF4-FFF2-40B4-BE49-F238E27FC236}">
                <a16:creationId xmlns:a16="http://schemas.microsoft.com/office/drawing/2014/main" id="{B411F4E9-683A-4FB5-9BA9-51C22BC0E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70" y="201827"/>
            <a:ext cx="6629400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2">
            <a:extLst>
              <a:ext uri="{FF2B5EF4-FFF2-40B4-BE49-F238E27FC236}">
                <a16:creationId xmlns:a16="http://schemas.microsoft.com/office/drawing/2014/main" id="{E0CB81F9-1D5E-45B8-864D-A23DC24D9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770" y="3253522"/>
            <a:ext cx="6629400" cy="298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599228"/>
      </p:ext>
    </p:extLst>
  </p:cSld>
  <p:clrMapOvr>
    <a:masterClrMapping/>
  </p:clrMapOvr>
  <p:transition advTm="1252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>
            <a:extLst>
              <a:ext uri="{FF2B5EF4-FFF2-40B4-BE49-F238E27FC236}">
                <a16:creationId xmlns:a16="http://schemas.microsoft.com/office/drawing/2014/main" id="{F1E069ED-616A-4801-96BD-9E38329B5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914" y="1013850"/>
            <a:ext cx="91440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F2BF56-8377-41B6-9D23-C0877CDC7CED}"/>
              </a:ext>
            </a:extLst>
          </p:cNvPr>
          <p:cNvSpPr txBox="1"/>
          <p:nvPr/>
        </p:nvSpPr>
        <p:spPr>
          <a:xfrm>
            <a:off x="1462956" y="4912481"/>
            <a:ext cx="922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Panorama stitching result using the techniques introduced in this course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935558"/>
      </p:ext>
    </p:extLst>
  </p:cSld>
  <p:clrMapOvr>
    <a:masterClrMapping/>
  </p:clrMapOvr>
  <p:transition advTm="12526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0969895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Problem definition of panorama stitching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E2AECC-60E6-4372-8586-84C4B9A0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" y="914400"/>
            <a:ext cx="11055096" cy="2199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altLang="zh-CN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 this course, when we combine two images </a:t>
            </a:r>
            <a:r>
              <a:rPr lang="en-US" altLang="zh-CN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lang="en-US" altLang="zh-CN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, actually we have some assumptions about </a:t>
            </a:r>
            <a:r>
              <a:rPr lang="en-US" altLang="zh-CN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lang="en-US" altLang="zh-CN" sz="24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to make sure that they can be stitched theoretically </a:t>
            </a:r>
          </a:p>
          <a:p>
            <a:pPr lvl="2" algn="just"/>
            <a:r>
              <a:rPr lang="en-US" altLang="zh-CN" sz="22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2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lang="en-US" altLang="zh-CN" sz="2200" b="1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lang="en-US" altLang="zh-CN" sz="2200" baseline="-250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should have common-view areas 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physical planes they imaged are coplanar</a:t>
            </a:r>
          </a:p>
          <a:p>
            <a:pPr lvl="2" algn="just"/>
            <a:r>
              <a:rPr lang="en-US" altLang="zh-CN" sz="22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two cameras do not have lens distortions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04F11CC-C17F-3B43-80B7-808D5D388F16}"/>
              </a:ext>
            </a:extLst>
          </p:cNvPr>
          <p:cNvGrpSpPr/>
          <p:nvPr/>
        </p:nvGrpSpPr>
        <p:grpSpPr>
          <a:xfrm>
            <a:off x="1034593" y="2139598"/>
            <a:ext cx="10370698" cy="2783240"/>
            <a:chOff x="1034593" y="2139598"/>
            <a:chExt cx="10370698" cy="278324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5CCA8F2-DD88-4281-96A1-E12B70BB22F9}"/>
                </a:ext>
              </a:extLst>
            </p:cNvPr>
            <p:cNvSpPr/>
            <p:nvPr/>
          </p:nvSpPr>
          <p:spPr bwMode="auto">
            <a:xfrm>
              <a:off x="1147215" y="2139598"/>
              <a:ext cx="6604590" cy="875452"/>
            </a:xfrm>
            <a:prstGeom prst="roundRect">
              <a:avLst>
                <a:gd name="adj" fmla="val 4310"/>
              </a:avLst>
            </a:prstGeom>
            <a:solidFill>
              <a:srgbClr val="FF6600">
                <a:alpha val="22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B0DFF3F-402D-4C3A-9FA7-26E08C38D033}"/>
                </a:ext>
              </a:extLst>
            </p:cNvPr>
            <p:cNvSpPr txBox="1"/>
            <p:nvPr/>
          </p:nvSpPr>
          <p:spPr>
            <a:xfrm>
              <a:off x="1034593" y="3564583"/>
              <a:ext cx="103706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Implying that the two images can be linked via a linear geometric transformation, i.e.,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aphicFrame>
          <p:nvGraphicFramePr>
            <p:cNvPr id="9" name="Object 5">
              <a:extLst>
                <a:ext uri="{FF2B5EF4-FFF2-40B4-BE49-F238E27FC236}">
                  <a16:creationId xmlns:a16="http://schemas.microsoft.com/office/drawing/2014/main" id="{BCAFEED9-D781-4687-872E-09EF360E08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5180757"/>
                </p:ext>
              </p:extLst>
            </p:nvPr>
          </p:nvGraphicFramePr>
          <p:xfrm>
            <a:off x="1771650" y="4516438"/>
            <a:ext cx="501650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3" imgW="266400" imgH="164880" progId="Equation.DSMT4">
                    <p:embed/>
                  </p:oleObj>
                </mc:Choice>
                <mc:Fallback>
                  <p:oleObj name="Equation" r:id="rId3" imgW="266400" imgH="164880" progId="Equation.DSMT4">
                    <p:embed/>
                    <p:pic>
                      <p:nvPicPr>
                        <p:cNvPr id="11" name="Object 5">
                          <a:extLst>
                            <a:ext uri="{FF2B5EF4-FFF2-40B4-BE49-F238E27FC236}">
                              <a16:creationId xmlns:a16="http://schemas.microsoft.com/office/drawing/2014/main" id="{F6C42DC0-5635-4A2F-BA25-24AEAD46DC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650" y="4516438"/>
                          <a:ext cx="501650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D5591DC-FB8D-4249-8474-B6A7C0D8ED92}"/>
                </a:ext>
              </a:extLst>
            </p:cNvPr>
            <p:cNvSpPr txBox="1"/>
            <p:nvPr/>
          </p:nvSpPr>
          <p:spPr>
            <a:xfrm>
              <a:off x="2142581" y="4445284"/>
              <a:ext cx="7503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,                        , if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 and 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’ is a correspondence pair, then,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aphicFrame>
          <p:nvGraphicFramePr>
            <p:cNvPr id="11" name="Object 5">
              <a:extLst>
                <a:ext uri="{FF2B5EF4-FFF2-40B4-BE49-F238E27FC236}">
                  <a16:creationId xmlns:a16="http://schemas.microsoft.com/office/drawing/2014/main" id="{1BE1B94D-5307-4CED-844A-FCCB5453AE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8224529"/>
                </p:ext>
              </p:extLst>
            </p:nvPr>
          </p:nvGraphicFramePr>
          <p:xfrm>
            <a:off x="2365375" y="4465638"/>
            <a:ext cx="1792288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5" imgW="952200" imgH="241200" progId="Equation.DSMT4">
                    <p:embed/>
                  </p:oleObj>
                </mc:Choice>
                <mc:Fallback>
                  <p:oleObj name="Equation" r:id="rId5" imgW="952200" imgH="241200" progId="Equation.DSMT4">
                    <p:embed/>
                    <p:pic>
                      <p:nvPicPr>
                        <p:cNvPr id="9" name="Object 5">
                          <a:extLst>
                            <a:ext uri="{FF2B5EF4-FFF2-40B4-BE49-F238E27FC236}">
                              <a16:creationId xmlns:a16="http://schemas.microsoft.com/office/drawing/2014/main" id="{BCAFEED9-D781-4687-872E-09EF360E08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5375" y="4465638"/>
                          <a:ext cx="1792288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8E8C629D-7EE9-43A3-B81F-43E1934D48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0041271"/>
                </p:ext>
              </p:extLst>
            </p:nvPr>
          </p:nvGraphicFramePr>
          <p:xfrm>
            <a:off x="9324323" y="4476658"/>
            <a:ext cx="1003300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7" imgW="533160" imgH="203040" progId="Equation.DSMT4">
                    <p:embed/>
                  </p:oleObj>
                </mc:Choice>
                <mc:Fallback>
                  <p:oleObj name="Equation" r:id="rId7" imgW="533160" imgH="203040" progId="Equation.DSMT4">
                    <p:embed/>
                    <p:pic>
                      <p:nvPicPr>
                        <p:cNvPr id="11" name="Object 5">
                          <a:extLst>
                            <a:ext uri="{FF2B5EF4-FFF2-40B4-BE49-F238E27FC236}">
                              <a16:creationId xmlns:a16="http://schemas.microsoft.com/office/drawing/2014/main" id="{1BE1B94D-5307-4CED-844A-FCCB5453AE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4323" y="4476658"/>
                          <a:ext cx="1003300" cy="385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ADFA6325-8BE2-493A-BB21-63BBEE869C5C}"/>
                </a:ext>
              </a:extLst>
            </p:cNvPr>
            <p:cNvSpPr/>
            <p:nvPr/>
          </p:nvSpPr>
          <p:spPr bwMode="auto">
            <a:xfrm>
              <a:off x="4035108" y="3064754"/>
              <a:ext cx="282844" cy="580370"/>
            </a:xfrm>
            <a:prstGeom prst="downArrow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0FEBC16-5BFD-4FE4-A1C6-DC742DDE97CC}"/>
              </a:ext>
            </a:extLst>
          </p:cNvPr>
          <p:cNvSpPr txBox="1"/>
          <p:nvPr/>
        </p:nvSpPr>
        <p:spPr>
          <a:xfrm>
            <a:off x="1143096" y="5373792"/>
            <a:ext cx="9154202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00"/>
                </a:solidFill>
              </a:rPr>
              <a:t>So the core problem for panorama stitching is to find such an </a:t>
            </a:r>
            <a:r>
              <a:rPr lang="en-US" altLang="zh-CN" sz="2000" b="1" i="1" dirty="0">
                <a:solidFill>
                  <a:srgbClr val="FFFF0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560527063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0969895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How to achieve panorama stitching?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B600ED-348F-4F28-A233-427CC63E61AF}"/>
              </a:ext>
            </a:extLst>
          </p:cNvPr>
          <p:cNvSpPr txBox="1"/>
          <p:nvPr/>
        </p:nvSpPr>
        <p:spPr>
          <a:xfrm>
            <a:off x="770987" y="883164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toy example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9D15AB3-8277-C925-2033-B283D559D01D}"/>
              </a:ext>
            </a:extLst>
          </p:cNvPr>
          <p:cNvGrpSpPr/>
          <p:nvPr/>
        </p:nvGrpSpPr>
        <p:grpSpPr>
          <a:xfrm>
            <a:off x="2057563" y="1501810"/>
            <a:ext cx="5375739" cy="1894115"/>
            <a:chOff x="2057563" y="1501810"/>
            <a:chExt cx="5375739" cy="1894115"/>
          </a:xfrm>
        </p:grpSpPr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26117DEF-B4A9-4579-8FFD-31A39493E7DF}"/>
                </a:ext>
              </a:extLst>
            </p:cNvPr>
            <p:cNvSpPr/>
            <p:nvPr/>
          </p:nvSpPr>
          <p:spPr>
            <a:xfrm>
              <a:off x="4749828" y="1960591"/>
              <a:ext cx="1018955" cy="894154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D8A2FFB-1F2B-41D1-824C-CF80D5A99B5D}"/>
                </a:ext>
              </a:extLst>
            </p:cNvPr>
            <p:cNvSpPr/>
            <p:nvPr/>
          </p:nvSpPr>
          <p:spPr>
            <a:xfrm>
              <a:off x="3576947" y="2090616"/>
              <a:ext cx="739930" cy="764129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六角星 5">
              <a:extLst>
                <a:ext uri="{FF2B5EF4-FFF2-40B4-BE49-F238E27FC236}">
                  <a16:creationId xmlns:a16="http://schemas.microsoft.com/office/drawing/2014/main" id="{80CC6A17-CD30-428A-8A6F-1C3719C78115}"/>
                </a:ext>
              </a:extLst>
            </p:cNvPr>
            <p:cNvSpPr/>
            <p:nvPr/>
          </p:nvSpPr>
          <p:spPr>
            <a:xfrm>
              <a:off x="2209002" y="1825297"/>
              <a:ext cx="934994" cy="1164742"/>
            </a:xfrm>
            <a:prstGeom prst="star6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AD4BA5E-9645-4BBD-A562-1708CEA96195}"/>
                </a:ext>
              </a:extLst>
            </p:cNvPr>
            <p:cNvSpPr/>
            <p:nvPr/>
          </p:nvSpPr>
          <p:spPr>
            <a:xfrm>
              <a:off x="2057563" y="1501810"/>
              <a:ext cx="5375739" cy="1894115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流程图: 手动操作 44">
              <a:extLst>
                <a:ext uri="{FF2B5EF4-FFF2-40B4-BE49-F238E27FC236}">
                  <a16:creationId xmlns:a16="http://schemas.microsoft.com/office/drawing/2014/main" id="{B5161434-7106-41D9-9141-14BED5BB56E4}"/>
                </a:ext>
              </a:extLst>
            </p:cNvPr>
            <p:cNvSpPr/>
            <p:nvPr/>
          </p:nvSpPr>
          <p:spPr>
            <a:xfrm>
              <a:off x="6201734" y="1985633"/>
              <a:ext cx="874889" cy="869112"/>
            </a:xfrm>
            <a:prstGeom prst="flowChartManualOperation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AF9356B-EDFC-49EB-B014-3D4E0C0A1A57}"/>
                </a:ext>
              </a:extLst>
            </p:cNvPr>
            <p:cNvSpPr txBox="1"/>
            <p:nvPr/>
          </p:nvSpPr>
          <p:spPr>
            <a:xfrm>
              <a:off x="3117187" y="2987616"/>
              <a:ext cx="3360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The physical scene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18C9105-38E9-CDCD-D9A3-37FC2603CA84}"/>
              </a:ext>
            </a:extLst>
          </p:cNvPr>
          <p:cNvGrpSpPr/>
          <p:nvPr/>
        </p:nvGrpSpPr>
        <p:grpSpPr>
          <a:xfrm>
            <a:off x="202754" y="3370814"/>
            <a:ext cx="6222824" cy="2548974"/>
            <a:chOff x="202754" y="3370814"/>
            <a:chExt cx="6222824" cy="254897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93DFA28-7DB6-42AB-9849-575B0EFF567E}"/>
                </a:ext>
              </a:extLst>
            </p:cNvPr>
            <p:cNvSpPr/>
            <p:nvPr/>
          </p:nvSpPr>
          <p:spPr>
            <a:xfrm>
              <a:off x="202754" y="3941311"/>
              <a:ext cx="4002832" cy="1544704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5A7B1668-9418-447F-A7DA-B269FA4A4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790" y="4113155"/>
              <a:ext cx="3584759" cy="1201016"/>
            </a:xfrm>
            <a:prstGeom prst="rect">
              <a:avLst/>
            </a:prstGeom>
          </p:spPr>
        </p:pic>
        <p:graphicFrame>
          <p:nvGraphicFramePr>
            <p:cNvPr id="48" name="Object 6">
              <a:extLst>
                <a:ext uri="{FF2B5EF4-FFF2-40B4-BE49-F238E27FC236}">
                  <a16:creationId xmlns:a16="http://schemas.microsoft.com/office/drawing/2014/main" id="{054C0ED8-F620-47DC-A68D-3560890B3E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2752028"/>
                </p:ext>
              </p:extLst>
            </p:nvPr>
          </p:nvGraphicFramePr>
          <p:xfrm>
            <a:off x="1490181" y="4019887"/>
            <a:ext cx="315590" cy="434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4" imgW="164880" imgH="228600" progId="Equation.DSMT4">
                    <p:embed/>
                  </p:oleObj>
                </mc:Choice>
                <mc:Fallback>
                  <p:oleObj name="Equation" r:id="rId4" imgW="164880" imgH="228600" progId="Equation.DSMT4">
                    <p:embed/>
                    <p:pic>
                      <p:nvPicPr>
                        <p:cNvPr id="3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181" y="4019887"/>
                          <a:ext cx="315590" cy="434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6">
              <a:extLst>
                <a:ext uri="{FF2B5EF4-FFF2-40B4-BE49-F238E27FC236}">
                  <a16:creationId xmlns:a16="http://schemas.microsoft.com/office/drawing/2014/main" id="{298C0134-1269-4557-A826-A9D32EA69D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6104914"/>
                </p:ext>
              </p:extLst>
            </p:nvPr>
          </p:nvGraphicFramePr>
          <p:xfrm>
            <a:off x="2364603" y="4004841"/>
            <a:ext cx="365125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6" imgW="190440" imgH="228600" progId="Equation.DSMT4">
                    <p:embed/>
                  </p:oleObj>
                </mc:Choice>
                <mc:Fallback>
                  <p:oleObj name="Equation" r:id="rId6" imgW="190440" imgH="228600" progId="Equation.DSMT4">
                    <p:embed/>
                    <p:pic>
                      <p:nvPicPr>
                        <p:cNvPr id="4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603" y="4004841"/>
                          <a:ext cx="365125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6">
              <a:extLst>
                <a:ext uri="{FF2B5EF4-FFF2-40B4-BE49-F238E27FC236}">
                  <a16:creationId xmlns:a16="http://schemas.microsoft.com/office/drawing/2014/main" id="{B6045256-DD8C-4489-B0D1-3E071AECE6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8028335"/>
                </p:ext>
              </p:extLst>
            </p:nvPr>
          </p:nvGraphicFramePr>
          <p:xfrm>
            <a:off x="1497828" y="4995441"/>
            <a:ext cx="3397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Equation" r:id="rId8" imgW="177480" imgH="228600" progId="Equation.DSMT4">
                    <p:embed/>
                  </p:oleObj>
                </mc:Choice>
                <mc:Fallback>
                  <p:oleObj name="Equation" r:id="rId8" imgW="177480" imgH="228600" progId="Equation.DSMT4">
                    <p:embed/>
                    <p:pic>
                      <p:nvPicPr>
                        <p:cNvPr id="4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828" y="4995441"/>
                          <a:ext cx="339725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6">
              <a:extLst>
                <a:ext uri="{FF2B5EF4-FFF2-40B4-BE49-F238E27FC236}">
                  <a16:creationId xmlns:a16="http://schemas.microsoft.com/office/drawing/2014/main" id="{EE0DB7CA-469D-4060-9A06-E16E4DEA68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7027669"/>
                </p:ext>
              </p:extLst>
            </p:nvPr>
          </p:nvGraphicFramePr>
          <p:xfrm>
            <a:off x="2364603" y="5051003"/>
            <a:ext cx="3651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4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603" y="5051003"/>
                          <a:ext cx="365125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6">
              <a:extLst>
                <a:ext uri="{FF2B5EF4-FFF2-40B4-BE49-F238E27FC236}">
                  <a16:creationId xmlns:a16="http://schemas.microsoft.com/office/drawing/2014/main" id="{EC97944F-873A-40DF-873E-9C5893E7D4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8435782"/>
                </p:ext>
              </p:extLst>
            </p:nvPr>
          </p:nvGraphicFramePr>
          <p:xfrm>
            <a:off x="3318405" y="3895667"/>
            <a:ext cx="341312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Equation" r:id="rId12" imgW="177480" imgH="228600" progId="Equation.DSMT4">
                    <p:embed/>
                  </p:oleObj>
                </mc:Choice>
                <mc:Fallback>
                  <p:oleObj name="Equation" r:id="rId12" imgW="177480" imgH="228600" progId="Equation.DSMT4">
                    <p:embed/>
                    <p:pic>
                      <p:nvPicPr>
                        <p:cNvPr id="4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8405" y="3895667"/>
                          <a:ext cx="341312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6">
              <a:extLst>
                <a:ext uri="{FF2B5EF4-FFF2-40B4-BE49-F238E27FC236}">
                  <a16:creationId xmlns:a16="http://schemas.microsoft.com/office/drawing/2014/main" id="{C89726F1-6389-417E-9D6D-3A5671DEB0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9671640"/>
                </p:ext>
              </p:extLst>
            </p:nvPr>
          </p:nvGraphicFramePr>
          <p:xfrm>
            <a:off x="2797519" y="5041671"/>
            <a:ext cx="341312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Equation" r:id="rId14" imgW="177480" imgH="228600" progId="Equation.DSMT4">
                    <p:embed/>
                  </p:oleObj>
                </mc:Choice>
                <mc:Fallback>
                  <p:oleObj name="Equation" r:id="rId14" imgW="177480" imgH="228600" progId="Equation.DSMT4">
                    <p:embed/>
                    <p:pic>
                      <p:nvPicPr>
                        <p:cNvPr id="4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7519" y="5041671"/>
                          <a:ext cx="341312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6">
              <a:extLst>
                <a:ext uri="{FF2B5EF4-FFF2-40B4-BE49-F238E27FC236}">
                  <a16:creationId xmlns:a16="http://schemas.microsoft.com/office/drawing/2014/main" id="{FA835B24-FC55-43C7-8DB6-2B15BEE163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8494984"/>
                </p:ext>
              </p:extLst>
            </p:nvPr>
          </p:nvGraphicFramePr>
          <p:xfrm>
            <a:off x="3877491" y="5051003"/>
            <a:ext cx="365125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16" imgW="190440" imgH="228600" progId="Equation.DSMT4">
                    <p:embed/>
                  </p:oleObj>
                </mc:Choice>
                <mc:Fallback>
                  <p:oleObj name="Equation" r:id="rId16" imgW="190440" imgH="228600" progId="Equation.DSMT4">
                    <p:embed/>
                    <p:pic>
                      <p:nvPicPr>
                        <p:cNvPr id="4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491" y="5051003"/>
                          <a:ext cx="365125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DB00A8F-40EE-45AD-95C5-434013B32DF4}"/>
                </a:ext>
              </a:extLst>
            </p:cNvPr>
            <p:cNvCxnSpPr>
              <a:stCxn id="42" idx="2"/>
              <a:endCxn id="43" idx="0"/>
            </p:cNvCxnSpPr>
            <p:nvPr/>
          </p:nvCxnSpPr>
          <p:spPr bwMode="auto">
            <a:xfrm flipH="1">
              <a:off x="2204170" y="3395925"/>
              <a:ext cx="2541263" cy="5453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6E5F93D-D751-4F86-A74C-A6C17B8B2930}"/>
                </a:ext>
              </a:extLst>
            </p:cNvPr>
            <p:cNvSpPr txBox="1"/>
            <p:nvPr/>
          </p:nvSpPr>
          <p:spPr>
            <a:xfrm>
              <a:off x="3065285" y="3370814"/>
              <a:ext cx="3360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imaging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aphicFrame>
          <p:nvGraphicFramePr>
            <p:cNvPr id="67" name="Object 5">
              <a:extLst>
                <a:ext uri="{FF2B5EF4-FFF2-40B4-BE49-F238E27FC236}">
                  <a16:creationId xmlns:a16="http://schemas.microsoft.com/office/drawing/2014/main" id="{EEC81D4A-B964-45D3-9DA6-9069C29EC0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6810798"/>
                </p:ext>
              </p:extLst>
            </p:nvPr>
          </p:nvGraphicFramePr>
          <p:xfrm>
            <a:off x="2000250" y="5486400"/>
            <a:ext cx="285750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Equation" r:id="rId18" imgW="152280" imgH="228600" progId="Equation.DSMT4">
                    <p:embed/>
                  </p:oleObj>
                </mc:Choice>
                <mc:Fallback>
                  <p:oleObj name="Equation" r:id="rId18" imgW="152280" imgH="228600" progId="Equation.DSMT4">
                    <p:embed/>
                    <p:pic>
                      <p:nvPicPr>
                        <p:cNvPr id="11" name="Object 5">
                          <a:extLst>
                            <a:ext uri="{FF2B5EF4-FFF2-40B4-BE49-F238E27FC236}">
                              <a16:creationId xmlns:a16="http://schemas.microsoft.com/office/drawing/2014/main" id="{F6C42DC0-5635-4A2F-BA25-24AEAD46DC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50" y="5486400"/>
                          <a:ext cx="285750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19C3C75-3DB0-8D16-977E-57C011816176}"/>
              </a:ext>
            </a:extLst>
          </p:cNvPr>
          <p:cNvGrpSpPr/>
          <p:nvPr/>
        </p:nvGrpSpPr>
        <p:grpSpPr>
          <a:xfrm>
            <a:off x="4385287" y="3395925"/>
            <a:ext cx="3067347" cy="2523650"/>
            <a:chOff x="4385287" y="3395925"/>
            <a:chExt cx="3067347" cy="252365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E401342-4D1F-EAD6-51C5-68C139ADF07D}"/>
                </a:ext>
              </a:extLst>
            </p:cNvPr>
            <p:cNvGrpSpPr/>
            <p:nvPr/>
          </p:nvGrpSpPr>
          <p:grpSpPr>
            <a:xfrm>
              <a:off x="4385287" y="3395925"/>
              <a:ext cx="3067347" cy="2090090"/>
              <a:chOff x="4385287" y="3395925"/>
              <a:chExt cx="3067347" cy="209009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BE297A3-D300-4E8E-B97D-E6DFBD500F7F}"/>
                  </a:ext>
                </a:extLst>
              </p:cNvPr>
              <p:cNvSpPr/>
              <p:nvPr/>
            </p:nvSpPr>
            <p:spPr>
              <a:xfrm>
                <a:off x="4385287" y="3941311"/>
                <a:ext cx="3067347" cy="1544704"/>
              </a:xfrm>
              <a:prstGeom prst="rect">
                <a:avLst/>
              </a:prstGeom>
              <a:no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CFD0CAE9-CA3D-4C2A-BE03-DBB05B86D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 rot="20736636">
                <a:off x="4806112" y="4268677"/>
                <a:ext cx="2402407" cy="628706"/>
              </a:xfrm>
              <a:prstGeom prst="rect">
                <a:avLst/>
              </a:prstGeom>
            </p:spPr>
          </p:pic>
          <p:graphicFrame>
            <p:nvGraphicFramePr>
              <p:cNvPr id="55" name="Object 6">
                <a:extLst>
                  <a:ext uri="{FF2B5EF4-FFF2-40B4-BE49-F238E27FC236}">
                    <a16:creationId xmlns:a16="http://schemas.microsoft.com/office/drawing/2014/main" id="{1923EF9B-3567-4C4B-BBA9-6DF72FB99D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4590891"/>
                  </p:ext>
                </p:extLst>
              </p:nvPr>
            </p:nvGraphicFramePr>
            <p:xfrm>
              <a:off x="4507111" y="4380977"/>
              <a:ext cx="315912" cy="458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4" name="Equation" r:id="rId21" imgW="164880" imgH="241200" progId="Equation.DSMT4">
                      <p:embed/>
                    </p:oleObj>
                  </mc:Choice>
                  <mc:Fallback>
                    <p:oleObj name="Equation" r:id="rId21" imgW="164880" imgH="241200" progId="Equation.DSMT4">
                      <p:embed/>
                      <p:pic>
                        <p:nvPicPr>
                          <p:cNvPr id="46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7111" y="4380977"/>
                            <a:ext cx="315912" cy="4587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6">
                <a:extLst>
                  <a:ext uri="{FF2B5EF4-FFF2-40B4-BE49-F238E27FC236}">
                    <a16:creationId xmlns:a16="http://schemas.microsoft.com/office/drawing/2014/main" id="{EA6DF1F7-705F-4373-B6AE-61F37D843A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6270134"/>
                  </p:ext>
                </p:extLst>
              </p:nvPr>
            </p:nvGraphicFramePr>
            <p:xfrm>
              <a:off x="5096691" y="4162003"/>
              <a:ext cx="36512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5" name="Equation" r:id="rId23" imgW="190440" imgH="241200" progId="Equation.DSMT4">
                      <p:embed/>
                    </p:oleObj>
                  </mc:Choice>
                  <mc:Fallback>
                    <p:oleObj name="Equation" r:id="rId23" imgW="190440" imgH="241200" progId="Equation.DSMT4">
                      <p:embed/>
                      <p:pic>
                        <p:nvPicPr>
                          <p:cNvPr id="47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96691" y="4162003"/>
                            <a:ext cx="365125" cy="457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Object 6">
                <a:extLst>
                  <a:ext uri="{FF2B5EF4-FFF2-40B4-BE49-F238E27FC236}">
                    <a16:creationId xmlns:a16="http://schemas.microsoft.com/office/drawing/2014/main" id="{E277CF19-0AB0-4F62-B36A-58DC7FE4DA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7507269"/>
                  </p:ext>
                </p:extLst>
              </p:nvPr>
            </p:nvGraphicFramePr>
            <p:xfrm>
              <a:off x="4628378" y="5006553"/>
              <a:ext cx="342900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6" name="Equation" r:id="rId25" imgW="177480" imgH="241200" progId="Equation.DSMT4">
                      <p:embed/>
                    </p:oleObj>
                  </mc:Choice>
                  <mc:Fallback>
                    <p:oleObj name="Equation" r:id="rId25" imgW="177480" imgH="241200" progId="Equation.DSMT4">
                      <p:embed/>
                      <p:pic>
                        <p:nvPicPr>
                          <p:cNvPr id="48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8378" y="5006553"/>
                            <a:ext cx="342900" cy="457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6">
                <a:extLst>
                  <a:ext uri="{FF2B5EF4-FFF2-40B4-BE49-F238E27FC236}">
                    <a16:creationId xmlns:a16="http://schemas.microsoft.com/office/drawing/2014/main" id="{603BD758-1B14-4CAA-8F51-96C60460EF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6163098"/>
                  </p:ext>
                </p:extLst>
              </p:nvPr>
            </p:nvGraphicFramePr>
            <p:xfrm>
              <a:off x="5247503" y="4954166"/>
              <a:ext cx="36512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7" name="Equation" r:id="rId27" imgW="190440" imgH="241200" progId="Equation.DSMT4">
                      <p:embed/>
                    </p:oleObj>
                  </mc:Choice>
                  <mc:Fallback>
                    <p:oleObj name="Equation" r:id="rId27" imgW="190440" imgH="241200" progId="Equation.DSMT4">
                      <p:embed/>
                      <p:pic>
                        <p:nvPicPr>
                          <p:cNvPr id="49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7503" y="4954166"/>
                            <a:ext cx="365125" cy="457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" name="Object 6">
                <a:extLst>
                  <a:ext uri="{FF2B5EF4-FFF2-40B4-BE49-F238E27FC236}">
                    <a16:creationId xmlns:a16="http://schemas.microsoft.com/office/drawing/2014/main" id="{7A518A63-89CA-4969-98C7-96C160FE41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4022354"/>
                  </p:ext>
                </p:extLst>
              </p:nvPr>
            </p:nvGraphicFramePr>
            <p:xfrm>
              <a:off x="5715750" y="3924923"/>
              <a:ext cx="341312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8" name="Equation" r:id="rId29" imgW="177480" imgH="241200" progId="Equation.DSMT4">
                      <p:embed/>
                    </p:oleObj>
                  </mc:Choice>
                  <mc:Fallback>
                    <p:oleObj name="Equation" r:id="rId29" imgW="177480" imgH="241200" progId="Equation.DSMT4">
                      <p:embed/>
                      <p:pic>
                        <p:nvPicPr>
                          <p:cNvPr id="5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15750" y="3924923"/>
                            <a:ext cx="341312" cy="457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Object 6">
                <a:extLst>
                  <a:ext uri="{FF2B5EF4-FFF2-40B4-BE49-F238E27FC236}">
                    <a16:creationId xmlns:a16="http://schemas.microsoft.com/office/drawing/2014/main" id="{8D975426-5D6F-4D5B-BFFD-32229A4C1B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0337433"/>
                  </p:ext>
                </p:extLst>
              </p:nvPr>
            </p:nvGraphicFramePr>
            <p:xfrm>
              <a:off x="5630233" y="4889898"/>
              <a:ext cx="341312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9" name="Equation" r:id="rId31" imgW="177480" imgH="241200" progId="Equation.DSMT4">
                      <p:embed/>
                    </p:oleObj>
                  </mc:Choice>
                  <mc:Fallback>
                    <p:oleObj name="Equation" r:id="rId31" imgW="177480" imgH="241200" progId="Equation.DSMT4">
                      <p:embed/>
                      <p:pic>
                        <p:nvPicPr>
                          <p:cNvPr id="51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30233" y="4889898"/>
                            <a:ext cx="341312" cy="457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6">
                <a:extLst>
                  <a:ext uri="{FF2B5EF4-FFF2-40B4-BE49-F238E27FC236}">
                    <a16:creationId xmlns:a16="http://schemas.microsoft.com/office/drawing/2014/main" id="{EEDD1195-771C-4B3C-A9AE-DE15069923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2669112"/>
                  </p:ext>
                </p:extLst>
              </p:nvPr>
            </p:nvGraphicFramePr>
            <p:xfrm>
              <a:off x="6338116" y="4609678"/>
              <a:ext cx="36512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0" name="Equation" r:id="rId33" imgW="190440" imgH="241200" progId="Equation.DSMT4">
                      <p:embed/>
                    </p:oleObj>
                  </mc:Choice>
                  <mc:Fallback>
                    <p:oleObj name="Equation" r:id="rId33" imgW="190440" imgH="241200" progId="Equation.DSMT4">
                      <p:embed/>
                      <p:pic>
                        <p:nvPicPr>
                          <p:cNvPr id="52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38116" y="4609678"/>
                            <a:ext cx="365125" cy="457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EDD5C7A0-537A-4B31-9119-89B7A34F29C8}"/>
                  </a:ext>
                </a:extLst>
              </p:cNvPr>
              <p:cNvCxnSpPr>
                <a:stCxn id="42" idx="2"/>
                <a:endCxn id="44" idx="0"/>
              </p:cNvCxnSpPr>
              <p:nvPr/>
            </p:nvCxnSpPr>
            <p:spPr bwMode="auto">
              <a:xfrm>
                <a:off x="4745433" y="3395925"/>
                <a:ext cx="1173528" cy="5453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aphicFrame>
          <p:nvGraphicFramePr>
            <p:cNvPr id="68" name="Object 5">
              <a:extLst>
                <a:ext uri="{FF2B5EF4-FFF2-40B4-BE49-F238E27FC236}">
                  <a16:creationId xmlns:a16="http://schemas.microsoft.com/office/drawing/2014/main" id="{9C7E6EFE-7E97-4729-9AC7-723E3F6B2E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2530133"/>
                </p:ext>
              </p:extLst>
            </p:nvPr>
          </p:nvGraphicFramePr>
          <p:xfrm>
            <a:off x="5749153" y="5486188"/>
            <a:ext cx="309563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Equation" r:id="rId35" imgW="164880" imgH="228600" progId="Equation.DSMT4">
                    <p:embed/>
                  </p:oleObj>
                </mc:Choice>
                <mc:Fallback>
                  <p:oleObj name="Equation" r:id="rId35" imgW="164880" imgH="228600" progId="Equation.DSMT4">
                    <p:embed/>
                    <p:pic>
                      <p:nvPicPr>
                        <p:cNvPr id="67" name="Object 5">
                          <a:extLst>
                            <a:ext uri="{FF2B5EF4-FFF2-40B4-BE49-F238E27FC236}">
                              <a16:creationId xmlns:a16="http://schemas.microsoft.com/office/drawing/2014/main" id="{EEC81D4A-B964-45D3-9DA6-9069C29EC0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9153" y="5486188"/>
                          <a:ext cx="309563" cy="433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83814A0F-18D8-4E16-904D-616310F3E3E9}"/>
              </a:ext>
            </a:extLst>
          </p:cNvPr>
          <p:cNvSpPr txBox="1"/>
          <p:nvPr/>
        </p:nvSpPr>
        <p:spPr>
          <a:xfrm>
            <a:off x="7771515" y="1425287"/>
            <a:ext cx="4165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Can you imagine how to stitch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and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together manually?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C3BD48-26A2-CB8E-3509-E5FA793C2CAC}"/>
              </a:ext>
            </a:extLst>
          </p:cNvPr>
          <p:cNvGrpSpPr/>
          <p:nvPr/>
        </p:nvGrpSpPr>
        <p:grpSpPr>
          <a:xfrm>
            <a:off x="7771514" y="2289477"/>
            <a:ext cx="4284562" cy="2452896"/>
            <a:chOff x="7771514" y="2289477"/>
            <a:chExt cx="4284562" cy="2452896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5502884-BFEF-46AB-BDD1-8940A4B580E0}"/>
                </a:ext>
              </a:extLst>
            </p:cNvPr>
            <p:cNvSpPr txBox="1"/>
            <p:nvPr/>
          </p:nvSpPr>
          <p:spPr>
            <a:xfrm>
              <a:off x="7771514" y="2903041"/>
              <a:ext cx="42845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By computerizing the manual process, we can get the algorithms to fulfill this task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1" name="箭头: 下 70">
              <a:extLst>
                <a:ext uri="{FF2B5EF4-FFF2-40B4-BE49-F238E27FC236}">
                  <a16:creationId xmlns:a16="http://schemas.microsoft.com/office/drawing/2014/main" id="{E525EA4D-B590-4365-8560-D8397C6FE3BE}"/>
                </a:ext>
              </a:extLst>
            </p:cNvPr>
            <p:cNvSpPr/>
            <p:nvPr/>
          </p:nvSpPr>
          <p:spPr bwMode="auto">
            <a:xfrm>
              <a:off x="9571225" y="2289477"/>
              <a:ext cx="282844" cy="580370"/>
            </a:xfrm>
            <a:prstGeom prst="downArrow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箭头: 下 71">
              <a:extLst>
                <a:ext uri="{FF2B5EF4-FFF2-40B4-BE49-F238E27FC236}">
                  <a16:creationId xmlns:a16="http://schemas.microsoft.com/office/drawing/2014/main" id="{64265ACC-CEDC-4526-B9CD-690F31098FA5}"/>
                </a:ext>
              </a:extLst>
            </p:cNvPr>
            <p:cNvSpPr/>
            <p:nvPr/>
          </p:nvSpPr>
          <p:spPr bwMode="auto">
            <a:xfrm>
              <a:off x="9544553" y="4162003"/>
              <a:ext cx="282844" cy="580370"/>
            </a:xfrm>
            <a:prstGeom prst="downArrow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701111"/>
      </p:ext>
    </p:extLst>
  </p:cSld>
  <p:clrMapOvr>
    <a:masterClrMapping/>
  </p:clrMapOvr>
  <p:transition advTm="125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0969895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How to achieve panorama stitching?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A556871-C64B-4992-8D01-8BC78C55692D}"/>
              </a:ext>
            </a:extLst>
          </p:cNvPr>
          <p:cNvSpPr txBox="1"/>
          <p:nvPr/>
        </p:nvSpPr>
        <p:spPr>
          <a:xfrm>
            <a:off x="791576" y="1177303"/>
            <a:ext cx="10969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Identify the key points on </a:t>
            </a:r>
            <a:r>
              <a:rPr lang="en-US" altLang="zh-CN" b="1" i="1" dirty="0">
                <a:solidFill>
                  <a:srgbClr val="000000"/>
                </a:solidFill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 and </a:t>
            </a:r>
            <a:r>
              <a:rPr lang="en-US" altLang="zh-CN" b="1" i="1" dirty="0">
                <a:solidFill>
                  <a:srgbClr val="000000"/>
                </a:solidFill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Build descriptors for all the key points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Matching key points to get the correspondence pairs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Based on </a:t>
            </a:r>
            <a:r>
              <a:rPr lang="en-US" altLang="zh-CN" dirty="0">
                <a:solidFill>
                  <a:srgbClr val="000000"/>
                </a:solidFill>
                <a:latin typeface="Euclid Math One" panose="05050601010101010101" pitchFamily="18" charset="2"/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, solve </a:t>
            </a:r>
            <a:r>
              <a:rPr lang="en-US" altLang="zh-CN" b="1" i="1" dirty="0">
                <a:solidFill>
                  <a:srgbClr val="000000"/>
                </a:solidFill>
              </a:rPr>
              <a:t>H</a:t>
            </a:r>
            <a:r>
              <a:rPr lang="en-US" altLang="zh-CN" dirty="0">
                <a:solidFill>
                  <a:srgbClr val="000000"/>
                </a:solidFill>
              </a:rPr>
              <a:t> that can (roughly) map each </a:t>
            </a:r>
            <a:r>
              <a:rPr lang="en-US" altLang="zh-CN" b="1" i="1" dirty="0">
                <a:solidFill>
                  <a:srgbClr val="000000"/>
                </a:solidFill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to     . At this step, we need to consider the imperfectness of </a:t>
            </a:r>
            <a:r>
              <a:rPr lang="en-US" altLang="zh-CN" dirty="0">
                <a:solidFill>
                  <a:srgbClr val="000000"/>
                </a:solidFill>
                <a:latin typeface="Euclid Math One" panose="05050601010101010101" pitchFamily="18" charset="2"/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, i.e., some correspondence pairs in </a:t>
            </a:r>
            <a:r>
              <a:rPr lang="en-US" altLang="zh-CN" dirty="0">
                <a:solidFill>
                  <a:srgbClr val="000000"/>
                </a:solidFill>
                <a:latin typeface="Euclid Math One" panose="05050601010101010101" pitchFamily="18" charset="2"/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 may be </a:t>
            </a:r>
            <a:r>
              <a:rPr lang="en-US" altLang="zh-CN" b="1" dirty="0">
                <a:solidFill>
                  <a:srgbClr val="C00000"/>
                </a:solidFill>
              </a:rPr>
              <a:t>outliers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Apply </a:t>
            </a:r>
            <a:r>
              <a:rPr lang="en-US" altLang="zh-CN" b="1" i="1" dirty="0">
                <a:solidFill>
                  <a:srgbClr val="000000"/>
                </a:solidFill>
              </a:rPr>
              <a:t>H</a:t>
            </a:r>
            <a:r>
              <a:rPr lang="en-US" altLang="zh-CN" dirty="0">
                <a:solidFill>
                  <a:srgbClr val="000000"/>
                </a:solidFill>
              </a:rPr>
              <a:t> to </a:t>
            </a:r>
            <a:r>
              <a:rPr lang="en-US" altLang="zh-CN" b="1" i="1" dirty="0">
                <a:solidFill>
                  <a:srgbClr val="000000"/>
                </a:solidFill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 to align it with </a:t>
            </a:r>
            <a:r>
              <a:rPr lang="en-US" altLang="zh-CN" b="1" i="1" dirty="0">
                <a:solidFill>
                  <a:srgbClr val="000000"/>
                </a:solidFill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; this step needs to use image interpolation techniques</a:t>
            </a:r>
            <a:endParaRPr lang="zh-CN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F5E2372-781A-541D-D842-C38BE216A6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890403"/>
              </p:ext>
            </p:extLst>
          </p:nvPr>
        </p:nvGraphicFramePr>
        <p:xfrm>
          <a:off x="7672648" y="1887459"/>
          <a:ext cx="1905477" cy="577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054100" imgH="304800" progId="Equation.DSMT4">
                  <p:embed/>
                </p:oleObj>
              </mc:Choice>
              <mc:Fallback>
                <p:oleObj name="Equation" r:id="rId3" imgW="1054100" imgH="304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648" y="1887459"/>
                        <a:ext cx="1905477" cy="577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B1F0D37-8AEA-94B2-B151-574AFD312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92704"/>
              </p:ext>
            </p:extLst>
          </p:nvPr>
        </p:nvGraphicFramePr>
        <p:xfrm>
          <a:off x="2043951" y="2440388"/>
          <a:ext cx="1098543" cy="518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520474" imgH="241195" progId="Equation.DSMT4">
                  <p:embed/>
                </p:oleObj>
              </mc:Choice>
              <mc:Fallback>
                <p:oleObj name="Equation" r:id="rId5" imgW="520474" imgH="2411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951" y="2440388"/>
                        <a:ext cx="1098543" cy="5189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4F46EEF5-F30D-7330-694D-E164023963B4}"/>
              </a:ext>
            </a:extLst>
          </p:cNvPr>
          <p:cNvSpPr txBox="1"/>
          <p:nvPr/>
        </p:nvSpPr>
        <p:spPr>
          <a:xfrm>
            <a:off x="1133204" y="2455811"/>
            <a:ext cx="10370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w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here                means that the point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from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and the point      from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matches, and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is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the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number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of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correspondence pairs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67DA681-AB1F-F751-9F78-04D3ED3F0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185072"/>
              </p:ext>
            </p:extLst>
          </p:nvPr>
        </p:nvGraphicFramePr>
        <p:xfrm>
          <a:off x="8949669" y="2473597"/>
          <a:ext cx="298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7" imgW="164880" imgH="241200" progId="Equation.DSMT4">
                  <p:embed/>
                </p:oleObj>
              </mc:Choice>
              <mc:Fallback>
                <p:oleObj name="Equation" r:id="rId7" imgW="164880" imgH="2412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F5E2372-781A-541D-D842-C38BE216A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9669" y="2473597"/>
                        <a:ext cx="29845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2669E87-FCF8-E0E6-3001-651F49D10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80266"/>
              </p:ext>
            </p:extLst>
          </p:nvPr>
        </p:nvGraphicFramePr>
        <p:xfrm>
          <a:off x="8115959" y="3372700"/>
          <a:ext cx="298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7" imgW="164880" imgH="241200" progId="Equation.DSMT4">
                  <p:embed/>
                </p:oleObj>
              </mc:Choice>
              <mc:Fallback>
                <p:oleObj name="Equation" r:id="rId7" imgW="164880" imgH="2412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67DA681-AB1F-F751-9F78-04D3ED3F07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5959" y="3372700"/>
                        <a:ext cx="29845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286478"/>
      </p:ext>
    </p:extLst>
  </p:cSld>
  <p:clrMapOvr>
    <a:masterClrMapping/>
  </p:clrMapOvr>
  <p:transition advTm="1252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07F2-BD57-17B5-DADB-47BF05D65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118579-73C2-F45D-B395-0F67B8EA6F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0969895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Contents of this theme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804957E-7249-4EB3-9C33-074CBC12BD60}"/>
              </a:ext>
            </a:extLst>
          </p:cNvPr>
          <p:cNvSpPr txBox="1"/>
          <p:nvPr/>
        </p:nvSpPr>
        <p:spPr>
          <a:xfrm>
            <a:off x="791576" y="1177303"/>
            <a:ext cx="10969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Chapter 3 will introduce details about linear geometric transformation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Chapter 4 will discuss key point detection and matching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To solve </a:t>
            </a:r>
            <a:r>
              <a:rPr lang="en-US" altLang="zh-CN" b="1" i="1" dirty="0">
                <a:solidFill>
                  <a:srgbClr val="000000"/>
                </a:solidFill>
              </a:rPr>
              <a:t>H</a:t>
            </a:r>
            <a:r>
              <a:rPr lang="en-US" altLang="zh-CN" dirty="0">
                <a:solidFill>
                  <a:srgbClr val="000000"/>
                </a:solidFill>
              </a:rPr>
              <a:t> from the correspondence pairs is a linear least-squares problem, which will be discussed in Chapter 5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dirty="0">
                <a:solidFill>
                  <a:srgbClr val="000000"/>
                </a:solidFill>
              </a:rPr>
              <a:t>RANSAC is a universal framework to estimate model from observations with outliers, which will be introduced in Chapter 6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35833"/>
      </p:ext>
    </p:extLst>
  </p:cSld>
  <p:clrMapOvr>
    <a:masterClrMapping/>
  </p:clrMapOvr>
  <p:transition advTm="1252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07F2-BD57-17B5-DADB-47BF05D65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118579-73C2-F45D-B395-0F67B8EA6F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0274" y="76200"/>
            <a:ext cx="10969895" cy="838200"/>
          </a:xfrm>
        </p:spPr>
        <p:txBody>
          <a:bodyPr/>
          <a:lstStyle/>
          <a:p>
            <a:r>
              <a:rPr lang="en-US" altLang="zh-CN" sz="3000" dirty="0">
                <a:ea typeface="楷体" panose="02010609060101010101" pitchFamily="49" charset="-122"/>
                <a:cs typeface="Calibri" panose="020F0502020204030204" pitchFamily="34" charset="0"/>
              </a:rPr>
              <a:t>Contents of this theme</a:t>
            </a:r>
            <a:endParaRPr lang="zh-CN" altLang="en-US" sz="3000" dirty="0"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3B0A071D-C9BE-4A0E-BAC1-5C4312D0E7C5}"/>
              </a:ext>
            </a:extLst>
          </p:cNvPr>
          <p:cNvSpPr/>
          <p:nvPr/>
        </p:nvSpPr>
        <p:spPr>
          <a:xfrm>
            <a:off x="2244473" y="4586859"/>
            <a:ext cx="7706168" cy="1064234"/>
          </a:xfrm>
          <a:prstGeom prst="roundRect">
            <a:avLst>
              <a:gd name="adj" fmla="val 3797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内容占位符 8">
            <a:extLst>
              <a:ext uri="{FF2B5EF4-FFF2-40B4-BE49-F238E27FC236}">
                <a16:creationId xmlns:a16="http://schemas.microsoft.com/office/drawing/2014/main" id="{FC5EC4A6-60EE-4AC3-83BB-EFFC8856C652}"/>
              </a:ext>
            </a:extLst>
          </p:cNvPr>
          <p:cNvSpPr txBox="1">
            <a:spLocks/>
          </p:cNvSpPr>
          <p:nvPr/>
        </p:nvSpPr>
        <p:spPr bwMode="auto">
          <a:xfrm>
            <a:off x="2280189" y="4863512"/>
            <a:ext cx="248135" cy="461665"/>
          </a:xfrm>
          <a:prstGeom prst="rect">
            <a:avLst/>
          </a:prstGeom>
          <a:solidFill>
            <a:srgbClr val="4255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数学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6" name="圆角矩形 38">
            <a:extLst>
              <a:ext uri="{FF2B5EF4-FFF2-40B4-BE49-F238E27FC236}">
                <a16:creationId xmlns:a16="http://schemas.microsoft.com/office/drawing/2014/main" id="{18BFCCF3-0823-46A2-A284-6F5D5A358C9F}"/>
              </a:ext>
            </a:extLst>
          </p:cNvPr>
          <p:cNvSpPr/>
          <p:nvPr/>
        </p:nvSpPr>
        <p:spPr>
          <a:xfrm>
            <a:off x="2683056" y="4655771"/>
            <a:ext cx="7215117" cy="935289"/>
          </a:xfrm>
          <a:prstGeom prst="roundRect">
            <a:avLst>
              <a:gd name="adj" fmla="val 8153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圆角矩形 40">
            <a:extLst>
              <a:ext uri="{FF2B5EF4-FFF2-40B4-BE49-F238E27FC236}">
                <a16:creationId xmlns:a16="http://schemas.microsoft.com/office/drawing/2014/main" id="{D5DC4516-BF5D-42AA-8BA6-6D4E0725B9FD}"/>
              </a:ext>
            </a:extLst>
          </p:cNvPr>
          <p:cNvSpPr/>
          <p:nvPr/>
        </p:nvSpPr>
        <p:spPr>
          <a:xfrm>
            <a:off x="2770608" y="4723893"/>
            <a:ext cx="788331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线性几何变换</a:t>
            </a:r>
          </a:p>
        </p:txBody>
      </p:sp>
      <p:sp>
        <p:nvSpPr>
          <p:cNvPr id="58" name="圆角矩形 40">
            <a:extLst>
              <a:ext uri="{FF2B5EF4-FFF2-40B4-BE49-F238E27FC236}">
                <a16:creationId xmlns:a16="http://schemas.microsoft.com/office/drawing/2014/main" id="{0B09F921-D6A8-4107-A74C-ED0AFA681BE5}"/>
              </a:ext>
            </a:extLst>
          </p:cNvPr>
          <p:cNvSpPr/>
          <p:nvPr/>
        </p:nvSpPr>
        <p:spPr>
          <a:xfrm>
            <a:off x="3641943" y="4720945"/>
            <a:ext cx="1004270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几何变换群</a:t>
            </a:r>
          </a:p>
        </p:txBody>
      </p:sp>
      <p:sp>
        <p:nvSpPr>
          <p:cNvPr id="59" name="圆角矩形 40">
            <a:extLst>
              <a:ext uri="{FF2B5EF4-FFF2-40B4-BE49-F238E27FC236}">
                <a16:creationId xmlns:a16="http://schemas.microsoft.com/office/drawing/2014/main" id="{B98E46BE-A693-4BB1-BF3D-03C4D8AE068D}"/>
              </a:ext>
            </a:extLst>
          </p:cNvPr>
          <p:cNvSpPr/>
          <p:nvPr/>
        </p:nvSpPr>
        <p:spPr>
          <a:xfrm>
            <a:off x="2770608" y="5162163"/>
            <a:ext cx="855863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泰勒展开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3C28D97-4D65-4BB6-8328-D41C1F175963}"/>
              </a:ext>
            </a:extLst>
          </p:cNvPr>
          <p:cNvSpPr/>
          <p:nvPr/>
        </p:nvSpPr>
        <p:spPr>
          <a:xfrm>
            <a:off x="2247579" y="3332795"/>
            <a:ext cx="7703061" cy="1064235"/>
          </a:xfrm>
          <a:prstGeom prst="roundRect">
            <a:avLst>
              <a:gd name="adj" fmla="val 3797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内容占位符 8">
            <a:extLst>
              <a:ext uri="{FF2B5EF4-FFF2-40B4-BE49-F238E27FC236}">
                <a16:creationId xmlns:a16="http://schemas.microsoft.com/office/drawing/2014/main" id="{7BBC4482-9BAA-4F4D-9925-C2FEA9766545}"/>
              </a:ext>
            </a:extLst>
          </p:cNvPr>
          <p:cNvSpPr txBox="1">
            <a:spLocks/>
          </p:cNvSpPr>
          <p:nvPr/>
        </p:nvSpPr>
        <p:spPr bwMode="auto">
          <a:xfrm>
            <a:off x="2283296" y="3663984"/>
            <a:ext cx="248135" cy="461665"/>
          </a:xfrm>
          <a:prstGeom prst="rect">
            <a:avLst/>
          </a:prstGeom>
          <a:solidFill>
            <a:srgbClr val="4255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算法</a:t>
            </a:r>
          </a:p>
        </p:txBody>
      </p:sp>
      <p:sp>
        <p:nvSpPr>
          <p:cNvPr id="62" name="圆角矩形 38">
            <a:extLst>
              <a:ext uri="{FF2B5EF4-FFF2-40B4-BE49-F238E27FC236}">
                <a16:creationId xmlns:a16="http://schemas.microsoft.com/office/drawing/2014/main" id="{F81D9F23-378D-4881-B437-55569C1C1692}"/>
              </a:ext>
            </a:extLst>
          </p:cNvPr>
          <p:cNvSpPr/>
          <p:nvPr/>
        </p:nvSpPr>
        <p:spPr>
          <a:xfrm>
            <a:off x="2662736" y="3420200"/>
            <a:ext cx="7215117" cy="926796"/>
          </a:xfrm>
          <a:prstGeom prst="roundRect">
            <a:avLst>
              <a:gd name="adj" fmla="val 8153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2B07BD5-064C-4CDF-B311-F49122FAC56C}"/>
              </a:ext>
            </a:extLst>
          </p:cNvPr>
          <p:cNvSpPr/>
          <p:nvPr/>
        </p:nvSpPr>
        <p:spPr>
          <a:xfrm>
            <a:off x="2241359" y="1206908"/>
            <a:ext cx="7703061" cy="937836"/>
          </a:xfrm>
          <a:prstGeom prst="roundRect">
            <a:avLst>
              <a:gd name="adj" fmla="val 3797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44" name="内容占位符 8">
            <a:extLst>
              <a:ext uri="{FF2B5EF4-FFF2-40B4-BE49-F238E27FC236}">
                <a16:creationId xmlns:a16="http://schemas.microsoft.com/office/drawing/2014/main" id="{9019555D-33C3-4354-8105-44BE17F91206}"/>
              </a:ext>
            </a:extLst>
          </p:cNvPr>
          <p:cNvSpPr txBox="1">
            <a:spLocks/>
          </p:cNvSpPr>
          <p:nvPr/>
        </p:nvSpPr>
        <p:spPr bwMode="auto">
          <a:xfrm>
            <a:off x="2277075" y="1418197"/>
            <a:ext cx="248135" cy="461665"/>
          </a:xfrm>
          <a:prstGeom prst="rect">
            <a:avLst/>
          </a:prstGeom>
          <a:solidFill>
            <a:srgbClr val="4255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应用</a:t>
            </a:r>
          </a:p>
        </p:txBody>
      </p:sp>
      <p:sp>
        <p:nvSpPr>
          <p:cNvPr id="6145" name="圆角矩形 38">
            <a:extLst>
              <a:ext uri="{FF2B5EF4-FFF2-40B4-BE49-F238E27FC236}">
                <a16:creationId xmlns:a16="http://schemas.microsoft.com/office/drawing/2014/main" id="{4427493E-DD9A-4ADB-BF0D-C866A80728DD}"/>
              </a:ext>
            </a:extLst>
          </p:cNvPr>
          <p:cNvSpPr/>
          <p:nvPr/>
        </p:nvSpPr>
        <p:spPr>
          <a:xfrm>
            <a:off x="2662736" y="1262438"/>
            <a:ext cx="7215117" cy="831563"/>
          </a:xfrm>
          <a:prstGeom prst="roundRect">
            <a:avLst>
              <a:gd name="adj" fmla="val 8153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47" name="圆角矩形 40">
            <a:extLst>
              <a:ext uri="{FF2B5EF4-FFF2-40B4-BE49-F238E27FC236}">
                <a16:creationId xmlns:a16="http://schemas.microsoft.com/office/drawing/2014/main" id="{FCEE08EB-C852-4362-AB66-63A972A668B8}"/>
              </a:ext>
            </a:extLst>
          </p:cNvPr>
          <p:cNvSpPr/>
          <p:nvPr/>
        </p:nvSpPr>
        <p:spPr>
          <a:xfrm>
            <a:off x="3047094" y="1506365"/>
            <a:ext cx="1117562" cy="297321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全景拼接</a:t>
            </a:r>
          </a:p>
        </p:txBody>
      </p:sp>
      <p:sp>
        <p:nvSpPr>
          <p:cNvPr id="6148" name="圆角矩形 40">
            <a:extLst>
              <a:ext uri="{FF2B5EF4-FFF2-40B4-BE49-F238E27FC236}">
                <a16:creationId xmlns:a16="http://schemas.microsoft.com/office/drawing/2014/main" id="{A4A5EF29-9598-4457-A4EA-E4F3F261874E}"/>
              </a:ext>
            </a:extLst>
          </p:cNvPr>
          <p:cNvSpPr/>
          <p:nvPr/>
        </p:nvSpPr>
        <p:spPr>
          <a:xfrm>
            <a:off x="4459155" y="1507389"/>
            <a:ext cx="1446701" cy="2988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图像配准</a:t>
            </a:r>
          </a:p>
        </p:txBody>
      </p:sp>
      <p:sp>
        <p:nvSpPr>
          <p:cNvPr id="6149" name="圆角矩形 40">
            <a:extLst>
              <a:ext uri="{FF2B5EF4-FFF2-40B4-BE49-F238E27FC236}">
                <a16:creationId xmlns:a16="http://schemas.microsoft.com/office/drawing/2014/main" id="{4EF90FB5-82C5-4C47-8EE5-97FDB29654B7}"/>
              </a:ext>
            </a:extLst>
          </p:cNvPr>
          <p:cNvSpPr/>
          <p:nvPr/>
        </p:nvSpPr>
        <p:spPr>
          <a:xfrm>
            <a:off x="6200355" y="1507389"/>
            <a:ext cx="1360126" cy="2988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相机位姿估计</a:t>
            </a:r>
          </a:p>
        </p:txBody>
      </p:sp>
      <p:sp>
        <p:nvSpPr>
          <p:cNvPr id="6150" name="箭头: 右 6149">
            <a:extLst>
              <a:ext uri="{FF2B5EF4-FFF2-40B4-BE49-F238E27FC236}">
                <a16:creationId xmlns:a16="http://schemas.microsoft.com/office/drawing/2014/main" id="{E59F44F0-E280-432B-A8C1-54F41CD3ED78}"/>
              </a:ext>
            </a:extLst>
          </p:cNvPr>
          <p:cNvSpPr/>
          <p:nvPr/>
        </p:nvSpPr>
        <p:spPr>
          <a:xfrm rot="16200000">
            <a:off x="5941018" y="4383034"/>
            <a:ext cx="180000" cy="216000"/>
          </a:xfrm>
          <a:prstGeom prst="rightArrow">
            <a:avLst/>
          </a:prstGeom>
          <a:solidFill>
            <a:srgbClr val="4255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1" name="矩形: 圆角 6150">
            <a:extLst>
              <a:ext uri="{FF2B5EF4-FFF2-40B4-BE49-F238E27FC236}">
                <a16:creationId xmlns:a16="http://schemas.microsoft.com/office/drawing/2014/main" id="{82266FA4-7A38-499B-BC88-D053D0939746}"/>
              </a:ext>
            </a:extLst>
          </p:cNvPr>
          <p:cNvSpPr/>
          <p:nvPr/>
        </p:nvSpPr>
        <p:spPr>
          <a:xfrm>
            <a:off x="2245680" y="2334152"/>
            <a:ext cx="7704961" cy="770028"/>
          </a:xfrm>
          <a:prstGeom prst="roundRect">
            <a:avLst>
              <a:gd name="adj" fmla="val 3797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2" name="内容占位符 8">
            <a:extLst>
              <a:ext uri="{FF2B5EF4-FFF2-40B4-BE49-F238E27FC236}">
                <a16:creationId xmlns:a16="http://schemas.microsoft.com/office/drawing/2014/main" id="{F1110516-6634-4E10-B682-7F52013B7E44}"/>
              </a:ext>
            </a:extLst>
          </p:cNvPr>
          <p:cNvSpPr txBox="1">
            <a:spLocks/>
          </p:cNvSpPr>
          <p:nvPr/>
        </p:nvSpPr>
        <p:spPr bwMode="auto">
          <a:xfrm>
            <a:off x="2281395" y="2499266"/>
            <a:ext cx="248135" cy="461665"/>
          </a:xfrm>
          <a:prstGeom prst="rect">
            <a:avLst/>
          </a:prstGeom>
          <a:solidFill>
            <a:srgbClr val="42556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技术</a:t>
            </a:r>
          </a:p>
        </p:txBody>
      </p:sp>
      <p:sp>
        <p:nvSpPr>
          <p:cNvPr id="6153" name="圆角矩形 38">
            <a:extLst>
              <a:ext uri="{FF2B5EF4-FFF2-40B4-BE49-F238E27FC236}">
                <a16:creationId xmlns:a16="http://schemas.microsoft.com/office/drawing/2014/main" id="{F61330E1-8D9B-4212-B3EA-D2B027EFC329}"/>
              </a:ext>
            </a:extLst>
          </p:cNvPr>
          <p:cNvSpPr/>
          <p:nvPr/>
        </p:nvSpPr>
        <p:spPr>
          <a:xfrm>
            <a:off x="2662736" y="2439418"/>
            <a:ext cx="7215117" cy="614019"/>
          </a:xfrm>
          <a:prstGeom prst="roundRect">
            <a:avLst>
              <a:gd name="adj" fmla="val 8153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4" name="圆角矩形 40">
            <a:extLst>
              <a:ext uri="{FF2B5EF4-FFF2-40B4-BE49-F238E27FC236}">
                <a16:creationId xmlns:a16="http://schemas.microsoft.com/office/drawing/2014/main" id="{F795C276-90D5-4E02-9EE1-D85529B7386D}"/>
              </a:ext>
            </a:extLst>
          </p:cNvPr>
          <p:cNvSpPr/>
          <p:nvPr/>
        </p:nvSpPr>
        <p:spPr>
          <a:xfrm>
            <a:off x="3887407" y="2597027"/>
            <a:ext cx="1969105" cy="2988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图像间特征点检测与匹配</a:t>
            </a:r>
          </a:p>
        </p:txBody>
      </p:sp>
      <p:sp>
        <p:nvSpPr>
          <p:cNvPr id="6155" name="圆角矩形 40">
            <a:extLst>
              <a:ext uri="{FF2B5EF4-FFF2-40B4-BE49-F238E27FC236}">
                <a16:creationId xmlns:a16="http://schemas.microsoft.com/office/drawing/2014/main" id="{FCAE87E1-86DF-46EA-9FAD-8A38C4376579}"/>
              </a:ext>
            </a:extLst>
          </p:cNvPr>
          <p:cNvSpPr/>
          <p:nvPr/>
        </p:nvSpPr>
        <p:spPr>
          <a:xfrm>
            <a:off x="8236857" y="3904027"/>
            <a:ext cx="1149267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随机抽样一致</a:t>
            </a:r>
          </a:p>
        </p:txBody>
      </p:sp>
      <p:sp>
        <p:nvSpPr>
          <p:cNvPr id="6156" name="箭头: 右 6155">
            <a:extLst>
              <a:ext uri="{FF2B5EF4-FFF2-40B4-BE49-F238E27FC236}">
                <a16:creationId xmlns:a16="http://schemas.microsoft.com/office/drawing/2014/main" id="{687913C9-53F8-4FBD-9C1B-06A5FB9A0709}"/>
              </a:ext>
            </a:extLst>
          </p:cNvPr>
          <p:cNvSpPr/>
          <p:nvPr/>
        </p:nvSpPr>
        <p:spPr>
          <a:xfrm rot="16200000">
            <a:off x="5919740" y="3113517"/>
            <a:ext cx="222555" cy="216000"/>
          </a:xfrm>
          <a:prstGeom prst="rightArrow">
            <a:avLst/>
          </a:prstGeom>
          <a:solidFill>
            <a:srgbClr val="4255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7" name="箭头: 右 6156">
            <a:extLst>
              <a:ext uri="{FF2B5EF4-FFF2-40B4-BE49-F238E27FC236}">
                <a16:creationId xmlns:a16="http://schemas.microsoft.com/office/drawing/2014/main" id="{BCDBD313-C6BD-4EBC-85C2-7D36197FF9C8}"/>
              </a:ext>
            </a:extLst>
          </p:cNvPr>
          <p:cNvSpPr/>
          <p:nvPr/>
        </p:nvSpPr>
        <p:spPr>
          <a:xfrm rot="16200000">
            <a:off x="5941018" y="2129602"/>
            <a:ext cx="180000" cy="216000"/>
          </a:xfrm>
          <a:prstGeom prst="rightArrow">
            <a:avLst/>
          </a:prstGeom>
          <a:solidFill>
            <a:srgbClr val="4255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58" name="圆角矩形 40">
            <a:extLst>
              <a:ext uri="{FF2B5EF4-FFF2-40B4-BE49-F238E27FC236}">
                <a16:creationId xmlns:a16="http://schemas.microsoft.com/office/drawing/2014/main" id="{021E079F-59D1-42CA-A7A9-26DE64F60ADE}"/>
              </a:ext>
            </a:extLst>
          </p:cNvPr>
          <p:cNvSpPr/>
          <p:nvPr/>
        </p:nvSpPr>
        <p:spPr>
          <a:xfrm>
            <a:off x="3002124" y="3502501"/>
            <a:ext cx="1197165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Harris</a:t>
            </a: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角点检测</a:t>
            </a:r>
          </a:p>
        </p:txBody>
      </p:sp>
      <p:sp>
        <p:nvSpPr>
          <p:cNvPr id="6159" name="圆角矩形 40">
            <a:extLst>
              <a:ext uri="{FF2B5EF4-FFF2-40B4-BE49-F238E27FC236}">
                <a16:creationId xmlns:a16="http://schemas.microsoft.com/office/drawing/2014/main" id="{E7F442F4-D995-4629-BB2C-CE944317998E}"/>
              </a:ext>
            </a:extLst>
          </p:cNvPr>
          <p:cNvSpPr/>
          <p:nvPr/>
        </p:nvSpPr>
        <p:spPr>
          <a:xfrm>
            <a:off x="4446355" y="3499721"/>
            <a:ext cx="948940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SIFT</a:t>
            </a: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描述子</a:t>
            </a:r>
          </a:p>
        </p:txBody>
      </p:sp>
      <p:sp>
        <p:nvSpPr>
          <p:cNvPr id="6160" name="圆角矩形 40">
            <a:extLst>
              <a:ext uri="{FF2B5EF4-FFF2-40B4-BE49-F238E27FC236}">
                <a16:creationId xmlns:a16="http://schemas.microsoft.com/office/drawing/2014/main" id="{7615AD2B-3D00-4AE5-B258-6B52FF9EF7D2}"/>
              </a:ext>
            </a:extLst>
          </p:cNvPr>
          <p:cNvSpPr/>
          <p:nvPr/>
        </p:nvSpPr>
        <p:spPr>
          <a:xfrm>
            <a:off x="6934132" y="4720945"/>
            <a:ext cx="844185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特征值分解</a:t>
            </a:r>
          </a:p>
        </p:txBody>
      </p:sp>
      <p:sp>
        <p:nvSpPr>
          <p:cNvPr id="6161" name="圆角矩形 40">
            <a:extLst>
              <a:ext uri="{FF2B5EF4-FFF2-40B4-BE49-F238E27FC236}">
                <a16:creationId xmlns:a16="http://schemas.microsoft.com/office/drawing/2014/main" id="{1E33B681-2F52-45AC-BB99-5E1A3F30B1BB}"/>
              </a:ext>
            </a:extLst>
          </p:cNvPr>
          <p:cNvSpPr/>
          <p:nvPr/>
        </p:nvSpPr>
        <p:spPr>
          <a:xfrm>
            <a:off x="3691794" y="5162163"/>
            <a:ext cx="844184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行列式与迹</a:t>
            </a:r>
          </a:p>
        </p:txBody>
      </p:sp>
      <p:sp>
        <p:nvSpPr>
          <p:cNvPr id="6162" name="圆角矩形 40">
            <a:extLst>
              <a:ext uri="{FF2B5EF4-FFF2-40B4-BE49-F238E27FC236}">
                <a16:creationId xmlns:a16="http://schemas.microsoft.com/office/drawing/2014/main" id="{C35951E3-174E-40F3-89E1-FDE23B86895F}"/>
              </a:ext>
            </a:extLst>
          </p:cNvPr>
          <p:cNvSpPr/>
          <p:nvPr/>
        </p:nvSpPr>
        <p:spPr>
          <a:xfrm>
            <a:off x="2997278" y="3904027"/>
            <a:ext cx="1033117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双线性插值</a:t>
            </a:r>
          </a:p>
        </p:txBody>
      </p:sp>
      <p:sp>
        <p:nvSpPr>
          <p:cNvPr id="6163" name="圆角矩形 40">
            <a:extLst>
              <a:ext uri="{FF2B5EF4-FFF2-40B4-BE49-F238E27FC236}">
                <a16:creationId xmlns:a16="http://schemas.microsoft.com/office/drawing/2014/main" id="{E6B4803C-48F0-481D-A675-A3A6D08D3E19}"/>
              </a:ext>
            </a:extLst>
          </p:cNvPr>
          <p:cNvSpPr/>
          <p:nvPr/>
        </p:nvSpPr>
        <p:spPr>
          <a:xfrm>
            <a:off x="4514764" y="3916885"/>
            <a:ext cx="1315227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尺度不变点检测</a:t>
            </a:r>
          </a:p>
        </p:txBody>
      </p:sp>
      <p:sp>
        <p:nvSpPr>
          <p:cNvPr id="6164" name="圆角矩形 40">
            <a:extLst>
              <a:ext uri="{FF2B5EF4-FFF2-40B4-BE49-F238E27FC236}">
                <a16:creationId xmlns:a16="http://schemas.microsoft.com/office/drawing/2014/main" id="{CBD32ED7-55B1-4BBF-8725-D26BB3B7630C}"/>
              </a:ext>
            </a:extLst>
          </p:cNvPr>
          <p:cNvSpPr/>
          <p:nvPr/>
        </p:nvSpPr>
        <p:spPr>
          <a:xfrm>
            <a:off x="6314360" y="3916885"/>
            <a:ext cx="1438128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高斯差分尺度空间</a:t>
            </a:r>
          </a:p>
        </p:txBody>
      </p:sp>
      <p:sp>
        <p:nvSpPr>
          <p:cNvPr id="6165" name="圆角矩形 40">
            <a:extLst>
              <a:ext uri="{FF2B5EF4-FFF2-40B4-BE49-F238E27FC236}">
                <a16:creationId xmlns:a16="http://schemas.microsoft.com/office/drawing/2014/main" id="{DA6BE04F-688A-4482-8725-70A0459122B9}"/>
              </a:ext>
            </a:extLst>
          </p:cNvPr>
          <p:cNvSpPr/>
          <p:nvPr/>
        </p:nvSpPr>
        <p:spPr>
          <a:xfrm>
            <a:off x="4601301" y="5162163"/>
            <a:ext cx="779100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奇异值分解</a:t>
            </a:r>
          </a:p>
        </p:txBody>
      </p:sp>
      <p:sp>
        <p:nvSpPr>
          <p:cNvPr id="6166" name="圆角矩形 40">
            <a:extLst>
              <a:ext uri="{FF2B5EF4-FFF2-40B4-BE49-F238E27FC236}">
                <a16:creationId xmlns:a16="http://schemas.microsoft.com/office/drawing/2014/main" id="{0E66581B-A0F7-42C7-8B78-404A6FDE9448}"/>
              </a:ext>
            </a:extLst>
          </p:cNvPr>
          <p:cNvSpPr/>
          <p:nvPr/>
        </p:nvSpPr>
        <p:spPr>
          <a:xfrm>
            <a:off x="5445724" y="5162163"/>
            <a:ext cx="632966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曲率</a:t>
            </a:r>
          </a:p>
        </p:txBody>
      </p:sp>
      <p:sp>
        <p:nvSpPr>
          <p:cNvPr id="6167" name="圆角矩形 40">
            <a:extLst>
              <a:ext uri="{FF2B5EF4-FFF2-40B4-BE49-F238E27FC236}">
                <a16:creationId xmlns:a16="http://schemas.microsoft.com/office/drawing/2014/main" id="{53F89353-FEBA-473F-B859-F51EC01443AC}"/>
              </a:ext>
            </a:extLst>
          </p:cNvPr>
          <p:cNvSpPr/>
          <p:nvPr/>
        </p:nvSpPr>
        <p:spPr>
          <a:xfrm>
            <a:off x="4729217" y="4720945"/>
            <a:ext cx="1001486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特殊欧氏群</a:t>
            </a:r>
          </a:p>
        </p:txBody>
      </p:sp>
      <p:sp>
        <p:nvSpPr>
          <p:cNvPr id="6168" name="圆角矩形 40">
            <a:extLst>
              <a:ext uri="{FF2B5EF4-FFF2-40B4-BE49-F238E27FC236}">
                <a16:creationId xmlns:a16="http://schemas.microsoft.com/office/drawing/2014/main" id="{52D5A3C6-4657-497C-9CA2-1F80976B09FB}"/>
              </a:ext>
            </a:extLst>
          </p:cNvPr>
          <p:cNvSpPr/>
          <p:nvPr/>
        </p:nvSpPr>
        <p:spPr>
          <a:xfrm>
            <a:off x="5813707" y="4720945"/>
            <a:ext cx="1037421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特殊正交群</a:t>
            </a:r>
          </a:p>
        </p:txBody>
      </p:sp>
      <p:sp>
        <p:nvSpPr>
          <p:cNvPr id="6169" name="圆角矩形 40">
            <a:extLst>
              <a:ext uri="{FF2B5EF4-FFF2-40B4-BE49-F238E27FC236}">
                <a16:creationId xmlns:a16="http://schemas.microsoft.com/office/drawing/2014/main" id="{5F6EE26F-5A07-4806-8B98-06F21CB87321}"/>
              </a:ext>
            </a:extLst>
          </p:cNvPr>
          <p:cNvSpPr/>
          <p:nvPr/>
        </p:nvSpPr>
        <p:spPr>
          <a:xfrm>
            <a:off x="6144013" y="5162163"/>
            <a:ext cx="1328399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齐次线性最小二乘问题及其求解</a:t>
            </a:r>
          </a:p>
        </p:txBody>
      </p:sp>
      <p:sp>
        <p:nvSpPr>
          <p:cNvPr id="6170" name="圆角矩形 40">
            <a:extLst>
              <a:ext uri="{FF2B5EF4-FFF2-40B4-BE49-F238E27FC236}">
                <a16:creationId xmlns:a16="http://schemas.microsoft.com/office/drawing/2014/main" id="{B2A029E1-42A0-4247-9145-149BE335A622}"/>
              </a:ext>
            </a:extLst>
          </p:cNvPr>
          <p:cNvSpPr/>
          <p:nvPr/>
        </p:nvSpPr>
        <p:spPr>
          <a:xfrm>
            <a:off x="5642361" y="3502500"/>
            <a:ext cx="1082049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FAST</a:t>
            </a: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特征点</a:t>
            </a:r>
          </a:p>
        </p:txBody>
      </p:sp>
      <p:sp>
        <p:nvSpPr>
          <p:cNvPr id="6171" name="圆角矩形 40">
            <a:extLst>
              <a:ext uri="{FF2B5EF4-FFF2-40B4-BE49-F238E27FC236}">
                <a16:creationId xmlns:a16="http://schemas.microsoft.com/office/drawing/2014/main" id="{3ADFF36D-B448-49CB-910A-00AC5CCF8876}"/>
              </a:ext>
            </a:extLst>
          </p:cNvPr>
          <p:cNvSpPr/>
          <p:nvPr/>
        </p:nvSpPr>
        <p:spPr>
          <a:xfrm>
            <a:off x="8237266" y="3500753"/>
            <a:ext cx="1082049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BRIEF</a:t>
            </a: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描述子</a:t>
            </a:r>
          </a:p>
        </p:txBody>
      </p:sp>
      <p:sp>
        <p:nvSpPr>
          <p:cNvPr id="6172" name="圆角矩形 40">
            <a:extLst>
              <a:ext uri="{FF2B5EF4-FFF2-40B4-BE49-F238E27FC236}">
                <a16:creationId xmlns:a16="http://schemas.microsoft.com/office/drawing/2014/main" id="{B19AAA04-DDEC-4185-814C-28FFFE81CE18}"/>
              </a:ext>
            </a:extLst>
          </p:cNvPr>
          <p:cNvSpPr/>
          <p:nvPr/>
        </p:nvSpPr>
        <p:spPr>
          <a:xfrm>
            <a:off x="6971476" y="3499721"/>
            <a:ext cx="1018726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描述子匹配</a:t>
            </a:r>
          </a:p>
        </p:txBody>
      </p:sp>
      <p:sp>
        <p:nvSpPr>
          <p:cNvPr id="6173" name="圆角矩形 40">
            <a:extLst>
              <a:ext uri="{FF2B5EF4-FFF2-40B4-BE49-F238E27FC236}">
                <a16:creationId xmlns:a16="http://schemas.microsoft.com/office/drawing/2014/main" id="{0362B7A8-B6E6-424C-A55C-59198C7F3F27}"/>
              </a:ext>
            </a:extLst>
          </p:cNvPr>
          <p:cNvSpPr/>
          <p:nvPr/>
        </p:nvSpPr>
        <p:spPr>
          <a:xfrm>
            <a:off x="7861321" y="4719101"/>
            <a:ext cx="905280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线性方程组的解</a:t>
            </a:r>
          </a:p>
        </p:txBody>
      </p:sp>
      <p:sp>
        <p:nvSpPr>
          <p:cNvPr id="6174" name="圆角矩形 40">
            <a:extLst>
              <a:ext uri="{FF2B5EF4-FFF2-40B4-BE49-F238E27FC236}">
                <a16:creationId xmlns:a16="http://schemas.microsoft.com/office/drawing/2014/main" id="{D8CBBD43-B64B-4785-BE34-AFC8EE27E5B7}"/>
              </a:ext>
            </a:extLst>
          </p:cNvPr>
          <p:cNvSpPr/>
          <p:nvPr/>
        </p:nvSpPr>
        <p:spPr>
          <a:xfrm>
            <a:off x="7537735" y="5162163"/>
            <a:ext cx="1431283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非齐次线性最小二乘问题及其求解</a:t>
            </a:r>
          </a:p>
        </p:txBody>
      </p:sp>
      <p:sp>
        <p:nvSpPr>
          <p:cNvPr id="6175" name="圆角矩形 40">
            <a:extLst>
              <a:ext uri="{FF2B5EF4-FFF2-40B4-BE49-F238E27FC236}">
                <a16:creationId xmlns:a16="http://schemas.microsoft.com/office/drawing/2014/main" id="{4DC50AED-665C-412C-8551-6C441C9E854E}"/>
              </a:ext>
            </a:extLst>
          </p:cNvPr>
          <p:cNvSpPr/>
          <p:nvPr/>
        </p:nvSpPr>
        <p:spPr>
          <a:xfrm>
            <a:off x="8849605" y="4714758"/>
            <a:ext cx="981436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拉格朗日乘子法</a:t>
            </a:r>
          </a:p>
        </p:txBody>
      </p:sp>
      <p:sp>
        <p:nvSpPr>
          <p:cNvPr id="6176" name="圆角矩形 40">
            <a:extLst>
              <a:ext uri="{FF2B5EF4-FFF2-40B4-BE49-F238E27FC236}">
                <a16:creationId xmlns:a16="http://schemas.microsoft.com/office/drawing/2014/main" id="{E147374B-078B-4B08-9645-44CE02DEF885}"/>
              </a:ext>
            </a:extLst>
          </p:cNvPr>
          <p:cNvSpPr/>
          <p:nvPr/>
        </p:nvSpPr>
        <p:spPr>
          <a:xfrm>
            <a:off x="9034342" y="5162163"/>
            <a:ext cx="784374" cy="3600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凸函数</a:t>
            </a:r>
          </a:p>
        </p:txBody>
      </p:sp>
      <p:sp>
        <p:nvSpPr>
          <p:cNvPr id="6177" name="圆角矩形 40">
            <a:extLst>
              <a:ext uri="{FF2B5EF4-FFF2-40B4-BE49-F238E27FC236}">
                <a16:creationId xmlns:a16="http://schemas.microsoft.com/office/drawing/2014/main" id="{F98C6896-A5DD-443C-99DA-B92FC66E110B}"/>
              </a:ext>
            </a:extLst>
          </p:cNvPr>
          <p:cNvSpPr/>
          <p:nvPr/>
        </p:nvSpPr>
        <p:spPr>
          <a:xfrm>
            <a:off x="7854981" y="1506365"/>
            <a:ext cx="1360126" cy="2988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视觉里程计</a:t>
            </a:r>
          </a:p>
        </p:txBody>
      </p:sp>
      <p:sp>
        <p:nvSpPr>
          <p:cNvPr id="6178" name="圆角矩形 40">
            <a:extLst>
              <a:ext uri="{FF2B5EF4-FFF2-40B4-BE49-F238E27FC236}">
                <a16:creationId xmlns:a16="http://schemas.microsoft.com/office/drawing/2014/main" id="{30FA4790-DE22-4EAA-8B63-12885BDEEB4F}"/>
              </a:ext>
            </a:extLst>
          </p:cNvPr>
          <p:cNvSpPr/>
          <p:nvPr/>
        </p:nvSpPr>
        <p:spPr>
          <a:xfrm>
            <a:off x="6498790" y="2601143"/>
            <a:ext cx="1969105" cy="2988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 w="127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平面间单应变换估计</a:t>
            </a:r>
          </a:p>
        </p:txBody>
      </p:sp>
    </p:spTree>
    <p:extLst>
      <p:ext uri="{BB962C8B-B14F-4D97-AF65-F5344CB8AC3E}">
        <p14:creationId xmlns:p14="http://schemas.microsoft.com/office/powerpoint/2010/main" val="1525263707"/>
      </p:ext>
    </p:extLst>
  </p:cSld>
  <p:clrMapOvr>
    <a:masterClrMapping/>
  </p:clrMapOvr>
  <p:transition advTm="12526"/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61299</TotalTime>
  <Words>484</Words>
  <Application>Microsoft Office PowerPoint</Application>
  <PresentationFormat>宽屏</PresentationFormat>
  <Paragraphs>73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微软雅黑</vt:lpstr>
      <vt:lpstr>Arial</vt:lpstr>
      <vt:lpstr>Calibri</vt:lpstr>
      <vt:lpstr>Euclid Math One</vt:lpstr>
      <vt:lpstr>Times New Roman</vt:lpstr>
      <vt:lpstr>Wingdings</vt:lpstr>
      <vt:lpstr>Blank Presentation</vt:lpstr>
      <vt:lpstr>Equation</vt:lpstr>
      <vt:lpstr>PowerPoint 演示文稿</vt:lpstr>
      <vt:lpstr>Problem definition of panorama stitching</vt:lpstr>
      <vt:lpstr>Problem definition of panorama stitching</vt:lpstr>
      <vt:lpstr>PowerPoint 演示文稿</vt:lpstr>
      <vt:lpstr>Problem definition of panorama stitching</vt:lpstr>
      <vt:lpstr>How to achieve panorama stitching?</vt:lpstr>
      <vt:lpstr>How to achieve panorama stitching?</vt:lpstr>
      <vt:lpstr>Contents of this theme</vt:lpstr>
      <vt:lpstr>Contents of this theme</vt:lpstr>
      <vt:lpstr>PowerPoint 演示文稿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Steve Seitz</dc:creator>
  <cp:lastModifiedBy>Ying Shen</cp:lastModifiedBy>
  <cp:revision>6442</cp:revision>
  <cp:lastPrinted>2024-08-30T03:13:50Z</cp:lastPrinted>
  <dcterms:created xsi:type="dcterms:W3CDTF">1998-05-10T17:20:27Z</dcterms:created>
  <dcterms:modified xsi:type="dcterms:W3CDTF">2025-03-09T10:03:16Z</dcterms:modified>
</cp:coreProperties>
</file>