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269" r:id="rId2"/>
    <p:sldId id="993" r:id="rId3"/>
    <p:sldId id="458" r:id="rId4"/>
    <p:sldId id="997" r:id="rId5"/>
    <p:sldId id="998" r:id="rId6"/>
    <p:sldId id="999" r:id="rId7"/>
    <p:sldId id="1000" r:id="rId8"/>
    <p:sldId id="1001" r:id="rId9"/>
    <p:sldId id="1002" r:id="rId10"/>
    <p:sldId id="983" r:id="rId11"/>
    <p:sldId id="1003" r:id="rId12"/>
    <p:sldId id="1004" r:id="rId13"/>
    <p:sldId id="1005" r:id="rId14"/>
    <p:sldId id="1006" r:id="rId15"/>
    <p:sldId id="1007" r:id="rId16"/>
    <p:sldId id="915" r:id="rId17"/>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0000"/>
    <a:srgbClr val="FF6600"/>
    <a:srgbClr val="990033"/>
    <a:srgbClr val="FF5050"/>
    <a:srgbClr val="990000"/>
    <a:srgbClr val="660066"/>
    <a:srgbClr val="FF3300"/>
    <a:srgbClr val="CC3399"/>
    <a:srgbClr val="DF73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1" autoAdjust="0"/>
    <p:restoredTop sz="96357" autoAdjust="0"/>
  </p:normalViewPr>
  <p:slideViewPr>
    <p:cSldViewPr snapToGrid="0" snapToObjects="1">
      <p:cViewPr varScale="1">
        <p:scale>
          <a:sx n="116" d="100"/>
          <a:sy n="116" d="100"/>
        </p:scale>
        <p:origin x="594" y="6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2"/>
    </p:cViewPr>
  </p:sorterViewPr>
  <p:notesViewPr>
    <p:cSldViewPr snapToGrid="0" snapToObjects="1">
      <p:cViewPr varScale="1">
        <p:scale>
          <a:sx n="63" d="100"/>
          <a:sy n="63" d="100"/>
        </p:scale>
        <p:origin x="-2604" y="-114"/>
      </p:cViewPr>
      <p:guideLst>
        <p:guide orient="horz" pos="3224"/>
        <p:guide pos="2237"/>
      </p:guideLst>
    </p:cSldViewPr>
  </p:notesViewPr>
  <p:gridSpacing cx="76330" cy="7633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734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t" anchorCtr="0" compatLnSpc="1">
            <a:prstTxWarp prst="textNoShape">
              <a:avLst/>
            </a:prstTxWarp>
          </a:bodyPr>
          <a:lstStyle>
            <a:lvl1pPr defTabSz="952500">
              <a:defRPr sz="1300"/>
            </a:lvl1pPr>
          </a:lstStyle>
          <a:p>
            <a:pPr>
              <a:defRPr/>
            </a:pPr>
            <a:endParaRPr lang="en-US" altLang="zh-CN"/>
          </a:p>
        </p:txBody>
      </p:sp>
      <p:sp>
        <p:nvSpPr>
          <p:cNvPr id="64515" name="Rectangle 3"/>
          <p:cNvSpPr>
            <a:spLocks noGrp="1" noChangeArrowheads="1"/>
          </p:cNvSpPr>
          <p:nvPr>
            <p:ph type="dt" sz="quarter" idx="1"/>
          </p:nvPr>
        </p:nvSpPr>
        <p:spPr bwMode="auto">
          <a:xfrm>
            <a:off x="3994150" y="0"/>
            <a:ext cx="3074988"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t" anchorCtr="0" compatLnSpc="1">
            <a:prstTxWarp prst="textNoShape">
              <a:avLst/>
            </a:prstTxWarp>
          </a:bodyPr>
          <a:lstStyle>
            <a:lvl1pPr algn="r" defTabSz="952500">
              <a:defRPr sz="1300"/>
            </a:lvl1pPr>
          </a:lstStyle>
          <a:p>
            <a:pPr>
              <a:defRPr/>
            </a:pPr>
            <a:endParaRPr lang="en-US" altLang="zh-CN"/>
          </a:p>
        </p:txBody>
      </p:sp>
      <p:sp>
        <p:nvSpPr>
          <p:cNvPr id="64516" name="Rectangle 4"/>
          <p:cNvSpPr>
            <a:spLocks noGrp="1" noChangeArrowheads="1"/>
          </p:cNvSpPr>
          <p:nvPr>
            <p:ph type="ftr" sz="quarter" idx="2"/>
          </p:nvPr>
        </p:nvSpPr>
        <p:spPr bwMode="auto">
          <a:xfrm>
            <a:off x="0" y="9764713"/>
            <a:ext cx="3073400"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b" anchorCtr="0" compatLnSpc="1">
            <a:prstTxWarp prst="textNoShape">
              <a:avLst/>
            </a:prstTxWarp>
          </a:bodyPr>
          <a:lstStyle>
            <a:lvl1pPr defTabSz="952500">
              <a:defRPr sz="1300"/>
            </a:lvl1pPr>
          </a:lstStyle>
          <a:p>
            <a:pPr>
              <a:defRPr/>
            </a:pPr>
            <a:endParaRPr lang="en-US" altLang="zh-CN"/>
          </a:p>
        </p:txBody>
      </p:sp>
      <p:sp>
        <p:nvSpPr>
          <p:cNvPr id="64517" name="Rectangle 5"/>
          <p:cNvSpPr>
            <a:spLocks noGrp="1" noChangeArrowheads="1"/>
          </p:cNvSpPr>
          <p:nvPr>
            <p:ph type="sldNum" sz="quarter" idx="3"/>
          </p:nvPr>
        </p:nvSpPr>
        <p:spPr bwMode="auto">
          <a:xfrm>
            <a:off x="3994150" y="9764713"/>
            <a:ext cx="3074988"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b" anchorCtr="0" compatLnSpc="1">
            <a:prstTxWarp prst="textNoShape">
              <a:avLst/>
            </a:prstTxWarp>
          </a:bodyPr>
          <a:lstStyle>
            <a:lvl1pPr algn="r" defTabSz="952500">
              <a:defRPr sz="1300"/>
            </a:lvl1pPr>
          </a:lstStyle>
          <a:p>
            <a:pPr>
              <a:defRPr/>
            </a:pPr>
            <a:fld id="{FC4600CF-6F06-4714-AF7B-190F71E060F3}" type="slidenum">
              <a:rPr lang="en-US" altLang="zh-CN"/>
              <a:pPr>
                <a:defRPr/>
              </a:pPr>
              <a:t>‹#›</a:t>
            </a:fld>
            <a:endParaRPr lang="en-US" altLang="zh-CN"/>
          </a:p>
        </p:txBody>
      </p:sp>
    </p:spTree>
    <p:extLst>
      <p:ext uri="{BB962C8B-B14F-4D97-AF65-F5344CB8AC3E}">
        <p14:creationId xmlns:p14="http://schemas.microsoft.com/office/powerpoint/2010/main" val="2103999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30734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t" anchorCtr="0" compatLnSpc="1">
            <a:prstTxWarp prst="textNoShape">
              <a:avLst/>
            </a:prstTxWarp>
          </a:bodyPr>
          <a:lstStyle>
            <a:lvl1pPr defTabSz="952500">
              <a:defRPr sz="1300"/>
            </a:lvl1pPr>
          </a:lstStyle>
          <a:p>
            <a:pPr>
              <a:defRPr/>
            </a:pPr>
            <a:endParaRPr lang="en-US" altLang="zh-CN"/>
          </a:p>
        </p:txBody>
      </p:sp>
      <p:sp>
        <p:nvSpPr>
          <p:cNvPr id="81923" name="Rectangle 3"/>
          <p:cNvSpPr>
            <a:spLocks noGrp="1" noChangeArrowheads="1"/>
          </p:cNvSpPr>
          <p:nvPr>
            <p:ph type="dt" idx="1"/>
          </p:nvPr>
        </p:nvSpPr>
        <p:spPr bwMode="auto">
          <a:xfrm>
            <a:off x="3994150" y="0"/>
            <a:ext cx="3074988"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t" anchorCtr="0" compatLnSpc="1">
            <a:prstTxWarp prst="textNoShape">
              <a:avLst/>
            </a:prstTxWarp>
          </a:bodyPr>
          <a:lstStyle>
            <a:lvl1pPr algn="r" defTabSz="952500">
              <a:defRPr sz="13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42875" y="765175"/>
            <a:ext cx="6788150" cy="38195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p:cNvSpPr>
            <a:spLocks noGrp="1" noChangeArrowheads="1"/>
          </p:cNvSpPr>
          <p:nvPr>
            <p:ph type="body" sz="quarter" idx="3"/>
          </p:nvPr>
        </p:nvSpPr>
        <p:spPr bwMode="auto">
          <a:xfrm>
            <a:off x="922338" y="4840288"/>
            <a:ext cx="5222875" cy="466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81926" name="Rectangle 6"/>
          <p:cNvSpPr>
            <a:spLocks noGrp="1" noChangeArrowheads="1"/>
          </p:cNvSpPr>
          <p:nvPr>
            <p:ph type="ftr" sz="quarter" idx="4"/>
          </p:nvPr>
        </p:nvSpPr>
        <p:spPr bwMode="auto">
          <a:xfrm>
            <a:off x="0" y="9764713"/>
            <a:ext cx="3073400"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b" anchorCtr="0" compatLnSpc="1">
            <a:prstTxWarp prst="textNoShape">
              <a:avLst/>
            </a:prstTxWarp>
          </a:bodyPr>
          <a:lstStyle>
            <a:lvl1pPr defTabSz="952500">
              <a:defRPr sz="1300"/>
            </a:lvl1pPr>
          </a:lstStyle>
          <a:p>
            <a:pPr>
              <a:defRPr/>
            </a:pPr>
            <a:endParaRPr lang="en-US" altLang="zh-CN"/>
          </a:p>
        </p:txBody>
      </p:sp>
      <p:sp>
        <p:nvSpPr>
          <p:cNvPr id="81927" name="Rectangle 7"/>
          <p:cNvSpPr>
            <a:spLocks noGrp="1" noChangeArrowheads="1"/>
          </p:cNvSpPr>
          <p:nvPr>
            <p:ph type="sldNum" sz="quarter" idx="5"/>
          </p:nvPr>
        </p:nvSpPr>
        <p:spPr bwMode="auto">
          <a:xfrm>
            <a:off x="3994150" y="9764713"/>
            <a:ext cx="3074988"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b" anchorCtr="0" compatLnSpc="1">
            <a:prstTxWarp prst="textNoShape">
              <a:avLst/>
            </a:prstTxWarp>
          </a:bodyPr>
          <a:lstStyle>
            <a:lvl1pPr algn="r" defTabSz="952500">
              <a:defRPr sz="1300"/>
            </a:lvl1pPr>
          </a:lstStyle>
          <a:p>
            <a:pPr>
              <a:defRPr/>
            </a:pPr>
            <a:fld id="{B74319BE-11C6-4BB2-9552-47586B450AE6}" type="slidenum">
              <a:rPr lang="en-US" altLang="zh-CN"/>
              <a:pPr>
                <a:defRPr/>
              </a:pPr>
              <a:t>‹#›</a:t>
            </a:fld>
            <a:endParaRPr lang="en-US" altLang="zh-CN"/>
          </a:p>
        </p:txBody>
      </p:sp>
    </p:spTree>
    <p:extLst>
      <p:ext uri="{BB962C8B-B14F-4D97-AF65-F5344CB8AC3E}">
        <p14:creationId xmlns:p14="http://schemas.microsoft.com/office/powerpoint/2010/main" val="2994834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7"/>
          <p:cNvSpPr>
            <a:spLocks noChangeShapeType="1"/>
          </p:cNvSpPr>
          <p:nvPr/>
        </p:nvSpPr>
        <p:spPr bwMode="auto">
          <a:xfrm>
            <a:off x="914400" y="838200"/>
            <a:ext cx="10363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6"/>
          <p:cNvSpPr>
            <a:spLocks noChangeArrowheads="1"/>
          </p:cNvSpPr>
          <p:nvPr userDrawn="1"/>
        </p:nvSpPr>
        <p:spPr bwMode="auto">
          <a:xfrm>
            <a:off x="203200" y="6400803"/>
            <a:ext cx="11785600" cy="396875"/>
          </a:xfrm>
          <a:prstGeom prst="rect">
            <a:avLst/>
          </a:prstGeom>
          <a:solidFill>
            <a:srgbClr val="990000"/>
          </a:solidFill>
          <a:ln w="9525" algn="ctr">
            <a:solidFill>
              <a:srgbClr val="990033"/>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altLang="zh-CN" sz="1800" baseline="0" dirty="0">
                <a:solidFill>
                  <a:schemeClr val="bg1"/>
                </a:solidFill>
                <a:latin typeface="Calibri" panose="020F0502020204030204" pitchFamily="34" charset="0"/>
                <a:ea typeface="Arial Unicode MS" panose="020B0604020202020204" pitchFamily="34" charset="-122"/>
                <a:cs typeface="Arial Unicode MS" panose="020B0604020202020204" pitchFamily="34" charset="-122"/>
              </a:rPr>
              <a:t>SCST, Tongji University</a:t>
            </a:r>
            <a:endParaRPr lang="zh-CN" altLang="en-US" sz="1800" baseline="0" dirty="0">
              <a:solidFill>
                <a:schemeClr val="bg1"/>
              </a:solidFill>
              <a:latin typeface="Calibri" panose="020F0502020204030204" pitchFamily="34" charset="0"/>
              <a:ea typeface="Arial Unicode MS" panose="020B0604020202020204" pitchFamily="34" charset="-122"/>
              <a:cs typeface="Arial Unicode MS" panose="020B0604020202020204" pitchFamily="34" charset="-122"/>
            </a:endParaRPr>
          </a:p>
        </p:txBody>
      </p:sp>
      <p:sp>
        <p:nvSpPr>
          <p:cNvPr id="2" name="标题 1"/>
          <p:cNvSpPr>
            <a:spLocks noGrp="1"/>
          </p:cNvSpPr>
          <p:nvPr>
            <p:ph type="ctrTitle"/>
          </p:nvPr>
        </p:nvSpPr>
        <p:spPr>
          <a:xfrm>
            <a:off x="914400" y="2130428"/>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548619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803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76200"/>
            <a:ext cx="10363200" cy="838200"/>
          </a:xfrm>
        </p:spPr>
        <p:txBody>
          <a:bodyPr/>
          <a:lstStyle/>
          <a:p>
            <a:r>
              <a:rPr lang="zh-CN" altLang="en-US"/>
              <a:t>单击此处编辑母版标题样式</a:t>
            </a:r>
          </a:p>
        </p:txBody>
      </p:sp>
      <p:sp>
        <p:nvSpPr>
          <p:cNvPr id="3" name="内容占位符 2"/>
          <p:cNvSpPr>
            <a:spLocks noGrp="1"/>
          </p:cNvSpPr>
          <p:nvPr>
            <p:ph idx="1"/>
          </p:nvPr>
        </p:nvSpPr>
        <p:spPr>
          <a:xfrm>
            <a:off x="914400" y="914400"/>
            <a:ext cx="1036320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8815B307-7A22-4C4A-BEEB-9A442EEB68EC}"/>
              </a:ext>
            </a:extLst>
          </p:cNvPr>
          <p:cNvSpPr>
            <a:spLocks noGrp="1" noChangeArrowheads="1"/>
          </p:cNvSpPr>
          <p:nvPr>
            <p:ph type="sldNum" sz="quarter" idx="10"/>
          </p:nvPr>
        </p:nvSpPr>
        <p:spPr>
          <a:ln/>
        </p:spPr>
        <p:txBody>
          <a:bodyPr/>
          <a:lstStyle>
            <a:lvl1pPr>
              <a:defRPr/>
            </a:lvl1pPr>
          </a:lstStyle>
          <a:p>
            <a:pPr>
              <a:defRPr/>
            </a:pPr>
            <a:fld id="{F3D0C2C6-FD3F-4B42-9659-134EE5D23D02}" type="slidenum">
              <a:rPr lang="en-US" altLang="zh-CN"/>
              <a:pPr>
                <a:defRPr/>
              </a:pPr>
              <a:t>‹#›</a:t>
            </a:fld>
            <a:endParaRPr lang="en-US" altLang="zh-CN"/>
          </a:p>
        </p:txBody>
      </p:sp>
    </p:spTree>
    <p:extLst>
      <p:ext uri="{BB962C8B-B14F-4D97-AF65-F5344CB8AC3E}">
        <p14:creationId xmlns:p14="http://schemas.microsoft.com/office/powerpoint/2010/main" val="42856463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76200"/>
            <a:ext cx="10363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914400" y="914400"/>
            <a:ext cx="10363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Calibri" panose="020F0502020204030204" pitchFamily="34" charset="0"/>
                <a:ea typeface="宋体" panose="02010600030101010101" pitchFamily="2" charset="-122"/>
              </a:defRPr>
            </a:lvl1pPr>
          </a:lstStyle>
          <a:p>
            <a:pPr>
              <a:defRPr/>
            </a:pPr>
            <a:fld id="{48346FB0-3C42-4F63-B766-701439F2A1A3}" type="slidenum">
              <a:rPr lang="en-US" altLang="zh-CN"/>
              <a:pPr>
                <a:defRPr/>
              </a:pPr>
              <a:t>‹#›</a:t>
            </a:fld>
            <a:endParaRPr lang="en-US" altLang="zh-CN"/>
          </a:p>
        </p:txBody>
      </p:sp>
      <p:sp>
        <p:nvSpPr>
          <p:cNvPr id="1029" name="Line 7"/>
          <p:cNvSpPr>
            <a:spLocks noChangeShapeType="1"/>
          </p:cNvSpPr>
          <p:nvPr/>
        </p:nvSpPr>
        <p:spPr bwMode="auto">
          <a:xfrm>
            <a:off x="914400" y="838200"/>
            <a:ext cx="10363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2"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1" name="矩形 6"/>
          <p:cNvSpPr>
            <a:spLocks noChangeArrowheads="1"/>
          </p:cNvSpPr>
          <p:nvPr userDrawn="1"/>
        </p:nvSpPr>
        <p:spPr bwMode="auto">
          <a:xfrm>
            <a:off x="203200" y="6400803"/>
            <a:ext cx="11785600" cy="396875"/>
          </a:xfrm>
          <a:prstGeom prst="rect">
            <a:avLst/>
          </a:prstGeom>
          <a:solidFill>
            <a:srgbClr val="990000"/>
          </a:solidFill>
          <a:ln w="9525" algn="ctr">
            <a:solidFill>
              <a:srgbClr val="990033"/>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US" altLang="zh-CN" sz="1800" baseline="0" dirty="0">
                <a:solidFill>
                  <a:schemeClr val="bg1"/>
                </a:solidFill>
                <a:latin typeface="Calibri" panose="020F0502020204030204" pitchFamily="34" charset="0"/>
                <a:ea typeface="Arial Unicode MS" panose="020B0604020202020204" pitchFamily="34" charset="-122"/>
                <a:cs typeface="Arial Unicode MS" panose="020B0604020202020204" pitchFamily="34" charset="-122"/>
              </a:rPr>
              <a:t>SCST, Tongji University</a:t>
            </a:r>
            <a:endParaRPr lang="zh-CN" altLang="en-US" sz="1800" dirty="0">
              <a:solidFill>
                <a:schemeClr val="bg1"/>
              </a:solidFill>
              <a:latin typeface="Calibri" panose="020F0502020204030204" pitchFamily="34" charset="0"/>
              <a:ea typeface="Arial Unicode MS" panose="020B0604020202020204" pitchFamily="34" charset="-122"/>
              <a:cs typeface="Arial Unicode MS" panose="020B0604020202020204" pitchFamily="34" charset="-122"/>
            </a:endParaRPr>
          </a:p>
        </p:txBody>
      </p:sp>
    </p:spTree>
  </p:cSld>
  <p:clrMap bg1="lt1" tx1="dk1" bg2="lt2" tx2="dk2" accent1="accent1" accent2="accent2" accent3="accent3" accent4="accent4" accent5="accent5" accent6="accent6" hlink="hlink" folHlink="folHlink"/>
  <p:sldLayoutIdLst>
    <p:sldLayoutId id="2147483778" r:id="rId1"/>
    <p:sldLayoutId id="2147483777" r:id="rId2"/>
    <p:sldLayoutId id="2147483779" r:id="rId3"/>
  </p:sldLayoutIdLst>
  <p:txStyles>
    <p:title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har char="•"/>
        <a:defRPr sz="2000">
          <a:solidFill>
            <a:schemeClr val="tx1"/>
          </a:solidFill>
          <a:latin typeface="Calibri" panose="020F0502020204030204" pitchFamily="34" charset="0"/>
        </a:defRPr>
      </a:lvl2pPr>
      <a:lvl3pPr marL="1143000" indent="-228600" algn="l" rtl="0" eaLnBrk="0" fontAlgn="base" hangingPunct="0">
        <a:spcBef>
          <a:spcPct val="20000"/>
        </a:spcBef>
        <a:spcAft>
          <a:spcPct val="0"/>
        </a:spcAft>
        <a:buChar char="–"/>
        <a:defRPr>
          <a:solidFill>
            <a:schemeClr val="tx1"/>
          </a:solidFill>
          <a:latin typeface="Calibri" panose="020F0502020204030204" pitchFamily="34" charset="0"/>
        </a:defRPr>
      </a:lvl3pPr>
      <a:lvl4pPr marL="1600200" indent="-228600" algn="l" rtl="0" eaLnBrk="0" fontAlgn="base" hangingPunct="0">
        <a:spcBef>
          <a:spcPct val="20000"/>
        </a:spcBef>
        <a:spcAft>
          <a:spcPct val="0"/>
        </a:spcAft>
        <a:buChar char="»"/>
        <a:defRPr sz="1600">
          <a:solidFill>
            <a:schemeClr val="tx1"/>
          </a:solidFill>
          <a:latin typeface="Calibri" panose="020F0502020204030204" pitchFamily="34" charset="0"/>
        </a:defRPr>
      </a:lvl4pPr>
      <a:lvl5pPr marL="2057400" indent="-228600" algn="l" rtl="0" eaLnBrk="0" fontAlgn="base" hangingPunct="0">
        <a:spcBef>
          <a:spcPct val="20000"/>
        </a:spcBef>
        <a:spcAft>
          <a:spcPct val="0"/>
        </a:spcAft>
        <a:buChar char="»"/>
        <a:defRPr sz="1400">
          <a:solidFill>
            <a:schemeClr val="tx1"/>
          </a:solidFill>
          <a:latin typeface="Calibri" panose="020F0502020204030204" pitchFamily="34" charset="0"/>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2.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9.wmf"/><Relationship Id="rId11" Type="http://schemas.openxmlformats.org/officeDocument/2006/relationships/image" Target="../media/image31.wmf"/><Relationship Id="rId5" Type="http://schemas.openxmlformats.org/officeDocument/2006/relationships/oleObject" Target="../embeddings/oleObject27.bin"/><Relationship Id="rId15" Type="http://schemas.openxmlformats.org/officeDocument/2006/relationships/image" Target="../media/image33.wmf"/><Relationship Id="rId10" Type="http://schemas.openxmlformats.org/officeDocument/2006/relationships/oleObject" Target="../embeddings/oleObject30.bin"/><Relationship Id="rId4" Type="http://schemas.openxmlformats.org/officeDocument/2006/relationships/image" Target="../media/image28.wmf"/><Relationship Id="rId9" Type="http://schemas.openxmlformats.org/officeDocument/2006/relationships/image" Target="../media/image30.wmf"/><Relationship Id="rId14" Type="http://schemas.openxmlformats.org/officeDocument/2006/relationships/oleObject" Target="../embeddings/oleObject3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1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3.xml"/><Relationship Id="rId16"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5.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23.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6635BD2-7FBA-49EC-924D-C9FCA2E86529}"/>
              </a:ext>
            </a:extLst>
          </p:cNvPr>
          <p:cNvSpPr txBox="1">
            <a:spLocks noChangeArrowheads="1"/>
          </p:cNvSpPr>
          <p:nvPr/>
        </p:nvSpPr>
        <p:spPr bwMode="auto">
          <a:xfrm>
            <a:off x="801996" y="1111994"/>
            <a:ext cx="1065489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pPr algn="ctr"/>
            <a:r>
              <a:rPr lang="en-US" altLang="zh-CN" sz="4000" dirty="0">
                <a:latin typeface="Calibri" panose="020F0502020204030204" pitchFamily="34" charset="0"/>
                <a:ea typeface="宋体" panose="02010600030101010101" pitchFamily="2" charset="-122"/>
              </a:rPr>
              <a:t>Chapter 03</a:t>
            </a:r>
            <a:br>
              <a:rPr lang="en-US" altLang="zh-CN" sz="4000" dirty="0">
                <a:latin typeface="Calibri" panose="020F0502020204030204" pitchFamily="34" charset="0"/>
                <a:ea typeface="宋体" panose="02010600030101010101" pitchFamily="2" charset="-122"/>
              </a:rPr>
            </a:br>
            <a:r>
              <a:rPr lang="en-US" altLang="zh-CN" sz="4000" dirty="0">
                <a:ea typeface="宋体" panose="02010600030101010101" pitchFamily="2" charset="-122"/>
              </a:rPr>
              <a:t>Linear Geometric Transformations</a:t>
            </a:r>
          </a:p>
        </p:txBody>
      </p:sp>
      <p:sp>
        <p:nvSpPr>
          <p:cNvPr id="7" name="Rectangle 2">
            <a:extLst>
              <a:ext uri="{FF2B5EF4-FFF2-40B4-BE49-F238E27FC236}">
                <a16:creationId xmlns:a16="http://schemas.microsoft.com/office/drawing/2014/main" id="{19225F5A-F04F-4C72-987C-BB7DD2E48C13}"/>
              </a:ext>
            </a:extLst>
          </p:cNvPr>
          <p:cNvSpPr txBox="1">
            <a:spLocks noChangeArrowheads="1"/>
          </p:cNvSpPr>
          <p:nvPr/>
        </p:nvSpPr>
        <p:spPr bwMode="auto">
          <a:xfrm>
            <a:off x="2957942" y="3612204"/>
            <a:ext cx="634300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spcBef>
                <a:spcPct val="0"/>
              </a:spcBef>
            </a:pPr>
            <a:r>
              <a:rPr lang="en-US" altLang="zh-CN" sz="2600" dirty="0">
                <a:solidFill>
                  <a:schemeClr val="tx2"/>
                </a:solidFill>
                <a:latin typeface="Calibri" panose="020F0502020204030204" pitchFamily="34" charset="0"/>
                <a:ea typeface="宋体" panose="02010600030101010101" pitchFamily="2" charset="-122"/>
              </a:rPr>
              <a:t>Prof. Lin ZHANG</a:t>
            </a:r>
          </a:p>
          <a:p>
            <a:pPr algn="ctr">
              <a:spcBef>
                <a:spcPct val="0"/>
              </a:spcBef>
            </a:pPr>
            <a:r>
              <a:rPr lang="en-US" altLang="zh-CN" sz="2600" dirty="0">
                <a:solidFill>
                  <a:schemeClr val="tx2"/>
                </a:solidFill>
                <a:latin typeface="Calibri" panose="020F0502020204030204" pitchFamily="34" charset="0"/>
                <a:ea typeface="宋体" panose="02010600030101010101" pitchFamily="2" charset="-122"/>
              </a:rPr>
              <a:t>School of Computer Science and Technology</a:t>
            </a:r>
          </a:p>
          <a:p>
            <a:pPr algn="ctr">
              <a:spcBef>
                <a:spcPct val="0"/>
              </a:spcBef>
            </a:pPr>
            <a:r>
              <a:rPr lang="en-US" altLang="zh-CN" sz="2600" dirty="0">
                <a:solidFill>
                  <a:schemeClr val="tx2"/>
                </a:solidFill>
                <a:latin typeface="Calibri" panose="020F0502020204030204" pitchFamily="34" charset="0"/>
                <a:ea typeface="宋体" panose="02010600030101010101" pitchFamily="2" charset="-122"/>
              </a:rPr>
              <a:t>Tongji University</a:t>
            </a:r>
          </a:p>
        </p:txBody>
      </p:sp>
    </p:spTree>
  </p:cSld>
  <p:clrMapOvr>
    <a:masterClrMapping/>
  </p:clrMapOvr>
  <p:transition advTm="711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a:extLst>
              <a:ext uri="{FF2B5EF4-FFF2-40B4-BE49-F238E27FC236}">
                <a16:creationId xmlns:a16="http://schemas.microsoft.com/office/drawing/2014/main" id="{0D1D20AA-9657-413B-9C59-E2AB44DD7AFA}"/>
              </a:ext>
            </a:extLst>
          </p:cNvPr>
          <p:cNvSpPr txBox="1">
            <a:spLocks noChangeArrowheads="1"/>
          </p:cNvSpPr>
          <p:nvPr/>
        </p:nvSpPr>
        <p:spPr bwMode="auto">
          <a:xfrm>
            <a:off x="292607" y="914400"/>
            <a:ext cx="11663603" cy="4923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lvl="1"/>
            <a:r>
              <a:rPr lang="en-US" altLang="zh-CN" sz="2800" dirty="0">
                <a:latin typeface="Times New Roman" panose="02020603050405020304" pitchFamily="18" charset="0"/>
                <a:ea typeface="ＭＳ Ｐゴシック" panose="020B0600070205080204" pitchFamily="34" charset="-128"/>
                <a:cs typeface="Times New Roman" panose="02020603050405020304" pitchFamily="18" charset="0"/>
              </a:rPr>
              <a:t>Erlangen program</a:t>
            </a:r>
          </a:p>
          <a:p>
            <a:pPr lvl="2" algn="just"/>
            <a:r>
              <a:rPr lang="en-US" altLang="zh-CN" dirty="0">
                <a:latin typeface="Times New Roman" panose="02020603050405020304" pitchFamily="18" charset="0"/>
                <a:ea typeface="ＭＳ Ｐゴシック" panose="020B0600070205080204" pitchFamily="34" charset="-128"/>
                <a:cs typeface="Times New Roman" panose="02020603050405020304" pitchFamily="18" charset="0"/>
              </a:rPr>
              <a:t>In mathematics, the Erlangen program is a method of characterizing geometries based on group theory and projective geometry, proposed by Flix Klein</a:t>
            </a:r>
          </a:p>
          <a:p>
            <a:pPr lvl="2" algn="just"/>
            <a:r>
              <a:rPr lang="en-US" altLang="zh-CN" dirty="0">
                <a:latin typeface="Times New Roman" panose="02020603050405020304" pitchFamily="18" charset="0"/>
                <a:ea typeface="ＭＳ Ｐゴシック" panose="020B0600070205080204" pitchFamily="34" charset="-128"/>
                <a:cs typeface="Times New Roman" panose="02020603050405020304" pitchFamily="18" charset="0"/>
              </a:rPr>
              <a:t>It is named after the University Erlangen-</a:t>
            </a:r>
            <a:r>
              <a:rPr lang="en-US" altLang="zh-CN" dirty="0" err="1">
                <a:latin typeface="Times New Roman" panose="02020603050405020304" pitchFamily="18" charset="0"/>
                <a:ea typeface="ＭＳ Ｐゴシック" panose="020B0600070205080204" pitchFamily="34" charset="-128"/>
                <a:cs typeface="Times New Roman" panose="02020603050405020304" pitchFamily="18" charset="0"/>
              </a:rPr>
              <a:t>Nürnberg</a:t>
            </a:r>
            <a:r>
              <a:rPr lang="en-US" altLang="zh-CN" dirty="0">
                <a:latin typeface="Times New Roman" panose="02020603050405020304" pitchFamily="18" charset="0"/>
                <a:ea typeface="ＭＳ Ｐゴシック" panose="020B0600070205080204" pitchFamily="34" charset="-128"/>
                <a:cs typeface="Times New Roman" panose="02020603050405020304" pitchFamily="18" charset="0"/>
              </a:rPr>
              <a:t>, where Klein worked</a:t>
            </a:r>
          </a:p>
          <a:p>
            <a:pPr lvl="2" algn="just"/>
            <a:r>
              <a:rPr lang="en-US" altLang="zh-CN" dirty="0">
                <a:latin typeface="Times New Roman" panose="02020603050405020304" pitchFamily="18" charset="0"/>
                <a:ea typeface="ＭＳ Ｐゴシック" panose="020B0600070205080204" pitchFamily="34" charset="-128"/>
                <a:cs typeface="Times New Roman" panose="02020603050405020304" pitchFamily="18" charset="0"/>
              </a:rPr>
              <a:t>With every geometry, Klein associated an underlying group. The hierarchy of geometries is thus mathematically represented as a hierarchy of these groups, and hierarchy of their invariants. For example, lengths, angles and areas are preserved with respect to the Euclidean group, while only the incidence structure and the cross-ratio are preserved under the most general projective transformations. A concept of parallelism, which is preserved in affine geometry, is not meaningful in projective geometry. Then, by abstracting the underlying groups from the geometries, the relationships between them can be re-established at the group level</a:t>
            </a:r>
          </a:p>
        </p:txBody>
      </p:sp>
      <p:sp>
        <p:nvSpPr>
          <p:cNvPr id="5" name="Rectangle 2">
            <a:extLst>
              <a:ext uri="{FF2B5EF4-FFF2-40B4-BE49-F238E27FC236}">
                <a16:creationId xmlns:a16="http://schemas.microsoft.com/office/drawing/2014/main" id="{24E36D71-4DCD-4848-AA96-44F7BAD44425}"/>
              </a:ext>
            </a:extLst>
          </p:cNvPr>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Group and geometry</a:t>
            </a:r>
            <a:endParaRPr lang="zh-CN" altLang="en-US" sz="3000" kern="0" dirty="0">
              <a:ea typeface="楷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697660813"/>
      </p:ext>
    </p:extLst>
  </p:cSld>
  <p:clrMapOvr>
    <a:masterClrMapping/>
  </p:clrMapOvr>
  <p:transition advTm="12526"/>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4E36D71-4DCD-4848-AA96-44F7BAD44425}"/>
              </a:ext>
            </a:extLst>
          </p:cNvPr>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Group and geometry</a:t>
            </a:r>
            <a:endParaRPr lang="zh-CN" altLang="en-US" sz="3000" kern="0" dirty="0">
              <a:ea typeface="楷体" panose="02010609060101010101" pitchFamily="49" charset="-122"/>
              <a:cs typeface="Calibri" panose="020F0502020204030204" pitchFamily="34" charset="0"/>
            </a:endParaRPr>
          </a:p>
        </p:txBody>
      </p:sp>
      <p:pic>
        <p:nvPicPr>
          <p:cNvPr id="212996" name="Picture 4" descr="This is an image of Felix Christian Klein, the father of the Erlangen program.">
            <a:extLst>
              <a:ext uri="{FF2B5EF4-FFF2-40B4-BE49-F238E27FC236}">
                <a16:creationId xmlns:a16="http://schemas.microsoft.com/office/drawing/2014/main" id="{8870AC2B-6E3C-4B14-B608-480E65859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275" y="1071992"/>
            <a:ext cx="3159682" cy="433738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481329-1468-460F-B73F-F3CC86456342}"/>
              </a:ext>
            </a:extLst>
          </p:cNvPr>
          <p:cNvSpPr txBox="1"/>
          <p:nvPr/>
        </p:nvSpPr>
        <p:spPr>
          <a:xfrm>
            <a:off x="785474" y="5566966"/>
            <a:ext cx="3803860" cy="707886"/>
          </a:xfrm>
          <a:prstGeom prst="rect">
            <a:avLst/>
          </a:prstGeom>
          <a:noFill/>
        </p:spPr>
        <p:txBody>
          <a:bodyPr wrap="square">
            <a:spAutoFit/>
          </a:bodyPr>
          <a:lstStyle/>
          <a:p>
            <a:r>
              <a:rPr lang="en-US" altLang="zh-CN" sz="2000" b="0" i="0" dirty="0">
                <a:solidFill>
                  <a:srgbClr val="202122"/>
                </a:solidFill>
                <a:effectLst/>
                <a:cs typeface="Times New Roman" panose="02020603050405020304" pitchFamily="18" charset="0"/>
              </a:rPr>
              <a:t>Felix Christian Klein, the father of the Erlangen program</a:t>
            </a:r>
            <a:endParaRPr lang="zh-CN" altLang="en-US" sz="2000" dirty="0">
              <a:cs typeface="Times New Roman" panose="02020603050405020304" pitchFamily="18" charset="0"/>
            </a:endParaRPr>
          </a:p>
        </p:txBody>
      </p:sp>
      <p:sp>
        <p:nvSpPr>
          <p:cNvPr id="9" name="文本框 8">
            <a:extLst>
              <a:ext uri="{FF2B5EF4-FFF2-40B4-BE49-F238E27FC236}">
                <a16:creationId xmlns:a16="http://schemas.microsoft.com/office/drawing/2014/main" id="{B720B416-3E70-4DC0-A36A-0BFD28CA2A09}"/>
              </a:ext>
            </a:extLst>
          </p:cNvPr>
          <p:cNvSpPr txBox="1"/>
          <p:nvPr/>
        </p:nvSpPr>
        <p:spPr>
          <a:xfrm>
            <a:off x="4810351" y="922063"/>
            <a:ext cx="7146187" cy="5170646"/>
          </a:xfrm>
          <a:prstGeom prst="rect">
            <a:avLst/>
          </a:prstGeom>
          <a:noFill/>
        </p:spPr>
        <p:txBody>
          <a:bodyPr wrap="square">
            <a:spAutoFit/>
          </a:bodyPr>
          <a:lstStyle/>
          <a:p>
            <a:pPr algn="just"/>
            <a:r>
              <a:rPr lang="en-US" altLang="zh-CN" sz="2200" b="1" i="0" dirty="0">
                <a:solidFill>
                  <a:srgbClr val="202122"/>
                </a:solidFill>
                <a:effectLst/>
                <a:cs typeface="Times New Roman" panose="02020603050405020304" pitchFamily="18" charset="0"/>
              </a:rPr>
              <a:t>Felix Christian Klein</a:t>
            </a:r>
            <a:r>
              <a:rPr lang="en-US" altLang="zh-CN" sz="2200" b="0" i="0" dirty="0">
                <a:solidFill>
                  <a:srgbClr val="202122"/>
                </a:solidFill>
                <a:effectLst/>
                <a:cs typeface="Times New Roman" panose="02020603050405020304" pitchFamily="18" charset="0"/>
              </a:rPr>
              <a:t> (25 April 1849–22 June 1925) was a </a:t>
            </a:r>
            <a:r>
              <a:rPr lang="en-US" altLang="zh-CN" sz="2200" dirty="0">
                <a:solidFill>
                  <a:srgbClr val="202122"/>
                </a:solidFill>
                <a:cs typeface="Times New Roman" panose="02020603050405020304" pitchFamily="18" charset="0"/>
              </a:rPr>
              <a:t>German mathematician and mathematics educator, known for his work in group theory, complex analysis, non-Euclidean geometry, and the associations between geometry and group theory. His 1872 Erlangen program classified geometries by their basic symmetry groups and was an influential synthesis of much of the mathematics of the time.</a:t>
            </a:r>
          </a:p>
          <a:p>
            <a:pPr algn="just"/>
            <a:r>
              <a:rPr lang="en-US" altLang="zh-CN" sz="2200" dirty="0">
                <a:solidFill>
                  <a:srgbClr val="202122"/>
                </a:solidFill>
                <a:cs typeface="Times New Roman" panose="02020603050405020304" pitchFamily="18" charset="0"/>
              </a:rPr>
              <a:t>During his tenure at the University of Göttingen, Klein was able to turn it into a center for mathematical and scientific research through the establishment of new lectures, professorships, and institutes. His seminars covered most areas of mathematics then known as well as their applications. Klein also devoted considerable time to mathematical instruction, and promoted mathematics education reform at all grade levels in Germany and abroad. </a:t>
            </a:r>
          </a:p>
        </p:txBody>
      </p:sp>
    </p:spTree>
    <p:extLst>
      <p:ext uri="{BB962C8B-B14F-4D97-AF65-F5344CB8AC3E}">
        <p14:creationId xmlns:p14="http://schemas.microsoft.com/office/powerpoint/2010/main" val="65513105"/>
      </p:ext>
    </p:extLst>
  </p:cSld>
  <p:clrMapOvr>
    <a:masterClrMapping/>
  </p:clrMapOvr>
  <p:transition advTm="12526"/>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4E36D71-4DCD-4848-AA96-44F7BAD44425}"/>
              </a:ext>
            </a:extLst>
          </p:cNvPr>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Group and geometry</a:t>
            </a:r>
            <a:endParaRPr lang="zh-CN" altLang="en-US" sz="3000" kern="0" dirty="0">
              <a:ea typeface="楷体" panose="02010609060101010101" pitchFamily="49" charset="-122"/>
              <a:cs typeface="Calibri" panose="020F0502020204030204" pitchFamily="34" charset="0"/>
            </a:endParaRPr>
          </a:p>
        </p:txBody>
      </p:sp>
      <p:sp>
        <p:nvSpPr>
          <p:cNvPr id="8" name="文本框 1">
            <a:extLst>
              <a:ext uri="{FF2B5EF4-FFF2-40B4-BE49-F238E27FC236}">
                <a16:creationId xmlns:a16="http://schemas.microsoft.com/office/drawing/2014/main" id="{0E265399-32AE-4AEF-BE27-E4CB7E4526E6}"/>
              </a:ext>
            </a:extLst>
          </p:cNvPr>
          <p:cNvSpPr txBox="1"/>
          <p:nvPr/>
        </p:nvSpPr>
        <p:spPr>
          <a:xfrm>
            <a:off x="947928" y="895528"/>
            <a:ext cx="2680542"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1</a:t>
            </a:r>
            <a:r>
              <a:rPr lang="en-US" altLang="zh-CN" dirty="0"/>
              <a:t>: Group</a:t>
            </a:r>
            <a:endParaRPr lang="zh-CN" altLang="en-US" dirty="0"/>
          </a:p>
        </p:txBody>
      </p:sp>
      <p:sp>
        <p:nvSpPr>
          <p:cNvPr id="10" name="文本框 5">
            <a:extLst>
              <a:ext uri="{FF2B5EF4-FFF2-40B4-BE49-F238E27FC236}">
                <a16:creationId xmlns:a16="http://schemas.microsoft.com/office/drawing/2014/main" id="{642DF1E1-8AF4-49F9-9B64-12208B21E387}"/>
              </a:ext>
            </a:extLst>
          </p:cNvPr>
          <p:cNvSpPr txBox="1"/>
          <p:nvPr/>
        </p:nvSpPr>
        <p:spPr>
          <a:xfrm>
            <a:off x="947927" y="1485597"/>
            <a:ext cx="10258890" cy="3046988"/>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For a set </a:t>
            </a:r>
            <a:r>
              <a:rPr lang="en-US" altLang="zh-CN" i="1" dirty="0">
                <a:latin typeface="Euclid Math One" panose="05050601010101010101" pitchFamily="18" charset="2"/>
              </a:rPr>
              <a:t>G</a:t>
            </a:r>
            <a:r>
              <a:rPr lang="en-US" altLang="zh-CN" dirty="0"/>
              <a:t>,    is the operation defined on the elements of </a:t>
            </a:r>
            <a:r>
              <a:rPr lang="en-US" altLang="zh-CN" i="1" dirty="0">
                <a:latin typeface="Euclid Math One" panose="05050601010101010101" pitchFamily="18" charset="2"/>
              </a:rPr>
              <a:t>G</a:t>
            </a:r>
            <a:r>
              <a:rPr lang="en-US" altLang="zh-CN" dirty="0"/>
              <a:t>.</a:t>
            </a:r>
            <a:r>
              <a:rPr lang="zh-CN" altLang="en-US" dirty="0"/>
              <a:t> </a:t>
            </a:r>
            <a:r>
              <a:rPr lang="en-US" altLang="zh-CN" dirty="0"/>
              <a:t>If </a:t>
            </a:r>
            <a:r>
              <a:rPr lang="en-US" altLang="zh-CN" i="1" dirty="0">
                <a:latin typeface="Euclid Math One" panose="05050601010101010101" pitchFamily="18" charset="2"/>
              </a:rPr>
              <a:t>G </a:t>
            </a:r>
            <a:r>
              <a:rPr lang="en-US" altLang="zh-CN" dirty="0"/>
              <a:t>satisfies the following 4 conditions, we say </a:t>
            </a:r>
            <a:r>
              <a:rPr lang="en-US" altLang="zh-CN" i="1" dirty="0">
                <a:latin typeface="Euclid Math One" panose="05050601010101010101" pitchFamily="18" charset="2"/>
              </a:rPr>
              <a:t>G </a:t>
            </a:r>
            <a:r>
              <a:rPr lang="en-US" altLang="zh-CN" dirty="0"/>
              <a:t>under the operation   is a group:</a:t>
            </a:r>
          </a:p>
          <a:p>
            <a:pPr marL="457200" indent="-457200">
              <a:buAutoNum type="arabicParenR"/>
            </a:pPr>
            <a:r>
              <a:rPr lang="en-US" altLang="zh-CN" dirty="0"/>
              <a:t>closure:</a:t>
            </a:r>
          </a:p>
          <a:p>
            <a:pPr marL="457200" indent="-457200">
              <a:buAutoNum type="arabicParenR"/>
            </a:pPr>
            <a:r>
              <a:rPr lang="en-US" altLang="zh-CN" dirty="0"/>
              <a:t>Associativity:</a:t>
            </a:r>
          </a:p>
          <a:p>
            <a:pPr marL="457200" indent="-457200">
              <a:buAutoNum type="arabicParenR"/>
            </a:pPr>
            <a:r>
              <a:rPr lang="en-US" altLang="zh-CN" dirty="0"/>
              <a:t>There exists an identity element           :</a:t>
            </a:r>
          </a:p>
          <a:p>
            <a:pPr marL="457200" indent="-457200">
              <a:buAutoNum type="arabicParenR"/>
            </a:pPr>
            <a:endParaRPr lang="en-US" altLang="zh-CN" dirty="0"/>
          </a:p>
          <a:p>
            <a:pPr marL="457200" indent="-457200">
              <a:buAutoNum type="arabicParenR"/>
            </a:pPr>
            <a:endParaRPr lang="en-US" altLang="zh-CN" dirty="0"/>
          </a:p>
          <a:p>
            <a:pPr marL="457200" indent="-457200">
              <a:buAutoNum type="arabicParenR"/>
            </a:pPr>
            <a:r>
              <a:rPr lang="en-US" altLang="zh-CN" dirty="0"/>
              <a:t>For every element </a:t>
            </a:r>
            <a:r>
              <a:rPr lang="en-US" altLang="zh-CN" i="1" dirty="0"/>
              <a:t>g</a:t>
            </a:r>
            <a:r>
              <a:rPr lang="en-US" altLang="zh-CN" dirty="0"/>
              <a:t> in </a:t>
            </a:r>
            <a:r>
              <a:rPr lang="en-US" altLang="zh-CN" i="1" dirty="0">
                <a:latin typeface="Euclid Math One" panose="05050601010101010101" pitchFamily="18" charset="2"/>
              </a:rPr>
              <a:t>G</a:t>
            </a:r>
            <a:r>
              <a:rPr lang="en-US" altLang="zh-CN" dirty="0"/>
              <a:t>, there is an inverse element </a:t>
            </a:r>
            <a:r>
              <a:rPr lang="en-US" altLang="zh-CN" i="1" dirty="0"/>
              <a:t>g</a:t>
            </a:r>
            <a:r>
              <a:rPr lang="en-US" altLang="zh-CN" baseline="30000" dirty="0"/>
              <a:t>-1</a:t>
            </a:r>
            <a:r>
              <a:rPr lang="en-US" altLang="zh-CN" dirty="0"/>
              <a:t> in </a:t>
            </a:r>
            <a:r>
              <a:rPr lang="en-US" altLang="zh-CN" i="1" dirty="0">
                <a:latin typeface="Euclid Math One" panose="05050601010101010101" pitchFamily="18" charset="2"/>
              </a:rPr>
              <a:t>G </a:t>
            </a:r>
            <a:r>
              <a:rPr lang="en-US" altLang="zh-CN" dirty="0"/>
              <a:t>, which satisfies,</a:t>
            </a:r>
            <a:endParaRPr lang="zh-CN" altLang="en-US" dirty="0"/>
          </a:p>
        </p:txBody>
      </p:sp>
      <p:sp>
        <p:nvSpPr>
          <p:cNvPr id="11" name="矩形 10">
            <a:extLst>
              <a:ext uri="{FF2B5EF4-FFF2-40B4-BE49-F238E27FC236}">
                <a16:creationId xmlns:a16="http://schemas.microsoft.com/office/drawing/2014/main" id="{837BEE7D-EBFE-447A-9074-3A5EEBDE6B72}"/>
              </a:ext>
            </a:extLst>
          </p:cNvPr>
          <p:cNvSpPr/>
          <p:nvPr/>
        </p:nvSpPr>
        <p:spPr bwMode="auto">
          <a:xfrm>
            <a:off x="819912" y="895528"/>
            <a:ext cx="10552176" cy="4199575"/>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12" name="Object 5">
            <a:extLst>
              <a:ext uri="{FF2B5EF4-FFF2-40B4-BE49-F238E27FC236}">
                <a16:creationId xmlns:a16="http://schemas.microsoft.com/office/drawing/2014/main" id="{744D436C-4474-45D5-8EF9-FDAB7F28B9A9}"/>
              </a:ext>
            </a:extLst>
          </p:cNvPr>
          <p:cNvGraphicFramePr>
            <a:graphicFrameLocks noChangeAspect="1"/>
          </p:cNvGraphicFramePr>
          <p:nvPr>
            <p:extLst>
              <p:ext uri="{D42A27DB-BD31-4B8C-83A1-F6EECF244321}">
                <p14:modId xmlns:p14="http://schemas.microsoft.com/office/powerpoint/2010/main" val="1042504458"/>
              </p:ext>
            </p:extLst>
          </p:nvPr>
        </p:nvGraphicFramePr>
        <p:xfrm>
          <a:off x="2467503" y="1608479"/>
          <a:ext cx="190500" cy="215900"/>
        </p:xfrm>
        <a:graphic>
          <a:graphicData uri="http://schemas.openxmlformats.org/presentationml/2006/ole">
            <mc:AlternateContent xmlns:mc="http://schemas.openxmlformats.org/markup-compatibility/2006">
              <mc:Choice xmlns:v="urn:schemas-microsoft-com:vml" Requires="v">
                <p:oleObj spid="_x0000_s214117" name="Equation" r:id="rId3" imgW="101520" imgH="114120" progId="Equation.DSMT4">
                  <p:embed/>
                </p:oleObj>
              </mc:Choice>
              <mc:Fallback>
                <p:oleObj name="Equation" r:id="rId3" imgW="101520" imgH="114120" progId="Equation.DSMT4">
                  <p:embed/>
                  <p:pic>
                    <p:nvPicPr>
                      <p:cNvPr id="12" name="Object 5">
                        <a:extLst>
                          <a:ext uri="{FF2B5EF4-FFF2-40B4-BE49-F238E27FC236}">
                            <a16:creationId xmlns:a16="http://schemas.microsoft.com/office/drawing/2014/main" id="{37EC45A2-4977-4770-AA1D-F0281BFEC518}"/>
                          </a:ext>
                        </a:extLst>
                      </p:cNvPr>
                      <p:cNvPicPr>
                        <a:picLocks noChangeAspect="1" noChangeArrowheads="1"/>
                      </p:cNvPicPr>
                      <p:nvPr/>
                    </p:nvPicPr>
                    <p:blipFill>
                      <a:blip r:embed="rId4"/>
                      <a:srcRect/>
                      <a:stretch>
                        <a:fillRect/>
                      </a:stretch>
                    </p:blipFill>
                    <p:spPr bwMode="auto">
                      <a:xfrm>
                        <a:off x="2467503" y="1608479"/>
                        <a:ext cx="190500" cy="215900"/>
                      </a:xfrm>
                      <a:prstGeom prst="rect">
                        <a:avLst/>
                      </a:prstGeom>
                      <a:noFill/>
                      <a:ln>
                        <a:noFill/>
                      </a:ln>
                    </p:spPr>
                  </p:pic>
                </p:oleObj>
              </mc:Fallback>
            </mc:AlternateContent>
          </a:graphicData>
        </a:graphic>
      </p:graphicFrame>
      <p:graphicFrame>
        <p:nvGraphicFramePr>
          <p:cNvPr id="13" name="Object 5">
            <a:extLst>
              <a:ext uri="{FF2B5EF4-FFF2-40B4-BE49-F238E27FC236}">
                <a16:creationId xmlns:a16="http://schemas.microsoft.com/office/drawing/2014/main" id="{08804020-8D45-425B-95D4-134335FCF7DB}"/>
              </a:ext>
            </a:extLst>
          </p:cNvPr>
          <p:cNvGraphicFramePr>
            <a:graphicFrameLocks noChangeAspect="1"/>
          </p:cNvGraphicFramePr>
          <p:nvPr>
            <p:extLst>
              <p:ext uri="{D42A27DB-BD31-4B8C-83A1-F6EECF244321}">
                <p14:modId xmlns:p14="http://schemas.microsoft.com/office/powerpoint/2010/main" val="1283550976"/>
              </p:ext>
            </p:extLst>
          </p:nvPr>
        </p:nvGraphicFramePr>
        <p:xfrm>
          <a:off x="2541087" y="2272057"/>
          <a:ext cx="3860800" cy="433387"/>
        </p:xfrm>
        <a:graphic>
          <a:graphicData uri="http://schemas.openxmlformats.org/presentationml/2006/ole">
            <mc:AlternateContent xmlns:mc="http://schemas.openxmlformats.org/markup-compatibility/2006">
              <mc:Choice xmlns:v="urn:schemas-microsoft-com:vml" Requires="v">
                <p:oleObj spid="_x0000_s214118" name="Equation" r:id="rId5" imgW="2057400" imgH="228600" progId="Equation.DSMT4">
                  <p:embed/>
                </p:oleObj>
              </mc:Choice>
              <mc:Fallback>
                <p:oleObj name="Equation" r:id="rId5" imgW="2057400" imgH="228600" progId="Equation.DSMT4">
                  <p:embed/>
                  <p:pic>
                    <p:nvPicPr>
                      <p:cNvPr id="13" name="Object 5">
                        <a:extLst>
                          <a:ext uri="{FF2B5EF4-FFF2-40B4-BE49-F238E27FC236}">
                            <a16:creationId xmlns:a16="http://schemas.microsoft.com/office/drawing/2014/main" id="{02F15C26-893D-4869-BA11-B193B06D8A8F}"/>
                          </a:ext>
                        </a:extLst>
                      </p:cNvPr>
                      <p:cNvPicPr>
                        <a:picLocks noChangeAspect="1" noChangeArrowheads="1"/>
                      </p:cNvPicPr>
                      <p:nvPr/>
                    </p:nvPicPr>
                    <p:blipFill>
                      <a:blip r:embed="rId6"/>
                      <a:srcRect/>
                      <a:stretch>
                        <a:fillRect/>
                      </a:stretch>
                    </p:blipFill>
                    <p:spPr bwMode="auto">
                      <a:xfrm>
                        <a:off x="2541087" y="2272057"/>
                        <a:ext cx="3860800" cy="433387"/>
                      </a:xfrm>
                      <a:prstGeom prst="rect">
                        <a:avLst/>
                      </a:prstGeom>
                      <a:noFill/>
                      <a:ln>
                        <a:noFill/>
                      </a:ln>
                    </p:spPr>
                  </p:pic>
                </p:oleObj>
              </mc:Fallback>
            </mc:AlternateContent>
          </a:graphicData>
        </a:graphic>
      </p:graphicFrame>
      <p:graphicFrame>
        <p:nvGraphicFramePr>
          <p:cNvPr id="14" name="Object 5">
            <a:extLst>
              <a:ext uri="{FF2B5EF4-FFF2-40B4-BE49-F238E27FC236}">
                <a16:creationId xmlns:a16="http://schemas.microsoft.com/office/drawing/2014/main" id="{9804A2DD-8871-4F6F-B1C3-38348A8947F8}"/>
              </a:ext>
            </a:extLst>
          </p:cNvPr>
          <p:cNvGraphicFramePr>
            <a:graphicFrameLocks noChangeAspect="1"/>
          </p:cNvGraphicFramePr>
          <p:nvPr>
            <p:extLst>
              <p:ext uri="{D42A27DB-BD31-4B8C-83A1-F6EECF244321}">
                <p14:modId xmlns:p14="http://schemas.microsoft.com/office/powerpoint/2010/main" val="3703090538"/>
              </p:ext>
            </p:extLst>
          </p:nvPr>
        </p:nvGraphicFramePr>
        <p:xfrm>
          <a:off x="7525598" y="1992737"/>
          <a:ext cx="190500" cy="215900"/>
        </p:xfrm>
        <a:graphic>
          <a:graphicData uri="http://schemas.openxmlformats.org/presentationml/2006/ole">
            <mc:AlternateContent xmlns:mc="http://schemas.openxmlformats.org/markup-compatibility/2006">
              <mc:Choice xmlns:v="urn:schemas-microsoft-com:vml" Requires="v">
                <p:oleObj spid="_x0000_s214119" name="Equation" r:id="rId7" imgW="101520" imgH="114120" progId="Equation.DSMT4">
                  <p:embed/>
                </p:oleObj>
              </mc:Choice>
              <mc:Fallback>
                <p:oleObj name="Equation" r:id="rId7" imgW="101520" imgH="114120" progId="Equation.DSMT4">
                  <p:embed/>
                  <p:pic>
                    <p:nvPicPr>
                      <p:cNvPr id="12" name="Object 5">
                        <a:extLst>
                          <a:ext uri="{FF2B5EF4-FFF2-40B4-BE49-F238E27FC236}">
                            <a16:creationId xmlns:a16="http://schemas.microsoft.com/office/drawing/2014/main" id="{744D436C-4474-45D5-8EF9-FDAB7F28B9A9}"/>
                          </a:ext>
                        </a:extLst>
                      </p:cNvPr>
                      <p:cNvPicPr>
                        <a:picLocks noChangeAspect="1" noChangeArrowheads="1"/>
                      </p:cNvPicPr>
                      <p:nvPr/>
                    </p:nvPicPr>
                    <p:blipFill>
                      <a:blip r:embed="rId4"/>
                      <a:srcRect/>
                      <a:stretch>
                        <a:fillRect/>
                      </a:stretch>
                    </p:blipFill>
                    <p:spPr bwMode="auto">
                      <a:xfrm>
                        <a:off x="7525598" y="1992737"/>
                        <a:ext cx="190500" cy="215900"/>
                      </a:xfrm>
                      <a:prstGeom prst="rect">
                        <a:avLst/>
                      </a:prstGeom>
                      <a:noFill/>
                      <a:ln>
                        <a:noFill/>
                      </a:ln>
                    </p:spPr>
                  </p:pic>
                </p:oleObj>
              </mc:Fallback>
            </mc:AlternateContent>
          </a:graphicData>
        </a:graphic>
      </p:graphicFrame>
      <p:graphicFrame>
        <p:nvGraphicFramePr>
          <p:cNvPr id="15" name="Object 5">
            <a:extLst>
              <a:ext uri="{FF2B5EF4-FFF2-40B4-BE49-F238E27FC236}">
                <a16:creationId xmlns:a16="http://schemas.microsoft.com/office/drawing/2014/main" id="{5ACCFA3B-F5E2-446C-A6F0-18D4E04FC091}"/>
              </a:ext>
            </a:extLst>
          </p:cNvPr>
          <p:cNvGraphicFramePr>
            <a:graphicFrameLocks noChangeAspect="1"/>
          </p:cNvGraphicFramePr>
          <p:nvPr>
            <p:extLst>
              <p:ext uri="{D42A27DB-BD31-4B8C-83A1-F6EECF244321}">
                <p14:modId xmlns:p14="http://schemas.microsoft.com/office/powerpoint/2010/main" val="2340267954"/>
              </p:ext>
            </p:extLst>
          </p:nvPr>
        </p:nvGraphicFramePr>
        <p:xfrm>
          <a:off x="3269209" y="2598738"/>
          <a:ext cx="4981575" cy="481012"/>
        </p:xfrm>
        <a:graphic>
          <a:graphicData uri="http://schemas.openxmlformats.org/presentationml/2006/ole">
            <mc:AlternateContent xmlns:mc="http://schemas.openxmlformats.org/markup-compatibility/2006">
              <mc:Choice xmlns:v="urn:schemas-microsoft-com:vml" Requires="v">
                <p:oleObj spid="_x0000_s214120" name="Equation" r:id="rId8" imgW="2654280" imgH="253800" progId="Equation.DSMT4">
                  <p:embed/>
                </p:oleObj>
              </mc:Choice>
              <mc:Fallback>
                <p:oleObj name="Equation" r:id="rId8" imgW="2654280" imgH="253800" progId="Equation.DSMT4">
                  <p:embed/>
                  <p:pic>
                    <p:nvPicPr>
                      <p:cNvPr id="13" name="Object 5">
                        <a:extLst>
                          <a:ext uri="{FF2B5EF4-FFF2-40B4-BE49-F238E27FC236}">
                            <a16:creationId xmlns:a16="http://schemas.microsoft.com/office/drawing/2014/main" id="{08804020-8D45-425B-95D4-134335FCF7DB}"/>
                          </a:ext>
                        </a:extLst>
                      </p:cNvPr>
                      <p:cNvPicPr>
                        <a:picLocks noChangeAspect="1" noChangeArrowheads="1"/>
                      </p:cNvPicPr>
                      <p:nvPr/>
                    </p:nvPicPr>
                    <p:blipFill>
                      <a:blip r:embed="rId9"/>
                      <a:srcRect/>
                      <a:stretch>
                        <a:fillRect/>
                      </a:stretch>
                    </p:blipFill>
                    <p:spPr bwMode="auto">
                      <a:xfrm>
                        <a:off x="3269209" y="2598738"/>
                        <a:ext cx="4981575" cy="481012"/>
                      </a:xfrm>
                      <a:prstGeom prst="rect">
                        <a:avLst/>
                      </a:prstGeom>
                      <a:noFill/>
                      <a:ln>
                        <a:noFill/>
                      </a:ln>
                    </p:spPr>
                  </p:pic>
                </p:oleObj>
              </mc:Fallback>
            </mc:AlternateContent>
          </a:graphicData>
        </a:graphic>
      </p:graphicFrame>
      <p:graphicFrame>
        <p:nvGraphicFramePr>
          <p:cNvPr id="16" name="Object 5">
            <a:extLst>
              <a:ext uri="{FF2B5EF4-FFF2-40B4-BE49-F238E27FC236}">
                <a16:creationId xmlns:a16="http://schemas.microsoft.com/office/drawing/2014/main" id="{65237D4B-F780-402B-8454-C929613749C1}"/>
              </a:ext>
            </a:extLst>
          </p:cNvPr>
          <p:cNvGraphicFramePr>
            <a:graphicFrameLocks noChangeAspect="1"/>
          </p:cNvGraphicFramePr>
          <p:nvPr>
            <p:extLst>
              <p:ext uri="{D42A27DB-BD31-4B8C-83A1-F6EECF244321}">
                <p14:modId xmlns:p14="http://schemas.microsoft.com/office/powerpoint/2010/main" val="1053428330"/>
              </p:ext>
            </p:extLst>
          </p:nvPr>
        </p:nvGraphicFramePr>
        <p:xfrm>
          <a:off x="5477125" y="3017918"/>
          <a:ext cx="738187" cy="360362"/>
        </p:xfrm>
        <a:graphic>
          <a:graphicData uri="http://schemas.openxmlformats.org/presentationml/2006/ole">
            <mc:AlternateContent xmlns:mc="http://schemas.openxmlformats.org/markup-compatibility/2006">
              <mc:Choice xmlns:v="urn:schemas-microsoft-com:vml" Requires="v">
                <p:oleObj spid="_x0000_s214121" name="Equation" r:id="rId10" imgW="393480" imgH="190440" progId="Equation.DSMT4">
                  <p:embed/>
                </p:oleObj>
              </mc:Choice>
              <mc:Fallback>
                <p:oleObj name="Equation" r:id="rId10" imgW="393480" imgH="190440" progId="Equation.DSMT4">
                  <p:embed/>
                  <p:pic>
                    <p:nvPicPr>
                      <p:cNvPr id="15" name="Object 5">
                        <a:extLst>
                          <a:ext uri="{FF2B5EF4-FFF2-40B4-BE49-F238E27FC236}">
                            <a16:creationId xmlns:a16="http://schemas.microsoft.com/office/drawing/2014/main" id="{5ACCFA3B-F5E2-446C-A6F0-18D4E04FC091}"/>
                          </a:ext>
                        </a:extLst>
                      </p:cNvPr>
                      <p:cNvPicPr>
                        <a:picLocks noChangeAspect="1" noChangeArrowheads="1"/>
                      </p:cNvPicPr>
                      <p:nvPr/>
                    </p:nvPicPr>
                    <p:blipFill>
                      <a:blip r:embed="rId11"/>
                      <a:srcRect/>
                      <a:stretch>
                        <a:fillRect/>
                      </a:stretch>
                    </p:blipFill>
                    <p:spPr bwMode="auto">
                      <a:xfrm>
                        <a:off x="5477125" y="3017918"/>
                        <a:ext cx="738187" cy="360362"/>
                      </a:xfrm>
                      <a:prstGeom prst="rect">
                        <a:avLst/>
                      </a:prstGeom>
                      <a:noFill/>
                      <a:ln>
                        <a:noFill/>
                      </a:ln>
                    </p:spPr>
                  </p:pic>
                </p:oleObj>
              </mc:Fallback>
            </mc:AlternateContent>
          </a:graphicData>
        </a:graphic>
      </p:graphicFrame>
      <p:graphicFrame>
        <p:nvGraphicFramePr>
          <p:cNvPr id="17" name="Object 5">
            <a:extLst>
              <a:ext uri="{FF2B5EF4-FFF2-40B4-BE49-F238E27FC236}">
                <a16:creationId xmlns:a16="http://schemas.microsoft.com/office/drawing/2014/main" id="{F26291AB-8358-4774-AE2D-5F45D2F68D54}"/>
              </a:ext>
            </a:extLst>
          </p:cNvPr>
          <p:cNvGraphicFramePr>
            <a:graphicFrameLocks noChangeAspect="1"/>
          </p:cNvGraphicFramePr>
          <p:nvPr>
            <p:extLst>
              <p:ext uri="{D42A27DB-BD31-4B8C-83A1-F6EECF244321}">
                <p14:modId xmlns:p14="http://schemas.microsoft.com/office/powerpoint/2010/main" val="12441743"/>
              </p:ext>
            </p:extLst>
          </p:nvPr>
        </p:nvGraphicFramePr>
        <p:xfrm>
          <a:off x="4295775" y="3470354"/>
          <a:ext cx="2813050" cy="384175"/>
        </p:xfrm>
        <a:graphic>
          <a:graphicData uri="http://schemas.openxmlformats.org/presentationml/2006/ole">
            <mc:AlternateContent xmlns:mc="http://schemas.openxmlformats.org/markup-compatibility/2006">
              <mc:Choice xmlns:v="urn:schemas-microsoft-com:vml" Requires="v">
                <p:oleObj spid="_x0000_s214122" name="Equation" r:id="rId12" imgW="1498320" imgH="203040" progId="Equation.DSMT4">
                  <p:embed/>
                </p:oleObj>
              </mc:Choice>
              <mc:Fallback>
                <p:oleObj name="Equation" r:id="rId12" imgW="1498320" imgH="203040" progId="Equation.DSMT4">
                  <p:embed/>
                  <p:pic>
                    <p:nvPicPr>
                      <p:cNvPr id="15" name="Object 5">
                        <a:extLst>
                          <a:ext uri="{FF2B5EF4-FFF2-40B4-BE49-F238E27FC236}">
                            <a16:creationId xmlns:a16="http://schemas.microsoft.com/office/drawing/2014/main" id="{5ACCFA3B-F5E2-446C-A6F0-18D4E04FC091}"/>
                          </a:ext>
                        </a:extLst>
                      </p:cNvPr>
                      <p:cNvPicPr>
                        <a:picLocks noChangeAspect="1" noChangeArrowheads="1"/>
                      </p:cNvPicPr>
                      <p:nvPr/>
                    </p:nvPicPr>
                    <p:blipFill>
                      <a:blip r:embed="rId13"/>
                      <a:srcRect/>
                      <a:stretch>
                        <a:fillRect/>
                      </a:stretch>
                    </p:blipFill>
                    <p:spPr bwMode="auto">
                      <a:xfrm>
                        <a:off x="4295775" y="3470354"/>
                        <a:ext cx="2813050" cy="384175"/>
                      </a:xfrm>
                      <a:prstGeom prst="rect">
                        <a:avLst/>
                      </a:prstGeom>
                      <a:noFill/>
                      <a:ln>
                        <a:noFill/>
                      </a:ln>
                    </p:spPr>
                  </p:pic>
                </p:oleObj>
              </mc:Fallback>
            </mc:AlternateContent>
          </a:graphicData>
        </a:graphic>
      </p:graphicFrame>
      <p:graphicFrame>
        <p:nvGraphicFramePr>
          <p:cNvPr id="18" name="Object 5">
            <a:extLst>
              <a:ext uri="{FF2B5EF4-FFF2-40B4-BE49-F238E27FC236}">
                <a16:creationId xmlns:a16="http://schemas.microsoft.com/office/drawing/2014/main" id="{6D217806-EB6B-4CA6-B395-917D5EFA5B50}"/>
              </a:ext>
            </a:extLst>
          </p:cNvPr>
          <p:cNvGraphicFramePr>
            <a:graphicFrameLocks noChangeAspect="1"/>
          </p:cNvGraphicFramePr>
          <p:nvPr>
            <p:extLst>
              <p:ext uri="{D42A27DB-BD31-4B8C-83A1-F6EECF244321}">
                <p14:modId xmlns:p14="http://schemas.microsoft.com/office/powerpoint/2010/main" val="2527832397"/>
              </p:ext>
            </p:extLst>
          </p:nvPr>
        </p:nvGraphicFramePr>
        <p:xfrm>
          <a:off x="4557713" y="4497342"/>
          <a:ext cx="2289175" cy="433388"/>
        </p:xfrm>
        <a:graphic>
          <a:graphicData uri="http://schemas.openxmlformats.org/presentationml/2006/ole">
            <mc:AlternateContent xmlns:mc="http://schemas.openxmlformats.org/markup-compatibility/2006">
              <mc:Choice xmlns:v="urn:schemas-microsoft-com:vml" Requires="v">
                <p:oleObj spid="_x0000_s214123" name="Equation" r:id="rId14" imgW="1218960" imgH="228600" progId="Equation.DSMT4">
                  <p:embed/>
                </p:oleObj>
              </mc:Choice>
              <mc:Fallback>
                <p:oleObj name="Equation" r:id="rId14" imgW="1218960" imgH="228600" progId="Equation.DSMT4">
                  <p:embed/>
                  <p:pic>
                    <p:nvPicPr>
                      <p:cNvPr id="17" name="Object 5">
                        <a:extLst>
                          <a:ext uri="{FF2B5EF4-FFF2-40B4-BE49-F238E27FC236}">
                            <a16:creationId xmlns:a16="http://schemas.microsoft.com/office/drawing/2014/main" id="{F26291AB-8358-4774-AE2D-5F45D2F68D54}"/>
                          </a:ext>
                        </a:extLst>
                      </p:cNvPr>
                      <p:cNvPicPr>
                        <a:picLocks noChangeAspect="1" noChangeArrowheads="1"/>
                      </p:cNvPicPr>
                      <p:nvPr/>
                    </p:nvPicPr>
                    <p:blipFill>
                      <a:blip r:embed="rId15"/>
                      <a:srcRect/>
                      <a:stretch>
                        <a:fillRect/>
                      </a:stretch>
                    </p:blipFill>
                    <p:spPr bwMode="auto">
                      <a:xfrm>
                        <a:off x="4557713" y="4497342"/>
                        <a:ext cx="2289175" cy="4333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79844527"/>
      </p:ext>
    </p:extLst>
  </p:cSld>
  <p:clrMapOvr>
    <a:masterClrMapping/>
  </p:clrMapOvr>
  <p:transition advTm="12526"/>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4E36D71-4DCD-4848-AA96-44F7BAD44425}"/>
              </a:ext>
            </a:extLst>
          </p:cNvPr>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Group and geometry</a:t>
            </a:r>
            <a:endParaRPr lang="zh-CN" altLang="en-US" sz="3000" kern="0" dirty="0">
              <a:ea typeface="楷体" panose="02010609060101010101" pitchFamily="49" charset="-122"/>
              <a:cs typeface="Calibri" panose="020F0502020204030204" pitchFamily="34" charset="0"/>
            </a:endParaRPr>
          </a:p>
        </p:txBody>
      </p:sp>
      <p:sp>
        <p:nvSpPr>
          <p:cNvPr id="20" name="Rectangle 3">
            <a:extLst>
              <a:ext uri="{FF2B5EF4-FFF2-40B4-BE49-F238E27FC236}">
                <a16:creationId xmlns:a16="http://schemas.microsoft.com/office/drawing/2014/main" id="{E1E0C2E2-1503-4547-88E0-0466AD735BFA}"/>
              </a:ext>
            </a:extLst>
          </p:cNvPr>
          <p:cNvSpPr txBox="1">
            <a:spLocks noChangeArrowheads="1"/>
          </p:cNvSpPr>
          <p:nvPr/>
        </p:nvSpPr>
        <p:spPr bwMode="auto">
          <a:xfrm>
            <a:off x="292607" y="914400"/>
            <a:ext cx="11663603" cy="3624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lvl="1" algn="just"/>
            <a:r>
              <a:rPr lang="en-US" altLang="zh-CN" sz="2800" dirty="0">
                <a:latin typeface="Times New Roman" panose="02020603050405020304" pitchFamily="18" charset="0"/>
                <a:ea typeface="ＭＳ Ｐゴシック" panose="020B0600070205080204" pitchFamily="34" charset="-128"/>
                <a:cs typeface="Times New Roman" panose="02020603050405020304" pitchFamily="18" charset="0"/>
              </a:rPr>
              <a:t>The matrices that express the rotation transformation form a group (special orthogonal group)</a:t>
            </a:r>
          </a:p>
          <a:p>
            <a:pPr lvl="1" algn="just"/>
            <a:r>
              <a:rPr lang="en-US" altLang="zh-CN" sz="2800" dirty="0">
                <a:latin typeface="Times New Roman" panose="02020603050405020304" pitchFamily="18" charset="0"/>
                <a:ea typeface="ＭＳ Ｐゴシック" panose="020B0600070205080204" pitchFamily="34" charset="-128"/>
                <a:cs typeface="Times New Roman" panose="02020603050405020304" pitchFamily="18" charset="0"/>
              </a:rPr>
              <a:t>The matrices that express the Euclidean transformation form a group (special Euclidean group)</a:t>
            </a:r>
          </a:p>
          <a:p>
            <a:pPr lvl="1" algn="just"/>
            <a:r>
              <a:rPr lang="en-US" altLang="zh-CN" sz="2800" dirty="0">
                <a:latin typeface="Times New Roman" panose="02020603050405020304" pitchFamily="18" charset="0"/>
                <a:ea typeface="ＭＳ Ｐゴシック" panose="020B0600070205080204" pitchFamily="34" charset="-128"/>
                <a:cs typeface="Times New Roman" panose="02020603050405020304" pitchFamily="18" charset="0"/>
              </a:rPr>
              <a:t>The matrices that express the similarity transformation form a group</a:t>
            </a:r>
          </a:p>
          <a:p>
            <a:pPr lvl="1" algn="just"/>
            <a:r>
              <a:rPr lang="en-US" altLang="zh-CN" sz="2800" dirty="0">
                <a:latin typeface="Times New Roman" panose="02020603050405020304" pitchFamily="18" charset="0"/>
                <a:ea typeface="ＭＳ Ｐゴシック" panose="020B0600070205080204" pitchFamily="34" charset="-128"/>
                <a:cs typeface="Times New Roman" panose="02020603050405020304" pitchFamily="18" charset="0"/>
              </a:rPr>
              <a:t>The matrices that express the affine transformation form a group</a:t>
            </a:r>
          </a:p>
          <a:p>
            <a:pPr lvl="1" algn="just"/>
            <a:r>
              <a:rPr lang="en-US" altLang="zh-CN" sz="2800" dirty="0">
                <a:latin typeface="Times New Roman" panose="02020603050405020304" pitchFamily="18" charset="0"/>
                <a:ea typeface="ＭＳ Ｐゴシック" panose="020B0600070205080204" pitchFamily="34" charset="-128"/>
                <a:cs typeface="Times New Roman" panose="02020603050405020304" pitchFamily="18" charset="0"/>
              </a:rPr>
              <a:t>The matrices that express the projective transformation form a group</a:t>
            </a:r>
          </a:p>
        </p:txBody>
      </p:sp>
    </p:spTree>
    <p:extLst>
      <p:ext uri="{BB962C8B-B14F-4D97-AF65-F5344CB8AC3E}">
        <p14:creationId xmlns:p14="http://schemas.microsoft.com/office/powerpoint/2010/main" val="1140582974"/>
      </p:ext>
    </p:extLst>
  </p:cSld>
  <p:clrMapOvr>
    <a:masterClrMapping/>
  </p:clrMapOvr>
  <p:transition advTm="12526"/>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30275" y="76200"/>
            <a:ext cx="8153400" cy="838200"/>
          </a:xfrm>
        </p:spPr>
        <p:txBody>
          <a:bodyPr/>
          <a:lstStyle/>
          <a:p>
            <a:r>
              <a:rPr lang="en-US" altLang="zh-CN" sz="3000" dirty="0">
                <a:ea typeface="楷体" panose="02010609060101010101" pitchFamily="49" charset="-122"/>
                <a:cs typeface="Calibri" panose="020F0502020204030204" pitchFamily="34" charset="0"/>
              </a:rPr>
              <a:t>Outline</a:t>
            </a:r>
            <a:endParaRPr lang="zh-CN" altLang="en-US" sz="3000" dirty="0">
              <a:ea typeface="楷体" panose="02010609060101010101" pitchFamily="49" charset="-122"/>
              <a:cs typeface="Calibri" panose="020F0502020204030204" pitchFamily="34" charset="0"/>
            </a:endParaRPr>
          </a:p>
        </p:txBody>
      </p:sp>
      <p:sp>
        <p:nvSpPr>
          <p:cNvPr id="14339" name="Rectangle 3"/>
          <p:cNvSpPr txBox="1">
            <a:spLocks noChangeArrowheads="1"/>
          </p:cNvSpPr>
          <p:nvPr/>
        </p:nvSpPr>
        <p:spPr bwMode="auto">
          <a:xfrm>
            <a:off x="572294" y="931866"/>
            <a:ext cx="10771442" cy="460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buFontTx/>
              <a:buChar char="•"/>
              <a:defRPr/>
            </a:pPr>
            <a:r>
              <a:rPr lang="en-US" altLang="zh-CN" sz="2800" dirty="0">
                <a:solidFill>
                  <a:schemeClr val="bg1">
                    <a:lumMod val="65000"/>
                  </a:schemeClr>
                </a:solidFill>
                <a:latin typeface="Calibri" panose="020F0502020204030204" pitchFamily="34" charset="0"/>
                <a:ea typeface="楷体" panose="02010609060101010101" pitchFamily="49" charset="-122"/>
                <a:cs typeface="Calibri" panose="020F0502020204030204" pitchFamily="34" charset="0"/>
              </a:rPr>
              <a:t>Linear Geometric Transformations on 2D Plane</a:t>
            </a:r>
          </a:p>
          <a:p>
            <a:pPr lvl="1">
              <a:spcBef>
                <a:spcPct val="20000"/>
              </a:spcBef>
              <a:buFontTx/>
              <a:buChar char="•"/>
              <a:defRPr/>
            </a:pPr>
            <a:r>
              <a:rPr lang="en-US" altLang="zh-CN" sz="2800" dirty="0">
                <a:solidFill>
                  <a:schemeClr val="bg1">
                    <a:lumMod val="65000"/>
                  </a:schemeClr>
                </a:solidFill>
                <a:latin typeface="Calibri" panose="020F0502020204030204" pitchFamily="34" charset="0"/>
                <a:ea typeface="楷体" panose="02010609060101010101" pitchFamily="49" charset="-122"/>
                <a:cs typeface="Calibri" panose="020F0502020204030204" pitchFamily="34" charset="0"/>
              </a:rPr>
              <a:t>Group and Geometry</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Linear Geometric Transformations in 3D Space</a:t>
            </a:r>
          </a:p>
        </p:txBody>
      </p:sp>
    </p:spTree>
    <p:extLst>
      <p:ext uri="{BB962C8B-B14F-4D97-AF65-F5344CB8AC3E}">
        <p14:creationId xmlns:p14="http://schemas.microsoft.com/office/powerpoint/2010/main" val="2864340892"/>
      </p:ext>
    </p:extLst>
  </p:cSld>
  <p:clrMapOvr>
    <a:masterClrMapping/>
  </p:clrMapOvr>
  <p:transition advTm="12526"/>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4E36D71-4DCD-4848-AA96-44F7BAD44425}"/>
              </a:ext>
            </a:extLst>
          </p:cNvPr>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Linear Geometric Transformations in 3D Space</a:t>
            </a:r>
          </a:p>
        </p:txBody>
      </p:sp>
      <p:pic>
        <p:nvPicPr>
          <p:cNvPr id="18" name="图片 17">
            <a:extLst>
              <a:ext uri="{FF2B5EF4-FFF2-40B4-BE49-F238E27FC236}">
                <a16:creationId xmlns:a16="http://schemas.microsoft.com/office/drawing/2014/main" id="{44D02AB3-9579-4FEC-BE9F-EEF20F4E43A5}"/>
              </a:ext>
            </a:extLst>
          </p:cNvPr>
          <p:cNvPicPr>
            <a:picLocks noChangeAspect="1"/>
          </p:cNvPicPr>
          <p:nvPr/>
        </p:nvPicPr>
        <p:blipFill>
          <a:blip r:embed="rId2"/>
          <a:stretch>
            <a:fillRect/>
          </a:stretch>
        </p:blipFill>
        <p:spPr>
          <a:xfrm>
            <a:off x="2546293" y="1325364"/>
            <a:ext cx="6280549" cy="5247433"/>
          </a:xfrm>
          <a:prstGeom prst="rect">
            <a:avLst/>
          </a:prstGeom>
        </p:spPr>
      </p:pic>
      <p:sp>
        <p:nvSpPr>
          <p:cNvPr id="23" name="文本框 22">
            <a:extLst>
              <a:ext uri="{FF2B5EF4-FFF2-40B4-BE49-F238E27FC236}">
                <a16:creationId xmlns:a16="http://schemas.microsoft.com/office/drawing/2014/main" id="{C6E073AC-E396-4EAD-B348-0271B01A8993}"/>
              </a:ext>
            </a:extLst>
          </p:cNvPr>
          <p:cNvSpPr txBox="1"/>
          <p:nvPr/>
        </p:nvSpPr>
        <p:spPr>
          <a:xfrm>
            <a:off x="2599045" y="921034"/>
            <a:ext cx="6096000" cy="307777"/>
          </a:xfrm>
          <a:prstGeom prst="rect">
            <a:avLst/>
          </a:prstGeom>
          <a:noFill/>
        </p:spPr>
        <p:txBody>
          <a:bodyPr wrap="square">
            <a:spAutoFit/>
          </a:bodyPr>
          <a:lstStyle/>
          <a:p>
            <a:pPr indent="266700" algn="ct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二维空间与三维空间下的线性几何变换（</a:t>
            </a:r>
            <a:r>
              <a:rPr lang="en-US" altLang="zh-CN" sz="1400" i="1"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为空间维度，</a:t>
            </a:r>
            <a:r>
              <a:rPr lang="en-US" altLang="zh-CN" sz="1400" i="1"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=2, 3</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215046" name="Picture 6">
            <a:extLst>
              <a:ext uri="{FF2B5EF4-FFF2-40B4-BE49-F238E27FC236}">
                <a16:creationId xmlns:a16="http://schemas.microsoft.com/office/drawing/2014/main" id="{97597820-FEC4-48BA-BD2E-4D0ACCD3A4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33413" cy="457200"/>
          </a:xfrm>
          <a:prstGeom prst="rect">
            <a:avLst/>
          </a:prstGeom>
          <a:noFill/>
          <a:extLst>
            <a:ext uri="{909E8E84-426E-40DD-AFC4-6F175D3DCCD1}">
              <a14:hiddenFill xmlns:a14="http://schemas.microsoft.com/office/drawing/2010/main">
                <a:solidFill>
                  <a:srgbClr val="FFFFFF"/>
                </a:solidFill>
              </a14:hiddenFill>
            </a:ext>
          </a:extLst>
        </p:spPr>
      </p:pic>
      <p:pic>
        <p:nvPicPr>
          <p:cNvPr id="215045" name="Picture 5">
            <a:extLst>
              <a:ext uri="{FF2B5EF4-FFF2-40B4-BE49-F238E27FC236}">
                <a16:creationId xmlns:a16="http://schemas.microsoft.com/office/drawing/2014/main" id="{F3E45FB6-D43E-489C-95E4-354C8488CE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600075" cy="457200"/>
          </a:xfrm>
          <a:prstGeom prst="rect">
            <a:avLst/>
          </a:prstGeom>
          <a:noFill/>
          <a:extLst>
            <a:ext uri="{909E8E84-426E-40DD-AFC4-6F175D3DCCD1}">
              <a14:hiddenFill xmlns:a14="http://schemas.microsoft.com/office/drawing/2010/main">
                <a:solidFill>
                  <a:srgbClr val="FFFFFF"/>
                </a:solidFill>
              </a14:hiddenFill>
            </a:ext>
          </a:extLst>
        </p:spPr>
      </p:pic>
      <p:pic>
        <p:nvPicPr>
          <p:cNvPr id="215044" name="Picture 4">
            <a:extLst>
              <a:ext uri="{FF2B5EF4-FFF2-40B4-BE49-F238E27FC236}">
                <a16:creationId xmlns:a16="http://schemas.microsoft.com/office/drawing/2014/main" id="{0438BCC5-8194-4516-8D1E-A1576534D6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6477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15043" name="Picture 3">
            <a:extLst>
              <a:ext uri="{FF2B5EF4-FFF2-40B4-BE49-F238E27FC236}">
                <a16:creationId xmlns:a16="http://schemas.microsoft.com/office/drawing/2014/main" id="{BB562B34-382D-4C66-A54C-57DDCC0AA39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1276350" cy="242888"/>
          </a:xfrm>
          <a:prstGeom prst="rect">
            <a:avLst/>
          </a:prstGeom>
          <a:noFill/>
          <a:extLst>
            <a:ext uri="{909E8E84-426E-40DD-AFC4-6F175D3DCCD1}">
              <a14:hiddenFill xmlns:a14="http://schemas.microsoft.com/office/drawing/2010/main">
                <a:solidFill>
                  <a:srgbClr val="FFFFFF"/>
                </a:solidFill>
              </a14:hiddenFill>
            </a:ext>
          </a:extLst>
        </p:spPr>
      </p:pic>
      <p:pic>
        <p:nvPicPr>
          <p:cNvPr id="215042" name="Picture 2">
            <a:extLst>
              <a:ext uri="{FF2B5EF4-FFF2-40B4-BE49-F238E27FC236}">
                <a16:creationId xmlns:a16="http://schemas.microsoft.com/office/drawing/2014/main" id="{3271FCC7-C9BF-4EA5-ABA7-524F09F498C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600075" cy="457200"/>
          </a:xfrm>
          <a:prstGeom prst="rect">
            <a:avLst/>
          </a:prstGeom>
          <a:noFill/>
          <a:extLst>
            <a:ext uri="{909E8E84-426E-40DD-AFC4-6F175D3DCCD1}">
              <a14:hiddenFill xmlns:a14="http://schemas.microsoft.com/office/drawing/2010/main">
                <a:solidFill>
                  <a:srgbClr val="FFFFFF"/>
                </a:solidFill>
              </a14:hiddenFill>
            </a:ext>
          </a:extLst>
        </p:spPr>
      </p:pic>
      <p:pic>
        <p:nvPicPr>
          <p:cNvPr id="215041" name="Picture 1">
            <a:extLst>
              <a:ext uri="{FF2B5EF4-FFF2-40B4-BE49-F238E27FC236}">
                <a16:creationId xmlns:a16="http://schemas.microsoft.com/office/drawing/2014/main" id="{4058DEBD-61EF-46BF-A61C-5A8C214C713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533400" cy="223838"/>
          </a:xfrm>
          <a:prstGeom prst="rect">
            <a:avLst/>
          </a:prstGeom>
          <a:noFill/>
          <a:extLst>
            <a:ext uri="{909E8E84-426E-40DD-AFC4-6F175D3DCCD1}">
              <a14:hiddenFill xmlns:a14="http://schemas.microsoft.com/office/drawing/2010/main">
                <a:solidFill>
                  <a:srgbClr val="FFFFFF"/>
                </a:solidFill>
              </a14:hiddenFill>
            </a:ext>
          </a:extLst>
        </p:spPr>
      </p:pic>
      <p:pic>
        <p:nvPicPr>
          <p:cNvPr id="215052" name="Picture 12">
            <a:extLst>
              <a:ext uri="{FF2B5EF4-FFF2-40B4-BE49-F238E27FC236}">
                <a16:creationId xmlns:a16="http://schemas.microsoft.com/office/drawing/2014/main" id="{4C139944-F18B-4A7A-A36B-A7E96030E9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33413" cy="457200"/>
          </a:xfrm>
          <a:prstGeom prst="rect">
            <a:avLst/>
          </a:prstGeom>
          <a:noFill/>
          <a:extLst>
            <a:ext uri="{909E8E84-426E-40DD-AFC4-6F175D3DCCD1}">
              <a14:hiddenFill xmlns:a14="http://schemas.microsoft.com/office/drawing/2010/main">
                <a:solidFill>
                  <a:srgbClr val="FFFFFF"/>
                </a:solidFill>
              </a14:hiddenFill>
            </a:ext>
          </a:extLst>
        </p:spPr>
      </p:pic>
      <p:pic>
        <p:nvPicPr>
          <p:cNvPr id="215051" name="Picture 11">
            <a:extLst>
              <a:ext uri="{FF2B5EF4-FFF2-40B4-BE49-F238E27FC236}">
                <a16:creationId xmlns:a16="http://schemas.microsoft.com/office/drawing/2014/main" id="{79BDE631-17A4-4CF0-8BEA-3313115140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600075" cy="457200"/>
          </a:xfrm>
          <a:prstGeom prst="rect">
            <a:avLst/>
          </a:prstGeom>
          <a:noFill/>
          <a:extLst>
            <a:ext uri="{909E8E84-426E-40DD-AFC4-6F175D3DCCD1}">
              <a14:hiddenFill xmlns:a14="http://schemas.microsoft.com/office/drawing/2010/main">
                <a:solidFill>
                  <a:srgbClr val="FFFFFF"/>
                </a:solidFill>
              </a14:hiddenFill>
            </a:ext>
          </a:extLst>
        </p:spPr>
      </p:pic>
      <p:pic>
        <p:nvPicPr>
          <p:cNvPr id="215050" name="Picture 10">
            <a:extLst>
              <a:ext uri="{FF2B5EF4-FFF2-40B4-BE49-F238E27FC236}">
                <a16:creationId xmlns:a16="http://schemas.microsoft.com/office/drawing/2014/main" id="{AFEE6164-F52E-484E-8CF1-D6B84E34F83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6477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15049" name="Picture 9">
            <a:extLst>
              <a:ext uri="{FF2B5EF4-FFF2-40B4-BE49-F238E27FC236}">
                <a16:creationId xmlns:a16="http://schemas.microsoft.com/office/drawing/2014/main" id="{47BDB972-0BEB-4D4C-9981-0FE9D1242E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1276350" cy="242888"/>
          </a:xfrm>
          <a:prstGeom prst="rect">
            <a:avLst/>
          </a:prstGeom>
          <a:noFill/>
          <a:extLst>
            <a:ext uri="{909E8E84-426E-40DD-AFC4-6F175D3DCCD1}">
              <a14:hiddenFill xmlns:a14="http://schemas.microsoft.com/office/drawing/2010/main">
                <a:solidFill>
                  <a:srgbClr val="FFFFFF"/>
                </a:solidFill>
              </a14:hiddenFill>
            </a:ext>
          </a:extLst>
        </p:spPr>
      </p:pic>
      <p:pic>
        <p:nvPicPr>
          <p:cNvPr id="215048" name="Picture 8">
            <a:extLst>
              <a:ext uri="{FF2B5EF4-FFF2-40B4-BE49-F238E27FC236}">
                <a16:creationId xmlns:a16="http://schemas.microsoft.com/office/drawing/2014/main" id="{F848DF7D-457D-40FB-8FF9-874C9D3DE6F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600075" cy="457200"/>
          </a:xfrm>
          <a:prstGeom prst="rect">
            <a:avLst/>
          </a:prstGeom>
          <a:noFill/>
          <a:extLst>
            <a:ext uri="{909E8E84-426E-40DD-AFC4-6F175D3DCCD1}">
              <a14:hiddenFill xmlns:a14="http://schemas.microsoft.com/office/drawing/2010/main">
                <a:solidFill>
                  <a:srgbClr val="FFFFFF"/>
                </a:solidFill>
              </a14:hiddenFill>
            </a:ext>
          </a:extLst>
        </p:spPr>
      </p:pic>
      <p:pic>
        <p:nvPicPr>
          <p:cNvPr id="215047" name="Picture 7">
            <a:extLst>
              <a:ext uri="{FF2B5EF4-FFF2-40B4-BE49-F238E27FC236}">
                <a16:creationId xmlns:a16="http://schemas.microsoft.com/office/drawing/2014/main" id="{A36CC31A-3E00-41F6-993E-7129E8DE0BB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533400" cy="223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29264"/>
      </p:ext>
    </p:extLst>
  </p:cSld>
  <p:clrMapOvr>
    <a:masterClrMapping/>
  </p:clrMapOvr>
  <p:transition advTm="12526"/>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âq and a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800" y="1927698"/>
            <a:ext cx="41148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9425167"/>
      </p:ext>
    </p:extLst>
  </p:cSld>
  <p:clrMapOvr>
    <a:masterClrMapping/>
  </p:clrMapOvr>
  <p:transition advTm="12526"/>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30275" y="76200"/>
            <a:ext cx="8153400" cy="838200"/>
          </a:xfrm>
        </p:spPr>
        <p:txBody>
          <a:bodyPr/>
          <a:lstStyle/>
          <a:p>
            <a:r>
              <a:rPr lang="en-US" altLang="zh-CN" sz="3000" dirty="0">
                <a:ea typeface="楷体" panose="02010609060101010101" pitchFamily="49" charset="-122"/>
                <a:cs typeface="Calibri" panose="020F0502020204030204" pitchFamily="34" charset="0"/>
              </a:rPr>
              <a:t>Outline</a:t>
            </a:r>
            <a:endParaRPr lang="zh-CN" altLang="en-US" sz="3000" dirty="0">
              <a:ea typeface="楷体" panose="02010609060101010101" pitchFamily="49" charset="-122"/>
              <a:cs typeface="Calibri" panose="020F0502020204030204" pitchFamily="34" charset="0"/>
            </a:endParaRPr>
          </a:p>
        </p:txBody>
      </p:sp>
      <p:sp>
        <p:nvSpPr>
          <p:cNvPr id="14339" name="Rectangle 3"/>
          <p:cNvSpPr txBox="1">
            <a:spLocks noChangeArrowheads="1"/>
          </p:cNvSpPr>
          <p:nvPr/>
        </p:nvSpPr>
        <p:spPr bwMode="auto">
          <a:xfrm>
            <a:off x="572294" y="931866"/>
            <a:ext cx="10771442" cy="460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Linear Geometric Transformations on 2D Plane</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Group and Geometry</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Linear Geometric Transformations in 3D Space</a:t>
            </a:r>
          </a:p>
        </p:txBody>
      </p:sp>
    </p:spTree>
    <p:extLst>
      <p:ext uri="{BB962C8B-B14F-4D97-AF65-F5344CB8AC3E}">
        <p14:creationId xmlns:p14="http://schemas.microsoft.com/office/powerpoint/2010/main" val="3945963137"/>
      </p:ext>
    </p:extLst>
  </p:cSld>
  <p:clrMapOvr>
    <a:masterClrMapping/>
  </p:clrMapOvr>
  <p:transition advTm="12526"/>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99A0713-F3F3-4EC1-B984-BC76F9731EC2}"/>
              </a:ext>
            </a:extLst>
          </p:cNvPr>
          <p:cNvSpPr>
            <a:spLocks noGrp="1" noChangeArrowheads="1"/>
          </p:cNvSpPr>
          <p:nvPr>
            <p:ph type="title"/>
          </p:nvPr>
        </p:nvSpPr>
        <p:spPr>
          <a:noFill/>
        </p:spPr>
        <p:txBody>
          <a:bodyPr/>
          <a:lstStyle/>
          <a:p>
            <a:r>
              <a:rPr lang="en-US" altLang="zh-CN" sz="3000" dirty="0">
                <a:solidFill>
                  <a:schemeClr val="tx1"/>
                </a:solidFill>
                <a:ea typeface="宋体" panose="02010600030101010101" pitchFamily="2" charset="-122"/>
              </a:rPr>
              <a:t>Linear geometric transformations on 2D plane</a:t>
            </a:r>
          </a:p>
        </p:txBody>
      </p:sp>
      <p:sp>
        <p:nvSpPr>
          <p:cNvPr id="7" name="Rectangle 3">
            <a:extLst>
              <a:ext uri="{FF2B5EF4-FFF2-40B4-BE49-F238E27FC236}">
                <a16:creationId xmlns:a16="http://schemas.microsoft.com/office/drawing/2014/main" id="{AC90B1F4-841A-4E21-A4FC-749788FAFAAA}"/>
              </a:ext>
            </a:extLst>
          </p:cNvPr>
          <p:cNvSpPr>
            <a:spLocks noChangeArrowheads="1"/>
          </p:cNvSpPr>
          <p:nvPr/>
        </p:nvSpPr>
        <p:spPr bwMode="auto">
          <a:xfrm>
            <a:off x="799744" y="914400"/>
            <a:ext cx="961561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buFontTx/>
              <a:buChar char="•"/>
            </a:pPr>
            <a:r>
              <a:rPr lang="en-US" altLang="zh-CN" dirty="0">
                <a:ea typeface="宋体" panose="02010600030101010101" pitchFamily="2" charset="-122"/>
              </a:rPr>
              <a:t>Rotation transformation (Special orthogonal transformation)</a:t>
            </a:r>
          </a:p>
        </p:txBody>
      </p:sp>
      <p:cxnSp>
        <p:nvCxnSpPr>
          <p:cNvPr id="21" name="直接箭头连接符 20">
            <a:extLst>
              <a:ext uri="{FF2B5EF4-FFF2-40B4-BE49-F238E27FC236}">
                <a16:creationId xmlns:a16="http://schemas.microsoft.com/office/drawing/2014/main" id="{B77B4F0C-B378-49E3-B006-A30C4AC4BAC5}"/>
              </a:ext>
            </a:extLst>
          </p:cNvPr>
          <p:cNvCxnSpPr/>
          <p:nvPr/>
        </p:nvCxnSpPr>
        <p:spPr>
          <a:xfrm flipV="1">
            <a:off x="1233566" y="3918367"/>
            <a:ext cx="2127492" cy="32628"/>
          </a:xfrm>
          <a:prstGeom prst="straightConnector1">
            <a:avLst/>
          </a:prstGeom>
          <a:noFill/>
          <a:ln w="25400" cap="flat" cmpd="sng" algn="ctr">
            <a:solidFill>
              <a:srgbClr val="5B9BD5"/>
            </a:solidFill>
            <a:prstDash val="solid"/>
            <a:miter lim="800000"/>
            <a:tailEnd type="triangle" w="lg" len="lg"/>
          </a:ln>
          <a:effectLst/>
        </p:spPr>
      </p:cxnSp>
      <p:cxnSp>
        <p:nvCxnSpPr>
          <p:cNvPr id="22" name="直接箭头连接符 21">
            <a:extLst>
              <a:ext uri="{FF2B5EF4-FFF2-40B4-BE49-F238E27FC236}">
                <a16:creationId xmlns:a16="http://schemas.microsoft.com/office/drawing/2014/main" id="{9587755F-07E7-4D1C-9B98-8074D9C09604}"/>
              </a:ext>
            </a:extLst>
          </p:cNvPr>
          <p:cNvCxnSpPr/>
          <p:nvPr/>
        </p:nvCxnSpPr>
        <p:spPr>
          <a:xfrm flipH="1" flipV="1">
            <a:off x="1527887" y="2437691"/>
            <a:ext cx="889" cy="1862635"/>
          </a:xfrm>
          <a:prstGeom prst="straightConnector1">
            <a:avLst/>
          </a:prstGeom>
          <a:noFill/>
          <a:ln w="25400" cap="flat" cmpd="sng" algn="ctr">
            <a:solidFill>
              <a:srgbClr val="5B9BD5"/>
            </a:solidFill>
            <a:prstDash val="solid"/>
            <a:miter lim="800000"/>
            <a:tailEnd type="triangle" w="lg" len="lg"/>
          </a:ln>
          <a:effectLst/>
        </p:spPr>
      </p:cxnSp>
      <p:sp>
        <p:nvSpPr>
          <p:cNvPr id="23" name="文本框 22">
            <a:extLst>
              <a:ext uri="{FF2B5EF4-FFF2-40B4-BE49-F238E27FC236}">
                <a16:creationId xmlns:a16="http://schemas.microsoft.com/office/drawing/2014/main" id="{01E0CF07-4E9A-49E6-B947-78FCACFDE4DA}"/>
              </a:ext>
            </a:extLst>
          </p:cNvPr>
          <p:cNvSpPr txBox="1"/>
          <p:nvPr/>
        </p:nvSpPr>
        <p:spPr>
          <a:xfrm>
            <a:off x="1176509" y="3890751"/>
            <a:ext cx="364202" cy="369332"/>
          </a:xfrm>
          <a:prstGeom prst="rect">
            <a:avLst/>
          </a:prstGeom>
          <a:noFill/>
        </p:spPr>
        <p:txBody>
          <a:bodyPr wrap="none" rtlCol="0">
            <a:spAutoFit/>
          </a:bodyPr>
          <a:lstStyle/>
          <a:p>
            <a:pPr eaLnBrk="1" fontAlgn="auto" hangingPunct="1">
              <a:spcBef>
                <a:spcPts val="0"/>
              </a:spcBef>
              <a:spcAft>
                <a:spcPts val="0"/>
              </a:spcAft>
            </a:pPr>
            <a:r>
              <a:rPr lang="en-US" altLang="zh-CN" sz="1800" b="1" i="1" dirty="0">
                <a:solidFill>
                  <a:prstClr val="black"/>
                </a:solidFill>
                <a:ea typeface="宋体" panose="02010600030101010101" pitchFamily="2" charset="-122"/>
                <a:cs typeface="Times New Roman" panose="02020603050405020304" pitchFamily="18" charset="0"/>
              </a:rPr>
              <a:t>O</a:t>
            </a:r>
            <a:endParaRPr lang="zh-CN" altLang="en-US" sz="1800" b="1" i="1" dirty="0">
              <a:solidFill>
                <a:prstClr val="black"/>
              </a:solidFill>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78CF8D4E-1C52-4A88-9E57-1AA4D643AD71}"/>
              </a:ext>
            </a:extLst>
          </p:cNvPr>
          <p:cNvSpPr txBox="1"/>
          <p:nvPr/>
        </p:nvSpPr>
        <p:spPr>
          <a:xfrm>
            <a:off x="3318194" y="3602994"/>
            <a:ext cx="338554" cy="369332"/>
          </a:xfrm>
          <a:prstGeom prst="rect">
            <a:avLst/>
          </a:prstGeom>
          <a:noFill/>
        </p:spPr>
        <p:txBody>
          <a:bodyPr wrap="none" rtlCol="0">
            <a:spAutoFit/>
          </a:bodyPr>
          <a:lstStyle/>
          <a:p>
            <a:pPr eaLnBrk="1" fontAlgn="auto" hangingPunct="1">
              <a:spcBef>
                <a:spcPts val="0"/>
              </a:spcBef>
              <a:spcAft>
                <a:spcPts val="0"/>
              </a:spcAft>
            </a:pPr>
            <a:r>
              <a:rPr lang="en-US" altLang="zh-CN" sz="1800" i="1" dirty="0">
                <a:solidFill>
                  <a:prstClr val="black"/>
                </a:solidFill>
                <a:ea typeface="宋体" panose="02010600030101010101" pitchFamily="2" charset="-122"/>
                <a:cs typeface="Times New Roman" panose="02020603050405020304" pitchFamily="18" charset="0"/>
              </a:rPr>
              <a:t>X</a:t>
            </a:r>
            <a:endParaRPr lang="zh-CN" altLang="en-US" sz="1800" i="1" dirty="0">
              <a:solidFill>
                <a:prstClr val="black"/>
              </a:solidFill>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14E4DD64-9A07-44C1-923B-AB1AEEADE340}"/>
              </a:ext>
            </a:extLst>
          </p:cNvPr>
          <p:cNvSpPr txBox="1"/>
          <p:nvPr/>
        </p:nvSpPr>
        <p:spPr>
          <a:xfrm>
            <a:off x="1358610" y="2068359"/>
            <a:ext cx="312906" cy="369332"/>
          </a:xfrm>
          <a:prstGeom prst="rect">
            <a:avLst/>
          </a:prstGeom>
          <a:noFill/>
        </p:spPr>
        <p:txBody>
          <a:bodyPr wrap="none" rtlCol="0">
            <a:spAutoFit/>
          </a:bodyPr>
          <a:lstStyle/>
          <a:p>
            <a:pPr eaLnBrk="1" fontAlgn="auto" hangingPunct="1">
              <a:spcBef>
                <a:spcPts val="0"/>
              </a:spcBef>
              <a:spcAft>
                <a:spcPts val="0"/>
              </a:spcAft>
            </a:pPr>
            <a:r>
              <a:rPr lang="en-US" altLang="zh-CN" sz="1800" i="1" dirty="0">
                <a:solidFill>
                  <a:prstClr val="black"/>
                </a:solidFill>
                <a:ea typeface="宋体" panose="02010600030101010101" pitchFamily="2" charset="-122"/>
                <a:cs typeface="Times New Roman" panose="02020603050405020304" pitchFamily="18" charset="0"/>
              </a:rPr>
              <a:t>Y</a:t>
            </a:r>
            <a:endParaRPr lang="zh-CN" altLang="en-US" sz="1800" i="1" dirty="0">
              <a:solidFill>
                <a:prstClr val="black"/>
              </a:solidFill>
              <a:ea typeface="宋体" panose="02010600030101010101" pitchFamily="2" charset="-122"/>
              <a:cs typeface="Times New Roman" panose="02020603050405020304" pitchFamily="18" charset="0"/>
            </a:endParaRPr>
          </a:p>
        </p:txBody>
      </p:sp>
      <p:sp>
        <p:nvSpPr>
          <p:cNvPr id="26" name="椭圆 25">
            <a:extLst>
              <a:ext uri="{FF2B5EF4-FFF2-40B4-BE49-F238E27FC236}">
                <a16:creationId xmlns:a16="http://schemas.microsoft.com/office/drawing/2014/main" id="{E648E2DE-A0B8-43C5-9B6C-BB1D8A4CAD54}"/>
              </a:ext>
            </a:extLst>
          </p:cNvPr>
          <p:cNvSpPr/>
          <p:nvPr/>
        </p:nvSpPr>
        <p:spPr>
          <a:xfrm>
            <a:off x="2799477" y="3273502"/>
            <a:ext cx="72000" cy="71437"/>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7" name="直接连接符 26">
            <a:extLst>
              <a:ext uri="{FF2B5EF4-FFF2-40B4-BE49-F238E27FC236}">
                <a16:creationId xmlns:a16="http://schemas.microsoft.com/office/drawing/2014/main" id="{74AAE2F0-8A98-4175-8C45-257A2795A4CD}"/>
              </a:ext>
            </a:extLst>
          </p:cNvPr>
          <p:cNvCxnSpPr>
            <a:endCxn id="26" idx="2"/>
          </p:cNvCxnSpPr>
          <p:nvPr/>
        </p:nvCxnSpPr>
        <p:spPr>
          <a:xfrm flipV="1">
            <a:off x="1503128" y="3309221"/>
            <a:ext cx="1296349" cy="636762"/>
          </a:xfrm>
          <a:prstGeom prst="line">
            <a:avLst/>
          </a:prstGeom>
          <a:noFill/>
          <a:ln w="9525" cap="flat" cmpd="sng" algn="ctr">
            <a:solidFill>
              <a:srgbClr val="5B9BD5"/>
            </a:solidFill>
            <a:prstDash val="dash"/>
            <a:miter lim="800000"/>
          </a:ln>
          <a:effectLst/>
        </p:spPr>
      </p:cxnSp>
      <p:sp>
        <p:nvSpPr>
          <p:cNvPr id="28" name="椭圆 27">
            <a:extLst>
              <a:ext uri="{FF2B5EF4-FFF2-40B4-BE49-F238E27FC236}">
                <a16:creationId xmlns:a16="http://schemas.microsoft.com/office/drawing/2014/main" id="{57FC86A9-7723-4CEF-B6FD-C99A6BDB1248}"/>
              </a:ext>
            </a:extLst>
          </p:cNvPr>
          <p:cNvSpPr/>
          <p:nvPr/>
        </p:nvSpPr>
        <p:spPr>
          <a:xfrm>
            <a:off x="2366089" y="2768665"/>
            <a:ext cx="72000" cy="71437"/>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9" name="直接连接符 28">
            <a:extLst>
              <a:ext uri="{FF2B5EF4-FFF2-40B4-BE49-F238E27FC236}">
                <a16:creationId xmlns:a16="http://schemas.microsoft.com/office/drawing/2014/main" id="{E0E549B5-6E58-4DE5-88BF-68F32A564339}"/>
              </a:ext>
            </a:extLst>
          </p:cNvPr>
          <p:cNvCxnSpPr>
            <a:endCxn id="28" idx="3"/>
          </p:cNvCxnSpPr>
          <p:nvPr/>
        </p:nvCxnSpPr>
        <p:spPr>
          <a:xfrm flipV="1">
            <a:off x="1527887" y="2829640"/>
            <a:ext cx="848746" cy="1093951"/>
          </a:xfrm>
          <a:prstGeom prst="line">
            <a:avLst/>
          </a:prstGeom>
          <a:noFill/>
          <a:ln w="9525" cap="flat" cmpd="sng" algn="ctr">
            <a:solidFill>
              <a:srgbClr val="5B9BD5"/>
            </a:solidFill>
            <a:prstDash val="dash"/>
            <a:miter lim="800000"/>
          </a:ln>
          <a:effectLst/>
        </p:spPr>
      </p:cxnSp>
      <p:graphicFrame>
        <p:nvGraphicFramePr>
          <p:cNvPr id="30" name="Object 6">
            <a:extLst>
              <a:ext uri="{FF2B5EF4-FFF2-40B4-BE49-F238E27FC236}">
                <a16:creationId xmlns:a16="http://schemas.microsoft.com/office/drawing/2014/main" id="{F28DD2A1-069B-4D4B-BBDE-D220C5618E41}"/>
              </a:ext>
            </a:extLst>
          </p:cNvPr>
          <p:cNvGraphicFramePr>
            <a:graphicFrameLocks noChangeAspect="1"/>
          </p:cNvGraphicFramePr>
          <p:nvPr>
            <p:extLst>
              <p:ext uri="{D42A27DB-BD31-4B8C-83A1-F6EECF244321}">
                <p14:modId xmlns:p14="http://schemas.microsoft.com/office/powerpoint/2010/main" val="3279416701"/>
              </p:ext>
            </p:extLst>
          </p:nvPr>
        </p:nvGraphicFramePr>
        <p:xfrm>
          <a:off x="2876468" y="3092535"/>
          <a:ext cx="266700" cy="265113"/>
        </p:xfrm>
        <a:graphic>
          <a:graphicData uri="http://schemas.openxmlformats.org/presentationml/2006/ole">
            <mc:AlternateContent xmlns:mc="http://schemas.openxmlformats.org/markup-compatibility/2006">
              <mc:Choice xmlns:v="urn:schemas-microsoft-com:vml" Requires="v">
                <p:oleObj spid="_x0000_s184617" name="Equation" r:id="rId3" imgW="139680" imgH="139680" progId="Equation.DSMT4">
                  <p:embed/>
                </p:oleObj>
              </mc:Choice>
              <mc:Fallback>
                <p:oleObj name="Equation" r:id="rId3" imgW="139680" imgH="139680" progId="Equation.DSMT4">
                  <p:embed/>
                  <p:pic>
                    <p:nvPicPr>
                      <p:cNvPr id="33" name="Object 6"/>
                      <p:cNvPicPr>
                        <a:picLocks noChangeAspect="1" noChangeArrowheads="1"/>
                      </p:cNvPicPr>
                      <p:nvPr/>
                    </p:nvPicPr>
                    <p:blipFill>
                      <a:blip r:embed="rId4"/>
                      <a:srcRect/>
                      <a:stretch>
                        <a:fillRect/>
                      </a:stretch>
                    </p:blipFill>
                    <p:spPr bwMode="auto">
                      <a:xfrm>
                        <a:off x="2876468" y="3092535"/>
                        <a:ext cx="266700" cy="265113"/>
                      </a:xfrm>
                      <a:prstGeom prst="rect">
                        <a:avLst/>
                      </a:prstGeom>
                      <a:noFill/>
                      <a:ln>
                        <a:noFill/>
                      </a:ln>
                      <a:effectLst/>
                    </p:spPr>
                  </p:pic>
                </p:oleObj>
              </mc:Fallback>
            </mc:AlternateContent>
          </a:graphicData>
        </a:graphic>
      </p:graphicFrame>
      <p:graphicFrame>
        <p:nvGraphicFramePr>
          <p:cNvPr id="31" name="Object 6">
            <a:extLst>
              <a:ext uri="{FF2B5EF4-FFF2-40B4-BE49-F238E27FC236}">
                <a16:creationId xmlns:a16="http://schemas.microsoft.com/office/drawing/2014/main" id="{25EE13A5-C9B1-44B2-915E-B754F5CA4D46}"/>
              </a:ext>
            </a:extLst>
          </p:cNvPr>
          <p:cNvGraphicFramePr>
            <a:graphicFrameLocks noChangeAspect="1"/>
          </p:cNvGraphicFramePr>
          <p:nvPr>
            <p:extLst>
              <p:ext uri="{D42A27DB-BD31-4B8C-83A1-F6EECF244321}">
                <p14:modId xmlns:p14="http://schemas.microsoft.com/office/powerpoint/2010/main" val="3924646357"/>
              </p:ext>
            </p:extLst>
          </p:nvPr>
        </p:nvGraphicFramePr>
        <p:xfrm>
          <a:off x="2374818" y="2482935"/>
          <a:ext cx="360363" cy="439738"/>
        </p:xfrm>
        <a:graphic>
          <a:graphicData uri="http://schemas.openxmlformats.org/presentationml/2006/ole">
            <mc:AlternateContent xmlns:mc="http://schemas.openxmlformats.org/markup-compatibility/2006">
              <mc:Choice xmlns:v="urn:schemas-microsoft-com:vml" Requires="v">
                <p:oleObj spid="_x0000_s184618" name="Equation" r:id="rId5" imgW="164880" imgH="203040" progId="Equation.DSMT4">
                  <p:embed/>
                </p:oleObj>
              </mc:Choice>
              <mc:Fallback>
                <p:oleObj name="Equation" r:id="rId5" imgW="164880" imgH="203040" progId="Equation.DSMT4">
                  <p:embed/>
                  <p:pic>
                    <p:nvPicPr>
                      <p:cNvPr id="34" name="Object 6"/>
                      <p:cNvPicPr>
                        <a:picLocks noChangeAspect="1" noChangeArrowheads="1"/>
                      </p:cNvPicPr>
                      <p:nvPr/>
                    </p:nvPicPr>
                    <p:blipFill>
                      <a:blip r:embed="rId6"/>
                      <a:srcRect/>
                      <a:stretch>
                        <a:fillRect/>
                      </a:stretch>
                    </p:blipFill>
                    <p:spPr bwMode="auto">
                      <a:xfrm>
                        <a:off x="2374818" y="2482935"/>
                        <a:ext cx="360363" cy="439738"/>
                      </a:xfrm>
                      <a:prstGeom prst="rect">
                        <a:avLst/>
                      </a:prstGeom>
                      <a:noFill/>
                      <a:ln>
                        <a:noFill/>
                      </a:ln>
                      <a:effectLst/>
                    </p:spPr>
                  </p:pic>
                </p:oleObj>
              </mc:Fallback>
            </mc:AlternateContent>
          </a:graphicData>
        </a:graphic>
      </p:graphicFrame>
      <p:graphicFrame>
        <p:nvGraphicFramePr>
          <p:cNvPr id="32" name="Object 6">
            <a:extLst>
              <a:ext uri="{FF2B5EF4-FFF2-40B4-BE49-F238E27FC236}">
                <a16:creationId xmlns:a16="http://schemas.microsoft.com/office/drawing/2014/main" id="{F836C6F0-3804-46CB-A297-7D3A7525C2A1}"/>
              </a:ext>
            </a:extLst>
          </p:cNvPr>
          <p:cNvGraphicFramePr>
            <a:graphicFrameLocks noChangeAspect="1"/>
          </p:cNvGraphicFramePr>
          <p:nvPr>
            <p:extLst>
              <p:ext uri="{D42A27DB-BD31-4B8C-83A1-F6EECF244321}">
                <p14:modId xmlns:p14="http://schemas.microsoft.com/office/powerpoint/2010/main" val="572090418"/>
              </p:ext>
            </p:extLst>
          </p:nvPr>
        </p:nvGraphicFramePr>
        <p:xfrm>
          <a:off x="1726629" y="3562270"/>
          <a:ext cx="168470" cy="233986"/>
        </p:xfrm>
        <a:graphic>
          <a:graphicData uri="http://schemas.openxmlformats.org/presentationml/2006/ole">
            <mc:AlternateContent xmlns:mc="http://schemas.openxmlformats.org/markup-compatibility/2006">
              <mc:Choice xmlns:v="urn:schemas-microsoft-com:vml" Requires="v">
                <p:oleObj spid="_x0000_s184619" name="Equation" r:id="rId7" imgW="126720" imgH="177480" progId="Equation.DSMT4">
                  <p:embed/>
                </p:oleObj>
              </mc:Choice>
              <mc:Fallback>
                <p:oleObj name="Equation" r:id="rId7" imgW="126720" imgH="177480" progId="Equation.DSMT4">
                  <p:embed/>
                  <p:pic>
                    <p:nvPicPr>
                      <p:cNvPr id="36" name="Object 6"/>
                      <p:cNvPicPr>
                        <a:picLocks noChangeAspect="1" noChangeArrowheads="1"/>
                      </p:cNvPicPr>
                      <p:nvPr/>
                    </p:nvPicPr>
                    <p:blipFill>
                      <a:blip r:embed="rId8"/>
                      <a:srcRect/>
                      <a:stretch>
                        <a:fillRect/>
                      </a:stretch>
                    </p:blipFill>
                    <p:spPr bwMode="auto">
                      <a:xfrm>
                        <a:off x="1726629" y="3562270"/>
                        <a:ext cx="168470" cy="233986"/>
                      </a:xfrm>
                      <a:prstGeom prst="rect">
                        <a:avLst/>
                      </a:prstGeom>
                      <a:noFill/>
                      <a:ln>
                        <a:noFill/>
                      </a:ln>
                      <a:effectLst/>
                    </p:spPr>
                  </p:pic>
                </p:oleObj>
              </mc:Fallback>
            </mc:AlternateContent>
          </a:graphicData>
        </a:graphic>
      </p:graphicFrame>
      <p:sp>
        <p:nvSpPr>
          <p:cNvPr id="33" name="弧形 32">
            <a:extLst>
              <a:ext uri="{FF2B5EF4-FFF2-40B4-BE49-F238E27FC236}">
                <a16:creationId xmlns:a16="http://schemas.microsoft.com/office/drawing/2014/main" id="{23A663EF-6BE9-4B85-A20F-2C536B77DDE9}"/>
              </a:ext>
            </a:extLst>
          </p:cNvPr>
          <p:cNvSpPr/>
          <p:nvPr/>
        </p:nvSpPr>
        <p:spPr>
          <a:xfrm rot="20705250">
            <a:off x="1704013" y="3529906"/>
            <a:ext cx="320532" cy="225784"/>
          </a:xfrm>
          <a:prstGeom prst="arc">
            <a:avLst>
              <a:gd name="adj1" fmla="val 16200000"/>
              <a:gd name="adj2" fmla="val 2866197"/>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aphicFrame>
        <p:nvGraphicFramePr>
          <p:cNvPr id="5" name="对象 4">
            <a:extLst>
              <a:ext uri="{FF2B5EF4-FFF2-40B4-BE49-F238E27FC236}">
                <a16:creationId xmlns:a16="http://schemas.microsoft.com/office/drawing/2014/main" id="{BE7BD712-3DA1-4550-BBDE-B3BF0818B196}"/>
              </a:ext>
            </a:extLst>
          </p:cNvPr>
          <p:cNvGraphicFramePr>
            <a:graphicFrameLocks noChangeAspect="1"/>
          </p:cNvGraphicFramePr>
          <p:nvPr>
            <p:extLst>
              <p:ext uri="{D42A27DB-BD31-4B8C-83A1-F6EECF244321}">
                <p14:modId xmlns:p14="http://schemas.microsoft.com/office/powerpoint/2010/main" val="3203667730"/>
              </p:ext>
            </p:extLst>
          </p:nvPr>
        </p:nvGraphicFramePr>
        <p:xfrm>
          <a:off x="4189832" y="1784101"/>
          <a:ext cx="2408756" cy="841024"/>
        </p:xfrm>
        <a:graphic>
          <a:graphicData uri="http://schemas.openxmlformats.org/presentationml/2006/ole">
            <mc:AlternateContent xmlns:mc="http://schemas.openxmlformats.org/markup-compatibility/2006">
              <mc:Choice xmlns:v="urn:schemas-microsoft-com:vml" Requires="v">
                <p:oleObj spid="_x0000_s184620" name="Equation" r:id="rId9" imgW="1651000" imgH="508000" progId="Equation.DSMT4">
                  <p:embed/>
                </p:oleObj>
              </mc:Choice>
              <mc:Fallback>
                <p:oleObj name="Equation" r:id="rId9" imgW="1651000" imgH="508000" progId="Equation.DSMT4">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9832" y="1784101"/>
                        <a:ext cx="2408756" cy="841024"/>
                      </a:xfrm>
                      <a:prstGeom prst="rect">
                        <a:avLst/>
                      </a:prstGeom>
                      <a:noFill/>
                    </p:spPr>
                  </p:pic>
                </p:oleObj>
              </mc:Fallback>
            </mc:AlternateContent>
          </a:graphicData>
        </a:graphic>
      </p:graphicFrame>
      <p:grpSp>
        <p:nvGrpSpPr>
          <p:cNvPr id="4" name="组合 3">
            <a:extLst>
              <a:ext uri="{FF2B5EF4-FFF2-40B4-BE49-F238E27FC236}">
                <a16:creationId xmlns:a16="http://schemas.microsoft.com/office/drawing/2014/main" id="{31DD1714-EA8B-45B9-81BF-330045FCA14F}"/>
              </a:ext>
            </a:extLst>
          </p:cNvPr>
          <p:cNvGrpSpPr/>
          <p:nvPr/>
        </p:nvGrpSpPr>
        <p:grpSpPr>
          <a:xfrm>
            <a:off x="860796" y="4664997"/>
            <a:ext cx="8615495" cy="1501601"/>
            <a:chOff x="860796" y="4664997"/>
            <a:chExt cx="8615495" cy="1501601"/>
          </a:xfrm>
        </p:grpSpPr>
        <p:graphicFrame>
          <p:nvGraphicFramePr>
            <p:cNvPr id="38" name="对象 37">
              <a:extLst>
                <a:ext uri="{FF2B5EF4-FFF2-40B4-BE49-F238E27FC236}">
                  <a16:creationId xmlns:a16="http://schemas.microsoft.com/office/drawing/2014/main" id="{00AC7EE1-DD4B-4725-8586-CD519F3C05E4}"/>
                </a:ext>
              </a:extLst>
            </p:cNvPr>
            <p:cNvGraphicFramePr>
              <a:graphicFrameLocks noChangeAspect="1"/>
            </p:cNvGraphicFramePr>
            <p:nvPr>
              <p:extLst>
                <p:ext uri="{D42A27DB-BD31-4B8C-83A1-F6EECF244321}">
                  <p14:modId xmlns:p14="http://schemas.microsoft.com/office/powerpoint/2010/main" val="2076883579"/>
                </p:ext>
              </p:extLst>
            </p:nvPr>
          </p:nvGraphicFramePr>
          <p:xfrm>
            <a:off x="3988379" y="5334086"/>
            <a:ext cx="3820921" cy="832512"/>
          </p:xfrm>
          <a:graphic>
            <a:graphicData uri="http://schemas.openxmlformats.org/presentationml/2006/ole">
              <mc:AlternateContent xmlns:mc="http://schemas.openxmlformats.org/markup-compatibility/2006">
                <mc:Choice xmlns:v="urn:schemas-microsoft-com:vml" Requires="v">
                  <p:oleObj spid="_x0000_s184621" name="Equation" r:id="rId11" imgW="2450880" imgH="482400" progId="Equation.DSMT4">
                    <p:embed/>
                  </p:oleObj>
                </mc:Choice>
                <mc:Fallback>
                  <p:oleObj name="Equation" r:id="rId11" imgW="2450880" imgH="482400" progId="Equation.DSMT4">
                    <p:embed/>
                    <p:pic>
                      <p:nvPicPr>
                        <p:cNvPr id="0" name="Object 36"/>
                        <p:cNvPicPr>
                          <a:picLocks noChangeAspect="1" noChangeArrowheads="1"/>
                        </p:cNvPicPr>
                        <p:nvPr/>
                      </p:nvPicPr>
                      <p:blipFill>
                        <a:blip r:embed="rId12"/>
                        <a:srcRect/>
                        <a:stretch>
                          <a:fillRect/>
                        </a:stretch>
                      </p:blipFill>
                      <p:spPr bwMode="auto">
                        <a:xfrm>
                          <a:off x="3988379" y="5334086"/>
                          <a:ext cx="3820921" cy="832512"/>
                        </a:xfrm>
                        <a:prstGeom prst="rect">
                          <a:avLst/>
                        </a:prstGeom>
                        <a:noFill/>
                      </p:spPr>
                    </p:pic>
                  </p:oleObj>
                </mc:Fallback>
              </mc:AlternateContent>
            </a:graphicData>
          </a:graphic>
        </p:graphicFrame>
        <p:sp>
          <p:nvSpPr>
            <p:cNvPr id="44" name="Rectangle 7">
              <a:extLst>
                <a:ext uri="{FF2B5EF4-FFF2-40B4-BE49-F238E27FC236}">
                  <a16:creationId xmlns:a16="http://schemas.microsoft.com/office/drawing/2014/main" id="{E2C48051-1245-4465-9E73-A8FF300512AD}"/>
                </a:ext>
              </a:extLst>
            </p:cNvPr>
            <p:cNvSpPr>
              <a:spLocks noChangeArrowheads="1"/>
            </p:cNvSpPr>
            <p:nvPr/>
          </p:nvSpPr>
          <p:spPr bwMode="auto">
            <a:xfrm>
              <a:off x="860796" y="4664997"/>
              <a:ext cx="861549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50000"/>
                </a:spcBef>
              </a:pPr>
              <a:r>
                <a:rPr lang="en-US" altLang="zh-CN" sz="2600" dirty="0">
                  <a:ea typeface="宋体" panose="02010600030101010101" pitchFamily="2" charset="-122"/>
                </a:rPr>
                <a:t>A matrix that can represent a rotation should be of the form,</a:t>
              </a:r>
              <a:endParaRPr lang="zh-CN" altLang="en-US" sz="2600" dirty="0">
                <a:ea typeface="宋体" panose="02010600030101010101" pitchFamily="2" charset="-122"/>
              </a:endParaRPr>
            </a:p>
          </p:txBody>
        </p:sp>
      </p:grpSp>
      <p:grpSp>
        <p:nvGrpSpPr>
          <p:cNvPr id="3" name="组合 2">
            <a:extLst>
              <a:ext uri="{FF2B5EF4-FFF2-40B4-BE49-F238E27FC236}">
                <a16:creationId xmlns:a16="http://schemas.microsoft.com/office/drawing/2014/main" id="{26EF9495-19E8-47C6-B9A6-08293C85B724}"/>
              </a:ext>
            </a:extLst>
          </p:cNvPr>
          <p:cNvGrpSpPr/>
          <p:nvPr/>
        </p:nvGrpSpPr>
        <p:grpSpPr>
          <a:xfrm>
            <a:off x="7474387" y="2702804"/>
            <a:ext cx="1751925" cy="1558794"/>
            <a:chOff x="7474387" y="2702804"/>
            <a:chExt cx="1751925" cy="1558794"/>
          </a:xfrm>
        </p:grpSpPr>
        <p:graphicFrame>
          <p:nvGraphicFramePr>
            <p:cNvPr id="36" name="对象 35">
              <a:extLst>
                <a:ext uri="{FF2B5EF4-FFF2-40B4-BE49-F238E27FC236}">
                  <a16:creationId xmlns:a16="http://schemas.microsoft.com/office/drawing/2014/main" id="{CF3DD5FF-48BE-4BA5-AE6D-B055AEC49632}"/>
                </a:ext>
              </a:extLst>
            </p:cNvPr>
            <p:cNvGraphicFramePr>
              <a:graphicFrameLocks noChangeAspect="1"/>
            </p:cNvGraphicFramePr>
            <p:nvPr>
              <p:extLst>
                <p:ext uri="{D42A27DB-BD31-4B8C-83A1-F6EECF244321}">
                  <p14:modId xmlns:p14="http://schemas.microsoft.com/office/powerpoint/2010/main" val="4032074611"/>
                </p:ext>
              </p:extLst>
            </p:nvPr>
          </p:nvGraphicFramePr>
          <p:xfrm>
            <a:off x="7474387" y="3429000"/>
            <a:ext cx="1751925" cy="832598"/>
          </p:xfrm>
          <a:graphic>
            <a:graphicData uri="http://schemas.openxmlformats.org/presentationml/2006/ole">
              <mc:AlternateContent xmlns:mc="http://schemas.openxmlformats.org/markup-compatibility/2006">
                <mc:Choice xmlns:v="urn:schemas-microsoft-com:vml" Requires="v">
                  <p:oleObj spid="_x0000_s184622" name="Equation" r:id="rId13" imgW="1129810" imgH="482391" progId="Equation.DSMT4">
                    <p:embed/>
                  </p:oleObj>
                </mc:Choice>
                <mc:Fallback>
                  <p:oleObj name="Equation" r:id="rId13" imgW="1129810" imgH="482391" progId="Equation.DSMT4">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74387" y="3429000"/>
                          <a:ext cx="1751925" cy="832598"/>
                        </a:xfrm>
                        <a:prstGeom prst="rect">
                          <a:avLst/>
                        </a:prstGeom>
                        <a:noFill/>
                      </p:spPr>
                    </p:pic>
                  </p:oleObj>
                </mc:Fallback>
              </mc:AlternateContent>
            </a:graphicData>
          </a:graphic>
        </p:graphicFrame>
        <p:sp>
          <p:nvSpPr>
            <p:cNvPr id="46" name="AutoShape 37">
              <a:extLst>
                <a:ext uri="{FF2B5EF4-FFF2-40B4-BE49-F238E27FC236}">
                  <a16:creationId xmlns:a16="http://schemas.microsoft.com/office/drawing/2014/main" id="{E8B740DE-851D-45B0-A4FE-8F199B1A487A}"/>
                </a:ext>
              </a:extLst>
            </p:cNvPr>
            <p:cNvSpPr>
              <a:spLocks noChangeArrowheads="1"/>
            </p:cNvSpPr>
            <p:nvPr/>
          </p:nvSpPr>
          <p:spPr bwMode="auto">
            <a:xfrm rot="5400000">
              <a:off x="7968506" y="2942792"/>
              <a:ext cx="688328" cy="208352"/>
            </a:xfrm>
            <a:prstGeom prst="rightArrow">
              <a:avLst>
                <a:gd name="adj1" fmla="val 50000"/>
                <a:gd name="adj2" fmla="val 50002"/>
              </a:avLst>
            </a:prstGeom>
            <a:solidFill>
              <a:schemeClr val="accent6">
                <a:lumMod val="50000"/>
              </a:schemeClr>
            </a:solidFill>
            <a:ln>
              <a:noFill/>
            </a:ln>
            <a:effec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dirty="0">
                <a:latin typeface="Times New Roman" panose="02020603050405020304" pitchFamily="18" charset="0"/>
                <a:ea typeface="宋体" panose="02010600030101010101" pitchFamily="2" charset="-122"/>
              </a:endParaRPr>
            </a:p>
          </p:txBody>
        </p:sp>
      </p:grpSp>
      <p:grpSp>
        <p:nvGrpSpPr>
          <p:cNvPr id="2" name="组合 1">
            <a:extLst>
              <a:ext uri="{FF2B5EF4-FFF2-40B4-BE49-F238E27FC236}">
                <a16:creationId xmlns:a16="http://schemas.microsoft.com/office/drawing/2014/main" id="{ECD5C3C8-B527-4684-A0A2-CD04CE178146}"/>
              </a:ext>
            </a:extLst>
          </p:cNvPr>
          <p:cNvGrpSpPr/>
          <p:nvPr/>
        </p:nvGrpSpPr>
        <p:grpSpPr>
          <a:xfrm>
            <a:off x="6786059" y="1460302"/>
            <a:ext cx="2831617" cy="1164823"/>
            <a:chOff x="6786059" y="1460302"/>
            <a:chExt cx="2831617" cy="1164823"/>
          </a:xfrm>
        </p:grpSpPr>
        <p:graphicFrame>
          <p:nvGraphicFramePr>
            <p:cNvPr id="34" name="对象 33">
              <a:extLst>
                <a:ext uri="{FF2B5EF4-FFF2-40B4-BE49-F238E27FC236}">
                  <a16:creationId xmlns:a16="http://schemas.microsoft.com/office/drawing/2014/main" id="{698A92DC-9F8C-46D3-8615-3F1A274C4006}"/>
                </a:ext>
              </a:extLst>
            </p:cNvPr>
            <p:cNvGraphicFramePr>
              <a:graphicFrameLocks noChangeAspect="1"/>
            </p:cNvGraphicFramePr>
            <p:nvPr>
              <p:extLst>
                <p:ext uri="{D42A27DB-BD31-4B8C-83A1-F6EECF244321}">
                  <p14:modId xmlns:p14="http://schemas.microsoft.com/office/powerpoint/2010/main" val="182579478"/>
                </p:ext>
              </p:extLst>
            </p:nvPr>
          </p:nvGraphicFramePr>
          <p:xfrm>
            <a:off x="7602158" y="1826136"/>
            <a:ext cx="1778572" cy="798989"/>
          </p:xfrm>
          <a:graphic>
            <a:graphicData uri="http://schemas.openxmlformats.org/presentationml/2006/ole">
              <mc:AlternateContent xmlns:mc="http://schemas.openxmlformats.org/markup-compatibility/2006">
                <mc:Choice xmlns:v="urn:schemas-microsoft-com:vml" Requires="v">
                  <p:oleObj spid="_x0000_s184623" name="Equation" r:id="rId15" imgW="1803400" imgH="736600" progId="Equation.DSMT4">
                    <p:embed/>
                  </p:oleObj>
                </mc:Choice>
                <mc:Fallback>
                  <p:oleObj name="Equation" r:id="rId15" imgW="1803400" imgH="736600" progId="Equation.DSMT4">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02158" y="1826136"/>
                          <a:ext cx="1778572" cy="798989"/>
                        </a:xfrm>
                        <a:prstGeom prst="rect">
                          <a:avLst/>
                        </a:prstGeom>
                        <a:noFill/>
                      </p:spPr>
                    </p:pic>
                  </p:oleObj>
                </mc:Fallback>
              </mc:AlternateContent>
            </a:graphicData>
          </a:graphic>
        </p:graphicFrame>
        <p:sp>
          <p:nvSpPr>
            <p:cNvPr id="45" name="AutoShape 37">
              <a:extLst>
                <a:ext uri="{FF2B5EF4-FFF2-40B4-BE49-F238E27FC236}">
                  <a16:creationId xmlns:a16="http://schemas.microsoft.com/office/drawing/2014/main" id="{7B89BAEC-8FA2-490A-B0FF-D61B8E711D5D}"/>
                </a:ext>
              </a:extLst>
            </p:cNvPr>
            <p:cNvSpPr>
              <a:spLocks noChangeArrowheads="1"/>
            </p:cNvSpPr>
            <p:nvPr/>
          </p:nvSpPr>
          <p:spPr bwMode="auto">
            <a:xfrm>
              <a:off x="6786059" y="2110150"/>
              <a:ext cx="688328" cy="208352"/>
            </a:xfrm>
            <a:prstGeom prst="rightArrow">
              <a:avLst>
                <a:gd name="adj1" fmla="val 50000"/>
                <a:gd name="adj2" fmla="val 50002"/>
              </a:avLst>
            </a:prstGeom>
            <a:solidFill>
              <a:schemeClr val="accent6">
                <a:lumMod val="50000"/>
              </a:schemeClr>
            </a:solidFill>
            <a:ln>
              <a:noFill/>
            </a:ln>
            <a:effec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dirty="0">
                <a:latin typeface="Times New Roman" panose="02020603050405020304" pitchFamily="18" charset="0"/>
                <a:ea typeface="宋体" panose="02010600030101010101" pitchFamily="2" charset="-122"/>
              </a:endParaRPr>
            </a:p>
          </p:txBody>
        </p:sp>
        <p:sp>
          <p:nvSpPr>
            <p:cNvPr id="35" name="Rectangle 7">
              <a:extLst>
                <a:ext uri="{FF2B5EF4-FFF2-40B4-BE49-F238E27FC236}">
                  <a16:creationId xmlns:a16="http://schemas.microsoft.com/office/drawing/2014/main" id="{748B7135-E8A0-4D39-99F1-AC82AE7BCA76}"/>
                </a:ext>
              </a:extLst>
            </p:cNvPr>
            <p:cNvSpPr>
              <a:spLocks noChangeArrowheads="1"/>
            </p:cNvSpPr>
            <p:nvPr/>
          </p:nvSpPr>
          <p:spPr bwMode="auto">
            <a:xfrm>
              <a:off x="7317865" y="1460302"/>
              <a:ext cx="22998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spcBef>
                  <a:spcPct val="50000"/>
                </a:spcBef>
              </a:pPr>
              <a:r>
                <a:rPr lang="en-US" altLang="zh-CN" sz="2000" dirty="0">
                  <a:ea typeface="宋体" panose="02010600030101010101" pitchFamily="2" charset="-122"/>
                </a:rPr>
                <a:t>Homogeneous form</a:t>
              </a:r>
              <a:endParaRPr lang="zh-CN" altLang="en-US" sz="2000" dirty="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99A0713-F3F3-4EC1-B984-BC76F9731EC2}"/>
              </a:ext>
            </a:extLst>
          </p:cNvPr>
          <p:cNvSpPr>
            <a:spLocks noGrp="1" noChangeArrowheads="1"/>
          </p:cNvSpPr>
          <p:nvPr>
            <p:ph type="title"/>
          </p:nvPr>
        </p:nvSpPr>
        <p:spPr>
          <a:noFill/>
        </p:spPr>
        <p:txBody>
          <a:bodyPr/>
          <a:lstStyle/>
          <a:p>
            <a:r>
              <a:rPr lang="en-US" altLang="zh-CN" sz="3000" dirty="0">
                <a:solidFill>
                  <a:schemeClr val="tx1"/>
                </a:solidFill>
                <a:ea typeface="宋体" panose="02010600030101010101" pitchFamily="2" charset="-122"/>
              </a:rPr>
              <a:t>Linear geometric transformations on 2D plane</a:t>
            </a:r>
          </a:p>
        </p:txBody>
      </p:sp>
      <p:sp>
        <p:nvSpPr>
          <p:cNvPr id="7" name="Rectangle 3">
            <a:extLst>
              <a:ext uri="{FF2B5EF4-FFF2-40B4-BE49-F238E27FC236}">
                <a16:creationId xmlns:a16="http://schemas.microsoft.com/office/drawing/2014/main" id="{AC90B1F4-841A-4E21-A4FC-749788FAFAAA}"/>
              </a:ext>
            </a:extLst>
          </p:cNvPr>
          <p:cNvSpPr>
            <a:spLocks noChangeArrowheads="1"/>
          </p:cNvSpPr>
          <p:nvPr/>
        </p:nvSpPr>
        <p:spPr bwMode="auto">
          <a:xfrm>
            <a:off x="799744" y="914400"/>
            <a:ext cx="9534624"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buFontTx/>
              <a:buChar char="•"/>
            </a:pPr>
            <a:r>
              <a:rPr lang="en-US" altLang="zh-CN" dirty="0">
                <a:ea typeface="宋体" panose="02010600030101010101" pitchFamily="2" charset="-122"/>
              </a:rPr>
              <a:t>Euclidean transformation (special Euclidean transformation)</a:t>
            </a:r>
          </a:p>
        </p:txBody>
      </p:sp>
      <p:grpSp>
        <p:nvGrpSpPr>
          <p:cNvPr id="4" name="组合 3">
            <a:extLst>
              <a:ext uri="{FF2B5EF4-FFF2-40B4-BE49-F238E27FC236}">
                <a16:creationId xmlns:a16="http://schemas.microsoft.com/office/drawing/2014/main" id="{7C7BA514-592C-4229-915F-591FDDC52FFF}"/>
              </a:ext>
            </a:extLst>
          </p:cNvPr>
          <p:cNvGrpSpPr/>
          <p:nvPr/>
        </p:nvGrpSpPr>
        <p:grpSpPr>
          <a:xfrm>
            <a:off x="1013196" y="3786054"/>
            <a:ext cx="10400328" cy="1844619"/>
            <a:chOff x="1013196" y="3786054"/>
            <a:chExt cx="10400328" cy="1844619"/>
          </a:xfrm>
        </p:grpSpPr>
        <p:graphicFrame>
          <p:nvGraphicFramePr>
            <p:cNvPr id="38" name="对象 37">
              <a:extLst>
                <a:ext uri="{FF2B5EF4-FFF2-40B4-BE49-F238E27FC236}">
                  <a16:creationId xmlns:a16="http://schemas.microsoft.com/office/drawing/2014/main" id="{00AC7EE1-DD4B-4725-8586-CD519F3C05E4}"/>
                </a:ext>
              </a:extLst>
            </p:cNvPr>
            <p:cNvGraphicFramePr>
              <a:graphicFrameLocks noChangeAspect="1"/>
            </p:cNvGraphicFramePr>
            <p:nvPr>
              <p:extLst>
                <p:ext uri="{D42A27DB-BD31-4B8C-83A1-F6EECF244321}">
                  <p14:modId xmlns:p14="http://schemas.microsoft.com/office/powerpoint/2010/main" val="3856043150"/>
                </p:ext>
              </p:extLst>
            </p:nvPr>
          </p:nvGraphicFramePr>
          <p:xfrm>
            <a:off x="3730882" y="4798823"/>
            <a:ext cx="3781425" cy="831850"/>
          </p:xfrm>
          <a:graphic>
            <a:graphicData uri="http://schemas.openxmlformats.org/presentationml/2006/ole">
              <mc:AlternateContent xmlns:mc="http://schemas.openxmlformats.org/markup-compatibility/2006">
                <mc:Choice xmlns:v="urn:schemas-microsoft-com:vml" Requires="v">
                  <p:oleObj spid="_x0000_s207986" name="Equation" r:id="rId3" imgW="2425680" imgH="482400" progId="Equation.DSMT4">
                    <p:embed/>
                  </p:oleObj>
                </mc:Choice>
                <mc:Fallback>
                  <p:oleObj name="Equation" r:id="rId3" imgW="2425680" imgH="482400" progId="Equation.DSMT4">
                    <p:embed/>
                    <p:pic>
                      <p:nvPicPr>
                        <p:cNvPr id="38" name="对象 37">
                          <a:extLst>
                            <a:ext uri="{FF2B5EF4-FFF2-40B4-BE49-F238E27FC236}">
                              <a16:creationId xmlns:a16="http://schemas.microsoft.com/office/drawing/2014/main" id="{00AC7EE1-DD4B-4725-8586-CD519F3C05E4}"/>
                            </a:ext>
                          </a:extLst>
                        </p:cNvPr>
                        <p:cNvPicPr>
                          <a:picLocks noChangeAspect="1" noChangeArrowheads="1"/>
                        </p:cNvPicPr>
                        <p:nvPr/>
                      </p:nvPicPr>
                      <p:blipFill>
                        <a:blip r:embed="rId4"/>
                        <a:srcRect/>
                        <a:stretch>
                          <a:fillRect/>
                        </a:stretch>
                      </p:blipFill>
                      <p:spPr bwMode="auto">
                        <a:xfrm>
                          <a:off x="3730882" y="4798823"/>
                          <a:ext cx="3781425" cy="831850"/>
                        </a:xfrm>
                        <a:prstGeom prst="rect">
                          <a:avLst/>
                        </a:prstGeom>
                        <a:noFill/>
                      </p:spPr>
                    </p:pic>
                  </p:oleObj>
                </mc:Fallback>
              </mc:AlternateContent>
            </a:graphicData>
          </a:graphic>
        </p:graphicFrame>
        <p:sp>
          <p:nvSpPr>
            <p:cNvPr id="44" name="Rectangle 7">
              <a:extLst>
                <a:ext uri="{FF2B5EF4-FFF2-40B4-BE49-F238E27FC236}">
                  <a16:creationId xmlns:a16="http://schemas.microsoft.com/office/drawing/2014/main" id="{E2C48051-1245-4465-9E73-A8FF300512AD}"/>
                </a:ext>
              </a:extLst>
            </p:cNvPr>
            <p:cNvSpPr>
              <a:spLocks noChangeArrowheads="1"/>
            </p:cNvSpPr>
            <p:nvPr/>
          </p:nvSpPr>
          <p:spPr bwMode="auto">
            <a:xfrm>
              <a:off x="1013196" y="3786054"/>
              <a:ext cx="1040032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600" dirty="0">
                  <a:ea typeface="宋体" panose="02010600030101010101" pitchFamily="2" charset="-122"/>
                </a:rPr>
                <a:t>A matrix that can represent a Euclidean transformation should be of the form,</a:t>
              </a:r>
              <a:endParaRPr lang="zh-CN" altLang="en-US" sz="2600" dirty="0">
                <a:ea typeface="宋体" panose="02010600030101010101" pitchFamily="2" charset="-122"/>
              </a:endParaRPr>
            </a:p>
          </p:txBody>
        </p:sp>
      </p:grpSp>
      <p:graphicFrame>
        <p:nvGraphicFramePr>
          <p:cNvPr id="3" name="对象 2">
            <a:extLst>
              <a:ext uri="{FF2B5EF4-FFF2-40B4-BE49-F238E27FC236}">
                <a16:creationId xmlns:a16="http://schemas.microsoft.com/office/drawing/2014/main" id="{8AB22227-47B1-496B-B72D-77845A12F56F}"/>
              </a:ext>
            </a:extLst>
          </p:cNvPr>
          <p:cNvGraphicFramePr>
            <a:graphicFrameLocks noChangeAspect="1"/>
          </p:cNvGraphicFramePr>
          <p:nvPr>
            <p:extLst>
              <p:ext uri="{D42A27DB-BD31-4B8C-83A1-F6EECF244321}">
                <p14:modId xmlns:p14="http://schemas.microsoft.com/office/powerpoint/2010/main" val="4252710068"/>
              </p:ext>
            </p:extLst>
          </p:nvPr>
        </p:nvGraphicFramePr>
        <p:xfrm>
          <a:off x="2163451" y="2094148"/>
          <a:ext cx="3044561" cy="1334852"/>
        </p:xfrm>
        <a:graphic>
          <a:graphicData uri="http://schemas.openxmlformats.org/presentationml/2006/ole">
            <mc:AlternateContent xmlns:mc="http://schemas.openxmlformats.org/markup-compatibility/2006">
              <mc:Choice xmlns:v="urn:schemas-microsoft-com:vml" Requires="v">
                <p:oleObj spid="_x0000_s207987" name="Equation" r:id="rId5" imgW="1841500" imgH="736600" progId="Equation.DSMT4">
                  <p:embed/>
                </p:oleObj>
              </mc:Choice>
              <mc:Fallback>
                <p:oleObj name="Equation" r:id="rId5" imgW="1841500" imgH="736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451" y="2094148"/>
                        <a:ext cx="3044561" cy="1334852"/>
                      </a:xfrm>
                      <a:prstGeom prst="rect">
                        <a:avLst/>
                      </a:prstGeom>
                      <a:noFill/>
                    </p:spPr>
                  </p:pic>
                </p:oleObj>
              </mc:Fallback>
            </mc:AlternateContent>
          </a:graphicData>
        </a:graphic>
      </p:graphicFrame>
      <p:grpSp>
        <p:nvGrpSpPr>
          <p:cNvPr id="2" name="组合 1">
            <a:extLst>
              <a:ext uri="{FF2B5EF4-FFF2-40B4-BE49-F238E27FC236}">
                <a16:creationId xmlns:a16="http://schemas.microsoft.com/office/drawing/2014/main" id="{35C60FEE-8999-4F33-B93F-645377E88345}"/>
              </a:ext>
            </a:extLst>
          </p:cNvPr>
          <p:cNvGrpSpPr/>
          <p:nvPr/>
        </p:nvGrpSpPr>
        <p:grpSpPr>
          <a:xfrm>
            <a:off x="5407672" y="2336846"/>
            <a:ext cx="2488173" cy="805803"/>
            <a:chOff x="5407672" y="2336846"/>
            <a:chExt cx="2488173" cy="805803"/>
          </a:xfrm>
        </p:grpSpPr>
        <p:sp>
          <p:nvSpPr>
            <p:cNvPr id="46" name="AutoShape 37">
              <a:extLst>
                <a:ext uri="{FF2B5EF4-FFF2-40B4-BE49-F238E27FC236}">
                  <a16:creationId xmlns:a16="http://schemas.microsoft.com/office/drawing/2014/main" id="{E8B740DE-851D-45B0-A4FE-8F199B1A487A}"/>
                </a:ext>
              </a:extLst>
            </p:cNvPr>
            <p:cNvSpPr>
              <a:spLocks noChangeArrowheads="1"/>
            </p:cNvSpPr>
            <p:nvPr/>
          </p:nvSpPr>
          <p:spPr bwMode="auto">
            <a:xfrm>
              <a:off x="5407672" y="2625635"/>
              <a:ext cx="688328" cy="208352"/>
            </a:xfrm>
            <a:prstGeom prst="rightArrow">
              <a:avLst>
                <a:gd name="adj1" fmla="val 50000"/>
                <a:gd name="adj2" fmla="val 50002"/>
              </a:avLst>
            </a:prstGeom>
            <a:solidFill>
              <a:schemeClr val="accent6">
                <a:lumMod val="50000"/>
              </a:schemeClr>
            </a:solidFill>
            <a:ln>
              <a:noFill/>
            </a:ln>
            <a:effec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dirty="0">
                <a:latin typeface="Times New Roman" panose="02020603050405020304" pitchFamily="18" charset="0"/>
                <a:ea typeface="宋体" panose="02010600030101010101" pitchFamily="2" charset="-122"/>
              </a:endParaRPr>
            </a:p>
          </p:txBody>
        </p:sp>
        <p:graphicFrame>
          <p:nvGraphicFramePr>
            <p:cNvPr id="6" name="对象 5">
              <a:extLst>
                <a:ext uri="{FF2B5EF4-FFF2-40B4-BE49-F238E27FC236}">
                  <a16:creationId xmlns:a16="http://schemas.microsoft.com/office/drawing/2014/main" id="{13F3848F-B711-42F9-AD02-64EF36207679}"/>
                </a:ext>
              </a:extLst>
            </p:cNvPr>
            <p:cNvGraphicFramePr>
              <a:graphicFrameLocks noChangeAspect="1"/>
            </p:cNvGraphicFramePr>
            <p:nvPr>
              <p:extLst>
                <p:ext uri="{D42A27DB-BD31-4B8C-83A1-F6EECF244321}">
                  <p14:modId xmlns:p14="http://schemas.microsoft.com/office/powerpoint/2010/main" val="87550220"/>
                </p:ext>
              </p:extLst>
            </p:nvPr>
          </p:nvGraphicFramePr>
          <p:xfrm>
            <a:off x="6233876" y="2336846"/>
            <a:ext cx="1661969" cy="805803"/>
          </p:xfrm>
          <a:graphic>
            <a:graphicData uri="http://schemas.openxmlformats.org/presentationml/2006/ole">
              <mc:AlternateContent xmlns:mc="http://schemas.openxmlformats.org/markup-compatibility/2006">
                <mc:Choice xmlns:v="urn:schemas-microsoft-com:vml" Requires="v">
                  <p:oleObj spid="_x0000_s207988" name="Equation" r:id="rId7" imgW="1104840" imgH="482400" progId="Equation.DSMT4">
                    <p:embed/>
                  </p:oleObj>
                </mc:Choice>
                <mc:Fallback>
                  <p:oleObj name="Equation" r:id="rId7" imgW="1104840" imgH="482400" progId="Equation.DSMT4">
                    <p:embed/>
                    <p:pic>
                      <p:nvPicPr>
                        <p:cNvPr id="0" name="Object 8"/>
                        <p:cNvPicPr>
                          <a:picLocks noChangeAspect="1" noChangeArrowheads="1"/>
                        </p:cNvPicPr>
                        <p:nvPr/>
                      </p:nvPicPr>
                      <p:blipFill>
                        <a:blip r:embed="rId8"/>
                        <a:srcRect/>
                        <a:stretch>
                          <a:fillRect/>
                        </a:stretch>
                      </p:blipFill>
                      <p:spPr bwMode="auto">
                        <a:xfrm>
                          <a:off x="6233876" y="2336846"/>
                          <a:ext cx="1661969" cy="805803"/>
                        </a:xfrm>
                        <a:prstGeom prst="rect">
                          <a:avLst/>
                        </a:prstGeom>
                        <a:noFill/>
                      </p:spPr>
                    </p:pic>
                  </p:oleObj>
                </mc:Fallback>
              </mc:AlternateContent>
            </a:graphicData>
          </a:graphic>
        </p:graphicFrame>
      </p:grpSp>
    </p:spTree>
    <p:extLst>
      <p:ext uri="{BB962C8B-B14F-4D97-AF65-F5344CB8AC3E}">
        <p14:creationId xmlns:p14="http://schemas.microsoft.com/office/powerpoint/2010/main" val="133925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99A0713-F3F3-4EC1-B984-BC76F9731EC2}"/>
              </a:ext>
            </a:extLst>
          </p:cNvPr>
          <p:cNvSpPr>
            <a:spLocks noGrp="1" noChangeArrowheads="1"/>
          </p:cNvSpPr>
          <p:nvPr>
            <p:ph type="title"/>
          </p:nvPr>
        </p:nvSpPr>
        <p:spPr>
          <a:noFill/>
        </p:spPr>
        <p:txBody>
          <a:bodyPr/>
          <a:lstStyle/>
          <a:p>
            <a:r>
              <a:rPr lang="en-US" altLang="zh-CN" sz="3000" dirty="0">
                <a:solidFill>
                  <a:schemeClr val="tx1"/>
                </a:solidFill>
                <a:ea typeface="宋体" panose="02010600030101010101" pitchFamily="2" charset="-122"/>
              </a:rPr>
              <a:t>Linear geometric transformations on 2D plane</a:t>
            </a:r>
          </a:p>
        </p:txBody>
      </p:sp>
      <p:sp>
        <p:nvSpPr>
          <p:cNvPr id="7" name="Rectangle 3">
            <a:extLst>
              <a:ext uri="{FF2B5EF4-FFF2-40B4-BE49-F238E27FC236}">
                <a16:creationId xmlns:a16="http://schemas.microsoft.com/office/drawing/2014/main" id="{AC90B1F4-841A-4E21-A4FC-749788FAFAAA}"/>
              </a:ext>
            </a:extLst>
          </p:cNvPr>
          <p:cNvSpPr>
            <a:spLocks noChangeArrowheads="1"/>
          </p:cNvSpPr>
          <p:nvPr/>
        </p:nvSpPr>
        <p:spPr bwMode="auto">
          <a:xfrm>
            <a:off x="799744" y="914400"/>
            <a:ext cx="7958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buFontTx/>
              <a:buChar char="•"/>
            </a:pPr>
            <a:r>
              <a:rPr lang="en-US" altLang="zh-CN" dirty="0">
                <a:ea typeface="宋体" panose="02010600030101010101" pitchFamily="2" charset="-122"/>
              </a:rPr>
              <a:t>Similarity transformation</a:t>
            </a:r>
          </a:p>
        </p:txBody>
      </p:sp>
      <p:grpSp>
        <p:nvGrpSpPr>
          <p:cNvPr id="3" name="组合 2">
            <a:extLst>
              <a:ext uri="{FF2B5EF4-FFF2-40B4-BE49-F238E27FC236}">
                <a16:creationId xmlns:a16="http://schemas.microsoft.com/office/drawing/2014/main" id="{1F47F308-1200-40A2-AF28-C9F4B5A36E87}"/>
              </a:ext>
            </a:extLst>
          </p:cNvPr>
          <p:cNvGrpSpPr/>
          <p:nvPr/>
        </p:nvGrpSpPr>
        <p:grpSpPr>
          <a:xfrm>
            <a:off x="1013196" y="3786054"/>
            <a:ext cx="10400328" cy="1787951"/>
            <a:chOff x="1013196" y="3786054"/>
            <a:chExt cx="10400328" cy="1787951"/>
          </a:xfrm>
        </p:grpSpPr>
        <p:graphicFrame>
          <p:nvGraphicFramePr>
            <p:cNvPr id="38" name="对象 37">
              <a:extLst>
                <a:ext uri="{FF2B5EF4-FFF2-40B4-BE49-F238E27FC236}">
                  <a16:creationId xmlns:a16="http://schemas.microsoft.com/office/drawing/2014/main" id="{00AC7EE1-DD4B-4725-8586-CD519F3C05E4}"/>
                </a:ext>
              </a:extLst>
            </p:cNvPr>
            <p:cNvGraphicFramePr>
              <a:graphicFrameLocks noChangeAspect="1"/>
            </p:cNvGraphicFramePr>
            <p:nvPr>
              <p:extLst>
                <p:ext uri="{D42A27DB-BD31-4B8C-83A1-F6EECF244321}">
                  <p14:modId xmlns:p14="http://schemas.microsoft.com/office/powerpoint/2010/main" val="2736784076"/>
                </p:ext>
              </p:extLst>
            </p:nvPr>
          </p:nvGraphicFramePr>
          <p:xfrm>
            <a:off x="3189934" y="4742155"/>
            <a:ext cx="4435475" cy="831850"/>
          </p:xfrm>
          <a:graphic>
            <a:graphicData uri="http://schemas.openxmlformats.org/presentationml/2006/ole">
              <mc:AlternateContent xmlns:mc="http://schemas.openxmlformats.org/markup-compatibility/2006">
                <mc:Choice xmlns:v="urn:schemas-microsoft-com:vml" Requires="v">
                  <p:oleObj spid="_x0000_s209004" name="Equation" r:id="rId3" imgW="2844720" imgH="482400" progId="Equation.DSMT4">
                    <p:embed/>
                  </p:oleObj>
                </mc:Choice>
                <mc:Fallback>
                  <p:oleObj name="Equation" r:id="rId3" imgW="2844720" imgH="482400" progId="Equation.DSMT4">
                    <p:embed/>
                    <p:pic>
                      <p:nvPicPr>
                        <p:cNvPr id="38" name="对象 37">
                          <a:extLst>
                            <a:ext uri="{FF2B5EF4-FFF2-40B4-BE49-F238E27FC236}">
                              <a16:creationId xmlns:a16="http://schemas.microsoft.com/office/drawing/2014/main" id="{00AC7EE1-DD4B-4725-8586-CD519F3C05E4}"/>
                            </a:ext>
                          </a:extLst>
                        </p:cNvPr>
                        <p:cNvPicPr>
                          <a:picLocks noChangeAspect="1" noChangeArrowheads="1"/>
                        </p:cNvPicPr>
                        <p:nvPr/>
                      </p:nvPicPr>
                      <p:blipFill>
                        <a:blip r:embed="rId4"/>
                        <a:srcRect/>
                        <a:stretch>
                          <a:fillRect/>
                        </a:stretch>
                      </p:blipFill>
                      <p:spPr bwMode="auto">
                        <a:xfrm>
                          <a:off x="3189934" y="4742155"/>
                          <a:ext cx="4435475" cy="831850"/>
                        </a:xfrm>
                        <a:prstGeom prst="rect">
                          <a:avLst/>
                        </a:prstGeom>
                        <a:noFill/>
                      </p:spPr>
                    </p:pic>
                  </p:oleObj>
                </mc:Fallback>
              </mc:AlternateContent>
            </a:graphicData>
          </a:graphic>
        </p:graphicFrame>
        <p:sp>
          <p:nvSpPr>
            <p:cNvPr id="44" name="Rectangle 7">
              <a:extLst>
                <a:ext uri="{FF2B5EF4-FFF2-40B4-BE49-F238E27FC236}">
                  <a16:creationId xmlns:a16="http://schemas.microsoft.com/office/drawing/2014/main" id="{E2C48051-1245-4465-9E73-A8FF300512AD}"/>
                </a:ext>
              </a:extLst>
            </p:cNvPr>
            <p:cNvSpPr>
              <a:spLocks noChangeArrowheads="1"/>
            </p:cNvSpPr>
            <p:nvPr/>
          </p:nvSpPr>
          <p:spPr bwMode="auto">
            <a:xfrm>
              <a:off x="1013196" y="3786054"/>
              <a:ext cx="1040032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600" dirty="0">
                  <a:ea typeface="宋体" panose="02010600030101010101" pitchFamily="2" charset="-122"/>
                </a:rPr>
                <a:t>A matrix that can represent a similarity transformation should be of the form,</a:t>
              </a:r>
              <a:endParaRPr lang="zh-CN" altLang="en-US" sz="2600" dirty="0">
                <a:ea typeface="宋体" panose="02010600030101010101" pitchFamily="2" charset="-122"/>
              </a:endParaRPr>
            </a:p>
          </p:txBody>
        </p:sp>
      </p:grpSp>
      <p:grpSp>
        <p:nvGrpSpPr>
          <p:cNvPr id="2" name="组合 1">
            <a:extLst>
              <a:ext uri="{FF2B5EF4-FFF2-40B4-BE49-F238E27FC236}">
                <a16:creationId xmlns:a16="http://schemas.microsoft.com/office/drawing/2014/main" id="{58BAB618-8B28-4258-813A-9FAA1C080894}"/>
              </a:ext>
            </a:extLst>
          </p:cNvPr>
          <p:cNvGrpSpPr/>
          <p:nvPr/>
        </p:nvGrpSpPr>
        <p:grpSpPr>
          <a:xfrm>
            <a:off x="5568761" y="2251802"/>
            <a:ext cx="3042401" cy="806450"/>
            <a:chOff x="5568761" y="2251802"/>
            <a:chExt cx="3042401" cy="806450"/>
          </a:xfrm>
        </p:grpSpPr>
        <p:sp>
          <p:nvSpPr>
            <p:cNvPr id="46" name="AutoShape 37">
              <a:extLst>
                <a:ext uri="{FF2B5EF4-FFF2-40B4-BE49-F238E27FC236}">
                  <a16:creationId xmlns:a16="http://schemas.microsoft.com/office/drawing/2014/main" id="{E8B740DE-851D-45B0-A4FE-8F199B1A487A}"/>
                </a:ext>
              </a:extLst>
            </p:cNvPr>
            <p:cNvSpPr>
              <a:spLocks noChangeArrowheads="1"/>
            </p:cNvSpPr>
            <p:nvPr/>
          </p:nvSpPr>
          <p:spPr bwMode="auto">
            <a:xfrm>
              <a:off x="5568761" y="2557268"/>
              <a:ext cx="688328" cy="208352"/>
            </a:xfrm>
            <a:prstGeom prst="rightArrow">
              <a:avLst>
                <a:gd name="adj1" fmla="val 50000"/>
                <a:gd name="adj2" fmla="val 50002"/>
              </a:avLst>
            </a:prstGeom>
            <a:solidFill>
              <a:schemeClr val="accent6">
                <a:lumMod val="50000"/>
              </a:schemeClr>
            </a:solidFill>
            <a:ln>
              <a:noFill/>
            </a:ln>
            <a:effec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dirty="0">
                <a:latin typeface="Times New Roman" panose="02020603050405020304" pitchFamily="18" charset="0"/>
                <a:ea typeface="宋体" panose="02010600030101010101" pitchFamily="2" charset="-122"/>
              </a:endParaRPr>
            </a:p>
          </p:txBody>
        </p:sp>
        <p:graphicFrame>
          <p:nvGraphicFramePr>
            <p:cNvPr id="6" name="对象 5">
              <a:extLst>
                <a:ext uri="{FF2B5EF4-FFF2-40B4-BE49-F238E27FC236}">
                  <a16:creationId xmlns:a16="http://schemas.microsoft.com/office/drawing/2014/main" id="{13F3848F-B711-42F9-AD02-64EF36207679}"/>
                </a:ext>
              </a:extLst>
            </p:cNvPr>
            <p:cNvGraphicFramePr>
              <a:graphicFrameLocks noChangeAspect="1"/>
            </p:cNvGraphicFramePr>
            <p:nvPr>
              <p:extLst>
                <p:ext uri="{D42A27DB-BD31-4B8C-83A1-F6EECF244321}">
                  <p14:modId xmlns:p14="http://schemas.microsoft.com/office/powerpoint/2010/main" val="2984655392"/>
                </p:ext>
              </p:extLst>
            </p:nvPr>
          </p:nvGraphicFramePr>
          <p:xfrm>
            <a:off x="6337862" y="2251802"/>
            <a:ext cx="2273300" cy="806450"/>
          </p:xfrm>
          <a:graphic>
            <a:graphicData uri="http://schemas.openxmlformats.org/presentationml/2006/ole">
              <mc:AlternateContent xmlns:mc="http://schemas.openxmlformats.org/markup-compatibility/2006">
                <mc:Choice xmlns:v="urn:schemas-microsoft-com:vml" Requires="v">
                  <p:oleObj spid="_x0000_s209005" name="Equation" r:id="rId5" imgW="1511280" imgH="482400" progId="Equation.DSMT4">
                    <p:embed/>
                  </p:oleObj>
                </mc:Choice>
                <mc:Fallback>
                  <p:oleObj name="Equation" r:id="rId5" imgW="1511280" imgH="482400" progId="Equation.DSMT4">
                    <p:embed/>
                    <p:pic>
                      <p:nvPicPr>
                        <p:cNvPr id="6" name="对象 5">
                          <a:extLst>
                            <a:ext uri="{FF2B5EF4-FFF2-40B4-BE49-F238E27FC236}">
                              <a16:creationId xmlns:a16="http://schemas.microsoft.com/office/drawing/2014/main" id="{13F3848F-B711-42F9-AD02-64EF36207679}"/>
                            </a:ext>
                          </a:extLst>
                        </p:cNvPr>
                        <p:cNvPicPr>
                          <a:picLocks noChangeAspect="1" noChangeArrowheads="1"/>
                        </p:cNvPicPr>
                        <p:nvPr/>
                      </p:nvPicPr>
                      <p:blipFill>
                        <a:blip r:embed="rId6"/>
                        <a:srcRect/>
                        <a:stretch>
                          <a:fillRect/>
                        </a:stretch>
                      </p:blipFill>
                      <p:spPr bwMode="auto">
                        <a:xfrm>
                          <a:off x="6337862" y="2251802"/>
                          <a:ext cx="2273300" cy="806450"/>
                        </a:xfrm>
                        <a:prstGeom prst="rect">
                          <a:avLst/>
                        </a:prstGeom>
                        <a:noFill/>
                      </p:spPr>
                    </p:pic>
                  </p:oleObj>
                </mc:Fallback>
              </mc:AlternateContent>
            </a:graphicData>
          </a:graphic>
        </p:graphicFrame>
      </p:grpSp>
      <p:graphicFrame>
        <p:nvGraphicFramePr>
          <p:cNvPr id="4" name="对象 3">
            <a:extLst>
              <a:ext uri="{FF2B5EF4-FFF2-40B4-BE49-F238E27FC236}">
                <a16:creationId xmlns:a16="http://schemas.microsoft.com/office/drawing/2014/main" id="{F5134967-8327-4F81-9EA6-4C1D6306E381}"/>
              </a:ext>
            </a:extLst>
          </p:cNvPr>
          <p:cNvGraphicFramePr>
            <a:graphicFrameLocks noChangeAspect="1"/>
          </p:cNvGraphicFramePr>
          <p:nvPr>
            <p:extLst>
              <p:ext uri="{D42A27DB-BD31-4B8C-83A1-F6EECF244321}">
                <p14:modId xmlns:p14="http://schemas.microsoft.com/office/powerpoint/2010/main" val="589832340"/>
              </p:ext>
            </p:extLst>
          </p:nvPr>
        </p:nvGraphicFramePr>
        <p:xfrm>
          <a:off x="1682750" y="2011363"/>
          <a:ext cx="3805238" cy="1300162"/>
        </p:xfrm>
        <a:graphic>
          <a:graphicData uri="http://schemas.openxmlformats.org/presentationml/2006/ole">
            <mc:AlternateContent xmlns:mc="http://schemas.openxmlformats.org/markup-compatibility/2006">
              <mc:Choice xmlns:v="urn:schemas-microsoft-com:vml" Requires="v">
                <p:oleObj spid="_x0000_s209006" name="Equation" r:id="rId7" imgW="2387520" imgH="736560" progId="Equation.DSMT4">
                  <p:embed/>
                </p:oleObj>
              </mc:Choice>
              <mc:Fallback>
                <p:oleObj name="Equation" r:id="rId7" imgW="2387520" imgH="736560" progId="Equation.DSMT4">
                  <p:embed/>
                  <p:pic>
                    <p:nvPicPr>
                      <p:cNvPr id="0" name="Object 10"/>
                      <p:cNvPicPr>
                        <a:picLocks noChangeAspect="1" noChangeArrowheads="1"/>
                      </p:cNvPicPr>
                      <p:nvPr/>
                    </p:nvPicPr>
                    <p:blipFill>
                      <a:blip r:embed="rId8"/>
                      <a:srcRect/>
                      <a:stretch>
                        <a:fillRect/>
                      </a:stretch>
                    </p:blipFill>
                    <p:spPr bwMode="auto">
                      <a:xfrm>
                        <a:off x="1682750" y="2011363"/>
                        <a:ext cx="3805238" cy="1300162"/>
                      </a:xfrm>
                      <a:prstGeom prst="rect">
                        <a:avLst/>
                      </a:prstGeom>
                      <a:noFill/>
                    </p:spPr>
                  </p:pic>
                </p:oleObj>
              </mc:Fallback>
            </mc:AlternateContent>
          </a:graphicData>
        </a:graphic>
      </p:graphicFrame>
    </p:spTree>
    <p:extLst>
      <p:ext uri="{BB962C8B-B14F-4D97-AF65-F5344CB8AC3E}">
        <p14:creationId xmlns:p14="http://schemas.microsoft.com/office/powerpoint/2010/main" val="139680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99A0713-F3F3-4EC1-B984-BC76F9731EC2}"/>
              </a:ext>
            </a:extLst>
          </p:cNvPr>
          <p:cNvSpPr>
            <a:spLocks noGrp="1" noChangeArrowheads="1"/>
          </p:cNvSpPr>
          <p:nvPr>
            <p:ph type="title"/>
          </p:nvPr>
        </p:nvSpPr>
        <p:spPr>
          <a:noFill/>
        </p:spPr>
        <p:txBody>
          <a:bodyPr/>
          <a:lstStyle/>
          <a:p>
            <a:r>
              <a:rPr lang="en-US" altLang="zh-CN" sz="3000" dirty="0">
                <a:solidFill>
                  <a:schemeClr val="tx1"/>
                </a:solidFill>
                <a:ea typeface="宋体" panose="02010600030101010101" pitchFamily="2" charset="-122"/>
              </a:rPr>
              <a:t>Linear geometric transformations on 2D plane</a:t>
            </a:r>
          </a:p>
        </p:txBody>
      </p:sp>
      <p:sp>
        <p:nvSpPr>
          <p:cNvPr id="7" name="Rectangle 3">
            <a:extLst>
              <a:ext uri="{FF2B5EF4-FFF2-40B4-BE49-F238E27FC236}">
                <a16:creationId xmlns:a16="http://schemas.microsoft.com/office/drawing/2014/main" id="{AC90B1F4-841A-4E21-A4FC-749788FAFAAA}"/>
              </a:ext>
            </a:extLst>
          </p:cNvPr>
          <p:cNvSpPr>
            <a:spLocks noChangeArrowheads="1"/>
          </p:cNvSpPr>
          <p:nvPr/>
        </p:nvSpPr>
        <p:spPr bwMode="auto">
          <a:xfrm>
            <a:off x="799744" y="914400"/>
            <a:ext cx="7958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buFontTx/>
              <a:buChar char="•"/>
            </a:pPr>
            <a:r>
              <a:rPr lang="en-US" altLang="zh-CN" dirty="0">
                <a:ea typeface="宋体" panose="02010600030101010101" pitchFamily="2" charset="-122"/>
              </a:rPr>
              <a:t>Affine transformation</a:t>
            </a:r>
          </a:p>
        </p:txBody>
      </p:sp>
      <p:grpSp>
        <p:nvGrpSpPr>
          <p:cNvPr id="5" name="组合 4">
            <a:extLst>
              <a:ext uri="{FF2B5EF4-FFF2-40B4-BE49-F238E27FC236}">
                <a16:creationId xmlns:a16="http://schemas.microsoft.com/office/drawing/2014/main" id="{0048A106-D77F-4D57-846C-DFC6DD9C8CE0}"/>
              </a:ext>
            </a:extLst>
          </p:cNvPr>
          <p:cNvGrpSpPr/>
          <p:nvPr/>
        </p:nvGrpSpPr>
        <p:grpSpPr>
          <a:xfrm>
            <a:off x="1013196" y="3938457"/>
            <a:ext cx="10400328" cy="1635256"/>
            <a:chOff x="1013196" y="3938457"/>
            <a:chExt cx="10400328" cy="1635256"/>
          </a:xfrm>
        </p:grpSpPr>
        <p:graphicFrame>
          <p:nvGraphicFramePr>
            <p:cNvPr id="38" name="对象 37">
              <a:extLst>
                <a:ext uri="{FF2B5EF4-FFF2-40B4-BE49-F238E27FC236}">
                  <a16:creationId xmlns:a16="http://schemas.microsoft.com/office/drawing/2014/main" id="{00AC7EE1-DD4B-4725-8586-CD519F3C05E4}"/>
                </a:ext>
              </a:extLst>
            </p:cNvPr>
            <p:cNvGraphicFramePr>
              <a:graphicFrameLocks noChangeAspect="1"/>
            </p:cNvGraphicFramePr>
            <p:nvPr>
              <p:extLst>
                <p:ext uri="{D42A27DB-BD31-4B8C-83A1-F6EECF244321}">
                  <p14:modId xmlns:p14="http://schemas.microsoft.com/office/powerpoint/2010/main" val="4262984557"/>
                </p:ext>
              </p:extLst>
            </p:nvPr>
          </p:nvGraphicFramePr>
          <p:xfrm>
            <a:off x="3941763" y="4741863"/>
            <a:ext cx="2930525" cy="831850"/>
          </p:xfrm>
          <a:graphic>
            <a:graphicData uri="http://schemas.openxmlformats.org/presentationml/2006/ole">
              <mc:AlternateContent xmlns:mc="http://schemas.openxmlformats.org/markup-compatibility/2006">
                <mc:Choice xmlns:v="urn:schemas-microsoft-com:vml" Requires="v">
                  <p:oleObj spid="_x0000_s210045" name="Equation" r:id="rId3" imgW="1879560" imgH="482400" progId="Equation.DSMT4">
                    <p:embed/>
                  </p:oleObj>
                </mc:Choice>
                <mc:Fallback>
                  <p:oleObj name="Equation" r:id="rId3" imgW="1879560" imgH="482400" progId="Equation.DSMT4">
                    <p:embed/>
                    <p:pic>
                      <p:nvPicPr>
                        <p:cNvPr id="38" name="对象 37">
                          <a:extLst>
                            <a:ext uri="{FF2B5EF4-FFF2-40B4-BE49-F238E27FC236}">
                              <a16:creationId xmlns:a16="http://schemas.microsoft.com/office/drawing/2014/main" id="{00AC7EE1-DD4B-4725-8586-CD519F3C05E4}"/>
                            </a:ext>
                          </a:extLst>
                        </p:cNvPr>
                        <p:cNvPicPr>
                          <a:picLocks noChangeAspect="1" noChangeArrowheads="1"/>
                        </p:cNvPicPr>
                        <p:nvPr/>
                      </p:nvPicPr>
                      <p:blipFill>
                        <a:blip r:embed="rId4"/>
                        <a:srcRect/>
                        <a:stretch>
                          <a:fillRect/>
                        </a:stretch>
                      </p:blipFill>
                      <p:spPr bwMode="auto">
                        <a:xfrm>
                          <a:off x="3941763" y="4741863"/>
                          <a:ext cx="2930525" cy="831850"/>
                        </a:xfrm>
                        <a:prstGeom prst="rect">
                          <a:avLst/>
                        </a:prstGeom>
                        <a:noFill/>
                      </p:spPr>
                    </p:pic>
                  </p:oleObj>
                </mc:Fallback>
              </mc:AlternateContent>
            </a:graphicData>
          </a:graphic>
        </p:graphicFrame>
        <p:sp>
          <p:nvSpPr>
            <p:cNvPr id="44" name="Rectangle 7">
              <a:extLst>
                <a:ext uri="{FF2B5EF4-FFF2-40B4-BE49-F238E27FC236}">
                  <a16:creationId xmlns:a16="http://schemas.microsoft.com/office/drawing/2014/main" id="{E2C48051-1245-4465-9E73-A8FF300512AD}"/>
                </a:ext>
              </a:extLst>
            </p:cNvPr>
            <p:cNvSpPr>
              <a:spLocks noChangeArrowheads="1"/>
            </p:cNvSpPr>
            <p:nvPr/>
          </p:nvSpPr>
          <p:spPr bwMode="auto">
            <a:xfrm>
              <a:off x="1013196" y="3938457"/>
              <a:ext cx="104003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600" dirty="0">
                  <a:ea typeface="宋体" panose="02010600030101010101" pitchFamily="2" charset="-122"/>
                </a:rPr>
                <a:t>A matrix that can represent an affine transformation should be of the form,</a:t>
              </a:r>
              <a:endParaRPr lang="zh-CN" altLang="en-US" sz="2600" dirty="0">
                <a:ea typeface="宋体" panose="02010600030101010101" pitchFamily="2" charset="-122"/>
              </a:endParaRPr>
            </a:p>
          </p:txBody>
        </p:sp>
      </p:grpSp>
      <p:grpSp>
        <p:nvGrpSpPr>
          <p:cNvPr id="2" name="组合 1">
            <a:extLst>
              <a:ext uri="{FF2B5EF4-FFF2-40B4-BE49-F238E27FC236}">
                <a16:creationId xmlns:a16="http://schemas.microsoft.com/office/drawing/2014/main" id="{4A8D800D-5D35-4538-BE28-AC69485F4981}"/>
              </a:ext>
            </a:extLst>
          </p:cNvPr>
          <p:cNvGrpSpPr/>
          <p:nvPr/>
        </p:nvGrpSpPr>
        <p:grpSpPr>
          <a:xfrm>
            <a:off x="948595" y="1580025"/>
            <a:ext cx="3915848" cy="2164923"/>
            <a:chOff x="948595" y="1580025"/>
            <a:chExt cx="3915848" cy="2164923"/>
          </a:xfrm>
        </p:grpSpPr>
        <p:graphicFrame>
          <p:nvGraphicFramePr>
            <p:cNvPr id="4" name="对象 3">
              <a:extLst>
                <a:ext uri="{FF2B5EF4-FFF2-40B4-BE49-F238E27FC236}">
                  <a16:creationId xmlns:a16="http://schemas.microsoft.com/office/drawing/2014/main" id="{F5134967-8327-4F81-9EA6-4C1D6306E381}"/>
                </a:ext>
              </a:extLst>
            </p:cNvPr>
            <p:cNvGraphicFramePr>
              <a:graphicFrameLocks noChangeAspect="1"/>
            </p:cNvGraphicFramePr>
            <p:nvPr>
              <p:extLst>
                <p:ext uri="{D42A27DB-BD31-4B8C-83A1-F6EECF244321}">
                  <p14:modId xmlns:p14="http://schemas.microsoft.com/office/powerpoint/2010/main" val="2912438201"/>
                </p:ext>
              </p:extLst>
            </p:nvPr>
          </p:nvGraphicFramePr>
          <p:xfrm>
            <a:off x="1489075" y="1580025"/>
            <a:ext cx="2427288" cy="1300162"/>
          </p:xfrm>
          <a:graphic>
            <a:graphicData uri="http://schemas.openxmlformats.org/presentationml/2006/ole">
              <mc:AlternateContent xmlns:mc="http://schemas.openxmlformats.org/markup-compatibility/2006">
                <mc:Choice xmlns:v="urn:schemas-microsoft-com:vml" Requires="v">
                  <p:oleObj spid="_x0000_s210046" name="Equation" r:id="rId5" imgW="1523880" imgH="736560" progId="Equation.DSMT4">
                    <p:embed/>
                  </p:oleObj>
                </mc:Choice>
                <mc:Fallback>
                  <p:oleObj name="Equation" r:id="rId5" imgW="1523880" imgH="736560" progId="Equation.DSMT4">
                    <p:embed/>
                    <p:pic>
                      <p:nvPicPr>
                        <p:cNvPr id="4" name="对象 3">
                          <a:extLst>
                            <a:ext uri="{FF2B5EF4-FFF2-40B4-BE49-F238E27FC236}">
                              <a16:creationId xmlns:a16="http://schemas.microsoft.com/office/drawing/2014/main" id="{F5134967-8327-4F81-9EA6-4C1D6306E381}"/>
                            </a:ext>
                          </a:extLst>
                        </p:cNvPr>
                        <p:cNvPicPr>
                          <a:picLocks noChangeAspect="1" noChangeArrowheads="1"/>
                        </p:cNvPicPr>
                        <p:nvPr/>
                      </p:nvPicPr>
                      <p:blipFill>
                        <a:blip r:embed="rId6"/>
                        <a:srcRect/>
                        <a:stretch>
                          <a:fillRect/>
                        </a:stretch>
                      </p:blipFill>
                      <p:spPr bwMode="auto">
                        <a:xfrm>
                          <a:off x="1489075" y="1580025"/>
                          <a:ext cx="2427288" cy="1300162"/>
                        </a:xfrm>
                        <a:prstGeom prst="rect">
                          <a:avLst/>
                        </a:prstGeom>
                        <a:noFill/>
                      </p:spPr>
                    </p:pic>
                  </p:oleObj>
                </mc:Fallback>
              </mc:AlternateContent>
            </a:graphicData>
          </a:graphic>
        </p:graphicFrame>
        <p:sp>
          <p:nvSpPr>
            <p:cNvPr id="9" name="Rectangle 7">
              <a:extLst>
                <a:ext uri="{FF2B5EF4-FFF2-40B4-BE49-F238E27FC236}">
                  <a16:creationId xmlns:a16="http://schemas.microsoft.com/office/drawing/2014/main" id="{CB1F68B6-0912-48F9-87E6-43240D17A39E}"/>
                </a:ext>
              </a:extLst>
            </p:cNvPr>
            <p:cNvSpPr>
              <a:spLocks noChangeArrowheads="1"/>
            </p:cNvSpPr>
            <p:nvPr/>
          </p:nvSpPr>
          <p:spPr bwMode="auto">
            <a:xfrm>
              <a:off x="948595" y="3048264"/>
              <a:ext cx="39158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where,                    , det(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)&gt;0</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236FE8EE-F19D-4F6D-8D93-9200E73D13F7}"/>
                </a:ext>
              </a:extLst>
            </p:cNvPr>
            <p:cNvGraphicFramePr>
              <a:graphicFrameLocks noChangeAspect="1"/>
            </p:cNvGraphicFramePr>
            <p:nvPr>
              <p:extLst>
                <p:ext uri="{D42A27DB-BD31-4B8C-83A1-F6EECF244321}">
                  <p14:modId xmlns:p14="http://schemas.microsoft.com/office/powerpoint/2010/main" val="2737339475"/>
                </p:ext>
              </p:extLst>
            </p:nvPr>
          </p:nvGraphicFramePr>
          <p:xfrm>
            <a:off x="1941898" y="2892461"/>
            <a:ext cx="1455738" cy="852487"/>
          </p:xfrm>
          <a:graphic>
            <a:graphicData uri="http://schemas.openxmlformats.org/presentationml/2006/ole">
              <mc:AlternateContent xmlns:mc="http://schemas.openxmlformats.org/markup-compatibility/2006">
                <mc:Choice xmlns:v="urn:schemas-microsoft-com:vml" Requires="v">
                  <p:oleObj spid="_x0000_s210047" name="Equation" r:id="rId7" imgW="914400" imgH="482400" progId="Equation.DSMT4">
                    <p:embed/>
                  </p:oleObj>
                </mc:Choice>
                <mc:Fallback>
                  <p:oleObj name="Equation" r:id="rId7" imgW="914400" imgH="482400" progId="Equation.DSMT4">
                    <p:embed/>
                    <p:pic>
                      <p:nvPicPr>
                        <p:cNvPr id="4" name="对象 3">
                          <a:extLst>
                            <a:ext uri="{FF2B5EF4-FFF2-40B4-BE49-F238E27FC236}">
                              <a16:creationId xmlns:a16="http://schemas.microsoft.com/office/drawing/2014/main" id="{F5134967-8327-4F81-9EA6-4C1D6306E381}"/>
                            </a:ext>
                          </a:extLst>
                        </p:cNvPr>
                        <p:cNvPicPr>
                          <a:picLocks noChangeAspect="1" noChangeArrowheads="1"/>
                        </p:cNvPicPr>
                        <p:nvPr/>
                      </p:nvPicPr>
                      <p:blipFill>
                        <a:blip r:embed="rId8"/>
                        <a:srcRect/>
                        <a:stretch>
                          <a:fillRect/>
                        </a:stretch>
                      </p:blipFill>
                      <p:spPr bwMode="auto">
                        <a:xfrm>
                          <a:off x="1941898" y="2892461"/>
                          <a:ext cx="1455738" cy="852487"/>
                        </a:xfrm>
                        <a:prstGeom prst="rect">
                          <a:avLst/>
                        </a:prstGeom>
                        <a:noFill/>
                      </p:spPr>
                    </p:pic>
                  </p:oleObj>
                </mc:Fallback>
              </mc:AlternateContent>
            </a:graphicData>
          </a:graphic>
        </p:graphicFrame>
      </p:grpSp>
      <p:grpSp>
        <p:nvGrpSpPr>
          <p:cNvPr id="8" name="组合 7">
            <a:extLst>
              <a:ext uri="{FF2B5EF4-FFF2-40B4-BE49-F238E27FC236}">
                <a16:creationId xmlns:a16="http://schemas.microsoft.com/office/drawing/2014/main" id="{06751548-7CB3-4862-98E4-957530B02203}"/>
              </a:ext>
            </a:extLst>
          </p:cNvPr>
          <p:cNvGrpSpPr/>
          <p:nvPr/>
        </p:nvGrpSpPr>
        <p:grpSpPr>
          <a:xfrm>
            <a:off x="5407672" y="2324100"/>
            <a:ext cx="5272680" cy="806450"/>
            <a:chOff x="5407672" y="2324100"/>
            <a:chExt cx="5272680" cy="806450"/>
          </a:xfrm>
        </p:grpSpPr>
        <p:grpSp>
          <p:nvGrpSpPr>
            <p:cNvPr id="3" name="组合 2">
              <a:extLst>
                <a:ext uri="{FF2B5EF4-FFF2-40B4-BE49-F238E27FC236}">
                  <a16:creationId xmlns:a16="http://schemas.microsoft.com/office/drawing/2014/main" id="{6EEED275-CD68-4AFA-A40D-5732BAB59ACC}"/>
                </a:ext>
              </a:extLst>
            </p:cNvPr>
            <p:cNvGrpSpPr/>
            <p:nvPr/>
          </p:nvGrpSpPr>
          <p:grpSpPr>
            <a:xfrm>
              <a:off x="5407672" y="2324100"/>
              <a:ext cx="2707628" cy="806450"/>
              <a:chOff x="5407672" y="2324100"/>
              <a:chExt cx="2707628" cy="806450"/>
            </a:xfrm>
          </p:grpSpPr>
          <p:sp>
            <p:nvSpPr>
              <p:cNvPr id="46" name="AutoShape 37">
                <a:extLst>
                  <a:ext uri="{FF2B5EF4-FFF2-40B4-BE49-F238E27FC236}">
                    <a16:creationId xmlns:a16="http://schemas.microsoft.com/office/drawing/2014/main" id="{E8B740DE-851D-45B0-A4FE-8F199B1A487A}"/>
                  </a:ext>
                </a:extLst>
              </p:cNvPr>
              <p:cNvSpPr>
                <a:spLocks noChangeArrowheads="1"/>
              </p:cNvSpPr>
              <p:nvPr/>
            </p:nvSpPr>
            <p:spPr bwMode="auto">
              <a:xfrm>
                <a:off x="5407672" y="2625635"/>
                <a:ext cx="688328" cy="208352"/>
              </a:xfrm>
              <a:prstGeom prst="rightArrow">
                <a:avLst>
                  <a:gd name="adj1" fmla="val 50000"/>
                  <a:gd name="adj2" fmla="val 50002"/>
                </a:avLst>
              </a:prstGeom>
              <a:solidFill>
                <a:schemeClr val="accent6">
                  <a:lumMod val="50000"/>
                </a:schemeClr>
              </a:solidFill>
              <a:ln>
                <a:noFill/>
              </a:ln>
              <a:effec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dirty="0">
                  <a:latin typeface="Times New Roman" panose="02020603050405020304" pitchFamily="18" charset="0"/>
                  <a:ea typeface="宋体" panose="02010600030101010101" pitchFamily="2" charset="-122"/>
                </a:endParaRPr>
              </a:p>
            </p:txBody>
          </p:sp>
          <p:graphicFrame>
            <p:nvGraphicFramePr>
              <p:cNvPr id="6" name="对象 5">
                <a:extLst>
                  <a:ext uri="{FF2B5EF4-FFF2-40B4-BE49-F238E27FC236}">
                    <a16:creationId xmlns:a16="http://schemas.microsoft.com/office/drawing/2014/main" id="{13F3848F-B711-42F9-AD02-64EF36207679}"/>
                  </a:ext>
                </a:extLst>
              </p:cNvPr>
              <p:cNvGraphicFramePr>
                <a:graphicFrameLocks noChangeAspect="1"/>
              </p:cNvGraphicFramePr>
              <p:nvPr>
                <p:extLst>
                  <p:ext uri="{D42A27DB-BD31-4B8C-83A1-F6EECF244321}">
                    <p14:modId xmlns:p14="http://schemas.microsoft.com/office/powerpoint/2010/main" val="1427206571"/>
                  </p:ext>
                </p:extLst>
              </p:nvPr>
            </p:nvGraphicFramePr>
            <p:xfrm>
              <a:off x="6453188" y="2324100"/>
              <a:ext cx="1662112" cy="806450"/>
            </p:xfrm>
            <a:graphic>
              <a:graphicData uri="http://schemas.openxmlformats.org/presentationml/2006/ole">
                <mc:AlternateContent xmlns:mc="http://schemas.openxmlformats.org/markup-compatibility/2006">
                  <mc:Choice xmlns:v="urn:schemas-microsoft-com:vml" Requires="v">
                    <p:oleObj spid="_x0000_s210048" name="Equation" r:id="rId9" imgW="1104840" imgH="482400" progId="Equation.DSMT4">
                      <p:embed/>
                    </p:oleObj>
                  </mc:Choice>
                  <mc:Fallback>
                    <p:oleObj name="Equation" r:id="rId9" imgW="1104840" imgH="482400" progId="Equation.DSMT4">
                      <p:embed/>
                      <p:pic>
                        <p:nvPicPr>
                          <p:cNvPr id="6" name="对象 5">
                            <a:extLst>
                              <a:ext uri="{FF2B5EF4-FFF2-40B4-BE49-F238E27FC236}">
                                <a16:creationId xmlns:a16="http://schemas.microsoft.com/office/drawing/2014/main" id="{13F3848F-B711-42F9-AD02-64EF36207679}"/>
                              </a:ext>
                            </a:extLst>
                          </p:cNvPr>
                          <p:cNvPicPr>
                            <a:picLocks noChangeAspect="1" noChangeArrowheads="1"/>
                          </p:cNvPicPr>
                          <p:nvPr/>
                        </p:nvPicPr>
                        <p:blipFill>
                          <a:blip r:embed="rId10"/>
                          <a:srcRect/>
                          <a:stretch>
                            <a:fillRect/>
                          </a:stretch>
                        </p:blipFill>
                        <p:spPr bwMode="auto">
                          <a:xfrm>
                            <a:off x="6453188" y="2324100"/>
                            <a:ext cx="1662112" cy="806450"/>
                          </a:xfrm>
                          <a:prstGeom prst="rect">
                            <a:avLst/>
                          </a:prstGeom>
                          <a:noFill/>
                        </p:spPr>
                      </p:pic>
                    </p:oleObj>
                  </mc:Fallback>
                </mc:AlternateContent>
              </a:graphicData>
            </a:graphic>
          </p:graphicFrame>
        </p:grpSp>
        <p:sp>
          <p:nvSpPr>
            <p:cNvPr id="11" name="Rectangle 7">
              <a:extLst>
                <a:ext uri="{FF2B5EF4-FFF2-40B4-BE49-F238E27FC236}">
                  <a16:creationId xmlns:a16="http://schemas.microsoft.com/office/drawing/2014/main" id="{2E54E3CA-FA62-4FA7-BB15-EAA19EA42A16}"/>
                </a:ext>
              </a:extLst>
            </p:cNvPr>
            <p:cNvSpPr>
              <a:spLocks noChangeArrowheads="1"/>
            </p:cNvSpPr>
            <p:nvPr/>
          </p:nvSpPr>
          <p:spPr bwMode="auto">
            <a:xfrm>
              <a:off x="8152580" y="2496492"/>
              <a:ext cx="2527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det(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)&gt;0</a:t>
              </a:r>
              <a:endParaRPr lang="zh-CN" altLang="en-US" sz="2400" dirty="0">
                <a:ea typeface="宋体" panose="02010600030101010101" pitchFamily="2" charset="-122"/>
              </a:endParaRPr>
            </a:p>
          </p:txBody>
        </p:sp>
      </p:grpSp>
    </p:spTree>
    <p:extLst>
      <p:ext uri="{BB962C8B-B14F-4D97-AF65-F5344CB8AC3E}">
        <p14:creationId xmlns:p14="http://schemas.microsoft.com/office/powerpoint/2010/main" val="405733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99A0713-F3F3-4EC1-B984-BC76F9731EC2}"/>
              </a:ext>
            </a:extLst>
          </p:cNvPr>
          <p:cNvSpPr>
            <a:spLocks noGrp="1" noChangeArrowheads="1"/>
          </p:cNvSpPr>
          <p:nvPr>
            <p:ph type="title"/>
          </p:nvPr>
        </p:nvSpPr>
        <p:spPr>
          <a:noFill/>
        </p:spPr>
        <p:txBody>
          <a:bodyPr/>
          <a:lstStyle/>
          <a:p>
            <a:r>
              <a:rPr lang="en-US" altLang="zh-CN" sz="3000" dirty="0">
                <a:solidFill>
                  <a:schemeClr val="tx1"/>
                </a:solidFill>
                <a:ea typeface="宋体" panose="02010600030101010101" pitchFamily="2" charset="-122"/>
              </a:rPr>
              <a:t>Linear geometric transformations on 2D plane</a:t>
            </a:r>
          </a:p>
        </p:txBody>
      </p:sp>
      <p:sp>
        <p:nvSpPr>
          <p:cNvPr id="7" name="Rectangle 3">
            <a:extLst>
              <a:ext uri="{FF2B5EF4-FFF2-40B4-BE49-F238E27FC236}">
                <a16:creationId xmlns:a16="http://schemas.microsoft.com/office/drawing/2014/main" id="{AC90B1F4-841A-4E21-A4FC-749788FAFAAA}"/>
              </a:ext>
            </a:extLst>
          </p:cNvPr>
          <p:cNvSpPr>
            <a:spLocks noChangeArrowheads="1"/>
          </p:cNvSpPr>
          <p:nvPr/>
        </p:nvSpPr>
        <p:spPr bwMode="auto">
          <a:xfrm>
            <a:off x="799744" y="914400"/>
            <a:ext cx="7958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buFontTx/>
              <a:buChar char="•"/>
            </a:pPr>
            <a:r>
              <a:rPr lang="en-US" altLang="zh-CN" dirty="0">
                <a:ea typeface="宋体" panose="02010600030101010101" pitchFamily="2" charset="-122"/>
              </a:rPr>
              <a:t>Projective transformation</a:t>
            </a:r>
          </a:p>
        </p:txBody>
      </p:sp>
      <p:graphicFrame>
        <p:nvGraphicFramePr>
          <p:cNvPr id="4" name="对象 3">
            <a:extLst>
              <a:ext uri="{FF2B5EF4-FFF2-40B4-BE49-F238E27FC236}">
                <a16:creationId xmlns:a16="http://schemas.microsoft.com/office/drawing/2014/main" id="{F5134967-8327-4F81-9EA6-4C1D6306E381}"/>
              </a:ext>
            </a:extLst>
          </p:cNvPr>
          <p:cNvGraphicFramePr>
            <a:graphicFrameLocks noChangeAspect="1"/>
          </p:cNvGraphicFramePr>
          <p:nvPr>
            <p:extLst>
              <p:ext uri="{D42A27DB-BD31-4B8C-83A1-F6EECF244321}">
                <p14:modId xmlns:p14="http://schemas.microsoft.com/office/powerpoint/2010/main" val="3711197868"/>
              </p:ext>
            </p:extLst>
          </p:nvPr>
        </p:nvGraphicFramePr>
        <p:xfrm>
          <a:off x="1438275" y="1557338"/>
          <a:ext cx="2379963" cy="1266923"/>
        </p:xfrm>
        <a:graphic>
          <a:graphicData uri="http://schemas.openxmlformats.org/presentationml/2006/ole">
            <mc:AlternateContent xmlns:mc="http://schemas.openxmlformats.org/markup-compatibility/2006">
              <mc:Choice xmlns:v="urn:schemas-microsoft-com:vml" Requires="v">
                <p:oleObj spid="_x0000_s211054" name="Equation" r:id="rId3" imgW="1587240" imgH="761760" progId="Equation.DSMT4">
                  <p:embed/>
                </p:oleObj>
              </mc:Choice>
              <mc:Fallback>
                <p:oleObj name="Equation" r:id="rId3" imgW="1587240" imgH="761760" progId="Equation.DSMT4">
                  <p:embed/>
                  <p:pic>
                    <p:nvPicPr>
                      <p:cNvPr id="4" name="对象 3">
                        <a:extLst>
                          <a:ext uri="{FF2B5EF4-FFF2-40B4-BE49-F238E27FC236}">
                            <a16:creationId xmlns:a16="http://schemas.microsoft.com/office/drawing/2014/main" id="{F5134967-8327-4F81-9EA6-4C1D6306E381}"/>
                          </a:ext>
                        </a:extLst>
                      </p:cNvPr>
                      <p:cNvPicPr>
                        <a:picLocks noChangeAspect="1" noChangeArrowheads="1"/>
                      </p:cNvPicPr>
                      <p:nvPr/>
                    </p:nvPicPr>
                    <p:blipFill>
                      <a:blip r:embed="rId4"/>
                      <a:srcRect/>
                      <a:stretch>
                        <a:fillRect/>
                      </a:stretch>
                    </p:blipFill>
                    <p:spPr bwMode="auto">
                      <a:xfrm>
                        <a:off x="1438275" y="1557338"/>
                        <a:ext cx="2379963" cy="1266923"/>
                      </a:xfrm>
                      <a:prstGeom prst="rect">
                        <a:avLst/>
                      </a:prstGeom>
                      <a:noFill/>
                    </p:spPr>
                  </p:pic>
                </p:oleObj>
              </mc:Fallback>
            </mc:AlternateContent>
          </a:graphicData>
        </a:graphic>
      </p:graphicFrame>
      <p:sp>
        <p:nvSpPr>
          <p:cNvPr id="9" name="Rectangle 7">
            <a:extLst>
              <a:ext uri="{FF2B5EF4-FFF2-40B4-BE49-F238E27FC236}">
                <a16:creationId xmlns:a16="http://schemas.microsoft.com/office/drawing/2014/main" id="{CB1F68B6-0912-48F9-87E6-43240D17A39E}"/>
              </a:ext>
            </a:extLst>
          </p:cNvPr>
          <p:cNvSpPr>
            <a:spLocks noChangeArrowheads="1"/>
          </p:cNvSpPr>
          <p:nvPr/>
        </p:nvSpPr>
        <p:spPr bwMode="auto">
          <a:xfrm>
            <a:off x="948595" y="3200667"/>
            <a:ext cx="4496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where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is non-singular, and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is a scalar related to </a:t>
            </a:r>
            <a:endParaRPr lang="zh-CN" altLang="en-US" sz="2400" baseline="300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 name="组合 2">
            <a:extLst>
              <a:ext uri="{FF2B5EF4-FFF2-40B4-BE49-F238E27FC236}">
                <a16:creationId xmlns:a16="http://schemas.microsoft.com/office/drawing/2014/main" id="{A27159F9-9060-420C-A5DC-FA50356AD6AE}"/>
              </a:ext>
            </a:extLst>
          </p:cNvPr>
          <p:cNvGrpSpPr/>
          <p:nvPr/>
        </p:nvGrpSpPr>
        <p:grpSpPr>
          <a:xfrm>
            <a:off x="5751836" y="2555143"/>
            <a:ext cx="4140897" cy="461665"/>
            <a:chOff x="5751836" y="2555143"/>
            <a:chExt cx="4140897" cy="461665"/>
          </a:xfrm>
        </p:grpSpPr>
        <p:sp>
          <p:nvSpPr>
            <p:cNvPr id="46" name="AutoShape 37">
              <a:extLst>
                <a:ext uri="{FF2B5EF4-FFF2-40B4-BE49-F238E27FC236}">
                  <a16:creationId xmlns:a16="http://schemas.microsoft.com/office/drawing/2014/main" id="{E8B740DE-851D-45B0-A4FE-8F199B1A487A}"/>
                </a:ext>
              </a:extLst>
            </p:cNvPr>
            <p:cNvSpPr>
              <a:spLocks noChangeArrowheads="1"/>
            </p:cNvSpPr>
            <p:nvPr/>
          </p:nvSpPr>
          <p:spPr bwMode="auto">
            <a:xfrm>
              <a:off x="5751836" y="2698962"/>
              <a:ext cx="688328" cy="208352"/>
            </a:xfrm>
            <a:prstGeom prst="rightArrow">
              <a:avLst>
                <a:gd name="adj1" fmla="val 50000"/>
                <a:gd name="adj2" fmla="val 50002"/>
              </a:avLst>
            </a:prstGeom>
            <a:solidFill>
              <a:schemeClr val="accent6">
                <a:lumMod val="50000"/>
              </a:schemeClr>
            </a:solidFill>
            <a:ln>
              <a:noFill/>
            </a:ln>
            <a:effec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dirty="0">
                <a:latin typeface="Times New Roman" panose="02020603050405020304" pitchFamily="18" charset="0"/>
                <a:ea typeface="宋体" panose="02010600030101010101" pitchFamily="2" charset="-122"/>
              </a:endParaRPr>
            </a:p>
          </p:txBody>
        </p:sp>
        <p:graphicFrame>
          <p:nvGraphicFramePr>
            <p:cNvPr id="6" name="对象 5">
              <a:extLst>
                <a:ext uri="{FF2B5EF4-FFF2-40B4-BE49-F238E27FC236}">
                  <a16:creationId xmlns:a16="http://schemas.microsoft.com/office/drawing/2014/main" id="{13F3848F-B711-42F9-AD02-64EF36207679}"/>
                </a:ext>
              </a:extLst>
            </p:cNvPr>
            <p:cNvGraphicFramePr>
              <a:graphicFrameLocks noChangeAspect="1"/>
            </p:cNvGraphicFramePr>
            <p:nvPr>
              <p:extLst>
                <p:ext uri="{D42A27DB-BD31-4B8C-83A1-F6EECF244321}">
                  <p14:modId xmlns:p14="http://schemas.microsoft.com/office/powerpoint/2010/main" val="1862823517"/>
                </p:ext>
              </p:extLst>
            </p:nvPr>
          </p:nvGraphicFramePr>
          <p:xfrm>
            <a:off x="6577243" y="2596420"/>
            <a:ext cx="879475" cy="339725"/>
          </p:xfrm>
          <a:graphic>
            <a:graphicData uri="http://schemas.openxmlformats.org/presentationml/2006/ole">
              <mc:AlternateContent xmlns:mc="http://schemas.openxmlformats.org/markup-compatibility/2006">
                <mc:Choice xmlns:v="urn:schemas-microsoft-com:vml" Requires="v">
                  <p:oleObj spid="_x0000_s211055" name="Equation" r:id="rId5" imgW="583920" imgH="203040" progId="Equation.DSMT4">
                    <p:embed/>
                  </p:oleObj>
                </mc:Choice>
                <mc:Fallback>
                  <p:oleObj name="Equation" r:id="rId5" imgW="583920" imgH="203040" progId="Equation.DSMT4">
                    <p:embed/>
                    <p:pic>
                      <p:nvPicPr>
                        <p:cNvPr id="6" name="对象 5">
                          <a:extLst>
                            <a:ext uri="{FF2B5EF4-FFF2-40B4-BE49-F238E27FC236}">
                              <a16:creationId xmlns:a16="http://schemas.microsoft.com/office/drawing/2014/main" id="{13F3848F-B711-42F9-AD02-64EF36207679}"/>
                            </a:ext>
                          </a:extLst>
                        </p:cNvPr>
                        <p:cNvPicPr>
                          <a:picLocks noChangeAspect="1" noChangeArrowheads="1"/>
                        </p:cNvPicPr>
                        <p:nvPr/>
                      </p:nvPicPr>
                      <p:blipFill>
                        <a:blip r:embed="rId6"/>
                        <a:srcRect/>
                        <a:stretch>
                          <a:fillRect/>
                        </a:stretch>
                      </p:blipFill>
                      <p:spPr bwMode="auto">
                        <a:xfrm>
                          <a:off x="6577243" y="2596420"/>
                          <a:ext cx="879475" cy="339725"/>
                        </a:xfrm>
                        <a:prstGeom prst="rect">
                          <a:avLst/>
                        </a:prstGeom>
                        <a:noFill/>
                      </p:spPr>
                    </p:pic>
                  </p:oleObj>
                </mc:Fallback>
              </mc:AlternateContent>
            </a:graphicData>
          </a:graphic>
        </p:graphicFrame>
        <p:sp>
          <p:nvSpPr>
            <p:cNvPr id="11" name="Rectangle 7">
              <a:extLst>
                <a:ext uri="{FF2B5EF4-FFF2-40B4-BE49-F238E27FC236}">
                  <a16:creationId xmlns:a16="http://schemas.microsoft.com/office/drawing/2014/main" id="{2E54E3CA-FA62-4FA7-BB15-EAA19EA42A16}"/>
                </a:ext>
              </a:extLst>
            </p:cNvPr>
            <p:cNvSpPr>
              <a:spLocks noChangeArrowheads="1"/>
            </p:cNvSpPr>
            <p:nvPr/>
          </p:nvSpPr>
          <p:spPr bwMode="auto">
            <a:xfrm>
              <a:off x="7364961" y="2555143"/>
              <a:ext cx="2527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is non-singular </a:t>
              </a:r>
              <a:endParaRPr lang="zh-CN" altLang="en-US" sz="2400" dirty="0">
                <a:ea typeface="宋体" panose="02010600030101010101" pitchFamily="2" charset="-122"/>
              </a:endParaRPr>
            </a:p>
          </p:txBody>
        </p:sp>
      </p:grpSp>
      <p:sp>
        <p:nvSpPr>
          <p:cNvPr id="2" name="矩形 1">
            <a:extLst>
              <a:ext uri="{FF2B5EF4-FFF2-40B4-BE49-F238E27FC236}">
                <a16:creationId xmlns:a16="http://schemas.microsoft.com/office/drawing/2014/main" id="{3D2A4BAA-8984-4E78-93EB-6147BAE2BE89}"/>
              </a:ext>
            </a:extLst>
          </p:cNvPr>
          <p:cNvSpPr/>
          <p:nvPr/>
        </p:nvSpPr>
        <p:spPr bwMode="auto">
          <a:xfrm>
            <a:off x="2223162" y="1524000"/>
            <a:ext cx="1105082" cy="1309987"/>
          </a:xfrm>
          <a:prstGeom prst="rect">
            <a:avLst/>
          </a:prstGeom>
          <a:solidFill>
            <a:srgbClr val="0070C0">
              <a:alpha val="41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13" name="Rectangle 7">
            <a:extLst>
              <a:ext uri="{FF2B5EF4-FFF2-40B4-BE49-F238E27FC236}">
                <a16:creationId xmlns:a16="http://schemas.microsoft.com/office/drawing/2014/main" id="{B16CC370-9C4F-46CC-AB8C-E95B3F78E3B3}"/>
              </a:ext>
            </a:extLst>
          </p:cNvPr>
          <p:cNvSpPr>
            <a:spLocks noChangeArrowheads="1"/>
          </p:cNvSpPr>
          <p:nvPr/>
        </p:nvSpPr>
        <p:spPr bwMode="auto">
          <a:xfrm>
            <a:off x="2567200" y="2749761"/>
            <a:ext cx="527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H</a:t>
            </a:r>
            <a:endParaRPr lang="zh-CN" altLang="en-US" sz="2400" b="1" i="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4" name="对象 13">
            <a:extLst>
              <a:ext uri="{FF2B5EF4-FFF2-40B4-BE49-F238E27FC236}">
                <a16:creationId xmlns:a16="http://schemas.microsoft.com/office/drawing/2014/main" id="{711027A2-0F99-4A2A-B50E-4A357DE9D795}"/>
              </a:ext>
            </a:extLst>
          </p:cNvPr>
          <p:cNvGraphicFramePr>
            <a:graphicFrameLocks noChangeAspect="1"/>
          </p:cNvGraphicFramePr>
          <p:nvPr>
            <p:extLst>
              <p:ext uri="{D42A27DB-BD31-4B8C-83A1-F6EECF244321}">
                <p14:modId xmlns:p14="http://schemas.microsoft.com/office/powerpoint/2010/main" val="3768234212"/>
              </p:ext>
            </p:extLst>
          </p:nvPr>
        </p:nvGraphicFramePr>
        <p:xfrm>
          <a:off x="2999499" y="3624446"/>
          <a:ext cx="247650" cy="339725"/>
        </p:xfrm>
        <a:graphic>
          <a:graphicData uri="http://schemas.openxmlformats.org/presentationml/2006/ole">
            <mc:AlternateContent xmlns:mc="http://schemas.openxmlformats.org/markup-compatibility/2006">
              <mc:Choice xmlns:v="urn:schemas-microsoft-com:vml" Requires="v">
                <p:oleObj spid="_x0000_s211056" name="Equation" r:id="rId7" imgW="164880" imgH="203040" progId="Equation.DSMT4">
                  <p:embed/>
                </p:oleObj>
              </mc:Choice>
              <mc:Fallback>
                <p:oleObj name="Equation" r:id="rId7" imgW="164880" imgH="203040" progId="Equation.DSMT4">
                  <p:embed/>
                  <p:pic>
                    <p:nvPicPr>
                      <p:cNvPr id="6" name="对象 5">
                        <a:extLst>
                          <a:ext uri="{FF2B5EF4-FFF2-40B4-BE49-F238E27FC236}">
                            <a16:creationId xmlns:a16="http://schemas.microsoft.com/office/drawing/2014/main" id="{13F3848F-B711-42F9-AD02-64EF36207679}"/>
                          </a:ext>
                        </a:extLst>
                      </p:cNvPr>
                      <p:cNvPicPr>
                        <a:picLocks noChangeAspect="1" noChangeArrowheads="1"/>
                      </p:cNvPicPr>
                      <p:nvPr/>
                    </p:nvPicPr>
                    <p:blipFill>
                      <a:blip r:embed="rId8"/>
                      <a:srcRect/>
                      <a:stretch>
                        <a:fillRect/>
                      </a:stretch>
                    </p:blipFill>
                    <p:spPr bwMode="auto">
                      <a:xfrm>
                        <a:off x="2999499" y="3624446"/>
                        <a:ext cx="247650" cy="339725"/>
                      </a:xfrm>
                      <a:prstGeom prst="rect">
                        <a:avLst/>
                      </a:prstGeom>
                      <a:noFill/>
                    </p:spPr>
                  </p:pic>
                </p:oleObj>
              </mc:Fallback>
            </mc:AlternateContent>
          </a:graphicData>
        </a:graphic>
      </p:graphicFrame>
      <p:grpSp>
        <p:nvGrpSpPr>
          <p:cNvPr id="5" name="组合 4">
            <a:extLst>
              <a:ext uri="{FF2B5EF4-FFF2-40B4-BE49-F238E27FC236}">
                <a16:creationId xmlns:a16="http://schemas.microsoft.com/office/drawing/2014/main" id="{78729082-B0C0-4C63-9AA2-30805F611789}"/>
              </a:ext>
            </a:extLst>
          </p:cNvPr>
          <p:cNvGrpSpPr/>
          <p:nvPr/>
        </p:nvGrpSpPr>
        <p:grpSpPr>
          <a:xfrm>
            <a:off x="1013196" y="4259737"/>
            <a:ext cx="10400328" cy="1279788"/>
            <a:chOff x="1013196" y="4259737"/>
            <a:chExt cx="10400328" cy="1279788"/>
          </a:xfrm>
        </p:grpSpPr>
        <p:graphicFrame>
          <p:nvGraphicFramePr>
            <p:cNvPr id="38" name="对象 37">
              <a:extLst>
                <a:ext uri="{FF2B5EF4-FFF2-40B4-BE49-F238E27FC236}">
                  <a16:creationId xmlns:a16="http://schemas.microsoft.com/office/drawing/2014/main" id="{00AC7EE1-DD4B-4725-8586-CD519F3C05E4}"/>
                </a:ext>
              </a:extLst>
            </p:cNvPr>
            <p:cNvGraphicFramePr>
              <a:graphicFrameLocks noChangeAspect="1"/>
            </p:cNvGraphicFramePr>
            <p:nvPr>
              <p:extLst>
                <p:ext uri="{D42A27DB-BD31-4B8C-83A1-F6EECF244321}">
                  <p14:modId xmlns:p14="http://schemas.microsoft.com/office/powerpoint/2010/main" val="136055162"/>
                </p:ext>
              </p:extLst>
            </p:nvPr>
          </p:nvGraphicFramePr>
          <p:xfrm>
            <a:off x="4426989" y="5109222"/>
            <a:ext cx="495300" cy="393700"/>
          </p:xfrm>
          <a:graphic>
            <a:graphicData uri="http://schemas.openxmlformats.org/presentationml/2006/ole">
              <mc:AlternateContent xmlns:mc="http://schemas.openxmlformats.org/markup-compatibility/2006">
                <mc:Choice xmlns:v="urn:schemas-microsoft-com:vml" Requires="v">
                  <p:oleObj spid="_x0000_s211057" name="Equation" r:id="rId9" imgW="317160" imgH="228600" progId="Equation.DSMT4">
                    <p:embed/>
                  </p:oleObj>
                </mc:Choice>
                <mc:Fallback>
                  <p:oleObj name="Equation" r:id="rId9" imgW="317160" imgH="228600" progId="Equation.DSMT4">
                    <p:embed/>
                    <p:pic>
                      <p:nvPicPr>
                        <p:cNvPr id="38" name="对象 37">
                          <a:extLst>
                            <a:ext uri="{FF2B5EF4-FFF2-40B4-BE49-F238E27FC236}">
                              <a16:creationId xmlns:a16="http://schemas.microsoft.com/office/drawing/2014/main" id="{00AC7EE1-DD4B-4725-8586-CD519F3C05E4}"/>
                            </a:ext>
                          </a:extLst>
                        </p:cNvPr>
                        <p:cNvPicPr>
                          <a:picLocks noChangeAspect="1" noChangeArrowheads="1"/>
                        </p:cNvPicPr>
                        <p:nvPr/>
                      </p:nvPicPr>
                      <p:blipFill>
                        <a:blip r:embed="rId10"/>
                        <a:srcRect/>
                        <a:stretch>
                          <a:fillRect/>
                        </a:stretch>
                      </p:blipFill>
                      <p:spPr bwMode="auto">
                        <a:xfrm>
                          <a:off x="4426989" y="5109222"/>
                          <a:ext cx="495300" cy="393700"/>
                        </a:xfrm>
                        <a:prstGeom prst="rect">
                          <a:avLst/>
                        </a:prstGeom>
                        <a:noFill/>
                      </p:spPr>
                    </p:pic>
                  </p:oleObj>
                </mc:Fallback>
              </mc:AlternateContent>
            </a:graphicData>
          </a:graphic>
        </p:graphicFrame>
        <p:sp>
          <p:nvSpPr>
            <p:cNvPr id="44" name="Rectangle 7">
              <a:extLst>
                <a:ext uri="{FF2B5EF4-FFF2-40B4-BE49-F238E27FC236}">
                  <a16:creationId xmlns:a16="http://schemas.microsoft.com/office/drawing/2014/main" id="{E2C48051-1245-4465-9E73-A8FF300512AD}"/>
                </a:ext>
              </a:extLst>
            </p:cNvPr>
            <p:cNvSpPr>
              <a:spLocks noChangeArrowheads="1"/>
            </p:cNvSpPr>
            <p:nvPr/>
          </p:nvSpPr>
          <p:spPr bwMode="auto">
            <a:xfrm>
              <a:off x="1013196" y="4259737"/>
              <a:ext cx="1040032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600" dirty="0">
                  <a:ea typeface="宋体" panose="02010600030101010101" pitchFamily="2" charset="-122"/>
                </a:rPr>
                <a:t>A matrix that can represent a projective transformation should be of the form,</a:t>
              </a:r>
              <a:endParaRPr lang="zh-CN" altLang="en-US" sz="2600" dirty="0">
                <a:ea typeface="宋体" panose="02010600030101010101" pitchFamily="2" charset="-122"/>
              </a:endParaRPr>
            </a:p>
          </p:txBody>
        </p:sp>
        <p:sp>
          <p:nvSpPr>
            <p:cNvPr id="15" name="Rectangle 7">
              <a:extLst>
                <a:ext uri="{FF2B5EF4-FFF2-40B4-BE49-F238E27FC236}">
                  <a16:creationId xmlns:a16="http://schemas.microsoft.com/office/drawing/2014/main" id="{E7CEA537-2528-4C85-9245-66E4EA796AC7}"/>
                </a:ext>
              </a:extLst>
            </p:cNvPr>
            <p:cNvSpPr>
              <a:spLocks noChangeArrowheads="1"/>
            </p:cNvSpPr>
            <p:nvPr/>
          </p:nvSpPr>
          <p:spPr bwMode="auto">
            <a:xfrm>
              <a:off x="4844280" y="5047082"/>
              <a:ext cx="290835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600" b="1" i="1" dirty="0">
                  <a:latin typeface="Times New Roman" panose="02020603050405020304" pitchFamily="18" charset="0"/>
                  <a:ea typeface="宋体" panose="02010600030101010101" pitchFamily="2" charset="-122"/>
                  <a:cs typeface="Times New Roman" panose="02020603050405020304" pitchFamily="18" charset="0"/>
                </a:rPr>
                <a:t>H</a:t>
              </a:r>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 is non-singular</a:t>
              </a:r>
              <a:endParaRPr lang="zh-CN" altLang="en-US" sz="2600" dirty="0">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76378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99A0713-F3F3-4EC1-B984-BC76F9731EC2}"/>
              </a:ext>
            </a:extLst>
          </p:cNvPr>
          <p:cNvSpPr>
            <a:spLocks noGrp="1" noChangeArrowheads="1"/>
          </p:cNvSpPr>
          <p:nvPr>
            <p:ph type="title"/>
          </p:nvPr>
        </p:nvSpPr>
        <p:spPr>
          <a:noFill/>
        </p:spPr>
        <p:txBody>
          <a:bodyPr/>
          <a:lstStyle/>
          <a:p>
            <a:r>
              <a:rPr lang="en-US" altLang="zh-CN" sz="3000" dirty="0">
                <a:solidFill>
                  <a:schemeClr val="tx1"/>
                </a:solidFill>
                <a:ea typeface="宋体" panose="02010600030101010101" pitchFamily="2" charset="-122"/>
              </a:rPr>
              <a:t>Linear geometric transformations on 2D plane</a:t>
            </a:r>
          </a:p>
        </p:txBody>
      </p:sp>
      <p:sp>
        <p:nvSpPr>
          <p:cNvPr id="7" name="Rectangle 3">
            <a:extLst>
              <a:ext uri="{FF2B5EF4-FFF2-40B4-BE49-F238E27FC236}">
                <a16:creationId xmlns:a16="http://schemas.microsoft.com/office/drawing/2014/main" id="{AC90B1F4-841A-4E21-A4FC-749788FAFAAA}"/>
              </a:ext>
            </a:extLst>
          </p:cNvPr>
          <p:cNvSpPr>
            <a:spLocks noChangeArrowheads="1"/>
          </p:cNvSpPr>
          <p:nvPr/>
        </p:nvSpPr>
        <p:spPr bwMode="auto">
          <a:xfrm>
            <a:off x="799744" y="914400"/>
            <a:ext cx="7958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buFontTx/>
              <a:buChar char="•"/>
            </a:pPr>
            <a:r>
              <a:rPr lang="en-US" altLang="zh-CN" dirty="0">
                <a:ea typeface="宋体" panose="02010600030101010101" pitchFamily="2" charset="-122"/>
              </a:rPr>
              <a:t>Projective transformation</a:t>
            </a:r>
          </a:p>
        </p:txBody>
      </p:sp>
      <p:graphicFrame>
        <p:nvGraphicFramePr>
          <p:cNvPr id="38" name="对象 37">
            <a:extLst>
              <a:ext uri="{FF2B5EF4-FFF2-40B4-BE49-F238E27FC236}">
                <a16:creationId xmlns:a16="http://schemas.microsoft.com/office/drawing/2014/main" id="{00AC7EE1-DD4B-4725-8586-CD519F3C05E4}"/>
              </a:ext>
            </a:extLst>
          </p:cNvPr>
          <p:cNvGraphicFramePr>
            <a:graphicFrameLocks noChangeAspect="1"/>
          </p:cNvGraphicFramePr>
          <p:nvPr>
            <p:extLst>
              <p:ext uri="{D42A27DB-BD31-4B8C-83A1-F6EECF244321}">
                <p14:modId xmlns:p14="http://schemas.microsoft.com/office/powerpoint/2010/main" val="2350687061"/>
              </p:ext>
            </p:extLst>
          </p:nvPr>
        </p:nvGraphicFramePr>
        <p:xfrm>
          <a:off x="3027498" y="2506124"/>
          <a:ext cx="217487" cy="241300"/>
        </p:xfrm>
        <a:graphic>
          <a:graphicData uri="http://schemas.openxmlformats.org/presentationml/2006/ole">
            <mc:AlternateContent xmlns:mc="http://schemas.openxmlformats.org/markup-compatibility/2006">
              <mc:Choice xmlns:v="urn:schemas-microsoft-com:vml" Requires="v">
                <p:oleObj spid="_x0000_s212062" name="Equation" r:id="rId3" imgW="139680" imgH="139680" progId="Equation.DSMT4">
                  <p:embed/>
                </p:oleObj>
              </mc:Choice>
              <mc:Fallback>
                <p:oleObj name="Equation" r:id="rId3" imgW="139680" imgH="139680" progId="Equation.DSMT4">
                  <p:embed/>
                  <p:pic>
                    <p:nvPicPr>
                      <p:cNvPr id="38" name="对象 37">
                        <a:extLst>
                          <a:ext uri="{FF2B5EF4-FFF2-40B4-BE49-F238E27FC236}">
                            <a16:creationId xmlns:a16="http://schemas.microsoft.com/office/drawing/2014/main" id="{00AC7EE1-DD4B-4725-8586-CD519F3C05E4}"/>
                          </a:ext>
                        </a:extLst>
                      </p:cNvPr>
                      <p:cNvPicPr>
                        <a:picLocks noChangeAspect="1" noChangeArrowheads="1"/>
                      </p:cNvPicPr>
                      <p:nvPr/>
                    </p:nvPicPr>
                    <p:blipFill>
                      <a:blip r:embed="rId4"/>
                      <a:srcRect/>
                      <a:stretch>
                        <a:fillRect/>
                      </a:stretch>
                    </p:blipFill>
                    <p:spPr bwMode="auto">
                      <a:xfrm>
                        <a:off x="3027498" y="2506124"/>
                        <a:ext cx="217487" cy="241300"/>
                      </a:xfrm>
                      <a:prstGeom prst="rect">
                        <a:avLst/>
                      </a:prstGeom>
                      <a:noFill/>
                    </p:spPr>
                  </p:pic>
                </p:oleObj>
              </mc:Fallback>
            </mc:AlternateContent>
          </a:graphicData>
        </a:graphic>
      </p:graphicFrame>
      <p:sp>
        <p:nvSpPr>
          <p:cNvPr id="9" name="Rectangle 7">
            <a:extLst>
              <a:ext uri="{FF2B5EF4-FFF2-40B4-BE49-F238E27FC236}">
                <a16:creationId xmlns:a16="http://schemas.microsoft.com/office/drawing/2014/main" id="{CB1F68B6-0912-48F9-87E6-43240D17A39E}"/>
              </a:ext>
            </a:extLst>
          </p:cNvPr>
          <p:cNvSpPr>
            <a:spLocks noChangeArrowheads="1"/>
          </p:cNvSpPr>
          <p:nvPr/>
        </p:nvSpPr>
        <p:spPr bwMode="auto">
          <a:xfrm>
            <a:off x="1134941" y="1514898"/>
            <a:ext cx="959950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It needs to be noted that though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has 9 numbers, the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DoF</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of the projective transformation it represents is 8</a:t>
            </a:r>
            <a:endParaRPr lang="zh-CN" altLang="en-US" sz="2400" baseline="300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 name="组合 2">
            <a:extLst>
              <a:ext uri="{FF2B5EF4-FFF2-40B4-BE49-F238E27FC236}">
                <a16:creationId xmlns:a16="http://schemas.microsoft.com/office/drawing/2014/main" id="{9777DF4F-304B-4F76-8836-E0FC9D25BC2E}"/>
              </a:ext>
            </a:extLst>
          </p:cNvPr>
          <p:cNvGrpSpPr/>
          <p:nvPr/>
        </p:nvGrpSpPr>
        <p:grpSpPr>
          <a:xfrm>
            <a:off x="1841801" y="2626773"/>
            <a:ext cx="1294441" cy="2061187"/>
            <a:chOff x="1841801" y="2626773"/>
            <a:chExt cx="1294441" cy="2061187"/>
          </a:xfrm>
        </p:grpSpPr>
        <p:graphicFrame>
          <p:nvGraphicFramePr>
            <p:cNvPr id="16" name="对象 15">
              <a:extLst>
                <a:ext uri="{FF2B5EF4-FFF2-40B4-BE49-F238E27FC236}">
                  <a16:creationId xmlns:a16="http://schemas.microsoft.com/office/drawing/2014/main" id="{45375F32-213F-4111-97B9-AA7F20FC7042}"/>
                </a:ext>
              </a:extLst>
            </p:cNvPr>
            <p:cNvGraphicFramePr>
              <a:graphicFrameLocks noChangeAspect="1"/>
            </p:cNvGraphicFramePr>
            <p:nvPr>
              <p:extLst>
                <p:ext uri="{D42A27DB-BD31-4B8C-83A1-F6EECF244321}">
                  <p14:modId xmlns:p14="http://schemas.microsoft.com/office/powerpoint/2010/main" val="2244981487"/>
                </p:ext>
              </p:extLst>
            </p:nvPr>
          </p:nvGraphicFramePr>
          <p:xfrm>
            <a:off x="2146033" y="4293672"/>
            <a:ext cx="395288" cy="306388"/>
          </p:xfrm>
          <a:graphic>
            <a:graphicData uri="http://schemas.openxmlformats.org/presentationml/2006/ole">
              <mc:AlternateContent xmlns:mc="http://schemas.openxmlformats.org/markup-compatibility/2006">
                <mc:Choice xmlns:v="urn:schemas-microsoft-com:vml" Requires="v">
                  <p:oleObj spid="_x0000_s212063" name="Equation" r:id="rId5" imgW="253800" imgH="177480" progId="Equation.DSMT4">
                    <p:embed/>
                  </p:oleObj>
                </mc:Choice>
                <mc:Fallback>
                  <p:oleObj name="Equation" r:id="rId5" imgW="253800" imgH="177480" progId="Equation.DSMT4">
                    <p:embed/>
                    <p:pic>
                      <p:nvPicPr>
                        <p:cNvPr id="38" name="对象 37">
                          <a:extLst>
                            <a:ext uri="{FF2B5EF4-FFF2-40B4-BE49-F238E27FC236}">
                              <a16:creationId xmlns:a16="http://schemas.microsoft.com/office/drawing/2014/main" id="{00AC7EE1-DD4B-4725-8586-CD519F3C05E4}"/>
                            </a:ext>
                          </a:extLst>
                        </p:cNvPr>
                        <p:cNvPicPr>
                          <a:picLocks noChangeAspect="1" noChangeArrowheads="1"/>
                        </p:cNvPicPr>
                        <p:nvPr/>
                      </p:nvPicPr>
                      <p:blipFill>
                        <a:blip r:embed="rId6"/>
                        <a:srcRect/>
                        <a:stretch>
                          <a:fillRect/>
                        </a:stretch>
                      </p:blipFill>
                      <p:spPr bwMode="auto">
                        <a:xfrm>
                          <a:off x="2146033" y="4293672"/>
                          <a:ext cx="395288" cy="306388"/>
                        </a:xfrm>
                        <a:prstGeom prst="rect">
                          <a:avLst/>
                        </a:prstGeom>
                        <a:noFill/>
                      </p:spPr>
                    </p:pic>
                  </p:oleObj>
                </mc:Fallback>
              </mc:AlternateContent>
            </a:graphicData>
          </a:graphic>
        </p:graphicFrame>
        <p:grpSp>
          <p:nvGrpSpPr>
            <p:cNvPr id="2" name="组合 1">
              <a:extLst>
                <a:ext uri="{FF2B5EF4-FFF2-40B4-BE49-F238E27FC236}">
                  <a16:creationId xmlns:a16="http://schemas.microsoft.com/office/drawing/2014/main" id="{E5051B96-3112-4D17-B4A4-50865AA22254}"/>
                </a:ext>
              </a:extLst>
            </p:cNvPr>
            <p:cNvGrpSpPr/>
            <p:nvPr/>
          </p:nvGrpSpPr>
          <p:grpSpPr>
            <a:xfrm>
              <a:off x="1841801" y="2626773"/>
              <a:ext cx="1294441" cy="2061187"/>
              <a:chOff x="1841801" y="2626773"/>
              <a:chExt cx="1294441" cy="2061187"/>
            </a:xfrm>
          </p:grpSpPr>
          <p:cxnSp>
            <p:nvCxnSpPr>
              <p:cNvPr id="5" name="连接符: 曲线 4">
                <a:extLst>
                  <a:ext uri="{FF2B5EF4-FFF2-40B4-BE49-F238E27FC236}">
                    <a16:creationId xmlns:a16="http://schemas.microsoft.com/office/drawing/2014/main" id="{8486D2D0-617F-4A89-9FD0-01540B4D1E05}"/>
                  </a:ext>
                </a:extLst>
              </p:cNvPr>
              <p:cNvCxnSpPr/>
              <p:nvPr/>
            </p:nvCxnSpPr>
            <p:spPr bwMode="auto">
              <a:xfrm rot="5400000">
                <a:off x="1812644" y="3011309"/>
                <a:ext cx="1708133" cy="939062"/>
              </a:xfrm>
              <a:prstGeom prst="curvedConnector3">
                <a:avLst>
                  <a:gd name="adj1" fmla="val 3477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7">
                <a:extLst>
                  <a:ext uri="{FF2B5EF4-FFF2-40B4-BE49-F238E27FC236}">
                    <a16:creationId xmlns:a16="http://schemas.microsoft.com/office/drawing/2014/main" id="{7C0ABB94-5C67-4531-85E6-165760567AA4}"/>
                  </a:ext>
                </a:extLst>
              </p:cNvPr>
              <p:cNvSpPr>
                <a:spLocks noChangeArrowheads="1"/>
              </p:cNvSpPr>
              <p:nvPr/>
            </p:nvSpPr>
            <p:spPr bwMode="auto">
              <a:xfrm>
                <a:off x="1954588" y="3286095"/>
                <a:ext cx="4851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H</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64F19B82-7DB6-4866-BD4A-6E336A32BFF6}"/>
                  </a:ext>
                </a:extLst>
              </p:cNvPr>
              <p:cNvSpPr/>
              <p:nvPr/>
            </p:nvSpPr>
            <p:spPr bwMode="auto">
              <a:xfrm>
                <a:off x="1841801" y="4171565"/>
                <a:ext cx="983738" cy="516395"/>
              </a:xfrm>
              <a:prstGeom prst="roundRect">
                <a:avLst/>
              </a:prstGeom>
              <a:solidFill>
                <a:srgbClr val="002060">
                  <a:alpha val="34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grpSp>
      </p:grpSp>
      <p:grpSp>
        <p:nvGrpSpPr>
          <p:cNvPr id="4" name="组合 3">
            <a:extLst>
              <a:ext uri="{FF2B5EF4-FFF2-40B4-BE49-F238E27FC236}">
                <a16:creationId xmlns:a16="http://schemas.microsoft.com/office/drawing/2014/main" id="{49F483C2-7C16-482D-9C0F-A1DC42555A60}"/>
              </a:ext>
            </a:extLst>
          </p:cNvPr>
          <p:cNvGrpSpPr/>
          <p:nvPr/>
        </p:nvGrpSpPr>
        <p:grpSpPr>
          <a:xfrm>
            <a:off x="3244985" y="2626774"/>
            <a:ext cx="1876290" cy="2064471"/>
            <a:chOff x="3244985" y="2626774"/>
            <a:chExt cx="1876290" cy="2064471"/>
          </a:xfrm>
        </p:grpSpPr>
        <p:sp>
          <p:nvSpPr>
            <p:cNvPr id="18" name="Rectangle 7">
              <a:extLst>
                <a:ext uri="{FF2B5EF4-FFF2-40B4-BE49-F238E27FC236}">
                  <a16:creationId xmlns:a16="http://schemas.microsoft.com/office/drawing/2014/main" id="{8E6071B6-902F-41AD-BCB2-65719493C9DD}"/>
                </a:ext>
              </a:extLst>
            </p:cNvPr>
            <p:cNvSpPr>
              <a:spLocks noChangeArrowheads="1"/>
            </p:cNvSpPr>
            <p:nvPr/>
          </p:nvSpPr>
          <p:spPr bwMode="auto">
            <a:xfrm>
              <a:off x="3441042" y="4171565"/>
              <a:ext cx="9390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400" i="1" dirty="0" err="1">
                  <a:latin typeface="Times New Roman" panose="02020603050405020304" pitchFamily="18" charset="0"/>
                  <a:ea typeface="宋体" panose="02010600030101010101" pitchFamily="2" charset="-122"/>
                  <a:cs typeface="Times New Roman" panose="02020603050405020304" pitchFamily="18" charset="0"/>
                </a:rPr>
                <a:t>k</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Hx</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3" name="连接符: 曲线 22">
              <a:extLst>
                <a:ext uri="{FF2B5EF4-FFF2-40B4-BE49-F238E27FC236}">
                  <a16:creationId xmlns:a16="http://schemas.microsoft.com/office/drawing/2014/main" id="{069D05A8-4D5E-4282-A6E6-79A156DB92D1}"/>
                </a:ext>
              </a:extLst>
            </p:cNvPr>
            <p:cNvCxnSpPr>
              <a:stCxn id="38" idx="3"/>
              <a:endCxn id="18" idx="0"/>
            </p:cNvCxnSpPr>
            <p:nvPr/>
          </p:nvCxnSpPr>
          <p:spPr bwMode="auto">
            <a:xfrm>
              <a:off x="3244985" y="2626774"/>
              <a:ext cx="665589" cy="1544791"/>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Rectangle 7">
              <a:extLst>
                <a:ext uri="{FF2B5EF4-FFF2-40B4-BE49-F238E27FC236}">
                  <a16:creationId xmlns:a16="http://schemas.microsoft.com/office/drawing/2014/main" id="{C6FA2B5F-5628-43D9-99E0-CDD838D1AD3C}"/>
                </a:ext>
              </a:extLst>
            </p:cNvPr>
            <p:cNvSpPr>
              <a:spLocks noChangeArrowheads="1"/>
            </p:cNvSpPr>
            <p:nvPr/>
          </p:nvSpPr>
          <p:spPr bwMode="auto">
            <a:xfrm>
              <a:off x="3974217" y="3218819"/>
              <a:ext cx="7364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400" i="1" dirty="0" err="1">
                  <a:latin typeface="Times New Roman" panose="02020603050405020304" pitchFamily="18" charset="0"/>
                  <a:ea typeface="宋体" panose="02010600030101010101" pitchFamily="2" charset="-122"/>
                  <a:cs typeface="Times New Roman" panose="02020603050405020304" pitchFamily="18" charset="0"/>
                </a:rPr>
                <a:t>k</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H</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8" name="对象 27">
              <a:extLst>
                <a:ext uri="{FF2B5EF4-FFF2-40B4-BE49-F238E27FC236}">
                  <a16:creationId xmlns:a16="http://schemas.microsoft.com/office/drawing/2014/main" id="{A20A2E6F-E2F0-4EB1-92ED-9A3C9BAE1B9A}"/>
                </a:ext>
              </a:extLst>
            </p:cNvPr>
            <p:cNvGraphicFramePr>
              <a:graphicFrameLocks noChangeAspect="1"/>
            </p:cNvGraphicFramePr>
            <p:nvPr>
              <p:extLst>
                <p:ext uri="{D42A27DB-BD31-4B8C-83A1-F6EECF244321}">
                  <p14:modId xmlns:p14="http://schemas.microsoft.com/office/powerpoint/2010/main" val="408938127"/>
                </p:ext>
              </p:extLst>
            </p:nvPr>
          </p:nvGraphicFramePr>
          <p:xfrm>
            <a:off x="4568825" y="3314700"/>
            <a:ext cx="552450" cy="306388"/>
          </p:xfrm>
          <a:graphic>
            <a:graphicData uri="http://schemas.openxmlformats.org/presentationml/2006/ole">
              <mc:AlternateContent xmlns:mc="http://schemas.openxmlformats.org/markup-compatibility/2006">
                <mc:Choice xmlns:v="urn:schemas-microsoft-com:vml" Requires="v">
                  <p:oleObj spid="_x0000_s212064" name="Equation" r:id="rId7" imgW="355320" imgH="177480" progId="Equation.DSMT4">
                    <p:embed/>
                  </p:oleObj>
                </mc:Choice>
                <mc:Fallback>
                  <p:oleObj name="Equation" r:id="rId7" imgW="355320" imgH="177480" progId="Equation.DSMT4">
                    <p:embed/>
                    <p:pic>
                      <p:nvPicPr>
                        <p:cNvPr id="16" name="对象 15">
                          <a:extLst>
                            <a:ext uri="{FF2B5EF4-FFF2-40B4-BE49-F238E27FC236}">
                              <a16:creationId xmlns:a16="http://schemas.microsoft.com/office/drawing/2014/main" id="{45375F32-213F-4111-97B9-AA7F20FC7042}"/>
                            </a:ext>
                          </a:extLst>
                        </p:cNvPr>
                        <p:cNvPicPr>
                          <a:picLocks noChangeAspect="1" noChangeArrowheads="1"/>
                        </p:cNvPicPr>
                        <p:nvPr/>
                      </p:nvPicPr>
                      <p:blipFill>
                        <a:blip r:embed="rId8"/>
                        <a:srcRect/>
                        <a:stretch>
                          <a:fillRect/>
                        </a:stretch>
                      </p:blipFill>
                      <p:spPr bwMode="auto">
                        <a:xfrm>
                          <a:off x="4568825" y="3314700"/>
                          <a:ext cx="552450" cy="306388"/>
                        </a:xfrm>
                        <a:prstGeom prst="rect">
                          <a:avLst/>
                        </a:prstGeom>
                        <a:noFill/>
                      </p:spPr>
                    </p:pic>
                  </p:oleObj>
                </mc:Fallback>
              </mc:AlternateContent>
            </a:graphicData>
          </a:graphic>
        </p:graphicFrame>
        <p:sp>
          <p:nvSpPr>
            <p:cNvPr id="30" name="矩形: 圆角 29">
              <a:extLst>
                <a:ext uri="{FF2B5EF4-FFF2-40B4-BE49-F238E27FC236}">
                  <a16:creationId xmlns:a16="http://schemas.microsoft.com/office/drawing/2014/main" id="{95DBBC46-5D12-4190-8C14-999F11985996}"/>
                </a:ext>
              </a:extLst>
            </p:cNvPr>
            <p:cNvSpPr/>
            <p:nvPr/>
          </p:nvSpPr>
          <p:spPr bwMode="auto">
            <a:xfrm>
              <a:off x="3332299" y="4174850"/>
              <a:ext cx="983738" cy="516395"/>
            </a:xfrm>
            <a:prstGeom prst="roundRect">
              <a:avLst/>
            </a:prstGeom>
            <a:solidFill>
              <a:srgbClr val="002060">
                <a:alpha val="34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grpSp>
      <p:grpSp>
        <p:nvGrpSpPr>
          <p:cNvPr id="6" name="组合 5">
            <a:extLst>
              <a:ext uri="{FF2B5EF4-FFF2-40B4-BE49-F238E27FC236}">
                <a16:creationId xmlns:a16="http://schemas.microsoft.com/office/drawing/2014/main" id="{F6049248-EF01-4EFD-B3D7-2EB51F19345B}"/>
              </a:ext>
            </a:extLst>
          </p:cNvPr>
          <p:cNvGrpSpPr/>
          <p:nvPr/>
        </p:nvGrpSpPr>
        <p:grpSpPr>
          <a:xfrm>
            <a:off x="1015590" y="4687960"/>
            <a:ext cx="4750420" cy="970362"/>
            <a:chOff x="1015590" y="4687960"/>
            <a:chExt cx="4750420" cy="970362"/>
          </a:xfrm>
        </p:grpSpPr>
        <p:sp>
          <p:nvSpPr>
            <p:cNvPr id="15" name="Rectangle 7">
              <a:extLst>
                <a:ext uri="{FF2B5EF4-FFF2-40B4-BE49-F238E27FC236}">
                  <a16:creationId xmlns:a16="http://schemas.microsoft.com/office/drawing/2014/main" id="{E7CEA537-2528-4C85-9245-66E4EA796AC7}"/>
                </a:ext>
              </a:extLst>
            </p:cNvPr>
            <p:cNvSpPr>
              <a:spLocks noChangeArrowheads="1"/>
            </p:cNvSpPr>
            <p:nvPr/>
          </p:nvSpPr>
          <p:spPr bwMode="auto">
            <a:xfrm>
              <a:off x="1015590" y="5165879"/>
              <a:ext cx="4750420" cy="4924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Actually, they are the same point</a:t>
              </a:r>
              <a:endParaRPr lang="zh-CN" altLang="en-US" sz="26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628A9827-9B8D-4803-96C3-D0CC51C87860}"/>
                </a:ext>
              </a:extLst>
            </p:cNvPr>
            <p:cNvCxnSpPr>
              <a:stCxn id="19" idx="2"/>
              <a:endCxn id="15" idx="0"/>
            </p:cNvCxnSpPr>
            <p:nvPr/>
          </p:nvCxnSpPr>
          <p:spPr bwMode="auto">
            <a:xfrm>
              <a:off x="2333670" y="4687960"/>
              <a:ext cx="1057130" cy="47791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21122461-2E0A-448A-97C7-B3C87F20B109}"/>
                </a:ext>
              </a:extLst>
            </p:cNvPr>
            <p:cNvCxnSpPr>
              <a:stCxn id="30" idx="2"/>
              <a:endCxn id="15" idx="0"/>
            </p:cNvCxnSpPr>
            <p:nvPr/>
          </p:nvCxnSpPr>
          <p:spPr bwMode="auto">
            <a:xfrm flipH="1">
              <a:off x="3390800" y="4691245"/>
              <a:ext cx="433368" cy="4746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组合 7">
            <a:extLst>
              <a:ext uri="{FF2B5EF4-FFF2-40B4-BE49-F238E27FC236}">
                <a16:creationId xmlns:a16="http://schemas.microsoft.com/office/drawing/2014/main" id="{9930F431-0C3D-428A-8FC6-D12067759B60}"/>
              </a:ext>
            </a:extLst>
          </p:cNvPr>
          <p:cNvGrpSpPr/>
          <p:nvPr/>
        </p:nvGrpSpPr>
        <p:grpSpPr>
          <a:xfrm>
            <a:off x="5863447" y="3832007"/>
            <a:ext cx="5954415" cy="830997"/>
            <a:chOff x="5863447" y="3832007"/>
            <a:chExt cx="5954415" cy="830997"/>
          </a:xfrm>
        </p:grpSpPr>
        <p:sp>
          <p:nvSpPr>
            <p:cNvPr id="36" name="AutoShape 37">
              <a:extLst>
                <a:ext uri="{FF2B5EF4-FFF2-40B4-BE49-F238E27FC236}">
                  <a16:creationId xmlns:a16="http://schemas.microsoft.com/office/drawing/2014/main" id="{C603A2D9-E7BE-47B8-89C0-9A011948B47A}"/>
                </a:ext>
              </a:extLst>
            </p:cNvPr>
            <p:cNvSpPr>
              <a:spLocks noChangeArrowheads="1"/>
            </p:cNvSpPr>
            <p:nvPr/>
          </p:nvSpPr>
          <p:spPr bwMode="auto">
            <a:xfrm>
              <a:off x="5863447" y="4126555"/>
              <a:ext cx="688328" cy="208352"/>
            </a:xfrm>
            <a:prstGeom prst="rightArrow">
              <a:avLst>
                <a:gd name="adj1" fmla="val 50000"/>
                <a:gd name="adj2" fmla="val 50002"/>
              </a:avLst>
            </a:prstGeom>
            <a:solidFill>
              <a:schemeClr val="accent6">
                <a:lumMod val="50000"/>
              </a:schemeClr>
            </a:solidFill>
            <a:ln>
              <a:noFill/>
            </a:ln>
            <a:effec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dirty="0">
                <a:latin typeface="Times New Roman" panose="02020603050405020304" pitchFamily="18" charset="0"/>
                <a:ea typeface="宋体" panose="02010600030101010101" pitchFamily="2" charset="-122"/>
              </a:endParaRPr>
            </a:p>
          </p:txBody>
        </p:sp>
        <p:sp>
          <p:nvSpPr>
            <p:cNvPr id="37" name="Rectangle 7">
              <a:extLst>
                <a:ext uri="{FF2B5EF4-FFF2-40B4-BE49-F238E27FC236}">
                  <a16:creationId xmlns:a16="http://schemas.microsoft.com/office/drawing/2014/main" id="{8B5B3D47-3840-403F-A56A-D09601BE0005}"/>
                </a:ext>
              </a:extLst>
            </p:cNvPr>
            <p:cNvSpPr>
              <a:spLocks noChangeArrowheads="1"/>
            </p:cNvSpPr>
            <p:nvPr/>
          </p:nvSpPr>
          <p:spPr bwMode="auto">
            <a:xfrm>
              <a:off x="6862478" y="3832007"/>
              <a:ext cx="495538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just">
                <a:spcBef>
                  <a:spcPct val="50000"/>
                </a:spcBef>
              </a:pP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and </a:t>
              </a:r>
              <a:r>
                <a:rPr lang="en-US" altLang="zh-CN" sz="2400" i="1" dirty="0" err="1">
                  <a:latin typeface="Times New Roman" panose="02020603050405020304" pitchFamily="18" charset="0"/>
                  <a:ea typeface="宋体" panose="02010600030101010101" pitchFamily="2" charset="-122"/>
                  <a:cs typeface="Times New Roman" panose="02020603050405020304" pitchFamily="18" charset="0"/>
                </a:rPr>
                <a:t>k</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represents the same projective transformation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0" name="对象 39">
              <a:extLst>
                <a:ext uri="{FF2B5EF4-FFF2-40B4-BE49-F238E27FC236}">
                  <a16:creationId xmlns:a16="http://schemas.microsoft.com/office/drawing/2014/main" id="{7D80AB7B-FC66-4DD1-80E9-DF2736F8DAC3}"/>
                </a:ext>
              </a:extLst>
            </p:cNvPr>
            <p:cNvGraphicFramePr>
              <a:graphicFrameLocks noChangeAspect="1"/>
            </p:cNvGraphicFramePr>
            <p:nvPr>
              <p:extLst>
                <p:ext uri="{D42A27DB-BD31-4B8C-83A1-F6EECF244321}">
                  <p14:modId xmlns:p14="http://schemas.microsoft.com/office/powerpoint/2010/main" val="912344039"/>
                </p:ext>
              </p:extLst>
            </p:nvPr>
          </p:nvGraphicFramePr>
          <p:xfrm>
            <a:off x="8342898" y="3870112"/>
            <a:ext cx="730250" cy="436562"/>
          </p:xfrm>
          <a:graphic>
            <a:graphicData uri="http://schemas.openxmlformats.org/presentationml/2006/ole">
              <mc:AlternateContent xmlns:mc="http://schemas.openxmlformats.org/markup-compatibility/2006">
                <mc:Choice xmlns:v="urn:schemas-microsoft-com:vml" Requires="v">
                  <p:oleObj spid="_x0000_s212065" name="Equation" r:id="rId9" imgW="469800" imgH="253800" progId="Equation.DSMT4">
                    <p:embed/>
                  </p:oleObj>
                </mc:Choice>
                <mc:Fallback>
                  <p:oleObj name="Equation" r:id="rId9" imgW="469800" imgH="253800" progId="Equation.DSMT4">
                    <p:embed/>
                    <p:pic>
                      <p:nvPicPr>
                        <p:cNvPr id="28" name="对象 27">
                          <a:extLst>
                            <a:ext uri="{FF2B5EF4-FFF2-40B4-BE49-F238E27FC236}">
                              <a16:creationId xmlns:a16="http://schemas.microsoft.com/office/drawing/2014/main" id="{A20A2E6F-E2F0-4EB1-92ED-9A3C9BAE1B9A}"/>
                            </a:ext>
                          </a:extLst>
                        </p:cNvPr>
                        <p:cNvPicPr>
                          <a:picLocks noChangeAspect="1" noChangeArrowheads="1"/>
                        </p:cNvPicPr>
                        <p:nvPr/>
                      </p:nvPicPr>
                      <p:blipFill>
                        <a:blip r:embed="rId10"/>
                        <a:srcRect/>
                        <a:stretch>
                          <a:fillRect/>
                        </a:stretch>
                      </p:blipFill>
                      <p:spPr bwMode="auto">
                        <a:xfrm>
                          <a:off x="8342898" y="3870112"/>
                          <a:ext cx="730250" cy="436562"/>
                        </a:xfrm>
                        <a:prstGeom prst="rect">
                          <a:avLst/>
                        </a:prstGeom>
                        <a:noFill/>
                      </p:spPr>
                    </p:pic>
                  </p:oleObj>
                </mc:Fallback>
              </mc:AlternateContent>
            </a:graphicData>
          </a:graphic>
        </p:graphicFrame>
      </p:grpSp>
      <p:grpSp>
        <p:nvGrpSpPr>
          <p:cNvPr id="10" name="组合 9">
            <a:extLst>
              <a:ext uri="{FF2B5EF4-FFF2-40B4-BE49-F238E27FC236}">
                <a16:creationId xmlns:a16="http://schemas.microsoft.com/office/drawing/2014/main" id="{D7121787-37A2-4E80-B0BD-44BC21839CEF}"/>
              </a:ext>
            </a:extLst>
          </p:cNvPr>
          <p:cNvGrpSpPr/>
          <p:nvPr/>
        </p:nvGrpSpPr>
        <p:grpSpPr>
          <a:xfrm>
            <a:off x="7702704" y="4696351"/>
            <a:ext cx="2749556" cy="972265"/>
            <a:chOff x="7702704" y="4696351"/>
            <a:chExt cx="2749556" cy="972265"/>
          </a:xfrm>
        </p:grpSpPr>
        <p:sp>
          <p:nvSpPr>
            <p:cNvPr id="41" name="AutoShape 37">
              <a:extLst>
                <a:ext uri="{FF2B5EF4-FFF2-40B4-BE49-F238E27FC236}">
                  <a16:creationId xmlns:a16="http://schemas.microsoft.com/office/drawing/2014/main" id="{34EB5414-3D03-410E-8D4B-C871C835BF9B}"/>
                </a:ext>
              </a:extLst>
            </p:cNvPr>
            <p:cNvSpPr>
              <a:spLocks noChangeArrowheads="1"/>
            </p:cNvSpPr>
            <p:nvPr/>
          </p:nvSpPr>
          <p:spPr bwMode="auto">
            <a:xfrm rot="5400000">
              <a:off x="8838384" y="4826939"/>
              <a:ext cx="469528" cy="208352"/>
            </a:xfrm>
            <a:prstGeom prst="rightArrow">
              <a:avLst>
                <a:gd name="adj1" fmla="val 50000"/>
                <a:gd name="adj2" fmla="val 50002"/>
              </a:avLst>
            </a:prstGeom>
            <a:solidFill>
              <a:schemeClr val="accent6">
                <a:lumMod val="50000"/>
              </a:schemeClr>
            </a:solidFill>
            <a:ln>
              <a:noFill/>
            </a:ln>
            <a:effectLst/>
          </p:spPr>
          <p:txBody>
            <a:bodyPr wrap="none"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spcBef>
                  <a:spcPct val="0"/>
                </a:spcBef>
              </a:pPr>
              <a:endParaRPr lang="zh-CN" altLang="en-US" sz="2400" dirty="0">
                <a:latin typeface="Times New Roman" panose="02020603050405020304" pitchFamily="18" charset="0"/>
                <a:ea typeface="宋体" panose="02010600030101010101" pitchFamily="2" charset="-122"/>
              </a:endParaRPr>
            </a:p>
          </p:txBody>
        </p:sp>
        <p:sp>
          <p:nvSpPr>
            <p:cNvPr id="43" name="文本框 42">
              <a:extLst>
                <a:ext uri="{FF2B5EF4-FFF2-40B4-BE49-F238E27FC236}">
                  <a16:creationId xmlns:a16="http://schemas.microsoft.com/office/drawing/2014/main" id="{D583381A-765B-40E5-8153-97A16C236F81}"/>
                </a:ext>
              </a:extLst>
            </p:cNvPr>
            <p:cNvSpPr txBox="1"/>
            <p:nvPr/>
          </p:nvSpPr>
          <p:spPr>
            <a:xfrm>
              <a:off x="7702704" y="5206951"/>
              <a:ext cx="2749556" cy="461665"/>
            </a:xfrm>
            <a:prstGeom prst="rect">
              <a:avLst/>
            </a:prstGeom>
            <a:solidFill>
              <a:srgbClr val="002060"/>
            </a:solidFill>
          </p:spPr>
          <p:txBody>
            <a:bodyPr wrap="square" rtlCol="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400" b="1" i="1"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4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Times New Roman" panose="02020603050405020304" pitchFamily="18" charset="0"/>
                </a:rPr>
                <a:t>’s </a:t>
              </a:r>
              <a:r>
                <a:rPr kumimoji="0" lang="en-US" altLang="zh-CN" sz="2400" b="0" i="0" u="none" strike="noStrike" kern="1200" cap="none" spc="0" normalizeH="0" baseline="0" noProof="0" dirty="0" err="1">
                  <a:ln>
                    <a:noFill/>
                  </a:ln>
                  <a:solidFill>
                    <a:srgbClr val="FFFF00"/>
                  </a:solidFill>
                  <a:effectLst/>
                  <a:uLnTx/>
                  <a:uFillTx/>
                  <a:latin typeface="Times New Roman" panose="02020603050405020304" pitchFamily="18" charset="0"/>
                  <a:ea typeface="宋体" panose="02010600030101010101" pitchFamily="2" charset="-122"/>
                  <a:cs typeface="Times New Roman" panose="02020603050405020304" pitchFamily="18" charset="0"/>
                </a:rPr>
                <a:t>DoF</a:t>
              </a:r>
              <a:r>
                <a:rPr kumimoji="0" lang="en-US" altLang="zh-CN" sz="24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Times New Roman" panose="02020603050405020304" pitchFamily="18" charset="0"/>
                </a:rPr>
                <a:t> is 8</a:t>
              </a:r>
              <a:endParaRPr kumimoji="0" lang="zh-CN" altLang="en-US" sz="24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4536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30275" y="76200"/>
            <a:ext cx="8153400" cy="838200"/>
          </a:xfrm>
        </p:spPr>
        <p:txBody>
          <a:bodyPr/>
          <a:lstStyle/>
          <a:p>
            <a:r>
              <a:rPr lang="en-US" altLang="zh-CN" sz="3000" dirty="0">
                <a:ea typeface="楷体" panose="02010609060101010101" pitchFamily="49" charset="-122"/>
                <a:cs typeface="Calibri" panose="020F0502020204030204" pitchFamily="34" charset="0"/>
              </a:rPr>
              <a:t>Outline</a:t>
            </a:r>
            <a:endParaRPr lang="zh-CN" altLang="en-US" sz="3000" dirty="0">
              <a:ea typeface="楷体" panose="02010609060101010101" pitchFamily="49" charset="-122"/>
              <a:cs typeface="Calibri" panose="020F0502020204030204" pitchFamily="34" charset="0"/>
            </a:endParaRPr>
          </a:p>
        </p:txBody>
      </p:sp>
      <p:sp>
        <p:nvSpPr>
          <p:cNvPr id="14339" name="Rectangle 3"/>
          <p:cNvSpPr txBox="1">
            <a:spLocks noChangeArrowheads="1"/>
          </p:cNvSpPr>
          <p:nvPr/>
        </p:nvSpPr>
        <p:spPr bwMode="auto">
          <a:xfrm>
            <a:off x="572294" y="931866"/>
            <a:ext cx="10771442" cy="460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buFontTx/>
              <a:buChar char="•"/>
              <a:defRPr/>
            </a:pPr>
            <a:r>
              <a:rPr lang="en-US" altLang="zh-CN" sz="2800" dirty="0">
                <a:solidFill>
                  <a:schemeClr val="bg1">
                    <a:lumMod val="65000"/>
                  </a:schemeClr>
                </a:solidFill>
                <a:latin typeface="Calibri" panose="020F0502020204030204" pitchFamily="34" charset="0"/>
                <a:ea typeface="楷体" panose="02010609060101010101" pitchFamily="49" charset="-122"/>
                <a:cs typeface="Calibri" panose="020F0502020204030204" pitchFamily="34" charset="0"/>
              </a:rPr>
              <a:t>Linear Geometric Transformations on 2D Plane</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Group and Geometry</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Linear Geometric Transformations in 3D Space</a:t>
            </a:r>
          </a:p>
        </p:txBody>
      </p:sp>
    </p:spTree>
    <p:extLst>
      <p:ext uri="{BB962C8B-B14F-4D97-AF65-F5344CB8AC3E}">
        <p14:creationId xmlns:p14="http://schemas.microsoft.com/office/powerpoint/2010/main" val="3501127124"/>
      </p:ext>
    </p:extLst>
  </p:cSld>
  <p:clrMapOvr>
    <a:masterClrMapping/>
  </p:clrMapOvr>
  <p:transition advTm="12526"/>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61186</TotalTime>
  <Words>736</Words>
  <Application>Microsoft Office PowerPoint</Application>
  <PresentationFormat>宽屏</PresentationFormat>
  <Paragraphs>76</Paragraphs>
  <Slides>16</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2" baseType="lpstr">
      <vt:lpstr>Arial</vt:lpstr>
      <vt:lpstr>Calibri</vt:lpstr>
      <vt:lpstr>Euclid Math One</vt:lpstr>
      <vt:lpstr>Times New Roman</vt:lpstr>
      <vt:lpstr>Blank Presentation</vt:lpstr>
      <vt:lpstr>Equation</vt:lpstr>
      <vt:lpstr>PowerPoint 演示文稿</vt:lpstr>
      <vt:lpstr>Outline</vt:lpstr>
      <vt:lpstr>Linear geometric transformations on 2D plane</vt:lpstr>
      <vt:lpstr>Linear geometric transformations on 2D plane</vt:lpstr>
      <vt:lpstr>Linear geometric transformations on 2D plane</vt:lpstr>
      <vt:lpstr>Linear geometric transformations on 2D plane</vt:lpstr>
      <vt:lpstr>Linear geometric transformations on 2D plane</vt:lpstr>
      <vt:lpstr>Linear geometric transformations on 2D plane</vt:lpstr>
      <vt:lpstr>Outline</vt:lpstr>
      <vt:lpstr>PowerPoint 演示文稿</vt:lpstr>
      <vt:lpstr>PowerPoint 演示文稿</vt:lpstr>
      <vt:lpstr>PowerPoint 演示文稿</vt:lpstr>
      <vt:lpstr>PowerPoint 演示文稿</vt:lpstr>
      <vt:lpstr>Outline</vt:lpstr>
      <vt:lpstr>PowerPoint 演示文稿</vt:lpstr>
      <vt:lpstr>PowerPoint 演示文稿</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dc:title>
  <dc:creator>Steve Seitz</dc:creator>
  <cp:lastModifiedBy>lin</cp:lastModifiedBy>
  <cp:revision>6597</cp:revision>
  <cp:lastPrinted>1999-10-04T18:53:50Z</cp:lastPrinted>
  <dcterms:created xsi:type="dcterms:W3CDTF">1998-05-10T17:20:27Z</dcterms:created>
  <dcterms:modified xsi:type="dcterms:W3CDTF">2025-03-13T00:27:36Z</dcterms:modified>
</cp:coreProperties>
</file>