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9" r:id="rId2"/>
    <p:sldId id="993" r:id="rId3"/>
    <p:sldId id="458" r:id="rId4"/>
    <p:sldId id="459" r:id="rId5"/>
    <p:sldId id="460" r:id="rId6"/>
    <p:sldId id="461" r:id="rId7"/>
    <p:sldId id="462" r:id="rId8"/>
    <p:sldId id="463" r:id="rId9"/>
    <p:sldId id="493" r:id="rId10"/>
    <p:sldId id="465" r:id="rId11"/>
    <p:sldId id="466" r:id="rId12"/>
    <p:sldId id="486" r:id="rId13"/>
    <p:sldId id="994" r:id="rId14"/>
    <p:sldId id="470" r:id="rId15"/>
    <p:sldId id="471" r:id="rId16"/>
    <p:sldId id="472" r:id="rId17"/>
    <p:sldId id="473" r:id="rId18"/>
    <p:sldId id="474" r:id="rId19"/>
    <p:sldId id="475" r:id="rId20"/>
    <p:sldId id="995" r:id="rId21"/>
    <p:sldId id="481" r:id="rId22"/>
    <p:sldId id="482" r:id="rId23"/>
    <p:sldId id="483" r:id="rId24"/>
    <p:sldId id="996" r:id="rId25"/>
    <p:sldId id="477" r:id="rId26"/>
    <p:sldId id="478" r:id="rId27"/>
    <p:sldId id="479" r:id="rId28"/>
    <p:sldId id="480" r:id="rId29"/>
    <p:sldId id="863" r:id="rId30"/>
    <p:sldId id="978" r:id="rId31"/>
    <p:sldId id="979" r:id="rId32"/>
    <p:sldId id="980" r:id="rId33"/>
    <p:sldId id="981" r:id="rId34"/>
    <p:sldId id="982" r:id="rId35"/>
    <p:sldId id="983" r:id="rId36"/>
    <p:sldId id="915" r:id="rId37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FF6600"/>
    <a:srgbClr val="990033"/>
    <a:srgbClr val="FF5050"/>
    <a:srgbClr val="990000"/>
    <a:srgbClr val="660066"/>
    <a:srgbClr val="FF3300"/>
    <a:srgbClr val="CC3399"/>
    <a:srgbClr val="DF7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1" autoAdjust="0"/>
    <p:restoredTop sz="96357" autoAdjust="0"/>
  </p:normalViewPr>
  <p:slideViewPr>
    <p:cSldViewPr snapToGrid="0" snapToObjects="1">
      <p:cViewPr varScale="1">
        <p:scale>
          <a:sx n="116" d="100"/>
          <a:sy n="116" d="100"/>
        </p:scale>
        <p:origin x="594" y="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2"/>
    </p:cViewPr>
  </p:sorterViewPr>
  <p:notesViewPr>
    <p:cSldViewPr snapToGrid="0" snapToObjects="1">
      <p:cViewPr varScale="1">
        <p:scale>
          <a:sx n="63" d="100"/>
          <a:sy n="63" d="100"/>
        </p:scale>
        <p:origin x="-2604" y="-114"/>
      </p:cViewPr>
      <p:guideLst>
        <p:guide orient="horz" pos="3224"/>
        <p:guide pos="2237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0.wmf"/><Relationship Id="rId4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2.wmf"/><Relationship Id="rId4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2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FC4600CF-6F06-4714-AF7B-190F71E060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999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5175"/>
            <a:ext cx="6788150" cy="381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840288"/>
            <a:ext cx="5222875" cy="4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B74319BE-11C6-4BB2-9552-47586B450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83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aseline="0" dirty="0"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SCST, Tongji University</a:t>
            </a:r>
            <a:endParaRPr lang="zh-CN" altLang="en-US" sz="1800" baseline="0" dirty="0">
              <a:solidFill>
                <a:schemeClr val="bg1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86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03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15B307-7A22-4C4A-BEEB-9A442EEB68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0C2C6-FD3F-4B42-9659-134EE5D23D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64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144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346FB0-3C42-4F63-B766-701439F2A1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zh-CN" sz="1800" baseline="0" dirty="0"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SCST, Tongji University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  <p:sldLayoutId id="214748377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2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7" Type="http://schemas.openxmlformats.org/officeDocument/2006/relationships/image" Target="../media/image52.jpeg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47.wmf"/><Relationship Id="rId9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8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oleObject" Target="../embeddings/oleObject85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4.wmf"/><Relationship Id="rId1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7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19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6635BD2-7FBA-49EC-924D-C9FCA2E86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96" y="1111994"/>
            <a:ext cx="1065489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Chapter 05</a:t>
            </a:r>
            <a:b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4000" dirty="0">
                <a:ea typeface="宋体" panose="02010600030101010101" pitchFamily="2" charset="-122"/>
              </a:rPr>
              <a:t>Linear 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Least-squares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9225F5A-F04F-4C72-987C-BB7DD2E48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942" y="3612204"/>
            <a:ext cx="634300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Prof. Lin ZHANG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School of Computer Science and Technology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Tongji University</a:t>
            </a:r>
          </a:p>
        </p:txBody>
      </p:sp>
    </p:spTree>
  </p:cSld>
  <p:clrMapOvr>
    <a:masterClrMapping/>
  </p:clrMapOvr>
  <p:transition advTm="711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A57071FE-3270-44A1-AB3F-50AC86A6D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8031162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Useful results</a:t>
            </a:r>
          </a:p>
        </p:txBody>
      </p:sp>
      <p:graphicFrame>
        <p:nvGraphicFramePr>
          <p:cNvPr id="35843" name="Object 8">
            <a:extLst>
              <a:ext uri="{FF2B5EF4-FFF2-40B4-BE49-F238E27FC236}">
                <a16:creationId xmlns:a16="http://schemas.microsoft.com/office/drawing/2014/main" id="{2DCC7BB1-968B-4023-BCA5-1610B5C10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1" y="1651001"/>
          <a:ext cx="14144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2" name="Equation" r:id="rId3" imgW="647419" imgH="215806" progId="Equation.DSMT4">
                  <p:embed/>
                </p:oleObj>
              </mc:Choice>
              <mc:Fallback>
                <p:oleObj name="Equation" r:id="rId3" imgW="647419" imgH="215806" progId="Equation.DSMT4">
                  <p:embed/>
                  <p:pic>
                    <p:nvPicPr>
                      <p:cNvPr id="35843" name="Object 8">
                        <a:extLst>
                          <a:ext uri="{FF2B5EF4-FFF2-40B4-BE49-F238E27FC236}">
                            <a16:creationId xmlns:a16="http://schemas.microsoft.com/office/drawing/2014/main" id="{2DCC7BB1-968B-4023-BCA5-1610B5C10D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1651001"/>
                        <a:ext cx="14144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9">
            <a:extLst>
              <a:ext uri="{FF2B5EF4-FFF2-40B4-BE49-F238E27FC236}">
                <a16:creationId xmlns:a16="http://schemas.microsoft.com/office/drawing/2014/main" id="{0FD83DBB-AE51-4CA4-BC23-AECA06DDB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0" y="2438401"/>
          <a:ext cx="26352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3" name="Equation" r:id="rId5" imgW="1206500" imgH="419100" progId="Equation.DSMT4">
                  <p:embed/>
                </p:oleObj>
              </mc:Choice>
              <mc:Fallback>
                <p:oleObj name="Equation" r:id="rId5" imgW="1206500" imgH="419100" progId="Equation.DSMT4">
                  <p:embed/>
                  <p:pic>
                    <p:nvPicPr>
                      <p:cNvPr id="35844" name="Object 9">
                        <a:extLst>
                          <a:ext uri="{FF2B5EF4-FFF2-40B4-BE49-F238E27FC236}">
                            <a16:creationId xmlns:a16="http://schemas.microsoft.com/office/drawing/2014/main" id="{0FD83DBB-AE51-4CA4-BC23-AECA06DDB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2438401"/>
                        <a:ext cx="26352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10">
            <a:extLst>
              <a:ext uri="{FF2B5EF4-FFF2-40B4-BE49-F238E27FC236}">
                <a16:creationId xmlns:a16="http://schemas.microsoft.com/office/drawing/2014/main" id="{156C30FC-27BA-4A18-A4EC-FB251FAC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02565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Then,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pSp>
        <p:nvGrpSpPr>
          <p:cNvPr id="2133006" name="Group 14">
            <a:extLst>
              <a:ext uri="{FF2B5EF4-FFF2-40B4-BE49-F238E27FC236}">
                <a16:creationId xmlns:a16="http://schemas.microsoft.com/office/drawing/2014/main" id="{64838DCD-058E-4551-AA0B-093DF9AECAD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362200"/>
            <a:ext cx="3886200" cy="2057400"/>
            <a:chOff x="2928" y="1488"/>
            <a:chExt cx="2448" cy="1296"/>
          </a:xfrm>
        </p:grpSpPr>
        <p:pic>
          <p:nvPicPr>
            <p:cNvPr id="35849" name="Picture 12">
              <a:extLst>
                <a:ext uri="{FF2B5EF4-FFF2-40B4-BE49-F238E27FC236}">
                  <a16:creationId xmlns:a16="http://schemas.microsoft.com/office/drawing/2014/main" id="{DD903660-6871-4081-AF11-3BA5F1958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488"/>
              <a:ext cx="744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850" name="AutoShape 13">
              <a:extLst>
                <a:ext uri="{FF2B5EF4-FFF2-40B4-BE49-F238E27FC236}">
                  <a16:creationId xmlns:a16="http://schemas.microsoft.com/office/drawing/2014/main" id="{F4CB9093-55D1-4737-8A19-0A9E5CA6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56"/>
              <a:ext cx="2448" cy="528"/>
            </a:xfrm>
            <a:prstGeom prst="cloudCallout">
              <a:avLst>
                <a:gd name="adj1" fmla="val -60949"/>
                <a:gd name="adj2" fmla="val -59093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6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How to prove?</a:t>
              </a:r>
            </a:p>
          </p:txBody>
        </p:sp>
      </p:grpSp>
      <p:sp>
        <p:nvSpPr>
          <p:cNvPr id="35847" name="Rectangle 15">
            <a:extLst>
              <a:ext uri="{FF2B5EF4-FFF2-40B4-BE49-F238E27FC236}">
                <a16:creationId xmlns:a16="http://schemas.microsoft.com/office/drawing/2014/main" id="{4CC64B79-57BC-4CA3-A095-AE6F4FA6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2400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(1)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sp>
        <p:nvSpPr>
          <p:cNvPr id="35848" name="Rectangle 2">
            <a:extLst>
              <a:ext uri="{FF2B5EF4-FFF2-40B4-BE49-F238E27FC236}">
                <a16:creationId xmlns:a16="http://schemas.microsoft.com/office/drawing/2014/main" id="{8B74173B-B39C-445C-ABF6-5A292A80E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Matrix differentiation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330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BF9B766-1FA0-4102-906E-AF71CC650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Matrix differentiation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A0FF682-E8BF-4A86-B4E9-E74A6F1F5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8031162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Useful results</a:t>
            </a: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7A832D11-1631-4902-9C0D-8E5F1ED09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1325" y="3205163"/>
          <a:ext cx="24399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57" name="Equation" r:id="rId3" imgW="1117115" imgH="215806" progId="Equation.DSMT4">
                  <p:embed/>
                </p:oleObj>
              </mc:Choice>
              <mc:Fallback>
                <p:oleObj name="Equation" r:id="rId3" imgW="1117115" imgH="215806" progId="Equation.DSMT4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:a16="http://schemas.microsoft.com/office/drawing/2014/main" id="{7A832D11-1631-4902-9C0D-8E5F1ED097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3205163"/>
                        <a:ext cx="24399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12">
            <a:extLst>
              <a:ext uri="{FF2B5EF4-FFF2-40B4-BE49-F238E27FC236}">
                <a16:creationId xmlns:a16="http://schemas.microsoft.com/office/drawing/2014/main" id="{0A4B3712-6402-4DAC-BCE6-4A2BE6938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190875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(4)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sp>
        <p:nvSpPr>
          <p:cNvPr id="36870" name="Rectangle 13">
            <a:extLst>
              <a:ext uri="{FF2B5EF4-FFF2-40B4-BE49-F238E27FC236}">
                <a16:creationId xmlns:a16="http://schemas.microsoft.com/office/drawing/2014/main" id="{8A10D880-7F9D-4C20-85C9-2E8809A6D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09925"/>
            <a:ext cx="129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Then,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36871" name="Object 14">
            <a:extLst>
              <a:ext uri="{FF2B5EF4-FFF2-40B4-BE49-F238E27FC236}">
                <a16:creationId xmlns:a16="http://schemas.microsoft.com/office/drawing/2014/main" id="{CB13C51E-9916-46D9-8158-7F6FAE479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3048001"/>
          <a:ext cx="12477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58" name="Equation" r:id="rId5" imgW="571252" imgH="393529" progId="Equation.DSMT4">
                  <p:embed/>
                </p:oleObj>
              </mc:Choice>
              <mc:Fallback>
                <p:oleObj name="Equation" r:id="rId5" imgW="571252" imgH="393529" progId="Equation.DSMT4">
                  <p:embed/>
                  <p:pic>
                    <p:nvPicPr>
                      <p:cNvPr id="36871" name="Object 14">
                        <a:extLst>
                          <a:ext uri="{FF2B5EF4-FFF2-40B4-BE49-F238E27FC236}">
                            <a16:creationId xmlns:a16="http://schemas.microsoft.com/office/drawing/2014/main" id="{CB13C51E-9916-46D9-8158-7F6FAE479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3048001"/>
                        <a:ext cx="124777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5">
            <a:extLst>
              <a:ext uri="{FF2B5EF4-FFF2-40B4-BE49-F238E27FC236}">
                <a16:creationId xmlns:a16="http://schemas.microsoft.com/office/drawing/2014/main" id="{68B86C7A-7649-4284-8CA3-889504FBB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1325" y="4071938"/>
          <a:ext cx="2439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59" name="Equation" r:id="rId7" imgW="1117115" imgH="215806" progId="Equation.DSMT4">
                  <p:embed/>
                </p:oleObj>
              </mc:Choice>
              <mc:Fallback>
                <p:oleObj name="Equation" r:id="rId7" imgW="1117115" imgH="215806" progId="Equation.DSMT4">
                  <p:embed/>
                  <p:pic>
                    <p:nvPicPr>
                      <p:cNvPr id="36872" name="Object 15">
                        <a:extLst>
                          <a:ext uri="{FF2B5EF4-FFF2-40B4-BE49-F238E27FC236}">
                            <a16:creationId xmlns:a16="http://schemas.microsoft.com/office/drawing/2014/main" id="{68B86C7A-7649-4284-8CA3-889504FBB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4071938"/>
                        <a:ext cx="24399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16">
            <a:extLst>
              <a:ext uri="{FF2B5EF4-FFF2-40B4-BE49-F238E27FC236}">
                <a16:creationId xmlns:a16="http://schemas.microsoft.com/office/drawing/2014/main" id="{B3F63B01-CD1B-4A94-86BA-588B4386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59238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(5)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sp>
        <p:nvSpPr>
          <p:cNvPr id="36874" name="Rectangle 17">
            <a:extLst>
              <a:ext uri="{FF2B5EF4-FFF2-40B4-BE49-F238E27FC236}">
                <a16:creationId xmlns:a16="http://schemas.microsoft.com/office/drawing/2014/main" id="{827A2F19-B85D-41AE-A437-817CEDDE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078288"/>
            <a:ext cx="129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Then,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36875" name="Object 18">
            <a:extLst>
              <a:ext uri="{FF2B5EF4-FFF2-40B4-BE49-F238E27FC236}">
                <a16:creationId xmlns:a16="http://schemas.microsoft.com/office/drawing/2014/main" id="{6154DCD1-8BAF-4ABE-9739-61C4B845A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4138" y="3841751"/>
          <a:ext cx="17192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0" name="Equation" r:id="rId9" imgW="787400" imgH="419100" progId="Equation.DSMT4">
                  <p:embed/>
                </p:oleObj>
              </mc:Choice>
              <mc:Fallback>
                <p:oleObj name="Equation" r:id="rId9" imgW="787400" imgH="419100" progId="Equation.DSMT4">
                  <p:embed/>
                  <p:pic>
                    <p:nvPicPr>
                      <p:cNvPr id="36875" name="Object 18">
                        <a:extLst>
                          <a:ext uri="{FF2B5EF4-FFF2-40B4-BE49-F238E27FC236}">
                            <a16:creationId xmlns:a16="http://schemas.microsoft.com/office/drawing/2014/main" id="{6154DCD1-8BAF-4ABE-9739-61C4B845A6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3841751"/>
                        <a:ext cx="171926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9">
            <a:extLst>
              <a:ext uri="{FF2B5EF4-FFF2-40B4-BE49-F238E27FC236}">
                <a16:creationId xmlns:a16="http://schemas.microsoft.com/office/drawing/2014/main" id="{04AEDBA4-8E86-4FD4-AEB0-2F668FCD1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8314" y="4905375"/>
          <a:ext cx="2384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1" name="Equation" r:id="rId11" imgW="1091726" imgH="215806" progId="Equation.DSMT4">
                  <p:embed/>
                </p:oleObj>
              </mc:Choice>
              <mc:Fallback>
                <p:oleObj name="Equation" r:id="rId11" imgW="1091726" imgH="215806" progId="Equation.DSMT4">
                  <p:embed/>
                  <p:pic>
                    <p:nvPicPr>
                      <p:cNvPr id="36876" name="Object 19">
                        <a:extLst>
                          <a:ext uri="{FF2B5EF4-FFF2-40B4-BE49-F238E27FC236}">
                            <a16:creationId xmlns:a16="http://schemas.microsoft.com/office/drawing/2014/main" id="{04AEDBA4-8E86-4FD4-AEB0-2F668FCD1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4" y="4905375"/>
                        <a:ext cx="2384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Rectangle 20">
            <a:extLst>
              <a:ext uri="{FF2B5EF4-FFF2-40B4-BE49-F238E27FC236}">
                <a16:creationId xmlns:a16="http://schemas.microsoft.com/office/drawing/2014/main" id="{148D0C0A-9EB6-4282-85BC-69E45D79D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92675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(6)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sp>
        <p:nvSpPr>
          <p:cNvPr id="36878" name="Rectangle 21">
            <a:extLst>
              <a:ext uri="{FF2B5EF4-FFF2-40B4-BE49-F238E27FC236}">
                <a16:creationId xmlns:a16="http://schemas.microsoft.com/office/drawing/2014/main" id="{9AD1FAEC-F524-4413-9308-076FDC9D6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11725"/>
            <a:ext cx="129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Then,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36879" name="Object 22">
            <a:extLst>
              <a:ext uri="{FF2B5EF4-FFF2-40B4-BE49-F238E27FC236}">
                <a16:creationId xmlns:a16="http://schemas.microsoft.com/office/drawing/2014/main" id="{8DDE6B97-8CF3-449F-B0D3-F45674811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8575" y="4714876"/>
          <a:ext cx="2717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2" name="Equation" r:id="rId13" imgW="1244600" imgH="419100" progId="Equation.DSMT4">
                  <p:embed/>
                </p:oleObj>
              </mc:Choice>
              <mc:Fallback>
                <p:oleObj name="Equation" r:id="rId13" imgW="1244600" imgH="419100" progId="Equation.DSMT4">
                  <p:embed/>
                  <p:pic>
                    <p:nvPicPr>
                      <p:cNvPr id="36879" name="Object 22">
                        <a:extLst>
                          <a:ext uri="{FF2B5EF4-FFF2-40B4-BE49-F238E27FC236}">
                            <a16:creationId xmlns:a16="http://schemas.microsoft.com/office/drawing/2014/main" id="{8DDE6B97-8CF3-449F-B0D3-F45674811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4714876"/>
                        <a:ext cx="2717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23">
            <a:extLst>
              <a:ext uri="{FF2B5EF4-FFF2-40B4-BE49-F238E27FC236}">
                <a16:creationId xmlns:a16="http://schemas.microsoft.com/office/drawing/2014/main" id="{C38FF95A-15C5-4E39-9E89-800A36668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5926" y="5748338"/>
          <a:ext cx="36877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3" name="Equation" r:id="rId15" imgW="1688367" imgH="215806" progId="Equation.DSMT4">
                  <p:embed/>
                </p:oleObj>
              </mc:Choice>
              <mc:Fallback>
                <p:oleObj name="Equation" r:id="rId15" imgW="1688367" imgH="215806" progId="Equation.DSMT4">
                  <p:embed/>
                  <p:pic>
                    <p:nvPicPr>
                      <p:cNvPr id="36880" name="Object 23">
                        <a:extLst>
                          <a:ext uri="{FF2B5EF4-FFF2-40B4-BE49-F238E27FC236}">
                            <a16:creationId xmlns:a16="http://schemas.microsoft.com/office/drawing/2014/main" id="{C38FF95A-15C5-4E39-9E89-800A36668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6" y="5748338"/>
                        <a:ext cx="36877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Rectangle 24">
            <a:extLst>
              <a:ext uri="{FF2B5EF4-FFF2-40B4-BE49-F238E27FC236}">
                <a16:creationId xmlns:a16="http://schemas.microsoft.com/office/drawing/2014/main" id="{1AD08DC8-5D04-4516-9E25-2CBEC40A9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3405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(7)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sp>
        <p:nvSpPr>
          <p:cNvPr id="36882" name="Rectangle 25">
            <a:extLst>
              <a:ext uri="{FF2B5EF4-FFF2-40B4-BE49-F238E27FC236}">
                <a16:creationId xmlns:a16="http://schemas.microsoft.com/office/drawing/2014/main" id="{38E252F3-B6B8-43CC-A81E-9FC8DD718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753100"/>
            <a:ext cx="129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Then,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36883" name="Object 26">
            <a:extLst>
              <a:ext uri="{FF2B5EF4-FFF2-40B4-BE49-F238E27FC236}">
                <a16:creationId xmlns:a16="http://schemas.microsoft.com/office/drawing/2014/main" id="{1D418ED0-D510-4AA1-87C4-78367B05F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5543551"/>
          <a:ext cx="18859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4" name="Equation" r:id="rId17" imgW="863225" imgH="418918" progId="Equation.DSMT4">
                  <p:embed/>
                </p:oleObj>
              </mc:Choice>
              <mc:Fallback>
                <p:oleObj name="Equation" r:id="rId17" imgW="863225" imgH="418918" progId="Equation.DSMT4">
                  <p:embed/>
                  <p:pic>
                    <p:nvPicPr>
                      <p:cNvPr id="36883" name="Object 26">
                        <a:extLst>
                          <a:ext uri="{FF2B5EF4-FFF2-40B4-BE49-F238E27FC236}">
                            <a16:creationId xmlns:a16="http://schemas.microsoft.com/office/drawing/2014/main" id="{1D418ED0-D510-4AA1-87C4-78367B05F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543551"/>
                        <a:ext cx="18859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31">
            <a:extLst>
              <a:ext uri="{FF2B5EF4-FFF2-40B4-BE49-F238E27FC236}">
                <a16:creationId xmlns:a16="http://schemas.microsoft.com/office/drawing/2014/main" id="{C4720D83-578E-4139-88E9-362A9B01A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651000"/>
          <a:ext cx="11366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5" name="Equation" r:id="rId19" imgW="520474" imgH="190417" progId="Equation.DSMT4">
                  <p:embed/>
                </p:oleObj>
              </mc:Choice>
              <mc:Fallback>
                <p:oleObj name="Equation" r:id="rId19" imgW="520474" imgH="190417" progId="Equation.DSMT4">
                  <p:embed/>
                  <p:pic>
                    <p:nvPicPr>
                      <p:cNvPr id="36884" name="Object 31">
                        <a:extLst>
                          <a:ext uri="{FF2B5EF4-FFF2-40B4-BE49-F238E27FC236}">
                            <a16:creationId xmlns:a16="http://schemas.microsoft.com/office/drawing/2014/main" id="{C4720D83-578E-4139-88E9-362A9B01A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51000"/>
                        <a:ext cx="11366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Rectangle 32">
            <a:extLst>
              <a:ext uri="{FF2B5EF4-FFF2-40B4-BE49-F238E27FC236}">
                <a16:creationId xmlns:a16="http://schemas.microsoft.com/office/drawing/2014/main" id="{90AE8DC9-96D9-4734-9774-E32AB59CF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7640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(2)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sp>
        <p:nvSpPr>
          <p:cNvPr id="36886" name="Rectangle 33">
            <a:extLst>
              <a:ext uri="{FF2B5EF4-FFF2-40B4-BE49-F238E27FC236}">
                <a16:creationId xmlns:a16="http://schemas.microsoft.com/office/drawing/2014/main" id="{261ED0BF-E80E-4B19-902F-310EA1A41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85925"/>
            <a:ext cx="129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Then,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36887" name="Object 34">
            <a:extLst>
              <a:ext uri="{FF2B5EF4-FFF2-40B4-BE49-F238E27FC236}">
                <a16:creationId xmlns:a16="http://schemas.microsoft.com/office/drawing/2014/main" id="{0CB3C4CD-26D4-495A-8290-DDA3B226A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1374776"/>
          <a:ext cx="14986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6" name="Equation" r:id="rId21" imgW="685800" imgH="419100" progId="Equation.DSMT4">
                  <p:embed/>
                </p:oleObj>
              </mc:Choice>
              <mc:Fallback>
                <p:oleObj name="Equation" r:id="rId21" imgW="685800" imgH="419100" progId="Equation.DSMT4">
                  <p:embed/>
                  <p:pic>
                    <p:nvPicPr>
                      <p:cNvPr id="36887" name="Object 34">
                        <a:extLst>
                          <a:ext uri="{FF2B5EF4-FFF2-40B4-BE49-F238E27FC236}">
                            <a16:creationId xmlns:a16="http://schemas.microsoft.com/office/drawing/2014/main" id="{0CB3C4CD-26D4-495A-8290-DDA3B226AB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1374776"/>
                        <a:ext cx="14986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对象 2">
            <a:extLst>
              <a:ext uri="{FF2B5EF4-FFF2-40B4-BE49-F238E27FC236}">
                <a16:creationId xmlns:a16="http://schemas.microsoft.com/office/drawing/2014/main" id="{B4D56E56-02C9-4A2E-B4B7-2FC2CC01B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1851" y="2197100"/>
          <a:ext cx="241776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7" name="Equation" r:id="rId23" imgW="1282700" imgH="457200" progId="Equation.DSMT4">
                  <p:embed/>
                </p:oleObj>
              </mc:Choice>
              <mc:Fallback>
                <p:oleObj name="Equation" r:id="rId23" imgW="1282700" imgH="457200" progId="Equation.DSMT4">
                  <p:embed/>
                  <p:pic>
                    <p:nvPicPr>
                      <p:cNvPr id="36888" name="对象 2">
                        <a:extLst>
                          <a:ext uri="{FF2B5EF4-FFF2-40B4-BE49-F238E27FC236}">
                            <a16:creationId xmlns:a16="http://schemas.microsoft.com/office/drawing/2014/main" id="{B4D56E56-02C9-4A2E-B4B7-2FC2CC01B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1" y="2197100"/>
                        <a:ext cx="2417763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Rectangle 32">
            <a:extLst>
              <a:ext uri="{FF2B5EF4-FFF2-40B4-BE49-F238E27FC236}">
                <a16:creationId xmlns:a16="http://schemas.microsoft.com/office/drawing/2014/main" id="{5ADB6015-0FF3-4559-A091-7FCC121E3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1300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(3)                      </a:t>
            </a:r>
            <a:r>
              <a:rPr lang="zh-CN" altLang="en-US" sz="2600">
                <a:ea typeface="宋体" panose="02010600030101010101" pitchFamily="2" charset="-122"/>
              </a:rPr>
              <a:t>，            ，</a:t>
            </a:r>
          </a:p>
        </p:txBody>
      </p:sp>
      <p:graphicFrame>
        <p:nvGraphicFramePr>
          <p:cNvPr id="36890" name="对象 30">
            <a:extLst>
              <a:ext uri="{FF2B5EF4-FFF2-40B4-BE49-F238E27FC236}">
                <a16:creationId xmlns:a16="http://schemas.microsoft.com/office/drawing/2014/main" id="{5AC1019D-37FA-4E54-B988-A74D7D9CB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6726" y="2428875"/>
          <a:ext cx="14128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8" name="Equation" r:id="rId25" imgW="749300" imgH="228600" progId="Equation.DSMT4">
                  <p:embed/>
                </p:oleObj>
              </mc:Choice>
              <mc:Fallback>
                <p:oleObj name="Equation" r:id="rId25" imgW="749300" imgH="228600" progId="Equation.DSMT4">
                  <p:embed/>
                  <p:pic>
                    <p:nvPicPr>
                      <p:cNvPr id="36890" name="对象 30">
                        <a:extLst>
                          <a:ext uri="{FF2B5EF4-FFF2-40B4-BE49-F238E27FC236}">
                            <a16:creationId xmlns:a16="http://schemas.microsoft.com/office/drawing/2014/main" id="{5AC1019D-37FA-4E54-B988-A74D7D9CB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6" y="2428875"/>
                        <a:ext cx="14128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1" name="对象 31">
            <a:extLst>
              <a:ext uri="{FF2B5EF4-FFF2-40B4-BE49-F238E27FC236}">
                <a16:creationId xmlns:a16="http://schemas.microsoft.com/office/drawing/2014/main" id="{3D6F5389-B3DB-4272-AFC9-06AED88A9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8364" y="2454275"/>
          <a:ext cx="9810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9" name="Equation" r:id="rId27" imgW="520474" imgH="190417" progId="Equation.DSMT4">
                  <p:embed/>
                </p:oleObj>
              </mc:Choice>
              <mc:Fallback>
                <p:oleObj name="Equation" r:id="rId27" imgW="520474" imgH="190417" progId="Equation.DSMT4">
                  <p:embed/>
                  <p:pic>
                    <p:nvPicPr>
                      <p:cNvPr id="36891" name="对象 31">
                        <a:extLst>
                          <a:ext uri="{FF2B5EF4-FFF2-40B4-BE49-F238E27FC236}">
                            <a16:creationId xmlns:a16="http://schemas.microsoft.com/office/drawing/2014/main" id="{3D6F5389-B3DB-4272-AFC9-06AED88A9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4" y="2454275"/>
                        <a:ext cx="9810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3C11A2A-C309-48FD-B5F4-49A1DF970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Matrix differentiation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10D7767-7DF3-40FD-85C5-1497C7397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8031162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Useful results</a:t>
            </a:r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B48493B4-71D7-43B3-8563-54B43F8A0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8776" y="2779713"/>
          <a:ext cx="2606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4" name="Equation" r:id="rId3" imgW="1193800" imgH="228600" progId="Equation.DSMT4">
                  <p:embed/>
                </p:oleObj>
              </mc:Choice>
              <mc:Fallback>
                <p:oleObj name="Equation" r:id="rId3" imgW="1193800" imgH="228600" progId="Equation.DSMT4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B48493B4-71D7-43B3-8563-54B43F8A0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6" y="2779713"/>
                        <a:ext cx="26066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12">
            <a:extLst>
              <a:ext uri="{FF2B5EF4-FFF2-40B4-BE49-F238E27FC236}">
                <a16:creationId xmlns:a16="http://schemas.microsoft.com/office/drawing/2014/main" id="{12824B8B-64C7-444F-8929-209611E22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78125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(9)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sp>
        <p:nvSpPr>
          <p:cNvPr id="37894" name="Rectangle 13">
            <a:extLst>
              <a:ext uri="{FF2B5EF4-FFF2-40B4-BE49-F238E27FC236}">
                <a16:creationId xmlns:a16="http://schemas.microsoft.com/office/drawing/2014/main" id="{58A0313E-6AEC-4900-AA8C-7E7259266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97175"/>
            <a:ext cx="129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Then,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37895" name="Object 14">
            <a:extLst>
              <a:ext uri="{FF2B5EF4-FFF2-40B4-BE49-F238E27FC236}">
                <a16:creationId xmlns:a16="http://schemas.microsoft.com/office/drawing/2014/main" id="{79E1683D-F569-4F7D-99D6-063410EC3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7151" y="2635251"/>
          <a:ext cx="19970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5" name="Equation" r:id="rId5" imgW="914400" imgH="393700" progId="Equation.DSMT4">
                  <p:embed/>
                </p:oleObj>
              </mc:Choice>
              <mc:Fallback>
                <p:oleObj name="Equation" r:id="rId5" imgW="914400" imgH="393700" progId="Equation.DSMT4">
                  <p:embed/>
                  <p:pic>
                    <p:nvPicPr>
                      <p:cNvPr id="37895" name="Object 14">
                        <a:extLst>
                          <a:ext uri="{FF2B5EF4-FFF2-40B4-BE49-F238E27FC236}">
                            <a16:creationId xmlns:a16="http://schemas.microsoft.com/office/drawing/2014/main" id="{79E1683D-F569-4F7D-99D6-063410EC3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1" y="2635251"/>
                        <a:ext cx="199707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对象 2">
            <a:extLst>
              <a:ext uri="{FF2B5EF4-FFF2-40B4-BE49-F238E27FC236}">
                <a16:creationId xmlns:a16="http://schemas.microsoft.com/office/drawing/2014/main" id="{EB0D2668-3C37-422D-B01C-725005F54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2075" y="3540126"/>
          <a:ext cx="2209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6" name="Equation" r:id="rId7" imgW="1079500" imgH="419100" progId="Equation.DSMT4">
                  <p:embed/>
                </p:oleObj>
              </mc:Choice>
              <mc:Fallback>
                <p:oleObj name="Equation" r:id="rId7" imgW="1079500" imgH="419100" progId="Equation.DSMT4">
                  <p:embed/>
                  <p:pic>
                    <p:nvPicPr>
                      <p:cNvPr id="37896" name="对象 2">
                        <a:extLst>
                          <a:ext uri="{FF2B5EF4-FFF2-40B4-BE49-F238E27FC236}">
                            <a16:creationId xmlns:a16="http://schemas.microsoft.com/office/drawing/2014/main" id="{EB0D2668-3C37-422D-B01C-725005F54C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3540126"/>
                        <a:ext cx="22098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12">
            <a:extLst>
              <a:ext uri="{FF2B5EF4-FFF2-40B4-BE49-F238E27FC236}">
                <a16:creationId xmlns:a16="http://schemas.microsoft.com/office/drawing/2014/main" id="{3D1DC019-883E-48A4-AB17-E71B8D6C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692525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(10)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37898" name="Object 4">
            <a:extLst>
              <a:ext uri="{FF2B5EF4-FFF2-40B4-BE49-F238E27FC236}">
                <a16:creationId xmlns:a16="http://schemas.microsoft.com/office/drawing/2014/main" id="{B9E69807-F732-44B2-BF64-CB7040022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7838" y="3721100"/>
          <a:ext cx="1663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7" name="Equation" r:id="rId9" imgW="761669" imgH="228501" progId="Equation.DSMT4">
                  <p:embed/>
                </p:oleObj>
              </mc:Choice>
              <mc:Fallback>
                <p:oleObj name="Equation" r:id="rId9" imgW="761669" imgH="228501" progId="Equation.DSMT4">
                  <p:embed/>
                  <p:pic>
                    <p:nvPicPr>
                      <p:cNvPr id="37898" name="Object 4">
                        <a:extLst>
                          <a:ext uri="{FF2B5EF4-FFF2-40B4-BE49-F238E27FC236}">
                            <a16:creationId xmlns:a16="http://schemas.microsoft.com/office/drawing/2014/main" id="{B9E69807-F732-44B2-BF64-CB70400228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3721100"/>
                        <a:ext cx="1663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文本框 3">
            <a:extLst>
              <a:ext uri="{FF2B5EF4-FFF2-40B4-BE49-F238E27FC236}">
                <a16:creationId xmlns:a16="http://schemas.microsoft.com/office/drawing/2014/main" id="{3121B6DF-3B6D-4566-B73F-ACC07B5AD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3719513"/>
            <a:ext cx="1720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is invertible,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900" name="Object 27">
            <a:extLst>
              <a:ext uri="{FF2B5EF4-FFF2-40B4-BE49-F238E27FC236}">
                <a16:creationId xmlns:a16="http://schemas.microsoft.com/office/drawing/2014/main" id="{1CC257CB-587E-416A-8981-5E5F5AD756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5926" y="1806575"/>
          <a:ext cx="3687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8" name="Equation" r:id="rId11" imgW="1688367" imgH="215806" progId="Equation.DSMT4">
                  <p:embed/>
                </p:oleObj>
              </mc:Choice>
              <mc:Fallback>
                <p:oleObj name="Equation" r:id="rId11" imgW="1688367" imgH="215806" progId="Equation.DSMT4">
                  <p:embed/>
                  <p:pic>
                    <p:nvPicPr>
                      <p:cNvPr id="37900" name="Object 27">
                        <a:extLst>
                          <a:ext uri="{FF2B5EF4-FFF2-40B4-BE49-F238E27FC236}">
                            <a16:creationId xmlns:a16="http://schemas.microsoft.com/office/drawing/2014/main" id="{1CC257CB-587E-416A-8981-5E5F5AD756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6" y="1806575"/>
                        <a:ext cx="3687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Rectangle 28">
            <a:extLst>
              <a:ext uri="{FF2B5EF4-FFF2-40B4-BE49-F238E27FC236}">
                <a16:creationId xmlns:a16="http://schemas.microsoft.com/office/drawing/2014/main" id="{8D962349-5F11-451C-8160-4347ABBA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93875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(8)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sp>
        <p:nvSpPr>
          <p:cNvPr id="37902" name="Rectangle 29">
            <a:extLst>
              <a:ext uri="{FF2B5EF4-FFF2-40B4-BE49-F238E27FC236}">
                <a16:creationId xmlns:a16="http://schemas.microsoft.com/office/drawing/2014/main" id="{2EA470DB-407D-411F-AF21-24A75988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12925"/>
            <a:ext cx="129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Then,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37903" name="Object 30">
            <a:extLst>
              <a:ext uri="{FF2B5EF4-FFF2-40B4-BE49-F238E27FC236}">
                <a16:creationId xmlns:a16="http://schemas.microsoft.com/office/drawing/2014/main" id="{A6CBE4E8-AEF4-4E70-9454-4D2704668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1250" y="1603376"/>
          <a:ext cx="20526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9" name="Equation" r:id="rId13" imgW="939800" imgH="419100" progId="Equation.DSMT4">
                  <p:embed/>
                </p:oleObj>
              </mc:Choice>
              <mc:Fallback>
                <p:oleObj name="Equation" r:id="rId13" imgW="939800" imgH="419100" progId="Equation.DSMT4">
                  <p:embed/>
                  <p:pic>
                    <p:nvPicPr>
                      <p:cNvPr id="37903" name="Object 30">
                        <a:extLst>
                          <a:ext uri="{FF2B5EF4-FFF2-40B4-BE49-F238E27FC236}">
                            <a16:creationId xmlns:a16="http://schemas.microsoft.com/office/drawing/2014/main" id="{A6CBE4E8-AEF4-4E70-9454-4D2704668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1603376"/>
                        <a:ext cx="205263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10771442" cy="460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Matrix Differentiation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Lagrange Multiplier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Least-squares for Homogeneous Linear Systems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Least-squares for Inhomogeneous Linear Systems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An SVD-based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2658701848"/>
      </p:ext>
    </p:extLst>
  </p:cSld>
  <p:clrMapOvr>
    <a:masterClrMapping/>
  </p:clrMapOvr>
  <p:transition advTm="1252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5CA1CB6-370F-4108-B930-EB56FF47B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Lagrange multiplier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9D300EB-D06F-4607-B3C9-58E3BFED5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886936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Single-variable function</a:t>
            </a: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C57286B8-1022-4B2A-B02F-AFFC17FA7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1657351"/>
            <a:ext cx="78390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is differentiable in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. At                      , 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achieves an extremum</a:t>
            </a:r>
            <a:endParaRPr lang="zh-CN" altLang="en-US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9941" name="Object 6">
            <a:extLst>
              <a:ext uri="{FF2B5EF4-FFF2-40B4-BE49-F238E27FC236}">
                <a16:creationId xmlns:a16="http://schemas.microsoft.com/office/drawing/2014/main" id="{C230A092-F753-42CF-91AE-03B62074B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9089" y="1628776"/>
          <a:ext cx="14636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2" name="Equation" r:id="rId3" imgW="634725" imgH="228501" progId="Equation.DSMT4">
                  <p:embed/>
                </p:oleObj>
              </mc:Choice>
              <mc:Fallback>
                <p:oleObj name="Equation" r:id="rId3" imgW="634725" imgH="228501" progId="Equation.DSMT4">
                  <p:embed/>
                  <p:pic>
                    <p:nvPicPr>
                      <p:cNvPr id="39941" name="Object 6">
                        <a:extLst>
                          <a:ext uri="{FF2B5EF4-FFF2-40B4-BE49-F238E27FC236}">
                            <a16:creationId xmlns:a16="http://schemas.microsoft.com/office/drawing/2014/main" id="{C230A092-F753-42CF-91AE-03B62074BF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9" y="1628776"/>
                        <a:ext cx="14636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2" name="Group 18">
            <a:extLst>
              <a:ext uri="{FF2B5EF4-FFF2-40B4-BE49-F238E27FC236}">
                <a16:creationId xmlns:a16="http://schemas.microsoft.com/office/drawing/2014/main" id="{1F1F2E13-F872-4016-BC4B-4738EB4F4EB8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95525"/>
            <a:ext cx="2286000" cy="979488"/>
            <a:chOff x="576" y="1299"/>
            <a:chExt cx="1440" cy="617"/>
          </a:xfrm>
        </p:grpSpPr>
        <p:sp>
          <p:nvSpPr>
            <p:cNvPr id="39949" name="AutoShape 9">
              <a:extLst>
                <a:ext uri="{FF2B5EF4-FFF2-40B4-BE49-F238E27FC236}">
                  <a16:creationId xmlns:a16="http://schemas.microsoft.com/office/drawing/2014/main" id="{70F26A38-80A2-4A42-8F2D-415981A71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54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50" name="Object 11">
              <a:extLst>
                <a:ext uri="{FF2B5EF4-FFF2-40B4-BE49-F238E27FC236}">
                  <a16:creationId xmlns:a16="http://schemas.microsoft.com/office/drawing/2014/main" id="{0F6731C0-4050-49C8-8F66-9C316A6BC3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4" y="1299"/>
            <a:ext cx="902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03" name="Equation" r:id="rId5" imgW="571252" imgH="393529" progId="Equation.DSMT4">
                    <p:embed/>
                  </p:oleObj>
                </mc:Choice>
                <mc:Fallback>
                  <p:oleObj name="Equation" r:id="rId5" imgW="571252" imgH="393529" progId="Equation.DSMT4">
                    <p:embed/>
                    <p:pic>
                      <p:nvPicPr>
                        <p:cNvPr id="39950" name="Object 11">
                          <a:extLst>
                            <a:ext uri="{FF2B5EF4-FFF2-40B4-BE49-F238E27FC236}">
                              <a16:creationId xmlns:a16="http://schemas.microsoft.com/office/drawing/2014/main" id="{0F6731C0-4050-49C8-8F66-9C316A6BC3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1299"/>
                          <a:ext cx="902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3" name="Rectangle 3">
            <a:extLst>
              <a:ext uri="{FF2B5EF4-FFF2-40B4-BE49-F238E27FC236}">
                <a16:creationId xmlns:a16="http://schemas.microsoft.com/office/drawing/2014/main" id="{107724A9-4D92-4F04-AECD-CFC046301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3389313"/>
            <a:ext cx="886936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Two-variables function</a:t>
            </a:r>
          </a:p>
        </p:txBody>
      </p:sp>
      <p:sp>
        <p:nvSpPr>
          <p:cNvPr id="39944" name="Rectangle 14">
            <a:extLst>
              <a:ext uri="{FF2B5EF4-FFF2-40B4-BE49-F238E27FC236}">
                <a16:creationId xmlns:a16="http://schemas.microsoft.com/office/drawing/2014/main" id="{FA71BFF9-5CA3-4500-BFCB-4DB38D3D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048126"/>
            <a:ext cx="736441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is differentiable in its domain. At                ,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achieves an extremum</a:t>
            </a:r>
            <a:endParaRPr lang="zh-CN" altLang="en-US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9945" name="Object 15">
            <a:extLst>
              <a:ext uri="{FF2B5EF4-FFF2-40B4-BE49-F238E27FC236}">
                <a16:creationId xmlns:a16="http://schemas.microsoft.com/office/drawing/2014/main" id="{4FB04244-FEA2-40B7-B7BB-1ED2BBA26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76" y="4016376"/>
          <a:ext cx="11350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4" name="Equation" r:id="rId7" imgW="482391" imgH="228501" progId="Equation.DSMT4">
                  <p:embed/>
                </p:oleObj>
              </mc:Choice>
              <mc:Fallback>
                <p:oleObj name="Equation" r:id="rId7" imgW="482391" imgH="228501" progId="Equation.DSMT4">
                  <p:embed/>
                  <p:pic>
                    <p:nvPicPr>
                      <p:cNvPr id="39945" name="Object 15">
                        <a:extLst>
                          <a:ext uri="{FF2B5EF4-FFF2-40B4-BE49-F238E27FC236}">
                            <a16:creationId xmlns:a16="http://schemas.microsoft.com/office/drawing/2014/main" id="{4FB04244-FEA2-40B7-B7BB-1ED2BBA262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6" y="4016376"/>
                        <a:ext cx="11350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6" name="Group 20">
            <a:extLst>
              <a:ext uri="{FF2B5EF4-FFF2-40B4-BE49-F238E27FC236}">
                <a16:creationId xmlns:a16="http://schemas.microsoft.com/office/drawing/2014/main" id="{8066F3BA-6C55-444D-83AA-597DD65F448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876800"/>
            <a:ext cx="4724400" cy="1042988"/>
            <a:chOff x="576" y="3072"/>
            <a:chExt cx="2976" cy="657"/>
          </a:xfrm>
        </p:grpSpPr>
        <p:sp>
          <p:nvSpPr>
            <p:cNvPr id="39947" name="AutoShape 16">
              <a:extLst>
                <a:ext uri="{FF2B5EF4-FFF2-40B4-BE49-F238E27FC236}">
                  <a16:creationId xmlns:a16="http://schemas.microsoft.com/office/drawing/2014/main" id="{D5B3B625-3452-4542-A7B8-05AA8D1F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18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8" name="Object 17">
              <a:extLst>
                <a:ext uri="{FF2B5EF4-FFF2-40B4-BE49-F238E27FC236}">
                  <a16:creationId xmlns:a16="http://schemas.microsoft.com/office/drawing/2014/main" id="{C29582DE-100D-48FC-B9E8-A2033CB325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6" y="3072"/>
            <a:ext cx="2406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05" name="Equation" r:id="rId9" imgW="1524000" imgH="419100" progId="Equation.DSMT4">
                    <p:embed/>
                  </p:oleObj>
                </mc:Choice>
                <mc:Fallback>
                  <p:oleObj name="Equation" r:id="rId9" imgW="1524000" imgH="419100" progId="Equation.DSMT4">
                    <p:embed/>
                    <p:pic>
                      <p:nvPicPr>
                        <p:cNvPr id="39948" name="Object 17">
                          <a:extLst>
                            <a:ext uri="{FF2B5EF4-FFF2-40B4-BE49-F238E27FC236}">
                              <a16:creationId xmlns:a16="http://schemas.microsoft.com/office/drawing/2014/main" id="{C29582DE-100D-48FC-B9E8-A2033CB325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3072"/>
                          <a:ext cx="2406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CD6B2B6-782C-4E1C-A4BB-198B67503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Lagrange multiplier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5B59FA0-2752-491C-87D7-1420C89B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886936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In general case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99EBAC2B-BD59-415D-9189-E8EAAE6CE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1684339"/>
          <a:ext cx="727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6" name="Equation" r:id="rId3" imgW="342751" imgH="203112" progId="Equation.DSMT4">
                  <p:embed/>
                </p:oleObj>
              </mc:Choice>
              <mc:Fallback>
                <p:oleObj name="Equation" r:id="rId3" imgW="342751" imgH="203112" progId="Equation.DSMT4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id="{99EBAC2B-BD59-415D-9189-E8EAAE6CE7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684339"/>
                        <a:ext cx="7270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>
            <a:extLst>
              <a:ext uri="{FF2B5EF4-FFF2-40B4-BE49-F238E27FC236}">
                <a16:creationId xmlns:a16="http://schemas.microsoft.com/office/drawing/2014/main" id="{CE62FE9D-A01D-41BB-A030-C98301740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1657351"/>
            <a:ext cx="80581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If           ,                 achieves a local extremum at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and it is derivable at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, then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is a stationary point of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>
                <a:ea typeface="宋体" panose="02010600030101010101" pitchFamily="2" charset="-122"/>
              </a:rPr>
              <a:t>, i.g.,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40966" name="Object 8">
            <a:extLst>
              <a:ext uri="{FF2B5EF4-FFF2-40B4-BE49-F238E27FC236}">
                <a16:creationId xmlns:a16="http://schemas.microsoft.com/office/drawing/2014/main" id="{2512BE53-D8D6-4A83-9D71-F73824DFF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26" y="2692400"/>
          <a:ext cx="50911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7" name="Equation" r:id="rId5" imgW="2032000" imgH="431800" progId="Equation.DSMT4">
                  <p:embed/>
                </p:oleObj>
              </mc:Choice>
              <mc:Fallback>
                <p:oleObj name="Equation" r:id="rId5" imgW="2032000" imgH="431800" progId="Equation.DSMT4">
                  <p:embed/>
                  <p:pic>
                    <p:nvPicPr>
                      <p:cNvPr id="40966" name="Object 8">
                        <a:extLst>
                          <a:ext uri="{FF2B5EF4-FFF2-40B4-BE49-F238E27FC236}">
                            <a16:creationId xmlns:a16="http://schemas.microsoft.com/office/drawing/2014/main" id="{2512BE53-D8D6-4A83-9D71-F73824DFFB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6" y="2692400"/>
                        <a:ext cx="50911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5">
            <a:extLst>
              <a:ext uri="{FF2B5EF4-FFF2-40B4-BE49-F238E27FC236}">
                <a16:creationId xmlns:a16="http://schemas.microsoft.com/office/drawing/2014/main" id="{2E9E2C59-A534-42AA-B10D-14020C3C4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3886200"/>
            <a:ext cx="757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Or in other words,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id="{95372E75-D8B0-46DC-9135-003B9DDD8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2488" y="4505326"/>
          <a:ext cx="21955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8" name="Equation" r:id="rId7" imgW="876300" imgH="241300" progId="Equation.DSMT4">
                  <p:embed/>
                </p:oleObj>
              </mc:Choice>
              <mc:Fallback>
                <p:oleObj name="Equation" r:id="rId7" imgW="876300" imgH="241300" progId="Equation.DSMT4">
                  <p:embed/>
                  <p:pic>
                    <p:nvPicPr>
                      <p:cNvPr id="40968" name="Object 8">
                        <a:extLst>
                          <a:ext uri="{FF2B5EF4-FFF2-40B4-BE49-F238E27FC236}">
                            <a16:creationId xmlns:a16="http://schemas.microsoft.com/office/drawing/2014/main" id="{95372E75-D8B0-46DC-9135-003B9DDD8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4505326"/>
                        <a:ext cx="21955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6">
            <a:extLst>
              <a:ext uri="{FF2B5EF4-FFF2-40B4-BE49-F238E27FC236}">
                <a16:creationId xmlns:a16="http://schemas.microsoft.com/office/drawing/2014/main" id="{BC80E2D8-463C-495A-8170-145CAE7DD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2338" y="1606550"/>
          <a:ext cx="1200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9" name="Equation" r:id="rId9" imgW="520474" imgH="190417" progId="Equation.DSMT4">
                  <p:embed/>
                </p:oleObj>
              </mc:Choice>
              <mc:Fallback>
                <p:oleObj name="Equation" r:id="rId9" imgW="520474" imgH="190417" progId="Equation.DSMT4">
                  <p:embed/>
                  <p:pic>
                    <p:nvPicPr>
                      <p:cNvPr id="40969" name="Object 6">
                        <a:extLst>
                          <a:ext uri="{FF2B5EF4-FFF2-40B4-BE49-F238E27FC236}">
                            <a16:creationId xmlns:a16="http://schemas.microsoft.com/office/drawing/2014/main" id="{BC80E2D8-463C-495A-8170-145CAE7DD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1606550"/>
                        <a:ext cx="12001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32D130D-9985-4170-B920-2815FEF10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Lagrange multiplier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8A58FFC-22ED-4798-9562-29028C49F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8869362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400">
                <a:ea typeface="ＭＳ Ｐゴシック" panose="020B0600070205080204" pitchFamily="34" charset="-128"/>
              </a:rPr>
              <a:t>Lagrange multiplier is a strategy for finding </a:t>
            </a:r>
            <a:r>
              <a:rPr lang="en-US" altLang="zh-CN" sz="2400" b="1">
                <a:solidFill>
                  <a:srgbClr val="C00000"/>
                </a:solidFill>
                <a:ea typeface="ＭＳ Ｐゴシック" panose="020B0600070205080204" pitchFamily="34" charset="-128"/>
              </a:rPr>
              <a:t>all the</a:t>
            </a:r>
            <a:r>
              <a:rPr lang="en-US" altLang="zh-CN" sz="240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ea typeface="ＭＳ Ｐゴシック" panose="020B0600070205080204" pitchFamily="34" charset="-128"/>
              </a:rPr>
              <a:t>possible</a:t>
            </a:r>
            <a:r>
              <a:rPr lang="en-US" altLang="zh-CN" sz="240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>
                <a:ea typeface="ＭＳ Ｐゴシック" panose="020B0600070205080204" pitchFamily="34" charset="-128"/>
              </a:rPr>
              <a:t>extremum points of a function subject to equality constraints</a:t>
            </a:r>
          </a:p>
        </p:txBody>
      </p:sp>
      <p:grpSp>
        <p:nvGrpSpPr>
          <p:cNvPr id="2120737" name="Group 33">
            <a:extLst>
              <a:ext uri="{FF2B5EF4-FFF2-40B4-BE49-F238E27FC236}">
                <a16:creationId xmlns:a16="http://schemas.microsoft.com/office/drawing/2014/main" id="{D961730D-C4D6-4C82-A7C3-6BB777B5FC9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828801"/>
            <a:ext cx="8763000" cy="1020763"/>
            <a:chOff x="528" y="1328"/>
            <a:chExt cx="5520" cy="643"/>
          </a:xfrm>
        </p:grpSpPr>
        <p:sp>
          <p:nvSpPr>
            <p:cNvPr id="42001" name="Rectangle 17">
              <a:extLst>
                <a:ext uri="{FF2B5EF4-FFF2-40B4-BE49-F238E27FC236}">
                  <a16:creationId xmlns:a16="http://schemas.microsoft.com/office/drawing/2014/main" id="{D16F2373-AB5F-492D-88B2-948C2E77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344"/>
              <a:ext cx="4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Problem: find </a:t>
              </a:r>
              <a:r>
                <a:rPr lang="en-US" altLang="zh-CN" sz="2400" b="1">
                  <a:solidFill>
                    <a:srgbClr val="C00000"/>
                  </a:solidFill>
                  <a:ea typeface="ＭＳ Ｐゴシック" panose="020B0600070205080204" pitchFamily="34" charset="-128"/>
                </a:rPr>
                <a:t>all the possible </a:t>
              </a:r>
              <a:r>
                <a:rPr lang="en-US" altLang="zh-CN" sz="2400">
                  <a:ea typeface="宋体" panose="02010600030101010101" pitchFamily="2" charset="-122"/>
                </a:rPr>
                <a:t>extremum points for 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graphicFrame>
          <p:nvGraphicFramePr>
            <p:cNvPr id="42002" name="Object 18">
              <a:extLst>
                <a:ext uri="{FF2B5EF4-FFF2-40B4-BE49-F238E27FC236}">
                  <a16:creationId xmlns:a16="http://schemas.microsoft.com/office/drawing/2014/main" id="{DBD00483-4366-4922-B8F6-4FDAACBB06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4" y="1328"/>
            <a:ext cx="14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60" name="Equation" r:id="rId3" imgW="1104900" imgH="228600" progId="Equation.DSMT4">
                    <p:embed/>
                  </p:oleObj>
                </mc:Choice>
                <mc:Fallback>
                  <p:oleObj name="Equation" r:id="rId3" imgW="1104900" imgH="228600" progId="Equation.DSMT4">
                    <p:embed/>
                    <p:pic>
                      <p:nvPicPr>
                        <p:cNvPr id="42002" name="Object 18">
                          <a:extLst>
                            <a:ext uri="{FF2B5EF4-FFF2-40B4-BE49-F238E27FC236}">
                              <a16:creationId xmlns:a16="http://schemas.microsoft.com/office/drawing/2014/main" id="{DBD00483-4366-4922-B8F6-4FDAACBB06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4" y="1328"/>
                          <a:ext cx="149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3" name="Rectangle 19">
              <a:extLst>
                <a:ext uri="{FF2B5EF4-FFF2-40B4-BE49-F238E27FC236}">
                  <a16:creationId xmlns:a16="http://schemas.microsoft.com/office/drawing/2014/main" id="{FC2E6A28-705E-48F3-B807-8439B77F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80"/>
              <a:ext cx="5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under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>
                  <a:ea typeface="宋体" panose="02010600030101010101" pitchFamily="2" charset="-122"/>
                </a:rPr>
                <a:t> constraints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graphicFrame>
          <p:nvGraphicFramePr>
            <p:cNvPr id="42004" name="Object 20">
              <a:extLst>
                <a:ext uri="{FF2B5EF4-FFF2-40B4-BE49-F238E27FC236}">
                  <a16:creationId xmlns:a16="http://schemas.microsoft.com/office/drawing/2014/main" id="{26461BDF-CD91-40B5-9835-25F7260D65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2" y="1644"/>
            <a:ext cx="203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61" name="Equation" r:id="rId5" imgW="1409700" imgH="228600" progId="Equation.DSMT4">
                    <p:embed/>
                  </p:oleObj>
                </mc:Choice>
                <mc:Fallback>
                  <p:oleObj name="Equation" r:id="rId5" imgW="1409700" imgH="228600" progId="Equation.DSMT4">
                    <p:embed/>
                    <p:pic>
                      <p:nvPicPr>
                        <p:cNvPr id="42004" name="Object 20">
                          <a:extLst>
                            <a:ext uri="{FF2B5EF4-FFF2-40B4-BE49-F238E27FC236}">
                              <a16:creationId xmlns:a16="http://schemas.microsoft.com/office/drawing/2014/main" id="{26461BDF-CD91-40B5-9835-25F7260D65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1644"/>
                          <a:ext cx="203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20739" name="Group 35">
            <a:extLst>
              <a:ext uri="{FF2B5EF4-FFF2-40B4-BE49-F238E27FC236}">
                <a16:creationId xmlns:a16="http://schemas.microsoft.com/office/drawing/2014/main" id="{125F5BCF-F0B0-436B-B844-81F6D094C48E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3657600"/>
            <a:ext cx="2986088" cy="2743200"/>
            <a:chOff x="3840" y="2256"/>
            <a:chExt cx="1881" cy="1728"/>
          </a:xfrm>
        </p:grpSpPr>
        <p:pic>
          <p:nvPicPr>
            <p:cNvPr id="41999" name="Picture 30" descr="http://upload.wikimedia.org/wikipedia/commons/thumb/d/d8/Langrange_portrait.jpg/200px-Langrange_portrait.jpg">
              <a:extLst>
                <a:ext uri="{FF2B5EF4-FFF2-40B4-BE49-F238E27FC236}">
                  <a16:creationId xmlns:a16="http://schemas.microsoft.com/office/drawing/2014/main" id="{59ECFA80-25C1-4BF3-84FC-A3390CB9D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256"/>
              <a:ext cx="115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0" name="Rectangle 32">
              <a:extLst>
                <a:ext uri="{FF2B5EF4-FFF2-40B4-BE49-F238E27FC236}">
                  <a16:creationId xmlns:a16="http://schemas.microsoft.com/office/drawing/2014/main" id="{5396211C-88EF-4BCB-B045-7FB4D35D0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42"/>
              <a:ext cx="188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Joseph-Louis Lagrange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Jan. 25, 1736~Apr.10, 1813</a:t>
              </a:r>
              <a:endParaRPr lang="zh-CN" altLang="en-US" sz="2000"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05CB2C4-78ED-4756-9F2F-0D3E690397D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708276"/>
            <a:ext cx="6553200" cy="2460625"/>
            <a:chOff x="609600" y="2708434"/>
            <a:chExt cx="6553200" cy="2460586"/>
          </a:xfrm>
        </p:grpSpPr>
        <p:sp>
          <p:nvSpPr>
            <p:cNvPr id="41992" name="Rectangle 26">
              <a:extLst>
                <a:ext uri="{FF2B5EF4-FFF2-40B4-BE49-F238E27FC236}">
                  <a16:creationId xmlns:a16="http://schemas.microsoft.com/office/drawing/2014/main" id="{7178B0EB-6645-425F-AFAE-F8EEDE75A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56" y="3579501"/>
              <a:ext cx="65354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If 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>
                  <a:ea typeface="宋体" panose="02010600030101010101" pitchFamily="2" charset="-122"/>
                </a:rPr>
                <a:t> is an extremum point of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>
                  <a:ea typeface="宋体" panose="02010600030101010101" pitchFamily="2" charset="-122"/>
                </a:rPr>
                <a:t> under constraints</a:t>
              </a:r>
            </a:p>
          </p:txBody>
        </p:sp>
        <p:sp>
          <p:nvSpPr>
            <p:cNvPr id="41993" name="Rectangle 21">
              <a:extLst>
                <a:ext uri="{FF2B5EF4-FFF2-40B4-BE49-F238E27FC236}">
                  <a16:creationId xmlns:a16="http://schemas.microsoft.com/office/drawing/2014/main" id="{58F52025-1D83-402E-B32D-2CF3A713C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901323"/>
              <a:ext cx="2057400" cy="457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Solution: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1994" name="Rectangle 24">
              <a:extLst>
                <a:ext uri="{FF2B5EF4-FFF2-40B4-BE49-F238E27FC236}">
                  <a16:creationId xmlns:a16="http://schemas.microsoft.com/office/drawing/2014/main" id="{63F76B27-4222-4EC3-977F-1FCAE0727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02" y="4707355"/>
              <a:ext cx="42386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a stationary point of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graphicFrame>
          <p:nvGraphicFramePr>
            <p:cNvPr id="41995" name="Object 25">
              <a:extLst>
                <a:ext uri="{FF2B5EF4-FFF2-40B4-BE49-F238E27FC236}">
                  <a16:creationId xmlns:a16="http://schemas.microsoft.com/office/drawing/2014/main" id="{B1FC7946-3C74-4F40-AE7D-866F6C53CC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5588" y="4232629"/>
            <a:ext cx="3673475" cy="51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62" name="Equation" r:id="rId8" imgW="1612900" imgH="228600" progId="Equation.DSMT4">
                    <p:embed/>
                  </p:oleObj>
                </mc:Choice>
                <mc:Fallback>
                  <p:oleObj name="Equation" r:id="rId8" imgW="1612900" imgH="228600" progId="Equation.DSMT4">
                    <p:embed/>
                    <p:pic>
                      <p:nvPicPr>
                        <p:cNvPr id="41995" name="Object 25">
                          <a:extLst>
                            <a:ext uri="{FF2B5EF4-FFF2-40B4-BE49-F238E27FC236}">
                              <a16:creationId xmlns:a16="http://schemas.microsoft.com/office/drawing/2014/main" id="{B1FC7946-3C74-4F40-AE7D-866F6C53CC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588" y="4232629"/>
                          <a:ext cx="3673475" cy="515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6" name="Object 23">
              <a:extLst>
                <a:ext uri="{FF2B5EF4-FFF2-40B4-BE49-F238E27FC236}">
                  <a16:creationId xmlns:a16="http://schemas.microsoft.com/office/drawing/2014/main" id="{DE20F944-0774-4561-B7A5-026D026E7B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5327" y="2708434"/>
            <a:ext cx="4676775" cy="938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63" name="Equation" r:id="rId10" imgW="2133600" imgH="431800" progId="Equation.DSMT4">
                    <p:embed/>
                  </p:oleObj>
                </mc:Choice>
                <mc:Fallback>
                  <p:oleObj name="Equation" r:id="rId10" imgW="2133600" imgH="431800" progId="Equation.DSMT4">
                    <p:embed/>
                    <p:pic>
                      <p:nvPicPr>
                        <p:cNvPr id="41996" name="Object 23">
                          <a:extLst>
                            <a:ext uri="{FF2B5EF4-FFF2-40B4-BE49-F238E27FC236}">
                              <a16:creationId xmlns:a16="http://schemas.microsoft.com/office/drawing/2014/main" id="{DE20F944-0774-4561-B7A5-026D026E7B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5327" y="2708434"/>
                          <a:ext cx="4676775" cy="938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7" name="AutoShape 37">
              <a:extLst>
                <a:ext uri="{FF2B5EF4-FFF2-40B4-BE49-F238E27FC236}">
                  <a16:creationId xmlns:a16="http://schemas.microsoft.com/office/drawing/2014/main" id="{33720EFE-67D5-45CC-A519-E996D9B6C7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33770" y="3988965"/>
              <a:ext cx="314309" cy="285750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998" name="Object 25">
              <a:extLst>
                <a:ext uri="{FF2B5EF4-FFF2-40B4-BE49-F238E27FC236}">
                  <a16:creationId xmlns:a16="http://schemas.microsoft.com/office/drawing/2014/main" id="{E87F307A-07DC-495B-8978-7ABE0F01FC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692" y="4221190"/>
            <a:ext cx="2085508" cy="496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64" name="Equation" r:id="rId12" imgW="952087" imgH="228501" progId="Equation.DSMT4">
                    <p:embed/>
                  </p:oleObj>
                </mc:Choice>
                <mc:Fallback>
                  <p:oleObj name="Equation" r:id="rId12" imgW="952087" imgH="228501" progId="Equation.DSMT4">
                    <p:embed/>
                    <p:pic>
                      <p:nvPicPr>
                        <p:cNvPr id="41998" name="Object 25">
                          <a:extLst>
                            <a:ext uri="{FF2B5EF4-FFF2-40B4-BE49-F238E27FC236}">
                              <a16:creationId xmlns:a16="http://schemas.microsoft.com/office/drawing/2014/main" id="{E87F307A-07DC-495B-8978-7ABE0F01FC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692" y="4221190"/>
                          <a:ext cx="2085508" cy="496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24">
            <a:extLst>
              <a:ext uri="{FF2B5EF4-FFF2-40B4-BE49-F238E27FC236}">
                <a16:creationId xmlns:a16="http://schemas.microsoft.com/office/drawing/2014/main" id="{28D9E068-0C5B-4919-9640-F0D11585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6" y="5178425"/>
            <a:ext cx="5578475" cy="1200150"/>
          </a:xfrm>
          <a:prstGeom prst="rect">
            <a:avLst/>
          </a:prstGeom>
          <a:noFill/>
          <a:ln w="1587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Thus, by identifying the stationary points of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ea typeface="宋体" panose="02010600030101010101" pitchFamily="2" charset="-122"/>
              </a:rPr>
              <a:t>, we can get all the possible extremum points of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400">
                <a:ea typeface="宋体" panose="02010600030101010101" pitchFamily="2" charset="-122"/>
              </a:rPr>
              <a:t> under equality constraints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207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EFC8CC9-CB11-4054-A3CB-4675D7B1E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Lagrange multiplier</a:t>
            </a:r>
          </a:p>
        </p:txBody>
      </p:sp>
      <p:sp>
        <p:nvSpPr>
          <p:cNvPr id="43011" name="Rectangle 10">
            <a:extLst>
              <a:ext uri="{FF2B5EF4-FFF2-40B4-BE49-F238E27FC236}">
                <a16:creationId xmlns:a16="http://schemas.microsoft.com/office/drawing/2014/main" id="{5011FC0F-47B3-4619-992C-D4012F092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6" y="3581400"/>
            <a:ext cx="652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                              is a stationary point of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graphicFrame>
        <p:nvGraphicFramePr>
          <p:cNvPr id="43012" name="Object 11">
            <a:extLst>
              <a:ext uri="{FF2B5EF4-FFF2-40B4-BE49-F238E27FC236}">
                <a16:creationId xmlns:a16="http://schemas.microsoft.com/office/drawing/2014/main" id="{AA51B07D-85C7-4A1A-8B2A-9D09185F0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1700" y="3551239"/>
          <a:ext cx="22288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4" name="Equation" r:id="rId3" imgW="952087" imgH="228501" progId="Equation.DSMT4">
                  <p:embed/>
                </p:oleObj>
              </mc:Choice>
              <mc:Fallback>
                <p:oleObj name="Equation" r:id="rId3" imgW="952087" imgH="228501" progId="Equation.DSMT4">
                  <p:embed/>
                  <p:pic>
                    <p:nvPicPr>
                      <p:cNvPr id="43012" name="Object 11">
                        <a:extLst>
                          <a:ext uri="{FF2B5EF4-FFF2-40B4-BE49-F238E27FC236}">
                            <a16:creationId xmlns:a16="http://schemas.microsoft.com/office/drawing/2014/main" id="{AA51B07D-85C7-4A1A-8B2A-9D09185F0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551239"/>
                        <a:ext cx="22288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AutoShape 17">
            <a:extLst>
              <a:ext uri="{FF2B5EF4-FFF2-40B4-BE49-F238E27FC236}">
                <a16:creationId xmlns:a16="http://schemas.microsoft.com/office/drawing/2014/main" id="{87D69F5F-37AB-4E11-8B1A-59BC6CE59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8" y="3709988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014" name="Object 18">
            <a:extLst>
              <a:ext uri="{FF2B5EF4-FFF2-40B4-BE49-F238E27FC236}">
                <a16:creationId xmlns:a16="http://schemas.microsoft.com/office/drawing/2014/main" id="{AD8F43FD-BD26-40F8-B7CF-069015A27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3138" y="4060826"/>
          <a:ext cx="75057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5" name="Equation" r:id="rId5" imgW="3378200" imgH="431800" progId="Equation.DSMT4">
                  <p:embed/>
                </p:oleObj>
              </mc:Choice>
              <mc:Fallback>
                <p:oleObj name="Equation" r:id="rId5" imgW="3378200" imgH="431800" progId="Equation.DSMT4">
                  <p:embed/>
                  <p:pic>
                    <p:nvPicPr>
                      <p:cNvPr id="43014" name="Object 18">
                        <a:extLst>
                          <a:ext uri="{FF2B5EF4-FFF2-40B4-BE49-F238E27FC236}">
                            <a16:creationId xmlns:a16="http://schemas.microsoft.com/office/drawing/2014/main" id="{AD8F43FD-BD26-40F8-B7CF-069015A27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4060826"/>
                        <a:ext cx="75057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AutoShape 19">
            <a:extLst>
              <a:ext uri="{FF2B5EF4-FFF2-40B4-BE49-F238E27FC236}">
                <a16:creationId xmlns:a16="http://schemas.microsoft.com/office/drawing/2014/main" id="{4DE6F0A8-DAF5-4DC2-908F-4939248659BB}"/>
              </a:ext>
            </a:extLst>
          </p:cNvPr>
          <p:cNvSpPr>
            <a:spLocks/>
          </p:cNvSpPr>
          <p:nvPr/>
        </p:nvSpPr>
        <p:spPr bwMode="auto">
          <a:xfrm rot="5400000">
            <a:off x="5895975" y="1227138"/>
            <a:ext cx="342900" cy="7696200"/>
          </a:xfrm>
          <a:prstGeom prst="rightBrace">
            <a:avLst>
              <a:gd name="adj1" fmla="val 1870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6" name="Rectangle 20">
            <a:extLst>
              <a:ext uri="{FF2B5EF4-FFF2-40B4-BE49-F238E27FC236}">
                <a16:creationId xmlns:a16="http://schemas.microsoft.com/office/drawing/2014/main" id="{723B7213-C2F5-49B0-80F3-79CEB0AC4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816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+ m 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equations!</a:t>
            </a:r>
          </a:p>
        </p:txBody>
      </p:sp>
      <p:sp>
        <p:nvSpPr>
          <p:cNvPr id="43017" name="Rectangle 21">
            <a:extLst>
              <a:ext uri="{FF2B5EF4-FFF2-40B4-BE49-F238E27FC236}">
                <a16:creationId xmlns:a16="http://schemas.microsoft.com/office/drawing/2014/main" id="{42E1A1F6-D5E8-46E3-946C-74C06BCBF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504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at that point</a:t>
            </a:r>
          </a:p>
        </p:txBody>
      </p:sp>
      <p:sp>
        <p:nvSpPr>
          <p:cNvPr id="43018" name="Rectangle 3">
            <a:extLst>
              <a:ext uri="{FF2B5EF4-FFF2-40B4-BE49-F238E27FC236}">
                <a16:creationId xmlns:a16="http://schemas.microsoft.com/office/drawing/2014/main" id="{DE2E294B-DA9F-4863-9AD7-E431E4D79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8869362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400">
                <a:ea typeface="ＭＳ Ｐゴシック" panose="020B0600070205080204" pitchFamily="34" charset="-128"/>
              </a:rPr>
              <a:t>Lagrange multiplier is a strategy for finding </a:t>
            </a:r>
            <a:r>
              <a:rPr lang="en-US" altLang="zh-CN" sz="2400" b="1">
                <a:solidFill>
                  <a:srgbClr val="C00000"/>
                </a:solidFill>
                <a:ea typeface="ＭＳ Ｐゴシック" panose="020B0600070205080204" pitchFamily="34" charset="-128"/>
              </a:rPr>
              <a:t>all the</a:t>
            </a:r>
            <a:r>
              <a:rPr lang="en-US" altLang="zh-CN" sz="240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ea typeface="ＭＳ Ｐゴシック" panose="020B0600070205080204" pitchFamily="34" charset="-128"/>
              </a:rPr>
              <a:t>possible</a:t>
            </a:r>
            <a:r>
              <a:rPr lang="en-US" altLang="zh-CN" sz="240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>
                <a:ea typeface="ＭＳ Ｐゴシック" panose="020B0600070205080204" pitchFamily="34" charset="-128"/>
              </a:rPr>
              <a:t>extremum points of a function subject to equality constraints</a:t>
            </a:r>
          </a:p>
        </p:txBody>
      </p:sp>
      <p:grpSp>
        <p:nvGrpSpPr>
          <p:cNvPr id="43019" name="Group 33">
            <a:extLst>
              <a:ext uri="{FF2B5EF4-FFF2-40B4-BE49-F238E27FC236}">
                <a16:creationId xmlns:a16="http://schemas.microsoft.com/office/drawing/2014/main" id="{AFB4D5A2-77C4-40A0-BDAE-D1F49F2D800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828801"/>
            <a:ext cx="8763000" cy="1020763"/>
            <a:chOff x="528" y="1328"/>
            <a:chExt cx="5520" cy="643"/>
          </a:xfrm>
        </p:grpSpPr>
        <p:sp>
          <p:nvSpPr>
            <p:cNvPr id="43024" name="Rectangle 17">
              <a:extLst>
                <a:ext uri="{FF2B5EF4-FFF2-40B4-BE49-F238E27FC236}">
                  <a16:creationId xmlns:a16="http://schemas.microsoft.com/office/drawing/2014/main" id="{F5181FE0-A40E-4581-8DE6-70C5BA582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344"/>
              <a:ext cx="4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Problem: find </a:t>
              </a:r>
              <a:r>
                <a:rPr lang="en-US" altLang="zh-CN" sz="2400" b="1">
                  <a:solidFill>
                    <a:srgbClr val="C00000"/>
                  </a:solidFill>
                  <a:ea typeface="ＭＳ Ｐゴシック" panose="020B0600070205080204" pitchFamily="34" charset="-128"/>
                </a:rPr>
                <a:t>all the possible </a:t>
              </a:r>
              <a:r>
                <a:rPr lang="en-US" altLang="zh-CN" sz="2400">
                  <a:ea typeface="宋体" panose="02010600030101010101" pitchFamily="2" charset="-122"/>
                </a:rPr>
                <a:t>extremum points for 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graphicFrame>
          <p:nvGraphicFramePr>
            <p:cNvPr id="43025" name="Object 18">
              <a:extLst>
                <a:ext uri="{FF2B5EF4-FFF2-40B4-BE49-F238E27FC236}">
                  <a16:creationId xmlns:a16="http://schemas.microsoft.com/office/drawing/2014/main" id="{E5BEC3C7-0350-4AE9-9B90-645E0C3893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4" y="1328"/>
            <a:ext cx="14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86" name="Equation" r:id="rId7" imgW="1104900" imgH="228600" progId="Equation.DSMT4">
                    <p:embed/>
                  </p:oleObj>
                </mc:Choice>
                <mc:Fallback>
                  <p:oleObj name="Equation" r:id="rId7" imgW="1104900" imgH="228600" progId="Equation.DSMT4">
                    <p:embed/>
                    <p:pic>
                      <p:nvPicPr>
                        <p:cNvPr id="43025" name="Object 18">
                          <a:extLst>
                            <a:ext uri="{FF2B5EF4-FFF2-40B4-BE49-F238E27FC236}">
                              <a16:creationId xmlns:a16="http://schemas.microsoft.com/office/drawing/2014/main" id="{E5BEC3C7-0350-4AE9-9B90-645E0C3893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4" y="1328"/>
                          <a:ext cx="149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6" name="Rectangle 19">
              <a:extLst>
                <a:ext uri="{FF2B5EF4-FFF2-40B4-BE49-F238E27FC236}">
                  <a16:creationId xmlns:a16="http://schemas.microsoft.com/office/drawing/2014/main" id="{E3828900-63E4-481B-BBF9-30C93BA1C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80"/>
              <a:ext cx="5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under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>
                  <a:ea typeface="宋体" panose="02010600030101010101" pitchFamily="2" charset="-122"/>
                </a:rPr>
                <a:t> constraints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graphicFrame>
          <p:nvGraphicFramePr>
            <p:cNvPr id="43027" name="Object 20">
              <a:extLst>
                <a:ext uri="{FF2B5EF4-FFF2-40B4-BE49-F238E27FC236}">
                  <a16:creationId xmlns:a16="http://schemas.microsoft.com/office/drawing/2014/main" id="{076FD794-B435-4723-B158-F9F3E543B2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2" y="1644"/>
            <a:ext cx="203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87" name="Equation" r:id="rId9" imgW="1409700" imgH="228600" progId="Equation.DSMT4">
                    <p:embed/>
                  </p:oleObj>
                </mc:Choice>
                <mc:Fallback>
                  <p:oleObj name="Equation" r:id="rId9" imgW="1409700" imgH="228600" progId="Equation.DSMT4">
                    <p:embed/>
                    <p:pic>
                      <p:nvPicPr>
                        <p:cNvPr id="43027" name="Object 20">
                          <a:extLst>
                            <a:ext uri="{FF2B5EF4-FFF2-40B4-BE49-F238E27FC236}">
                              <a16:creationId xmlns:a16="http://schemas.microsoft.com/office/drawing/2014/main" id="{076FD794-B435-4723-B158-F9F3E543B2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1644"/>
                          <a:ext cx="203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0" name="Rectangle 21">
            <a:extLst>
              <a:ext uri="{FF2B5EF4-FFF2-40B4-BE49-F238E27FC236}">
                <a16:creationId xmlns:a16="http://schemas.microsoft.com/office/drawing/2014/main" id="{A7742A76-3F6D-400F-BAAE-267D81CC6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90195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Solution: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43021" name="Object 23">
            <a:extLst>
              <a:ext uri="{FF2B5EF4-FFF2-40B4-BE49-F238E27FC236}">
                <a16:creationId xmlns:a16="http://schemas.microsoft.com/office/drawing/2014/main" id="{AD94212F-B938-4773-9834-B7166ACD8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7851" y="2708276"/>
          <a:ext cx="46767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8" name="Equation" r:id="rId11" imgW="2133600" imgH="431800" progId="Equation.DSMT4">
                  <p:embed/>
                </p:oleObj>
              </mc:Choice>
              <mc:Fallback>
                <p:oleObj name="Equation" r:id="rId11" imgW="2133600" imgH="431800" progId="Equation.DSMT4">
                  <p:embed/>
                  <p:pic>
                    <p:nvPicPr>
                      <p:cNvPr id="43021" name="Object 23">
                        <a:extLst>
                          <a:ext uri="{FF2B5EF4-FFF2-40B4-BE49-F238E27FC236}">
                            <a16:creationId xmlns:a16="http://schemas.microsoft.com/office/drawing/2014/main" id="{AD94212F-B938-4773-9834-B7166ACD8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1" y="2708276"/>
                        <a:ext cx="46767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AutoShape 17">
            <a:extLst>
              <a:ext uri="{FF2B5EF4-FFF2-40B4-BE49-F238E27FC236}">
                <a16:creationId xmlns:a16="http://schemas.microsoft.com/office/drawing/2014/main" id="{77B98C33-2894-4168-AACC-B4C7652C3D6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09419" y="5726907"/>
            <a:ext cx="457200" cy="182562"/>
          </a:xfrm>
          <a:prstGeom prst="rightArrow">
            <a:avLst>
              <a:gd name="adj1" fmla="val 50000"/>
              <a:gd name="adj2" fmla="val 83189"/>
            </a:avLst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3" name="Rectangle 26">
            <a:extLst>
              <a:ext uri="{FF2B5EF4-FFF2-40B4-BE49-F238E27FC236}">
                <a16:creationId xmlns:a16="http://schemas.microsoft.com/office/drawing/2014/main" id="{F9B1126C-071A-432B-9311-D005B11C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4" y="5916613"/>
            <a:ext cx="83645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is a possible extremum point of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under equality constraints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A3589FA-147A-43EE-8C3A-75E8481C9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Lagrange multiplier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7887A08-4353-4CF9-86C0-899AA0D8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9021762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13FA138D-B76E-44B5-A54E-47249EBE8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24000"/>
            <a:ext cx="80772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Problem: for a given point </a:t>
            </a:r>
            <a:r>
              <a:rPr lang="en-US" altLang="zh-CN" sz="2600" i="1">
                <a:ea typeface="宋体" panose="02010600030101010101" pitchFamily="2" charset="-122"/>
              </a:rPr>
              <a:t>p</a:t>
            </a:r>
            <a:r>
              <a:rPr lang="en-US" altLang="zh-CN" sz="2600" baseline="-25000">
                <a:ea typeface="宋体" panose="02010600030101010101" pitchFamily="2" charset="-122"/>
              </a:rPr>
              <a:t>0</a:t>
            </a:r>
            <a:r>
              <a:rPr lang="en-US" altLang="zh-CN" sz="2600">
                <a:ea typeface="宋体" panose="02010600030101010101" pitchFamily="2" charset="-122"/>
              </a:rPr>
              <a:t> = (1, 0), among all the points lying on the line 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>
                <a:ea typeface="宋体" panose="02010600030101010101" pitchFamily="2" charset="-122"/>
              </a:rPr>
              <a:t>, identify the one having the least distance to </a:t>
            </a:r>
            <a:r>
              <a:rPr lang="en-US" altLang="zh-CN" sz="2600" i="1">
                <a:ea typeface="宋体" panose="02010600030101010101" pitchFamily="2" charset="-122"/>
              </a:rPr>
              <a:t>p</a:t>
            </a:r>
            <a:r>
              <a:rPr lang="en-US" altLang="zh-CN" sz="2600" baseline="-25000">
                <a:ea typeface="宋体" panose="02010600030101010101" pitchFamily="2" charset="-122"/>
              </a:rPr>
              <a:t>0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sp>
        <p:nvSpPr>
          <p:cNvPr id="44037" name="Line 16">
            <a:extLst>
              <a:ext uri="{FF2B5EF4-FFF2-40B4-BE49-F238E27FC236}">
                <a16:creationId xmlns:a16="http://schemas.microsoft.com/office/drawing/2014/main" id="{6AB8BC00-8A56-417C-B138-E53C8C95D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4958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Line 17">
            <a:extLst>
              <a:ext uri="{FF2B5EF4-FFF2-40B4-BE49-F238E27FC236}">
                <a16:creationId xmlns:a16="http://schemas.microsoft.com/office/drawing/2014/main" id="{7703E6A1-E7DB-4B28-BEC0-D1A64F78A5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895600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18">
            <a:extLst>
              <a:ext uri="{FF2B5EF4-FFF2-40B4-BE49-F238E27FC236}">
                <a16:creationId xmlns:a16="http://schemas.microsoft.com/office/drawing/2014/main" id="{16511C92-EB34-4319-B4F7-1330FAA34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971800"/>
            <a:ext cx="1905000" cy="1905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Oval 19">
            <a:extLst>
              <a:ext uri="{FF2B5EF4-FFF2-40B4-BE49-F238E27FC236}">
                <a16:creationId xmlns:a16="http://schemas.microsoft.com/office/drawing/2014/main" id="{05003E34-B633-4D2C-AA8E-6D8C4034A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4457700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1" name="Rectangle 20">
            <a:extLst>
              <a:ext uri="{FF2B5EF4-FFF2-40B4-BE49-F238E27FC236}">
                <a16:creationId xmlns:a16="http://schemas.microsoft.com/office/drawing/2014/main" id="{9835BF4E-AC2B-4BF3-B217-08DACF1F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679950"/>
            <a:ext cx="6619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en-US" sz="26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2" name="Oval 21">
            <a:extLst>
              <a:ext uri="{FF2B5EF4-FFF2-40B4-BE49-F238E27FC236}">
                <a16:creationId xmlns:a16="http://schemas.microsoft.com/office/drawing/2014/main" id="{B19A5378-2919-4DFD-81B9-12E1E4D18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57700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3" name="Rectangle 23">
            <a:extLst>
              <a:ext uri="{FF2B5EF4-FFF2-40B4-BE49-F238E27FC236}">
                <a16:creationId xmlns:a16="http://schemas.microsoft.com/office/drawing/2014/main" id="{CC568D78-EF0C-4CE2-B220-9C09FB140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4410076"/>
            <a:ext cx="46839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 i="1">
                <a:ea typeface="宋体" panose="02010600030101010101" pitchFamily="2" charset="-122"/>
              </a:rPr>
              <a:t>p</a:t>
            </a:r>
            <a:r>
              <a:rPr lang="en-US" altLang="zh-CN" sz="2600" baseline="-25000">
                <a:ea typeface="宋体" panose="02010600030101010101" pitchFamily="2" charset="-122"/>
              </a:rPr>
              <a:t>0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sp>
        <p:nvSpPr>
          <p:cNvPr id="44044" name="Oval 24">
            <a:extLst>
              <a:ext uri="{FF2B5EF4-FFF2-40B4-BE49-F238E27FC236}">
                <a16:creationId xmlns:a16="http://schemas.microsoft.com/office/drawing/2014/main" id="{443E7B50-B4B2-4E89-8406-73BF2EF14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3876675"/>
            <a:ext cx="76200" cy="762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5" name="Line 26">
            <a:extLst>
              <a:ext uri="{FF2B5EF4-FFF2-40B4-BE49-F238E27FC236}">
                <a16:creationId xmlns:a16="http://schemas.microsoft.com/office/drawing/2014/main" id="{86B87187-026B-4BCA-8000-96A35BDD0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3925889"/>
            <a:ext cx="452437" cy="598487"/>
          </a:xfrm>
          <a:prstGeom prst="line">
            <a:avLst/>
          </a:prstGeom>
          <a:noFill/>
          <a:ln w="22225">
            <a:solidFill>
              <a:srgbClr val="3366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Rectangle 27">
            <a:extLst>
              <a:ext uri="{FF2B5EF4-FFF2-40B4-BE49-F238E27FC236}">
                <a16:creationId xmlns:a16="http://schemas.microsoft.com/office/drawing/2014/main" id="{7866727C-3AA6-4000-B29E-CA91105E9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3581400"/>
            <a:ext cx="336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>
                <a:ea typeface="宋体" panose="02010600030101010101" pitchFamily="2" charset="-122"/>
              </a:rPr>
              <a:t>?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pSp>
        <p:nvGrpSpPr>
          <p:cNvPr id="2123814" name="Group 38">
            <a:extLst>
              <a:ext uri="{FF2B5EF4-FFF2-40B4-BE49-F238E27FC236}">
                <a16:creationId xmlns:a16="http://schemas.microsoft.com/office/drawing/2014/main" id="{CAC951DC-57FC-41E2-8231-AAE4600BE27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438401"/>
            <a:ext cx="4495800" cy="754063"/>
            <a:chOff x="2448" y="1536"/>
            <a:chExt cx="2832" cy="475"/>
          </a:xfrm>
        </p:grpSpPr>
        <p:sp>
          <p:nvSpPr>
            <p:cNvPr id="44057" name="Rectangle 28">
              <a:extLst>
                <a:ext uri="{FF2B5EF4-FFF2-40B4-BE49-F238E27FC236}">
                  <a16:creationId xmlns:a16="http://schemas.microsoft.com/office/drawing/2014/main" id="{28F7DC87-18E4-494B-9CBD-0E43803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36"/>
              <a:ext cx="268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>
                  <a:ea typeface="宋体" panose="02010600030101010101" pitchFamily="2" charset="-122"/>
                </a:rPr>
                <a:t>The distance is </a:t>
              </a:r>
              <a:endParaRPr lang="zh-CN" altLang="en-US" sz="2200">
                <a:ea typeface="宋体" panose="02010600030101010101" pitchFamily="2" charset="-122"/>
              </a:endParaRPr>
            </a:p>
          </p:txBody>
        </p:sp>
        <p:graphicFrame>
          <p:nvGraphicFramePr>
            <p:cNvPr id="44058" name="Object 30">
              <a:extLst>
                <a:ext uri="{FF2B5EF4-FFF2-40B4-BE49-F238E27FC236}">
                  <a16:creationId xmlns:a16="http://schemas.microsoft.com/office/drawing/2014/main" id="{DB8D5CC9-EB84-494A-8CCF-D6280B17F3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1" y="1692"/>
            <a:ext cx="231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698" name="Equation" r:id="rId3" imgW="1651000" imgH="228600" progId="Equation.DSMT4">
                    <p:embed/>
                  </p:oleObj>
                </mc:Choice>
                <mc:Fallback>
                  <p:oleObj name="Equation" r:id="rId3" imgW="1651000" imgH="228600" progId="Equation.DSMT4">
                    <p:embed/>
                    <p:pic>
                      <p:nvPicPr>
                        <p:cNvPr id="44058" name="Object 30">
                          <a:extLst>
                            <a:ext uri="{FF2B5EF4-FFF2-40B4-BE49-F238E27FC236}">
                              <a16:creationId xmlns:a16="http://schemas.microsoft.com/office/drawing/2014/main" id="{DB8D5CC9-EB84-494A-8CCF-D6280B17F3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1692"/>
                          <a:ext cx="2319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23815" name="Group 39">
            <a:extLst>
              <a:ext uri="{FF2B5EF4-FFF2-40B4-BE49-F238E27FC236}">
                <a16:creationId xmlns:a16="http://schemas.microsoft.com/office/drawing/2014/main" id="{D5E539FE-E624-4EFE-BB76-7BBD1634410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092451"/>
            <a:ext cx="5105400" cy="1122363"/>
            <a:chOff x="2448" y="1948"/>
            <a:chExt cx="3216" cy="707"/>
          </a:xfrm>
        </p:grpSpPr>
        <p:sp>
          <p:nvSpPr>
            <p:cNvPr id="44055" name="Rectangle 31">
              <a:extLst>
                <a:ext uri="{FF2B5EF4-FFF2-40B4-BE49-F238E27FC236}">
                  <a16:creationId xmlns:a16="http://schemas.microsoft.com/office/drawing/2014/main" id="{88BC2098-4624-4B3C-AA23-40CF02D2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48"/>
              <a:ext cx="3216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>
                  <a:ea typeface="宋体" panose="02010600030101010101" pitchFamily="2" charset="-122"/>
                </a:rPr>
                <a:t>Now we want to find the global minimizer of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200">
                  <a:ea typeface="宋体" panose="02010600030101010101" pitchFamily="2" charset="-122"/>
                </a:rPr>
                <a:t> under the constraint</a:t>
              </a:r>
              <a:endParaRPr lang="zh-CN" altLang="en-US" sz="2200">
                <a:ea typeface="宋体" panose="02010600030101010101" pitchFamily="2" charset="-122"/>
              </a:endParaRPr>
            </a:p>
          </p:txBody>
        </p:sp>
        <p:graphicFrame>
          <p:nvGraphicFramePr>
            <p:cNvPr id="44056" name="Object 32">
              <a:extLst>
                <a:ext uri="{FF2B5EF4-FFF2-40B4-BE49-F238E27FC236}">
                  <a16:creationId xmlns:a16="http://schemas.microsoft.com/office/drawing/2014/main" id="{770B3B92-7BAE-47D0-A754-63D9950A1B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7" y="2370"/>
            <a:ext cx="163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699" name="Equation" r:id="rId5" imgW="1155700" imgH="203200" progId="Equation.DSMT4">
                    <p:embed/>
                  </p:oleObj>
                </mc:Choice>
                <mc:Fallback>
                  <p:oleObj name="Equation" r:id="rId5" imgW="1155700" imgH="203200" progId="Equation.DSMT4">
                    <p:embed/>
                    <p:pic>
                      <p:nvPicPr>
                        <p:cNvPr id="44056" name="Object 32">
                          <a:extLst>
                            <a:ext uri="{FF2B5EF4-FFF2-40B4-BE49-F238E27FC236}">
                              <a16:creationId xmlns:a16="http://schemas.microsoft.com/office/drawing/2014/main" id="{770B3B92-7BAE-47D0-A754-63D9950A1B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" y="2370"/>
                          <a:ext cx="1638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23809" name="Rectangle 33">
            <a:extLst>
              <a:ext uri="{FF2B5EF4-FFF2-40B4-BE49-F238E27FC236}">
                <a16:creationId xmlns:a16="http://schemas.microsoft.com/office/drawing/2014/main" id="{A4816CDB-C919-436D-B7F7-C9CDCE330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>
                <a:ea typeface="宋体" panose="02010600030101010101" pitchFamily="2" charset="-122"/>
              </a:rPr>
              <a:t>According to Lagrange multiplier method, construct the Lagrange function </a:t>
            </a:r>
            <a:endParaRPr lang="zh-CN" altLang="en-US" sz="2200">
              <a:ea typeface="宋体" panose="02010600030101010101" pitchFamily="2" charset="-122"/>
            </a:endParaRPr>
          </a:p>
        </p:txBody>
      </p:sp>
      <p:graphicFrame>
        <p:nvGraphicFramePr>
          <p:cNvPr id="2123810" name="Object 34">
            <a:extLst>
              <a:ext uri="{FF2B5EF4-FFF2-40B4-BE49-F238E27FC236}">
                <a16:creationId xmlns:a16="http://schemas.microsoft.com/office/drawing/2014/main" id="{8770B9F7-98EB-4E3F-BF78-252E8B0B2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4943476"/>
          <a:ext cx="78120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0" name="Equation" r:id="rId7" imgW="3378200" imgH="228600" progId="Equation.DSMT4">
                  <p:embed/>
                </p:oleObj>
              </mc:Choice>
              <mc:Fallback>
                <p:oleObj name="Equation" r:id="rId7" imgW="3378200" imgH="228600" progId="Equation.DSMT4">
                  <p:embed/>
                  <p:pic>
                    <p:nvPicPr>
                      <p:cNvPr id="2123810" name="Object 34">
                        <a:extLst>
                          <a:ext uri="{FF2B5EF4-FFF2-40B4-BE49-F238E27FC236}">
                            <a16:creationId xmlns:a16="http://schemas.microsoft.com/office/drawing/2014/main" id="{8770B9F7-98EB-4E3F-BF78-252E8B0B2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943476"/>
                        <a:ext cx="78120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23816" name="Group 40">
            <a:extLst>
              <a:ext uri="{FF2B5EF4-FFF2-40B4-BE49-F238E27FC236}">
                <a16:creationId xmlns:a16="http://schemas.microsoft.com/office/drawing/2014/main" id="{8EB29D1C-6089-409D-A119-4DF0D242B38D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5430838"/>
            <a:ext cx="5257800" cy="912812"/>
            <a:chOff x="1110" y="3421"/>
            <a:chExt cx="3312" cy="575"/>
          </a:xfrm>
        </p:grpSpPr>
        <p:sp>
          <p:nvSpPr>
            <p:cNvPr id="44052" name="Rectangle 35">
              <a:extLst>
                <a:ext uri="{FF2B5EF4-FFF2-40B4-BE49-F238E27FC236}">
                  <a16:creationId xmlns:a16="http://schemas.microsoft.com/office/drawing/2014/main" id="{77A759D3-CC9C-42BF-8003-F52864DEB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421"/>
              <a:ext cx="33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>
                  <a:ea typeface="宋体" panose="02010600030101010101" pitchFamily="2" charset="-122"/>
                </a:rPr>
                <a:t>Find the stationary point of </a:t>
              </a:r>
              <a:endParaRPr lang="zh-CN" altLang="en-US" sz="2200">
                <a:ea typeface="宋体" panose="02010600030101010101" pitchFamily="2" charset="-122"/>
              </a:endParaRPr>
            </a:p>
          </p:txBody>
        </p:sp>
        <p:graphicFrame>
          <p:nvGraphicFramePr>
            <p:cNvPr id="44053" name="Object 36">
              <a:extLst>
                <a:ext uri="{FF2B5EF4-FFF2-40B4-BE49-F238E27FC236}">
                  <a16:creationId xmlns:a16="http://schemas.microsoft.com/office/drawing/2014/main" id="{C90D2D60-0342-419F-B7D8-B441FD9018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0" y="3439"/>
            <a:ext cx="86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01" name="Equation" r:id="rId9" imgW="634725" imgH="203112" progId="Equation.DSMT4">
                    <p:embed/>
                  </p:oleObj>
                </mc:Choice>
                <mc:Fallback>
                  <p:oleObj name="Equation" r:id="rId9" imgW="634725" imgH="203112" progId="Equation.DSMT4">
                    <p:embed/>
                    <p:pic>
                      <p:nvPicPr>
                        <p:cNvPr id="44053" name="Object 36">
                          <a:extLst>
                            <a:ext uri="{FF2B5EF4-FFF2-40B4-BE49-F238E27FC236}">
                              <a16:creationId xmlns:a16="http://schemas.microsoft.com/office/drawing/2014/main" id="{C90D2D60-0342-419F-B7D8-B441FD9018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3439"/>
                          <a:ext cx="86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4" name="AutoShape 37">
              <a:extLst>
                <a:ext uri="{FF2B5EF4-FFF2-40B4-BE49-F238E27FC236}">
                  <a16:creationId xmlns:a16="http://schemas.microsoft.com/office/drawing/2014/main" id="{1508F38E-C24C-4819-8B19-08F5089707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36" y="3780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2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2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2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2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2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8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1AD1033-675D-49BF-8B93-64000D423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Lagrange multiplier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332599D-528D-4BC1-BFD5-D3DBAC5D2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9021762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Example</a:t>
            </a:r>
          </a:p>
        </p:txBody>
      </p:sp>
      <p:graphicFrame>
        <p:nvGraphicFramePr>
          <p:cNvPr id="45060" name="Object 18">
            <a:extLst>
              <a:ext uri="{FF2B5EF4-FFF2-40B4-BE49-F238E27FC236}">
                <a16:creationId xmlns:a16="http://schemas.microsoft.com/office/drawing/2014/main" id="{0AC78302-58B2-4460-96C4-B4F0D5593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838201"/>
          <a:ext cx="106680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32" name="Equation" r:id="rId3" imgW="558800" imgH="1295400" progId="Equation.DSMT4">
                  <p:embed/>
                </p:oleObj>
              </mc:Choice>
              <mc:Fallback>
                <p:oleObj name="Equation" r:id="rId3" imgW="558800" imgH="1295400" progId="Equation.DSMT4">
                  <p:embed/>
                  <p:pic>
                    <p:nvPicPr>
                      <p:cNvPr id="45060" name="Object 18">
                        <a:extLst>
                          <a:ext uri="{FF2B5EF4-FFF2-40B4-BE49-F238E27FC236}">
                            <a16:creationId xmlns:a16="http://schemas.microsoft.com/office/drawing/2014/main" id="{0AC78302-58B2-4460-96C4-B4F0D5593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838201"/>
                        <a:ext cx="106680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AutoShape 24">
            <a:extLst>
              <a:ext uri="{FF2B5EF4-FFF2-40B4-BE49-F238E27FC236}">
                <a16:creationId xmlns:a16="http://schemas.microsoft.com/office/drawing/2014/main" id="{9FE5D934-282F-4CEC-AF7A-C22F25640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0" y="191293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062" name="Object 25">
            <a:extLst>
              <a:ext uri="{FF2B5EF4-FFF2-40B4-BE49-F238E27FC236}">
                <a16:creationId xmlns:a16="http://schemas.microsoft.com/office/drawing/2014/main" id="{CB6F90B8-D6AE-443D-92FF-88788980F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650" y="1339851"/>
          <a:ext cx="196215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33" name="Equation" r:id="rId5" imgW="1028254" imgH="710891" progId="Equation.DSMT4">
                  <p:embed/>
                </p:oleObj>
              </mc:Choice>
              <mc:Fallback>
                <p:oleObj name="Equation" r:id="rId5" imgW="1028254" imgH="710891" progId="Equation.DSMT4">
                  <p:embed/>
                  <p:pic>
                    <p:nvPicPr>
                      <p:cNvPr id="45062" name="Object 25">
                        <a:extLst>
                          <a:ext uri="{FF2B5EF4-FFF2-40B4-BE49-F238E27FC236}">
                            <a16:creationId xmlns:a16="http://schemas.microsoft.com/office/drawing/2014/main" id="{CB6F90B8-D6AE-443D-92FF-88788980F3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339851"/>
                        <a:ext cx="196215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AutoShape 26">
            <a:extLst>
              <a:ext uri="{FF2B5EF4-FFF2-40B4-BE49-F238E27FC236}">
                <a16:creationId xmlns:a16="http://schemas.microsoft.com/office/drawing/2014/main" id="{3D3C7B8D-88C4-4C44-938E-F0E0D576A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925" y="194786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064" name="Object 27">
            <a:extLst>
              <a:ext uri="{FF2B5EF4-FFF2-40B4-BE49-F238E27FC236}">
                <a16:creationId xmlns:a16="http://schemas.microsoft.com/office/drawing/2014/main" id="{AD7691FA-4B36-4D8F-B59C-8150103D02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1366838"/>
          <a:ext cx="1066800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34" name="Equation" r:id="rId7" imgW="558558" imgH="710891" progId="Equation.DSMT4">
                  <p:embed/>
                </p:oleObj>
              </mc:Choice>
              <mc:Fallback>
                <p:oleObj name="Equation" r:id="rId7" imgW="558558" imgH="710891" progId="Equation.DSMT4">
                  <p:embed/>
                  <p:pic>
                    <p:nvPicPr>
                      <p:cNvPr id="45064" name="Object 27">
                        <a:extLst>
                          <a:ext uri="{FF2B5EF4-FFF2-40B4-BE49-F238E27FC236}">
                            <a16:creationId xmlns:a16="http://schemas.microsoft.com/office/drawing/2014/main" id="{AD7691FA-4B36-4D8F-B59C-8150103D0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366838"/>
                        <a:ext cx="1066800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CB0D11F1-6F59-4C70-B2DC-624F7022FF6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282950"/>
            <a:ext cx="3886200" cy="1136650"/>
            <a:chOff x="76200" y="3283287"/>
            <a:chExt cx="3886768" cy="1136313"/>
          </a:xfrm>
        </p:grpSpPr>
        <p:graphicFrame>
          <p:nvGraphicFramePr>
            <p:cNvPr id="45079" name="Object 31">
              <a:extLst>
                <a:ext uri="{FF2B5EF4-FFF2-40B4-BE49-F238E27FC236}">
                  <a16:creationId xmlns:a16="http://schemas.microsoft.com/office/drawing/2014/main" id="{BB2A0AAC-0DE9-4CB7-80CC-5B4AC51D8F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2711" y="3698786"/>
            <a:ext cx="1471076" cy="442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35" name="Equation" r:id="rId9" imgW="634725" imgH="203112" progId="Equation.DSMT4">
                    <p:embed/>
                  </p:oleObj>
                </mc:Choice>
                <mc:Fallback>
                  <p:oleObj name="Equation" r:id="rId9" imgW="634725" imgH="203112" progId="Equation.DSMT4">
                    <p:embed/>
                    <p:pic>
                      <p:nvPicPr>
                        <p:cNvPr id="45079" name="Object 31">
                          <a:extLst>
                            <a:ext uri="{FF2B5EF4-FFF2-40B4-BE49-F238E27FC236}">
                              <a16:creationId xmlns:a16="http://schemas.microsoft.com/office/drawing/2014/main" id="{BB2A0AAC-0DE9-4CB7-80CC-5B4AC51D8F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2711" y="3698786"/>
                          <a:ext cx="1471076" cy="442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0" name="Object 28">
              <a:extLst>
                <a:ext uri="{FF2B5EF4-FFF2-40B4-BE49-F238E27FC236}">
                  <a16:creationId xmlns:a16="http://schemas.microsoft.com/office/drawing/2014/main" id="{1874F01B-7193-49AB-88E4-B171F46AF5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9185" y="3358500"/>
            <a:ext cx="1471076" cy="407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36" name="Equation" r:id="rId11" imgW="685800" imgH="203200" progId="Equation.DSMT4">
                    <p:embed/>
                  </p:oleObj>
                </mc:Choice>
                <mc:Fallback>
                  <p:oleObj name="Equation" r:id="rId11" imgW="685800" imgH="203200" progId="Equation.DSMT4">
                    <p:embed/>
                    <p:pic>
                      <p:nvPicPr>
                        <p:cNvPr id="45080" name="Object 28">
                          <a:extLst>
                            <a:ext uri="{FF2B5EF4-FFF2-40B4-BE49-F238E27FC236}">
                              <a16:creationId xmlns:a16="http://schemas.microsoft.com/office/drawing/2014/main" id="{1874F01B-7193-49AB-88E4-B171F46AF5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185" y="3358500"/>
                          <a:ext cx="1471076" cy="407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81" name="组合 6">
              <a:extLst>
                <a:ext uri="{FF2B5EF4-FFF2-40B4-BE49-F238E27FC236}">
                  <a16:creationId xmlns:a16="http://schemas.microsoft.com/office/drawing/2014/main" id="{5B973BB3-A2A1-4A55-9F0B-E8E6D91B7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" y="3283287"/>
              <a:ext cx="3886768" cy="1136313"/>
              <a:chOff x="76200" y="3283288"/>
              <a:chExt cx="3886768" cy="1066800"/>
            </a:xfrm>
          </p:grpSpPr>
          <p:sp>
            <p:nvSpPr>
              <p:cNvPr id="45082" name="Rectangle 30">
                <a:extLst>
                  <a:ext uri="{FF2B5EF4-FFF2-40B4-BE49-F238E27FC236}">
                    <a16:creationId xmlns:a16="http://schemas.microsoft.com/office/drawing/2014/main" id="{35B2BC37-BBB7-4D07-9B11-CDD80A28D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" y="3283288"/>
                <a:ext cx="3886768" cy="779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anose="02010600030101010101" pitchFamily="2" charset="-122"/>
                  </a:rPr>
                  <a:t>Thus,                       is the only stationary point of </a:t>
                </a: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45083" name="矩形 1">
                <a:extLst>
                  <a:ext uri="{FF2B5EF4-FFF2-40B4-BE49-F238E27FC236}">
                    <a16:creationId xmlns:a16="http://schemas.microsoft.com/office/drawing/2014/main" id="{4914BE4C-5CA4-483A-BF31-663DBBEE5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" y="3283288"/>
                <a:ext cx="3776935" cy="1066800"/>
              </a:xfrm>
              <a:prstGeom prst="rect">
                <a:avLst/>
              </a:prstGeom>
              <a:noFill/>
              <a:ln w="9525" algn="ctr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83DE56-5F53-450D-AEB9-080EB4BEC045}"/>
              </a:ext>
            </a:extLst>
          </p:cNvPr>
          <p:cNvGrpSpPr>
            <a:grpSpLocks/>
          </p:cNvGrpSpPr>
          <p:nvPr/>
        </p:nvGrpSpPr>
        <p:grpSpPr bwMode="auto">
          <a:xfrm>
            <a:off x="5408614" y="3276600"/>
            <a:ext cx="4664075" cy="1219200"/>
            <a:chOff x="3884515" y="3276600"/>
            <a:chExt cx="4664613" cy="1218633"/>
          </a:xfrm>
        </p:grpSpPr>
        <p:sp>
          <p:nvSpPr>
            <p:cNvPr id="45075" name="AutoShape 32">
              <a:extLst>
                <a:ext uri="{FF2B5EF4-FFF2-40B4-BE49-F238E27FC236}">
                  <a16:creationId xmlns:a16="http://schemas.microsoft.com/office/drawing/2014/main" id="{C00DDD36-D64D-4CA8-9E56-BA93D2A37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515" y="3656898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076" name="组合 3">
              <a:extLst>
                <a:ext uri="{FF2B5EF4-FFF2-40B4-BE49-F238E27FC236}">
                  <a16:creationId xmlns:a16="http://schemas.microsoft.com/office/drawing/2014/main" id="{7EB25ECD-D1E4-4134-83AB-BB007A7DF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0544" y="3276600"/>
              <a:ext cx="4158584" cy="1218633"/>
              <a:chOff x="4390544" y="3276600"/>
              <a:chExt cx="4158584" cy="1218633"/>
            </a:xfrm>
          </p:grpSpPr>
          <p:sp>
            <p:nvSpPr>
              <p:cNvPr id="45077" name="Rectangle 34">
                <a:extLst>
                  <a:ext uri="{FF2B5EF4-FFF2-40B4-BE49-F238E27FC236}">
                    <a16:creationId xmlns:a16="http://schemas.microsoft.com/office/drawing/2014/main" id="{39CF0A16-8814-494D-9C82-DB07B767E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544" y="3294904"/>
                <a:ext cx="3995725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(0.5,0.5) </a:t>
                </a:r>
                <a:r>
                  <a:rPr lang="en-US" altLang="zh-CN" sz="2400">
                    <a:ea typeface="宋体" panose="02010600030101010101" pitchFamily="2" charset="-122"/>
                    <a:cs typeface="Times New Roman" panose="02020603050405020304" pitchFamily="18" charset="0"/>
                  </a:rPr>
                  <a:t>is the only possible extremum point of </a:t>
                </a:r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>
                    <a:ea typeface="宋体" panose="02010600030101010101" pitchFamily="2" charset="-122"/>
                    <a:cs typeface="Times New Roman" panose="02020603050405020304" pitchFamily="18" charset="0"/>
                  </a:rPr>
                  <a:t>under constraints</a:t>
                </a:r>
                <a:endParaRPr lang="zh-CN" altLang="en-US" sz="2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78" name="矩形 30">
                <a:extLst>
                  <a:ext uri="{FF2B5EF4-FFF2-40B4-BE49-F238E27FC236}">
                    <a16:creationId xmlns:a16="http://schemas.microsoft.com/office/drawing/2014/main" id="{1B9729DD-AC8B-4A8E-9AC0-C970D4E2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544" y="3276600"/>
                <a:ext cx="4158584" cy="1187787"/>
              </a:xfrm>
              <a:prstGeom prst="rect">
                <a:avLst/>
              </a:prstGeom>
              <a:noFill/>
              <a:ln w="9525" algn="ctr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E6CC4CB-DE04-42F1-8B39-9F735A688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4572001"/>
            <a:ext cx="4157662" cy="841375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Rectangle 34">
            <a:extLst>
              <a:ext uri="{FF2B5EF4-FFF2-40B4-BE49-F238E27FC236}">
                <a16:creationId xmlns:a16="http://schemas.microsoft.com/office/drawing/2014/main" id="{214A6C0C-23A5-4A88-8118-6DBB2D7B2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9" y="4584701"/>
            <a:ext cx="39957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  <a:cs typeface="Calibri" panose="020F0502020204030204" pitchFamily="34" charset="0"/>
              </a:rPr>
              <a:t>The global minimizer of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) </a:t>
            </a:r>
            <a:r>
              <a:rPr lang="en-US" altLang="zh-CN" sz="2400">
                <a:ea typeface="宋体" panose="02010600030101010101" pitchFamily="2" charset="-122"/>
                <a:cs typeface="Calibri" panose="020F0502020204030204" pitchFamily="34" charset="0"/>
              </a:rPr>
              <a:t>under constraints exists</a:t>
            </a:r>
            <a:endParaRPr lang="zh-CN" altLang="en-US" sz="2400"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C641A7-7577-4922-993E-D7904D4DF2A8}"/>
              </a:ext>
            </a:extLst>
          </p:cNvPr>
          <p:cNvGrpSpPr>
            <a:grpSpLocks/>
          </p:cNvGrpSpPr>
          <p:nvPr/>
        </p:nvGrpSpPr>
        <p:grpSpPr bwMode="auto">
          <a:xfrm>
            <a:off x="1719264" y="3059113"/>
            <a:ext cx="8643937" cy="3294062"/>
            <a:chOff x="195402" y="3058537"/>
            <a:chExt cx="8643798" cy="3293880"/>
          </a:xfrm>
        </p:grpSpPr>
        <p:sp>
          <p:nvSpPr>
            <p:cNvPr id="45070" name="Rectangle 34">
              <a:extLst>
                <a:ext uri="{FF2B5EF4-FFF2-40B4-BE49-F238E27FC236}">
                  <a16:creationId xmlns:a16="http://schemas.microsoft.com/office/drawing/2014/main" id="{253EEAE6-E6E9-4D2B-8EEF-B9F14AC84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38" y="5816992"/>
              <a:ext cx="8161539" cy="461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(0.5,0.5) </a:t>
              </a:r>
              <a:r>
                <a:rPr lang="en-US" altLang="zh-CN" sz="2400">
                  <a:ea typeface="宋体" panose="02010600030101010101" pitchFamily="2" charset="-122"/>
                  <a:cs typeface="Times New Roman" panose="02020603050405020304" pitchFamily="18" charset="0"/>
                </a:rPr>
                <a:t>is the global minimizer of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en-US" altLang="zh-CN" sz="2400">
                  <a:ea typeface="宋体" panose="02010600030101010101" pitchFamily="2" charset="-122"/>
                  <a:cs typeface="Times New Roman" panose="02020603050405020304" pitchFamily="18" charset="0"/>
                </a:rPr>
                <a:t>under constraints</a:t>
              </a:r>
              <a:endParaRPr lang="zh-CN" altLang="en-US" sz="2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071" name="组合 4">
              <a:extLst>
                <a:ext uri="{FF2B5EF4-FFF2-40B4-BE49-F238E27FC236}">
                  <a16:creationId xmlns:a16="http://schemas.microsoft.com/office/drawing/2014/main" id="{0127F532-4574-4576-A1D5-16E9C142C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02" y="3058537"/>
              <a:ext cx="8643798" cy="3293880"/>
              <a:chOff x="195402" y="3058537"/>
              <a:chExt cx="8643798" cy="3293880"/>
            </a:xfrm>
          </p:grpSpPr>
          <p:sp>
            <p:nvSpPr>
              <p:cNvPr id="45072" name="矩形 34">
                <a:extLst>
                  <a:ext uri="{FF2B5EF4-FFF2-40B4-BE49-F238E27FC236}">
                    <a16:creationId xmlns:a16="http://schemas.microsoft.com/office/drawing/2014/main" id="{07B07EF8-9DBA-4DD9-AF48-BB053FAB0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402" y="5737091"/>
                <a:ext cx="8643798" cy="615326"/>
              </a:xfrm>
              <a:prstGeom prst="rect">
                <a:avLst/>
              </a:prstGeom>
              <a:noFill/>
              <a:ln w="9525" algn="ctr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73" name="矩形 2">
                <a:extLst>
                  <a:ext uri="{FF2B5EF4-FFF2-40B4-BE49-F238E27FC236}">
                    <a16:creationId xmlns:a16="http://schemas.microsoft.com/office/drawing/2014/main" id="{E8BEC948-412A-4E79-BE9E-63198EC65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349" y="3058537"/>
                <a:ext cx="4423301" cy="2427303"/>
              </a:xfrm>
              <a:prstGeom prst="rect">
                <a:avLst/>
              </a:prstGeom>
              <a:solidFill>
                <a:srgbClr val="002060">
                  <a:alpha val="29019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74" name="AutoShape 32">
                <a:extLst>
                  <a:ext uri="{FF2B5EF4-FFF2-40B4-BE49-F238E27FC236}">
                    <a16:creationId xmlns:a16="http://schemas.microsoft.com/office/drawing/2014/main" id="{AE04D413-FDA0-47CC-B3FD-07BCE293C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152354" y="5470889"/>
                <a:ext cx="213530" cy="28336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99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10771442" cy="460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Matrix Differentiation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Lagrange Multiplier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Least-squares for Homogeneous Linear Systems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Least-squares for Inhomogeneous Linear Systems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An SVD-based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3945963137"/>
      </p:ext>
    </p:extLst>
  </p:cSld>
  <p:clrMapOvr>
    <a:masterClrMapping/>
  </p:clrMapOvr>
  <p:transition advTm="1252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10771442" cy="460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Matrix Differentiation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Lagrange Multiplier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Least-squares for Homogeneous Linear Systems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Least-squares for Inhomogeneous Linear Systems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An SVD-based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2266849813"/>
      </p:ext>
    </p:extLst>
  </p:cSld>
  <p:clrMapOvr>
    <a:masterClrMapping/>
  </p:clrMapOvr>
  <p:transition advTm="1252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48D4098-BCB7-4DD4-8E64-987D196E7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ea typeface="宋体" panose="02010600030101010101" pitchFamily="2" charset="-122"/>
              </a:rPr>
              <a:t>Least-squares for homogeneous linear system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CAAF1357-F8E4-4D70-97CD-D227116D1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6" y="952501"/>
            <a:ext cx="8582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Let’s consider a system of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linear equations with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unknowns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891228FA-6C36-419D-94F3-08BC8EA59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3589" y="1477964"/>
          <a:ext cx="6670675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4" name="Equation" r:id="rId3" imgW="2755900" imgH="939800" progId="Equation.DSMT4">
                  <p:embed/>
                </p:oleObj>
              </mc:Choice>
              <mc:Fallback>
                <p:oleObj name="Equation" r:id="rId3" imgW="2755900" imgH="939800" progId="Equation.DSMT4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891228FA-6C36-419D-94F3-08BC8EA59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9" y="1477964"/>
                        <a:ext cx="6670675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>
            <a:extLst>
              <a:ext uri="{FF2B5EF4-FFF2-40B4-BE49-F238E27FC236}">
                <a16:creationId xmlns:a16="http://schemas.microsoft.com/office/drawing/2014/main" id="{8167CA5C-DD8A-47D0-BB57-37E09D09B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6" y="3962400"/>
            <a:ext cx="804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We consider the case: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&gt;=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, and rank(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)=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90026CFE-F74B-4481-8A38-6D23EB48C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8564" y="2400300"/>
            <a:ext cx="554037" cy="381000"/>
          </a:xfrm>
          <a:prstGeom prst="rect">
            <a:avLst/>
          </a:prstGeom>
          <a:solidFill>
            <a:srgbClr val="FF0000">
              <a:alpha val="4588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59B23823-B49B-4916-81ED-8A0D86BCC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971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unknowns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767F54B9-F38A-4DCE-9B53-BB5777DDA6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16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38C4D30D-3E47-4806-A43F-43F5327F5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4196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Theoretically, there is only a trivial solution: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= 0 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1338" name="Text Box 10">
            <a:extLst>
              <a:ext uri="{FF2B5EF4-FFF2-40B4-BE49-F238E27FC236}">
                <a16:creationId xmlns:a16="http://schemas.microsoft.com/office/drawing/2014/main" id="{14D7AA56-4EC1-4D7F-B8E1-D4DC39B4B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9530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We can add a constraint               to avoid the trivial solution 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1339" name="Object 11">
            <a:extLst>
              <a:ext uri="{FF2B5EF4-FFF2-40B4-BE49-F238E27FC236}">
                <a16:creationId xmlns:a16="http://schemas.microsoft.com/office/drawing/2014/main" id="{025524E8-3479-4FE3-A641-B028F5B3B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1" y="4905376"/>
          <a:ext cx="11668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5" name="Equation" r:id="rId5" imgW="482391" imgH="253890" progId="Equation.DSMT4">
                  <p:embed/>
                </p:oleObj>
              </mc:Choice>
              <mc:Fallback>
                <p:oleObj name="Equation" r:id="rId5" imgW="482391" imgH="253890" progId="Equation.DSMT4">
                  <p:embed/>
                  <p:pic>
                    <p:nvPicPr>
                      <p:cNvPr id="611339" name="Object 11">
                        <a:extLst>
                          <a:ext uri="{FF2B5EF4-FFF2-40B4-BE49-F238E27FC236}">
                            <a16:creationId xmlns:a16="http://schemas.microsoft.com/office/drawing/2014/main" id="{025524E8-3479-4FE3-A641-B028F5B3B0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4905376"/>
                        <a:ext cx="11668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40" name="AutoShape 12">
            <a:extLst>
              <a:ext uri="{FF2B5EF4-FFF2-40B4-BE49-F238E27FC236}">
                <a16:creationId xmlns:a16="http://schemas.microsoft.com/office/drawing/2014/main" id="{72BEB6F9-6762-4BFD-91F7-8497F707A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5" y="554355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FF0000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8" grpId="0"/>
      <p:bldP spid="6113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>
            <a:extLst>
              <a:ext uri="{FF2B5EF4-FFF2-40B4-BE49-F238E27FC236}">
                <a16:creationId xmlns:a16="http://schemas.microsoft.com/office/drawing/2014/main" id="{C1982C36-716A-4D4D-B52E-CA341E4ED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6" y="873125"/>
            <a:ext cx="858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We want to minimize                       , subject to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C2474118-B863-47DC-ABA3-49DC75AA1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31214" y="831851"/>
          <a:ext cx="10382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1" name="Equation" r:id="rId3" imgW="482391" imgH="253890" progId="Equation.DSMT4">
                  <p:embed/>
                </p:oleObj>
              </mc:Choice>
              <mc:Fallback>
                <p:oleObj name="Equation" r:id="rId3" imgW="482391" imgH="253890" progId="Equation.DSMT4">
                  <p:embed/>
                  <p:pic>
                    <p:nvPicPr>
                      <p:cNvPr id="52228" name="Object 4">
                        <a:extLst>
                          <a:ext uri="{FF2B5EF4-FFF2-40B4-BE49-F238E27FC236}">
                            <a16:creationId xmlns:a16="http://schemas.microsoft.com/office/drawing/2014/main" id="{C2474118-B863-47DC-ABA3-49DC75AA1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1214" y="831851"/>
                        <a:ext cx="10382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868BF768-DF93-49FF-A0AE-4D3FB1CD0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5550" y="793750"/>
          <a:ext cx="17668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2" name="Equation" r:id="rId5" imgW="812447" imgH="279279" progId="Equation.DSMT4">
                  <p:embed/>
                </p:oleObj>
              </mc:Choice>
              <mc:Fallback>
                <p:oleObj name="Equation" r:id="rId5" imgW="812447" imgH="279279" progId="Equation.DSMT4">
                  <p:embed/>
                  <p:pic>
                    <p:nvPicPr>
                      <p:cNvPr id="52229" name="Object 5">
                        <a:extLst>
                          <a:ext uri="{FF2B5EF4-FFF2-40B4-BE49-F238E27FC236}">
                            <a16:creationId xmlns:a16="http://schemas.microsoft.com/office/drawing/2014/main" id="{868BF768-DF93-49FF-A0AE-4D3FB1CD0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793750"/>
                        <a:ext cx="17668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BB39EE5A-2F2A-4EEC-9B4E-586D43472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7901" y="1397001"/>
          <a:ext cx="40036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3" name="Equation" r:id="rId7" imgW="1853396" imgH="317362" progId="Equation.DSMT4">
                  <p:embed/>
                </p:oleObj>
              </mc:Choice>
              <mc:Fallback>
                <p:oleObj name="Equation" r:id="rId7" imgW="1853396" imgH="317362" progId="Equation.DSMT4">
                  <p:embed/>
                  <p:pic>
                    <p:nvPicPr>
                      <p:cNvPr id="52230" name="Object 6">
                        <a:extLst>
                          <a:ext uri="{FF2B5EF4-FFF2-40B4-BE49-F238E27FC236}">
                            <a16:creationId xmlns:a16="http://schemas.microsoft.com/office/drawing/2014/main" id="{BB39EE5A-2F2A-4EEC-9B4E-586D43472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1" y="1397001"/>
                        <a:ext cx="40036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3">
            <a:extLst>
              <a:ext uri="{FF2B5EF4-FFF2-40B4-BE49-F238E27FC236}">
                <a16:creationId xmlns:a16="http://schemas.microsoft.com/office/drawing/2014/main" id="{A4742870-7700-4B0C-BCF0-461EC38BC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2022476"/>
            <a:ext cx="63452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Construct the Lagrange function,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232" name="Object 6">
            <a:extLst>
              <a:ext uri="{FF2B5EF4-FFF2-40B4-BE49-F238E27FC236}">
                <a16:creationId xmlns:a16="http://schemas.microsoft.com/office/drawing/2014/main" id="{020731F4-AF02-4116-8785-508BEF6B0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4900" y="2452688"/>
          <a:ext cx="41275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4" name="Equation" r:id="rId9" imgW="1765300" imgH="330200" progId="Equation.DSMT4">
                  <p:embed/>
                </p:oleObj>
              </mc:Choice>
              <mc:Fallback>
                <p:oleObj name="Equation" r:id="rId9" imgW="1765300" imgH="330200" progId="Equation.DSMT4">
                  <p:embed/>
                  <p:pic>
                    <p:nvPicPr>
                      <p:cNvPr id="52232" name="Object 6">
                        <a:extLst>
                          <a:ext uri="{FF2B5EF4-FFF2-40B4-BE49-F238E27FC236}">
                            <a16:creationId xmlns:a16="http://schemas.microsoft.com/office/drawing/2014/main" id="{020731F4-AF02-4116-8785-508BEF6B0C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2452688"/>
                        <a:ext cx="41275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Text Box 3">
            <a:extLst>
              <a:ext uri="{FF2B5EF4-FFF2-40B4-BE49-F238E27FC236}">
                <a16:creationId xmlns:a16="http://schemas.microsoft.com/office/drawing/2014/main" id="{8A0F24D3-7748-43B5-8284-E3071A21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564" y="1370013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4" name="Text Box 3">
            <a:extLst>
              <a:ext uri="{FF2B5EF4-FFF2-40B4-BE49-F238E27FC236}">
                <a16:creationId xmlns:a16="http://schemas.microsoft.com/office/drawing/2014/main" id="{56E39911-740A-4A84-A064-2E2A28EC8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3154363"/>
            <a:ext cx="84058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Solving the stationary point             of               ,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235" name="Object 6">
            <a:extLst>
              <a:ext uri="{FF2B5EF4-FFF2-40B4-BE49-F238E27FC236}">
                <a16:creationId xmlns:a16="http://schemas.microsoft.com/office/drawing/2014/main" id="{30019A4E-ED35-4877-8117-3E6EC4F4D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2925" y="3581401"/>
          <a:ext cx="356235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5" name="Equation" r:id="rId11" imgW="1727200" imgH="1092200" progId="Equation.DSMT4">
                  <p:embed/>
                </p:oleObj>
              </mc:Choice>
              <mc:Fallback>
                <p:oleObj name="Equation" r:id="rId11" imgW="1727200" imgH="1092200" progId="Equation.DSMT4">
                  <p:embed/>
                  <p:pic>
                    <p:nvPicPr>
                      <p:cNvPr id="52235" name="Object 6">
                        <a:extLst>
                          <a:ext uri="{FF2B5EF4-FFF2-40B4-BE49-F238E27FC236}">
                            <a16:creationId xmlns:a16="http://schemas.microsoft.com/office/drawing/2014/main" id="{30019A4E-ED35-4877-8117-3E6EC4F4D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3581401"/>
                        <a:ext cx="3562350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3">
            <a:extLst>
              <a:ext uri="{FF2B5EF4-FFF2-40B4-BE49-F238E27FC236}">
                <a16:creationId xmlns:a16="http://schemas.microsoft.com/office/drawing/2014/main" id="{4293B1F8-E885-47AC-B7C5-889FD8728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564" y="2573338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237" name="Object 6">
            <a:extLst>
              <a:ext uri="{FF2B5EF4-FFF2-40B4-BE49-F238E27FC236}">
                <a16:creationId xmlns:a16="http://schemas.microsoft.com/office/drawing/2014/main" id="{3E48E2D6-8924-48F7-A32F-912829089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0364" y="4165601"/>
          <a:ext cx="23574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6" name="Equation" r:id="rId13" imgW="1143000" imgH="508000" progId="Equation.DSMT4">
                  <p:embed/>
                </p:oleObj>
              </mc:Choice>
              <mc:Fallback>
                <p:oleObj name="Equation" r:id="rId13" imgW="1143000" imgH="508000" progId="Equation.DSMT4">
                  <p:embed/>
                  <p:pic>
                    <p:nvPicPr>
                      <p:cNvPr id="52237" name="Object 6">
                        <a:extLst>
                          <a:ext uri="{FF2B5EF4-FFF2-40B4-BE49-F238E27FC236}">
                            <a16:creationId xmlns:a16="http://schemas.microsoft.com/office/drawing/2014/main" id="{3E48E2D6-8924-48F7-A32F-912829089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364" y="4165601"/>
                        <a:ext cx="2357437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6">
            <a:extLst>
              <a:ext uri="{FF2B5EF4-FFF2-40B4-BE49-F238E27FC236}">
                <a16:creationId xmlns:a16="http://schemas.microsoft.com/office/drawing/2014/main" id="{A7DF782E-4484-4C40-8B77-A5C6FF29C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3438" y="3124200"/>
          <a:ext cx="10207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7" name="Equation" r:id="rId15" imgW="494870" imgH="253780" progId="Equation.DSMT4">
                  <p:embed/>
                </p:oleObj>
              </mc:Choice>
              <mc:Fallback>
                <p:oleObj name="Equation" r:id="rId15" imgW="494870" imgH="253780" progId="Equation.DSMT4">
                  <p:embed/>
                  <p:pic>
                    <p:nvPicPr>
                      <p:cNvPr id="52238" name="Object 6">
                        <a:extLst>
                          <a:ext uri="{FF2B5EF4-FFF2-40B4-BE49-F238E27FC236}">
                            <a16:creationId xmlns:a16="http://schemas.microsoft.com/office/drawing/2014/main" id="{A7DF782E-4484-4C40-8B77-A5C6FF29C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438" y="3124200"/>
                        <a:ext cx="102076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Text Box 3">
            <a:extLst>
              <a:ext uri="{FF2B5EF4-FFF2-40B4-BE49-F238E27FC236}">
                <a16:creationId xmlns:a16="http://schemas.microsoft.com/office/drawing/2014/main" id="{4C4B6858-7535-4A12-913E-102D20D65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857876"/>
            <a:ext cx="7010400" cy="461963"/>
          </a:xfrm>
          <a:prstGeom prst="rect">
            <a:avLst/>
          </a:prstGeom>
          <a:noFill/>
          <a:ln w="1587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Note: the stationary point of              is not unique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240" name="Object 6">
            <a:extLst>
              <a:ext uri="{FF2B5EF4-FFF2-40B4-BE49-F238E27FC236}">
                <a16:creationId xmlns:a16="http://schemas.microsoft.com/office/drawing/2014/main" id="{3448B3CC-8904-4AE0-B065-AB8C939AC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7738" y="3105151"/>
          <a:ext cx="11541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8" name="Equation" r:id="rId17" imgW="507780" imgH="253890" progId="Equation.DSMT4">
                  <p:embed/>
                </p:oleObj>
              </mc:Choice>
              <mc:Fallback>
                <p:oleObj name="Equation" r:id="rId17" imgW="507780" imgH="253890" progId="Equation.DSMT4">
                  <p:embed/>
                  <p:pic>
                    <p:nvPicPr>
                      <p:cNvPr id="52240" name="Object 6">
                        <a:extLst>
                          <a:ext uri="{FF2B5EF4-FFF2-40B4-BE49-F238E27FC236}">
                            <a16:creationId xmlns:a16="http://schemas.microsoft.com/office/drawing/2014/main" id="{3448B3CC-8904-4AE0-B065-AB8C939ACE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3105151"/>
                        <a:ext cx="11541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6">
            <a:extLst>
              <a:ext uri="{FF2B5EF4-FFF2-40B4-BE49-F238E27FC236}">
                <a16:creationId xmlns:a16="http://schemas.microsoft.com/office/drawing/2014/main" id="{177643D4-BEAC-4931-805E-A8D24EE53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3613" y="5851525"/>
          <a:ext cx="10477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9" name="Equation" r:id="rId19" imgW="507780" imgH="253890" progId="Equation.DSMT4">
                  <p:embed/>
                </p:oleObj>
              </mc:Choice>
              <mc:Fallback>
                <p:oleObj name="Equation" r:id="rId19" imgW="507780" imgH="253890" progId="Equation.DSMT4">
                  <p:embed/>
                  <p:pic>
                    <p:nvPicPr>
                      <p:cNvPr id="52241" name="Object 6">
                        <a:extLst>
                          <a:ext uri="{FF2B5EF4-FFF2-40B4-BE49-F238E27FC236}">
                            <a16:creationId xmlns:a16="http://schemas.microsoft.com/office/drawing/2014/main" id="{177643D4-BEAC-4931-805E-A8D24EE53C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5851525"/>
                        <a:ext cx="10477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>
            <a:extLst>
              <a:ext uri="{FF2B5EF4-FFF2-40B4-BE49-F238E27FC236}">
                <a16:creationId xmlns:a16="http://schemas.microsoft.com/office/drawing/2014/main" id="{08AA6C3A-6B83-4F3B-8FF8-249E8D7C9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 altLang="zh-CN" sz="3000" dirty="0">
                <a:ea typeface="宋体" panose="02010600030101010101" pitchFamily="2" charset="-122"/>
              </a:rPr>
              <a:t>Least-squares for homogeneous linear system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5">
            <a:extLst>
              <a:ext uri="{FF2B5EF4-FFF2-40B4-BE49-F238E27FC236}">
                <a16:creationId xmlns:a16="http://schemas.microsoft.com/office/drawing/2014/main" id="{90BAE359-C9C8-48D7-8E31-17EAAE955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14401"/>
            <a:ext cx="84343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Calibri" panose="020F0502020204030204" pitchFamily="34" charset="0"/>
              </a:rPr>
              <a:t>Suppose that               is a stationary point of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>
                <a:ea typeface="宋体" panose="02010600030101010101" pitchFamily="2" charset="-122"/>
                <a:cs typeface="Calibri" panose="020F0502020204030204" pitchFamily="34" charset="0"/>
              </a:rPr>
              <a:t>, then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ea typeface="宋体" panose="02010600030101010101" pitchFamily="2" charset="-122"/>
                <a:cs typeface="Calibri" panose="020F0502020204030204" pitchFamily="34" charset="0"/>
              </a:rPr>
              <a:t> is a possible extremum point of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Calibri" panose="020F0502020204030204" pitchFamily="34" charset="0"/>
              </a:rPr>
              <a:t> under the equality constraint and we have</a:t>
            </a:r>
          </a:p>
        </p:txBody>
      </p:sp>
      <p:graphicFrame>
        <p:nvGraphicFramePr>
          <p:cNvPr id="53252" name="Object 6">
            <a:extLst>
              <a:ext uri="{FF2B5EF4-FFF2-40B4-BE49-F238E27FC236}">
                <a16:creationId xmlns:a16="http://schemas.microsoft.com/office/drawing/2014/main" id="{3E723278-18A0-4662-A1AD-C188DB08A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1752600"/>
          <a:ext cx="59007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1" name="Equation" r:id="rId3" imgW="2438400" imgH="279400" progId="Equation.DSMT4">
                  <p:embed/>
                </p:oleObj>
              </mc:Choice>
              <mc:Fallback>
                <p:oleObj name="Equation" r:id="rId3" imgW="2438400" imgH="279400" progId="Equation.DSMT4">
                  <p:embed/>
                  <p:pic>
                    <p:nvPicPr>
                      <p:cNvPr id="53252" name="Object 6">
                        <a:extLst>
                          <a:ext uri="{FF2B5EF4-FFF2-40B4-BE49-F238E27FC236}">
                            <a16:creationId xmlns:a16="http://schemas.microsoft.com/office/drawing/2014/main" id="{3E723278-18A0-4662-A1AD-C188DB08A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752600"/>
                        <a:ext cx="59007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6">
            <a:extLst>
              <a:ext uri="{FF2B5EF4-FFF2-40B4-BE49-F238E27FC236}">
                <a16:creationId xmlns:a16="http://schemas.microsoft.com/office/drawing/2014/main" id="{37855785-C153-46F6-A4C1-3EC006A6A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2989" y="873126"/>
          <a:ext cx="9731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2" name="Equation" r:id="rId5" imgW="457002" imgH="253890" progId="Equation.DSMT4">
                  <p:embed/>
                </p:oleObj>
              </mc:Choice>
              <mc:Fallback>
                <p:oleObj name="Equation" r:id="rId5" imgW="457002" imgH="253890" progId="Equation.DSMT4">
                  <p:embed/>
                  <p:pic>
                    <p:nvPicPr>
                      <p:cNvPr id="53253" name="Object 6">
                        <a:extLst>
                          <a:ext uri="{FF2B5EF4-FFF2-40B4-BE49-F238E27FC236}">
                            <a16:creationId xmlns:a16="http://schemas.microsoft.com/office/drawing/2014/main" id="{37855785-C153-46F6-A4C1-3EC006A6AC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9" y="873126"/>
                        <a:ext cx="9731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465ADB7E-4A6A-4DD8-B113-4D5DA3287ACE}"/>
              </a:ext>
            </a:extLst>
          </p:cNvPr>
          <p:cNvGrpSpPr>
            <a:grpSpLocks/>
          </p:cNvGrpSpPr>
          <p:nvPr/>
        </p:nvGrpSpPr>
        <p:grpSpPr bwMode="auto">
          <a:xfrm>
            <a:off x="1855788" y="2413001"/>
            <a:ext cx="8407400" cy="1692275"/>
            <a:chOff x="331788" y="2413000"/>
            <a:chExt cx="8407400" cy="1692275"/>
          </a:xfrm>
        </p:grpSpPr>
        <p:sp>
          <p:nvSpPr>
            <p:cNvPr id="53255" name="Text Box 5">
              <a:extLst>
                <a:ext uri="{FF2B5EF4-FFF2-40B4-BE49-F238E27FC236}">
                  <a16:creationId xmlns:a16="http://schemas.microsoft.com/office/drawing/2014/main" id="{322E300B-2BAA-42B5-B76A-408FC5DF1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8" y="2905125"/>
              <a:ext cx="8407400" cy="1200150"/>
            </a:xfrm>
            <a:prstGeom prst="rect">
              <a:avLst/>
            </a:prstGeom>
            <a:noFill/>
            <a:ln w="158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en-US" altLang="zh-CN" sz="2400">
                  <a:ea typeface="宋体" panose="02010600030101010101" pitchFamily="2" charset="-122"/>
                  <a:cs typeface="Calibri" panose="020F0502020204030204" pitchFamily="34" charset="0"/>
                </a:rPr>
                <a:t>The global minimum of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en-US" altLang="zh-CN" sz="2400">
                  <a:ea typeface="宋体" panose="02010600030101010101" pitchFamily="2" charset="-122"/>
                  <a:cs typeface="Calibri" panose="020F0502020204030204" pitchFamily="34" charset="0"/>
                </a:rPr>
                <a:t>is                 and the global minimizer of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en-US" altLang="zh-CN" sz="2400">
                  <a:ea typeface="宋体" panose="02010600030101010101" pitchFamily="2" charset="-122"/>
                  <a:cs typeface="Calibri" panose="020F0502020204030204" pitchFamily="34" charset="0"/>
                </a:rPr>
                <a:t>is the unit eigen-vector of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i="1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>
                  <a:ea typeface="宋体" panose="02010600030101010101" pitchFamily="2" charset="-122"/>
                  <a:cs typeface="Calibri" panose="020F0502020204030204" pitchFamily="34" charset="0"/>
                </a:rPr>
                <a:t> associated with its least eigen value</a:t>
              </a:r>
            </a:p>
          </p:txBody>
        </p:sp>
        <p:sp>
          <p:nvSpPr>
            <p:cNvPr id="53256" name="AutoShape 12">
              <a:extLst>
                <a:ext uri="{FF2B5EF4-FFF2-40B4-BE49-F238E27FC236}">
                  <a16:creationId xmlns:a16="http://schemas.microsoft.com/office/drawing/2014/main" id="{9ECA308F-0226-4094-9E7A-A14DDB56D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413000"/>
              <a:ext cx="338138" cy="428625"/>
            </a:xfrm>
            <a:prstGeom prst="downArrow">
              <a:avLst>
                <a:gd name="adj1" fmla="val 50000"/>
                <a:gd name="adj2" fmla="val 29167"/>
              </a:avLst>
            </a:prstGeom>
            <a:solidFill>
              <a:srgbClr val="FF0000"/>
            </a:solidFill>
            <a:ln w="158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257" name="Object 6">
              <a:extLst>
                <a:ext uri="{FF2B5EF4-FFF2-40B4-BE49-F238E27FC236}">
                  <a16:creationId xmlns:a16="http://schemas.microsoft.com/office/drawing/2014/main" id="{AF7B82CB-5FB2-4C04-861A-9D8C773EF5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3754" y="2895600"/>
            <a:ext cx="11271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83" name="Equation" r:id="rId7" imgW="545626" imgH="253780" progId="Equation.DSMT4">
                    <p:embed/>
                  </p:oleObj>
                </mc:Choice>
                <mc:Fallback>
                  <p:oleObj name="Equation" r:id="rId7" imgW="545626" imgH="253780" progId="Equation.DSMT4">
                    <p:embed/>
                    <p:pic>
                      <p:nvPicPr>
                        <p:cNvPr id="53257" name="Object 6">
                          <a:extLst>
                            <a:ext uri="{FF2B5EF4-FFF2-40B4-BE49-F238E27FC236}">
                              <a16:creationId xmlns:a16="http://schemas.microsoft.com/office/drawing/2014/main" id="{AF7B82CB-5FB2-4C04-861A-9D8C773EF5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754" y="2895600"/>
                          <a:ext cx="1127125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01378021-9512-4B94-9159-5ED124C67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 altLang="zh-CN" sz="3000" dirty="0">
                <a:ea typeface="宋体" panose="02010600030101010101" pitchFamily="2" charset="-122"/>
              </a:rPr>
              <a:t>Least-squares for homogeneous linear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10771442" cy="460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Matrix Differentiation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Lagrange Multiplier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Least-squares for Homogeneous Linear Systems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Least-squares for Inhomogeneous Linear Systems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An SVD-based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1012295667"/>
      </p:ext>
    </p:extLst>
  </p:cSld>
  <p:clrMapOvr>
    <a:masterClrMapping/>
  </p:clrMapOvr>
  <p:transition advTm="12526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>
            <a:extLst>
              <a:ext uri="{FF2B5EF4-FFF2-40B4-BE49-F238E27FC236}">
                <a16:creationId xmlns:a16="http://schemas.microsoft.com/office/drawing/2014/main" id="{2FE2184A-5A09-448D-96AB-642819EE0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6" y="952500"/>
            <a:ext cx="858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Consider the following linear equations system</a:t>
            </a:r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6551EC64-A0FB-46D6-AC9F-0FBA86482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5639" y="1447801"/>
          <a:ext cx="49799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0" name="Equation" r:id="rId3" imgW="2057400" imgH="482600" progId="Equation.DSMT4">
                  <p:embed/>
                </p:oleObj>
              </mc:Choice>
              <mc:Fallback>
                <p:oleObj name="Equation" r:id="rId3" imgW="2057400" imgH="482600" progId="Equation.DSMT4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6551EC64-A0FB-46D6-AC9F-0FBA86482E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9" y="1447801"/>
                        <a:ext cx="497998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19" name="Text Box 7">
            <a:extLst>
              <a:ext uri="{FF2B5EF4-FFF2-40B4-BE49-F238E27FC236}">
                <a16:creationId xmlns:a16="http://schemas.microsoft.com/office/drawing/2014/main" id="{28C0207E-18F2-42C6-BFF0-F6D25F576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Matrix form: 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  <p:graphicFrame>
        <p:nvGraphicFramePr>
          <p:cNvPr id="627724" name="Object 12">
            <a:extLst>
              <a:ext uri="{FF2B5EF4-FFF2-40B4-BE49-F238E27FC236}">
                <a16:creationId xmlns:a16="http://schemas.microsoft.com/office/drawing/2014/main" id="{0968F4A9-87E6-4DF8-AE24-A9391B0A9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0" y="2924176"/>
          <a:ext cx="1136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1" name="Equation" r:id="rId5" imgW="469696" imgH="177723" progId="Equation.DSMT4">
                  <p:embed/>
                </p:oleObj>
              </mc:Choice>
              <mc:Fallback>
                <p:oleObj name="Equation" r:id="rId5" imgW="469696" imgH="177723" progId="Equation.DSMT4">
                  <p:embed/>
                  <p:pic>
                    <p:nvPicPr>
                      <p:cNvPr id="627724" name="Object 12">
                        <a:extLst>
                          <a:ext uri="{FF2B5EF4-FFF2-40B4-BE49-F238E27FC236}">
                            <a16:creationId xmlns:a16="http://schemas.microsoft.com/office/drawing/2014/main" id="{0968F4A9-87E6-4DF8-AE24-A9391B0A9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0" y="2924176"/>
                        <a:ext cx="11366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25" name="Rectangle 13">
            <a:extLst>
              <a:ext uri="{FF2B5EF4-FFF2-40B4-BE49-F238E27FC236}">
                <a16:creationId xmlns:a16="http://schemas.microsoft.com/office/drawing/2014/main" id="{5B72CFE2-BDC4-4547-9979-8626DD55E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447800"/>
            <a:ext cx="914400" cy="1143000"/>
          </a:xfrm>
          <a:prstGeom prst="rect">
            <a:avLst/>
          </a:prstGeom>
          <a:solidFill>
            <a:srgbClr val="FF0000">
              <a:alpha val="4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627726" name="Object 14">
            <a:extLst>
              <a:ext uri="{FF2B5EF4-FFF2-40B4-BE49-F238E27FC236}">
                <a16:creationId xmlns:a16="http://schemas.microsoft.com/office/drawing/2014/main" id="{E6469F86-EF3B-4DA0-B6CD-08FFB4ED2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5025" y="2562226"/>
          <a:ext cx="3683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2" name="Equation" r:id="rId7" imgW="152268" imgH="164957" progId="Equation.DSMT4">
                  <p:embed/>
                </p:oleObj>
              </mc:Choice>
              <mc:Fallback>
                <p:oleObj name="Equation" r:id="rId7" imgW="152268" imgH="164957" progId="Equation.DSMT4">
                  <p:embed/>
                  <p:pic>
                    <p:nvPicPr>
                      <p:cNvPr id="627726" name="Object 14">
                        <a:extLst>
                          <a:ext uri="{FF2B5EF4-FFF2-40B4-BE49-F238E27FC236}">
                            <a16:creationId xmlns:a16="http://schemas.microsoft.com/office/drawing/2014/main" id="{E6469F86-EF3B-4DA0-B6CD-08FFB4ED2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2562226"/>
                        <a:ext cx="3683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7" name="Object 15">
            <a:extLst>
              <a:ext uri="{FF2B5EF4-FFF2-40B4-BE49-F238E27FC236}">
                <a16:creationId xmlns:a16="http://schemas.microsoft.com/office/drawing/2014/main" id="{26E2C6F6-F3ED-4ED1-B122-36485EBB6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3225" y="2625726"/>
          <a:ext cx="3063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3" name="Equation" r:id="rId9" imgW="126725" imgH="126725" progId="Equation.DSMT4">
                  <p:embed/>
                </p:oleObj>
              </mc:Choice>
              <mc:Fallback>
                <p:oleObj name="Equation" r:id="rId9" imgW="126725" imgH="126725" progId="Equation.DSMT4">
                  <p:embed/>
                  <p:pic>
                    <p:nvPicPr>
                      <p:cNvPr id="627727" name="Object 15">
                        <a:extLst>
                          <a:ext uri="{FF2B5EF4-FFF2-40B4-BE49-F238E27FC236}">
                            <a16:creationId xmlns:a16="http://schemas.microsoft.com/office/drawing/2014/main" id="{26E2C6F6-F3ED-4ED1-B122-36485EBB6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2625726"/>
                        <a:ext cx="3063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8" name="Object 16">
            <a:extLst>
              <a:ext uri="{FF2B5EF4-FFF2-40B4-BE49-F238E27FC236}">
                <a16:creationId xmlns:a16="http://schemas.microsoft.com/office/drawing/2014/main" id="{1BA79211-486E-4B44-8C24-E9B9D02FF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2714" y="2543175"/>
          <a:ext cx="306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4" name="Equation" r:id="rId11" imgW="126725" imgH="177415" progId="Equation.DSMT4">
                  <p:embed/>
                </p:oleObj>
              </mc:Choice>
              <mc:Fallback>
                <p:oleObj name="Equation" r:id="rId11" imgW="126725" imgH="177415" progId="Equation.DSMT4">
                  <p:embed/>
                  <p:pic>
                    <p:nvPicPr>
                      <p:cNvPr id="627728" name="Object 16">
                        <a:extLst>
                          <a:ext uri="{FF2B5EF4-FFF2-40B4-BE49-F238E27FC236}">
                            <a16:creationId xmlns:a16="http://schemas.microsoft.com/office/drawing/2014/main" id="{1BA79211-486E-4B44-8C24-E9B9D02FF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714" y="2543175"/>
                        <a:ext cx="3063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7733" name="Group 21">
            <a:extLst>
              <a:ext uri="{FF2B5EF4-FFF2-40B4-BE49-F238E27FC236}">
                <a16:creationId xmlns:a16="http://schemas.microsoft.com/office/drawing/2014/main" id="{9226CF0E-5991-40C6-9D4C-4C161145EB81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3711576"/>
            <a:ext cx="4322763" cy="1165225"/>
            <a:chOff x="384" y="2338"/>
            <a:chExt cx="2723" cy="734"/>
          </a:xfrm>
        </p:grpSpPr>
        <p:sp>
          <p:nvSpPr>
            <p:cNvPr id="47116" name="Text Box 17">
              <a:extLst>
                <a:ext uri="{FF2B5EF4-FFF2-40B4-BE49-F238E27FC236}">
                  <a16:creationId xmlns:a16="http://schemas.microsoft.com/office/drawing/2014/main" id="{C3BC6A4F-0AC3-4A41-BA9B-8E7811A55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30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It can be easily solved  </a:t>
              </a:r>
              <a:endParaRPr lang="en-US" altLang="zh-CN" sz="2400" i="1">
                <a:ea typeface="宋体" panose="02010600030101010101" pitchFamily="2" charset="-122"/>
              </a:endParaRPr>
            </a:p>
          </p:txBody>
        </p:sp>
        <p:graphicFrame>
          <p:nvGraphicFramePr>
            <p:cNvPr id="47117" name="Object 18">
              <a:extLst>
                <a:ext uri="{FF2B5EF4-FFF2-40B4-BE49-F238E27FC236}">
                  <a16:creationId xmlns:a16="http://schemas.microsoft.com/office/drawing/2014/main" id="{78E849F1-BF5E-4400-9688-60109382AD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338"/>
            <a:ext cx="755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25" name="Equation" r:id="rId13" imgW="495085" imgH="482391" progId="Equation.DSMT4">
                    <p:embed/>
                  </p:oleObj>
                </mc:Choice>
                <mc:Fallback>
                  <p:oleObj name="Equation" r:id="rId13" imgW="495085" imgH="482391" progId="Equation.DSMT4">
                    <p:embed/>
                    <p:pic>
                      <p:nvPicPr>
                        <p:cNvPr id="47117" name="Object 18">
                          <a:extLst>
                            <a:ext uri="{FF2B5EF4-FFF2-40B4-BE49-F238E27FC236}">
                              <a16:creationId xmlns:a16="http://schemas.microsoft.com/office/drawing/2014/main" id="{78E849F1-BF5E-4400-9688-60109382AD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338"/>
                          <a:ext cx="755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3204EA51-FC23-4341-ABEB-B9EE1B56D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 altLang="zh-CN" sz="3000" dirty="0">
                <a:ea typeface="宋体" panose="02010600030101010101" pitchFamily="2" charset="-122"/>
              </a:rPr>
              <a:t>Least-squares for inhomogeneous linear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2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9" grpId="0"/>
      <p:bldP spid="6277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1" name="Group 24">
            <a:extLst>
              <a:ext uri="{FF2B5EF4-FFF2-40B4-BE49-F238E27FC236}">
                <a16:creationId xmlns:a16="http://schemas.microsoft.com/office/drawing/2014/main" id="{0920B7C8-FE16-4D4B-86EA-0FCCC94DE6E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914400"/>
            <a:ext cx="5772150" cy="2173288"/>
            <a:chOff x="384" y="576"/>
            <a:chExt cx="3636" cy="1369"/>
          </a:xfrm>
        </p:grpSpPr>
        <p:sp>
          <p:nvSpPr>
            <p:cNvPr id="48143" name="Text Box 13">
              <a:extLst>
                <a:ext uri="{FF2B5EF4-FFF2-40B4-BE49-F238E27FC236}">
                  <a16:creationId xmlns:a16="http://schemas.microsoft.com/office/drawing/2014/main" id="{BC31DCAB-81E8-4704-ACEF-D8EC3059C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576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How about the following one?  </a:t>
              </a:r>
              <a:endParaRPr lang="en-US" altLang="zh-CN" sz="2400" i="1">
                <a:ea typeface="宋体" panose="02010600030101010101" pitchFamily="2" charset="-122"/>
              </a:endParaRPr>
            </a:p>
          </p:txBody>
        </p:sp>
        <p:graphicFrame>
          <p:nvGraphicFramePr>
            <p:cNvPr id="48144" name="Object 14">
              <a:extLst>
                <a:ext uri="{FF2B5EF4-FFF2-40B4-BE49-F238E27FC236}">
                  <a16:creationId xmlns:a16="http://schemas.microsoft.com/office/drawing/2014/main" id="{A4CF0E1D-4114-4F60-8737-A62FD51321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3" y="864"/>
            <a:ext cx="3137" cy="1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16" name="Equation" r:id="rId3" imgW="2057400" imgH="711200" progId="Equation.DSMT4">
                    <p:embed/>
                  </p:oleObj>
                </mc:Choice>
                <mc:Fallback>
                  <p:oleObj name="Equation" r:id="rId3" imgW="2057400" imgH="711200" progId="Equation.DSMT4">
                    <p:embed/>
                    <p:pic>
                      <p:nvPicPr>
                        <p:cNvPr id="48144" name="Object 14">
                          <a:extLst>
                            <a:ext uri="{FF2B5EF4-FFF2-40B4-BE49-F238E27FC236}">
                              <a16:creationId xmlns:a16="http://schemas.microsoft.com/office/drawing/2014/main" id="{A4CF0E1D-4114-4F60-8737-A62FD51321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864"/>
                          <a:ext cx="3137" cy="10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8751" name="Text Box 15">
            <a:extLst>
              <a:ext uri="{FF2B5EF4-FFF2-40B4-BE49-F238E27FC236}">
                <a16:creationId xmlns:a16="http://schemas.microsoft.com/office/drawing/2014/main" id="{22E87881-666D-4A7D-BC0B-C281F0B1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004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It does not have a solution!  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  <p:grpSp>
        <p:nvGrpSpPr>
          <p:cNvPr id="628761" name="Group 25">
            <a:extLst>
              <a:ext uri="{FF2B5EF4-FFF2-40B4-BE49-F238E27FC236}">
                <a16:creationId xmlns:a16="http://schemas.microsoft.com/office/drawing/2014/main" id="{A1B9C1D3-52AB-4C69-85ED-D81DB67D111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810001"/>
            <a:ext cx="7696200" cy="830263"/>
            <a:chOff x="384" y="2400"/>
            <a:chExt cx="4848" cy="523"/>
          </a:xfrm>
        </p:grpSpPr>
        <p:sp>
          <p:nvSpPr>
            <p:cNvPr id="48141" name="Text Box 16">
              <a:extLst>
                <a:ext uri="{FF2B5EF4-FFF2-40B4-BE49-F238E27FC236}">
                  <a16:creationId xmlns:a16="http://schemas.microsoft.com/office/drawing/2014/main" id="{12EFD568-9C34-4ED9-B022-5BAA15BDD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00"/>
              <a:ext cx="484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What is the condition for a linear equation system               can be solved?  </a:t>
              </a:r>
              <a:endParaRPr lang="en-US" altLang="zh-CN" sz="2400" i="1">
                <a:ea typeface="宋体" panose="02010600030101010101" pitchFamily="2" charset="-122"/>
              </a:endParaRPr>
            </a:p>
          </p:txBody>
        </p:sp>
        <p:graphicFrame>
          <p:nvGraphicFramePr>
            <p:cNvPr id="48142" name="Object 17">
              <a:extLst>
                <a:ext uri="{FF2B5EF4-FFF2-40B4-BE49-F238E27FC236}">
                  <a16:creationId xmlns:a16="http://schemas.microsoft.com/office/drawing/2014/main" id="{F285F7DB-B9EC-4C72-9222-CADE3B73F6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4" y="2406"/>
            <a:ext cx="71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17" name="Equation" r:id="rId5" imgW="469696" imgH="177723" progId="Equation.DSMT4">
                    <p:embed/>
                  </p:oleObj>
                </mc:Choice>
                <mc:Fallback>
                  <p:oleObj name="Equation" r:id="rId5" imgW="469696" imgH="177723" progId="Equation.DSMT4">
                    <p:embed/>
                    <p:pic>
                      <p:nvPicPr>
                        <p:cNvPr id="48142" name="Object 17">
                          <a:extLst>
                            <a:ext uri="{FF2B5EF4-FFF2-40B4-BE49-F238E27FC236}">
                              <a16:creationId xmlns:a16="http://schemas.microsoft.com/office/drawing/2014/main" id="{F285F7DB-B9EC-4C72-9222-CADE3B73F6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4" y="2406"/>
                          <a:ext cx="71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28754" name="Picture 18">
            <a:extLst>
              <a:ext uri="{FF2B5EF4-FFF2-40B4-BE49-F238E27FC236}">
                <a16:creationId xmlns:a16="http://schemas.microsoft.com/office/drawing/2014/main" id="{1419B562-124D-4AE3-8B01-A1AEA56B3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75" y="2733676"/>
            <a:ext cx="11811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8755" name="Text Box 19">
            <a:extLst>
              <a:ext uri="{FF2B5EF4-FFF2-40B4-BE49-F238E27FC236}">
                <a16:creationId xmlns:a16="http://schemas.microsoft.com/office/drawing/2014/main" id="{3B4A4AFF-868C-4298-BD60-642F29E49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578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i="1">
                <a:ea typeface="宋体" panose="02010600030101010101" pitchFamily="2" charset="-122"/>
              </a:rPr>
              <a:t>Can we solve it in an approximate way?</a:t>
            </a:r>
            <a:r>
              <a:rPr lang="en-US" altLang="zh-CN" sz="2400">
                <a:ea typeface="宋体" panose="02010600030101010101" pitchFamily="2" charset="-122"/>
              </a:rPr>
              <a:t>  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  <p:sp>
        <p:nvSpPr>
          <p:cNvPr id="628757" name="Text Box 21">
            <a:extLst>
              <a:ext uri="{FF2B5EF4-FFF2-40B4-BE49-F238E27FC236}">
                <a16:creationId xmlns:a16="http://schemas.microsoft.com/office/drawing/2014/main" id="{B94618A8-EBBA-448A-A725-EC7CC69F4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150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1" i="1">
                <a:solidFill>
                  <a:srgbClr val="FF0000"/>
                </a:solidFill>
                <a:ea typeface="宋体" panose="02010600030101010101" pitchFamily="2" charset="-122"/>
              </a:rPr>
              <a:t>A: we can use least squares technique!</a:t>
            </a:r>
            <a:r>
              <a:rPr lang="en-US" altLang="zh-CN" sz="2400" b="1">
                <a:ea typeface="宋体" panose="02010600030101010101" pitchFamily="2" charset="-122"/>
              </a:rPr>
              <a:t>  </a:t>
            </a:r>
            <a:endParaRPr lang="en-US" altLang="zh-CN" sz="2400" b="1" i="1">
              <a:ea typeface="宋体" panose="02010600030101010101" pitchFamily="2" charset="-122"/>
            </a:endParaRPr>
          </a:p>
        </p:txBody>
      </p:sp>
      <p:grpSp>
        <p:nvGrpSpPr>
          <p:cNvPr id="628762" name="Group 26">
            <a:extLst>
              <a:ext uri="{FF2B5EF4-FFF2-40B4-BE49-F238E27FC236}">
                <a16:creationId xmlns:a16="http://schemas.microsoft.com/office/drawing/2014/main" id="{EABE59A3-B453-44B1-8CEA-74ED3A97F199}"/>
              </a:ext>
            </a:extLst>
          </p:cNvPr>
          <p:cNvGrpSpPr>
            <a:grpSpLocks/>
          </p:cNvGrpSpPr>
          <p:nvPr/>
        </p:nvGrpSpPr>
        <p:grpSpPr bwMode="auto">
          <a:xfrm>
            <a:off x="7259638" y="4333875"/>
            <a:ext cx="2635250" cy="2095500"/>
            <a:chOff x="3613" y="2730"/>
            <a:chExt cx="1660" cy="1320"/>
          </a:xfrm>
        </p:grpSpPr>
        <p:pic>
          <p:nvPicPr>
            <p:cNvPr id="48139" name="Picture 22">
              <a:extLst>
                <a:ext uri="{FF2B5EF4-FFF2-40B4-BE49-F238E27FC236}">
                  <a16:creationId xmlns:a16="http://schemas.microsoft.com/office/drawing/2014/main" id="{25BFD792-75EF-44C7-A7D6-EF7038D6C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" y="2730"/>
              <a:ext cx="829" cy="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140" name="Rectangle 23">
              <a:extLst>
                <a:ext uri="{FF2B5EF4-FFF2-40B4-BE49-F238E27FC236}">
                  <a16:creationId xmlns:a16="http://schemas.microsoft.com/office/drawing/2014/main" id="{59670352-E5D8-43C9-A904-896B7186D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3762"/>
              <a:ext cx="1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Carl Friedrich Gauss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628763" name="Rectangle 27">
            <a:extLst>
              <a:ext uri="{FF2B5EF4-FFF2-40B4-BE49-F238E27FC236}">
                <a16:creationId xmlns:a16="http://schemas.microsoft.com/office/drawing/2014/main" id="{2B6B7A04-D3DE-463A-8213-B6C1C83C4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71750"/>
            <a:ext cx="1828800" cy="457200"/>
          </a:xfrm>
          <a:prstGeom prst="rect">
            <a:avLst/>
          </a:prstGeom>
          <a:solidFill>
            <a:srgbClr val="FF0000">
              <a:alpha val="4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A7D4012-05E8-4BBE-8073-F344C0610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 altLang="zh-CN" sz="3000" dirty="0">
                <a:ea typeface="宋体" panose="02010600030101010101" pitchFamily="2" charset="-122"/>
              </a:rPr>
              <a:t>Least-squares for inhomogeneous linear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2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1" grpId="0"/>
      <p:bldP spid="628755" grpId="0"/>
      <p:bldP spid="628757" grpId="0"/>
      <p:bldP spid="6287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>
            <a:extLst>
              <a:ext uri="{FF2B5EF4-FFF2-40B4-BE49-F238E27FC236}">
                <a16:creationId xmlns:a16="http://schemas.microsoft.com/office/drawing/2014/main" id="{94BDF925-C110-47E9-B243-4D5E5913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6" y="952500"/>
            <a:ext cx="858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Let’s consider a system of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linear equations with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unknowns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FD60F4C3-BDA1-4A09-A791-AF13C54AC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31797"/>
              </p:ext>
            </p:extLst>
          </p:nvPr>
        </p:nvGraphicFramePr>
        <p:xfrm>
          <a:off x="2470446" y="1477963"/>
          <a:ext cx="8356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0" name="Equation" r:id="rId3" imgW="3454200" imgH="939600" progId="Equation.DSMT4">
                  <p:embed/>
                </p:oleObj>
              </mc:Choice>
              <mc:Fallback>
                <p:oleObj name="Equation" r:id="rId3" imgW="3454200" imgH="939600" progId="Equation.DSMT4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FD60F4C3-BDA1-4A09-A791-AF13C54AC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446" y="1477963"/>
                        <a:ext cx="8356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>
            <a:extLst>
              <a:ext uri="{FF2B5EF4-FFF2-40B4-BE49-F238E27FC236}">
                <a16:creationId xmlns:a16="http://schemas.microsoft.com/office/drawing/2014/main" id="{2C598853-F7B8-4889-BD30-D43C72C11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6" y="3962400"/>
            <a:ext cx="858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We consider the case: rank(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)=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, and rank([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)=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n+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BF491880-668F-46F1-AE3A-7A38B2F85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5257800" cy="4794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Theoretically, there is no solution!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8263" name="Text Box 7">
            <a:extLst>
              <a:ext uri="{FF2B5EF4-FFF2-40B4-BE49-F238E27FC236}">
                <a16:creationId xmlns:a16="http://schemas.microsoft.com/office/drawing/2014/main" id="{87453EC1-0B4C-4C4D-A836-F710EB543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95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Instead, we want to find a vector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that minimizes the error: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08264" name="Object 8">
            <a:extLst>
              <a:ext uri="{FF2B5EF4-FFF2-40B4-BE49-F238E27FC236}">
                <a16:creationId xmlns:a16="http://schemas.microsoft.com/office/drawing/2014/main" id="{CD54D6BE-8831-4AC6-9B61-A1155219C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4175" y="5349875"/>
          <a:ext cx="6515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1" name="Equation" r:id="rId5" imgW="2692400" imgH="431800" progId="Equation.DSMT4">
                  <p:embed/>
                </p:oleObj>
              </mc:Choice>
              <mc:Fallback>
                <p:oleObj name="Equation" r:id="rId5" imgW="2692400" imgH="431800" progId="Equation.DSMT4">
                  <p:embed/>
                  <p:pic>
                    <p:nvPicPr>
                      <p:cNvPr id="608264" name="Object 8">
                        <a:extLst>
                          <a:ext uri="{FF2B5EF4-FFF2-40B4-BE49-F238E27FC236}">
                            <a16:creationId xmlns:a16="http://schemas.microsoft.com/office/drawing/2014/main" id="{CD54D6BE-8831-4AC6-9B61-A1155219C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5349875"/>
                        <a:ext cx="6515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Rectangle 9">
            <a:extLst>
              <a:ext uri="{FF2B5EF4-FFF2-40B4-BE49-F238E27FC236}">
                <a16:creationId xmlns:a16="http://schemas.microsoft.com/office/drawing/2014/main" id="{4ADC954D-68EB-4F09-97A7-516C4E66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810" y="2445609"/>
            <a:ext cx="525462" cy="381000"/>
          </a:xfrm>
          <a:prstGeom prst="rect">
            <a:avLst/>
          </a:prstGeom>
          <a:solidFill>
            <a:srgbClr val="FF0000">
              <a:alpha val="4588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2" name="Text Box 10">
            <a:extLst>
              <a:ext uri="{FF2B5EF4-FFF2-40B4-BE49-F238E27FC236}">
                <a16:creationId xmlns:a16="http://schemas.microsoft.com/office/drawing/2014/main" id="{727271B8-5AD8-47A0-B335-8709516EE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498" y="2971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unknowns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B93C00A5-33A0-4B5B-BE21-4044DC848A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95498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F15AFE8-EBE5-4317-B235-8D7434A07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 altLang="zh-CN" sz="3000" dirty="0">
                <a:ea typeface="宋体" panose="02010600030101010101" pitchFamily="2" charset="-122"/>
              </a:rPr>
              <a:t>Least-squares for inhomogeneous linear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4BCF4BD-959F-4964-BB74-40447C5D4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LS for Inhomogeneous Linear System</a:t>
            </a: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3A2C95B4-2205-4B81-9785-75932F200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3914" y="881063"/>
          <a:ext cx="51577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1" name="Equation" r:id="rId3" imgW="2273300" imgH="342900" progId="Equation.DSMT4">
                  <p:embed/>
                </p:oleObj>
              </mc:Choice>
              <mc:Fallback>
                <p:oleObj name="Equation" r:id="rId3" imgW="2273300" imgH="342900" progId="Equation.DSMT4">
                  <p:embed/>
                  <p:pic>
                    <p:nvPicPr>
                      <p:cNvPr id="50179" name="Object 4">
                        <a:extLst>
                          <a:ext uri="{FF2B5EF4-FFF2-40B4-BE49-F238E27FC236}">
                            <a16:creationId xmlns:a16="http://schemas.microsoft.com/office/drawing/2014/main" id="{3A2C95B4-2205-4B81-9785-75932F200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4" y="881063"/>
                        <a:ext cx="515778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9">
            <a:extLst>
              <a:ext uri="{FF2B5EF4-FFF2-40B4-BE49-F238E27FC236}">
                <a16:creationId xmlns:a16="http://schemas.microsoft.com/office/drawing/2014/main" id="{5D928567-2424-4E64-8995-0F2468B2A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4738" y="1593851"/>
          <a:ext cx="25574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2" name="Equation" r:id="rId5" imgW="1104900" imgH="304800" progId="Equation.DSMT4">
                  <p:embed/>
                </p:oleObj>
              </mc:Choice>
              <mc:Fallback>
                <p:oleObj name="Equation" r:id="rId5" imgW="1104900" imgH="304800" progId="Equation.DSMT4">
                  <p:embed/>
                  <p:pic>
                    <p:nvPicPr>
                      <p:cNvPr id="50180" name="Object 9">
                        <a:extLst>
                          <a:ext uri="{FF2B5EF4-FFF2-40B4-BE49-F238E27FC236}">
                            <a16:creationId xmlns:a16="http://schemas.microsoft.com/office/drawing/2014/main" id="{5D928567-2424-4E64-8995-0F2468B2A7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1593851"/>
                        <a:ext cx="2557462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11">
            <a:extLst>
              <a:ext uri="{FF2B5EF4-FFF2-40B4-BE49-F238E27FC236}">
                <a16:creationId xmlns:a16="http://schemas.microsoft.com/office/drawing/2014/main" id="{FEA73E69-C6F4-4CDF-B630-9FF6CBED3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8" y="1717676"/>
            <a:ext cx="4419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The stationary point of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is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38F860-B903-4FE4-8FD4-4D7A9621F9EA}"/>
              </a:ext>
            </a:extLst>
          </p:cNvPr>
          <p:cNvGrpSpPr>
            <a:grpSpLocks/>
          </p:cNvGrpSpPr>
          <p:nvPr/>
        </p:nvGrpSpPr>
        <p:grpSpPr bwMode="auto">
          <a:xfrm>
            <a:off x="1931988" y="2422525"/>
            <a:ext cx="8431212" cy="3956050"/>
            <a:chOff x="407995" y="2421770"/>
            <a:chExt cx="8431204" cy="3957259"/>
          </a:xfrm>
        </p:grpSpPr>
        <p:grpSp>
          <p:nvGrpSpPr>
            <p:cNvPr id="50183" name="Group 18">
              <a:extLst>
                <a:ext uri="{FF2B5EF4-FFF2-40B4-BE49-F238E27FC236}">
                  <a16:creationId xmlns:a16="http://schemas.microsoft.com/office/drawing/2014/main" id="{7896F8F0-9482-4B98-BED3-619E2196D0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9375" y="3753785"/>
              <a:ext cx="2971800" cy="1128713"/>
              <a:chOff x="1986" y="2640"/>
              <a:chExt cx="1872" cy="711"/>
            </a:xfrm>
          </p:grpSpPr>
          <p:sp>
            <p:nvSpPr>
              <p:cNvPr id="50189" name="Rectangle 10">
                <a:extLst>
                  <a:ext uri="{FF2B5EF4-FFF2-40B4-BE49-F238E27FC236}">
                    <a16:creationId xmlns:a16="http://schemas.microsoft.com/office/drawing/2014/main" id="{34ADFEEF-03A7-48C2-9350-7994A6A70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1056" cy="480"/>
              </a:xfrm>
              <a:prstGeom prst="rect">
                <a:avLst/>
              </a:prstGeom>
              <a:solidFill>
                <a:srgbClr val="FF0000">
                  <a:alpha val="41176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0" name="Text Box 11">
                <a:extLst>
                  <a:ext uri="{FF2B5EF4-FFF2-40B4-BE49-F238E27FC236}">
                    <a16:creationId xmlns:a16="http://schemas.microsoft.com/office/drawing/2014/main" id="{CCE145FC-031F-41E5-B846-B8E6E188F7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6" y="3060"/>
                <a:ext cx="187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Pseudoinverse of </a:t>
                </a:r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sp>
          <p:nvSpPr>
            <p:cNvPr id="50184" name="Text Box 11">
              <a:extLst>
                <a:ext uri="{FF2B5EF4-FFF2-40B4-BE49-F238E27FC236}">
                  <a16:creationId xmlns:a16="http://schemas.microsoft.com/office/drawing/2014/main" id="{955142EE-314E-4CEA-879B-11380FA0B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90" y="2421770"/>
              <a:ext cx="8328009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Since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 is a </a:t>
              </a:r>
              <a:r>
                <a:rPr lang="en-US" altLang="zh-CN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convex</a:t>
              </a: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 function, its stationary point is the global minimizer</a:t>
              </a:r>
              <a:r>
                <a:rPr lang="en-US" altLang="zh-CN" sz="2400" baseline="30000">
                  <a:latin typeface="Arial" panose="020B0604020202020204" pitchFamily="34" charset="0"/>
                  <a:ea typeface="宋体" panose="02010600030101010101" pitchFamily="2" charset="-122"/>
                </a:rPr>
                <a:t>[1]</a:t>
              </a:r>
              <a:endParaRPr lang="en-US" altLang="zh-CN" sz="2400" i="1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0185" name="组合 1">
              <a:extLst>
                <a:ext uri="{FF2B5EF4-FFF2-40B4-BE49-F238E27FC236}">
                  <a16:creationId xmlns:a16="http://schemas.microsoft.com/office/drawing/2014/main" id="{EA8143D2-BDE9-4A2F-B546-292F3C28F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600" y="3220383"/>
              <a:ext cx="3205163" cy="1168200"/>
              <a:chOff x="2816225" y="3437138"/>
              <a:chExt cx="3205163" cy="1168200"/>
            </a:xfrm>
          </p:grpSpPr>
          <p:sp>
            <p:nvSpPr>
              <p:cNvPr id="50187" name="AutoShape 12">
                <a:extLst>
                  <a:ext uri="{FF2B5EF4-FFF2-40B4-BE49-F238E27FC236}">
                    <a16:creationId xmlns:a16="http://schemas.microsoft.com/office/drawing/2014/main" id="{2F42AD16-42D4-49C7-B3EE-462BA3C07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437138"/>
                <a:ext cx="457200" cy="533400"/>
              </a:xfrm>
              <a:prstGeom prst="downArrow">
                <a:avLst>
                  <a:gd name="adj1" fmla="val 50000"/>
                  <a:gd name="adj2" fmla="val 29167"/>
                </a:avLst>
              </a:prstGeom>
              <a:solidFill>
                <a:srgbClr val="FF0000"/>
              </a:solidFill>
              <a:ln w="158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0188" name="Object 9">
                <a:extLst>
                  <a:ext uri="{FF2B5EF4-FFF2-40B4-BE49-F238E27FC236}">
                    <a16:creationId xmlns:a16="http://schemas.microsoft.com/office/drawing/2014/main" id="{149DFD4C-40A9-42F2-858A-3584A9581B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16225" y="3902075"/>
              <a:ext cx="3205163" cy="703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873" name="Equation" r:id="rId7" imgW="1384300" imgH="304800" progId="Equation.DSMT4">
                      <p:embed/>
                    </p:oleObj>
                  </mc:Choice>
                  <mc:Fallback>
                    <p:oleObj name="Equation" r:id="rId7" imgW="1384300" imgH="304800" progId="Equation.DSMT4">
                      <p:embed/>
                      <p:pic>
                        <p:nvPicPr>
                          <p:cNvPr id="50188" name="Object 9">
                            <a:extLst>
                              <a:ext uri="{FF2B5EF4-FFF2-40B4-BE49-F238E27FC236}">
                                <a16:creationId xmlns:a16="http://schemas.microsoft.com/office/drawing/2014/main" id="{149DFD4C-40A9-42F2-858A-3584A9581B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6225" y="3902075"/>
                            <a:ext cx="3205163" cy="703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186" name="Text Box 11">
              <a:extLst>
                <a:ext uri="{FF2B5EF4-FFF2-40B4-BE49-F238E27FC236}">
                  <a16:creationId xmlns:a16="http://schemas.microsoft.com/office/drawing/2014/main" id="{43EA6893-7A01-4AAA-AFA5-BC944D25F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95" y="5671143"/>
              <a:ext cx="832800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[1] S. Boyd and L. Vandenberghe, Convex Optimization, Cambridge University Press, 2004, pp. 69 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An SVD-based approach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318D8F-87FB-4B0A-B3AA-0F13A5D62BE1}"/>
              </a:ext>
            </a:extLst>
          </p:cNvPr>
          <p:cNvSpPr txBox="1"/>
          <p:nvPr/>
        </p:nvSpPr>
        <p:spPr>
          <a:xfrm>
            <a:off x="804672" y="895052"/>
            <a:ext cx="1050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noProof="0" dirty="0">
                <a:solidFill>
                  <a:srgbClr val="000000"/>
                </a:solidFill>
              </a:rPr>
              <a:t>SVD decomposition theorem: Any matrix          can be decomposed as the following form,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880288" y="2083356"/>
            <a:ext cx="675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here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and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are two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orthogonal matrices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C28D6C2C-F768-44CB-A9E4-038E4E959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592852"/>
              </p:ext>
            </p:extLst>
          </p:nvPr>
        </p:nvGraphicFramePr>
        <p:xfrm>
          <a:off x="3683260" y="1521055"/>
          <a:ext cx="3090404" cy="60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38" name="Equation" r:id="rId3" imgW="1244520" imgH="241200" progId="Equation.DSMT4">
                  <p:embed/>
                </p:oleObj>
              </mc:Choice>
              <mc:Fallback>
                <p:oleObj name="Equation" r:id="rId3" imgW="1244520" imgH="2412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6C42DC0-5635-4A2F-BA25-24AEAD46D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260" y="1521055"/>
                        <a:ext cx="3090404" cy="604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F6C42DC0-5635-4A2F-BA25-24AEAD46D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349834"/>
              </p:ext>
            </p:extLst>
          </p:nvPr>
        </p:nvGraphicFramePr>
        <p:xfrm>
          <a:off x="6094624" y="954132"/>
          <a:ext cx="5730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39" name="Equation" r:id="rId5" imgW="304560" imgH="228600" progId="Equation.DSMT4">
                  <p:embed/>
                </p:oleObj>
              </mc:Choice>
              <mc:Fallback>
                <p:oleObj name="Equation" r:id="rId5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624" y="954132"/>
                        <a:ext cx="5730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770515"/>
              </p:ext>
            </p:extLst>
          </p:nvPr>
        </p:nvGraphicFramePr>
        <p:xfrm>
          <a:off x="1309688" y="2557660"/>
          <a:ext cx="7852067" cy="229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40" name="Equation" r:id="rId7" imgW="4114800" imgH="1218960" progId="Equation.DSMT4">
                  <p:embed/>
                </p:oleObj>
              </mc:Choice>
              <mc:Fallback>
                <p:oleObj name="Equation" r:id="rId7" imgW="4114800" imgH="1218960" progId="Equation.DSMT4">
                  <p:embed/>
                  <p:pic>
                    <p:nvPicPr>
                      <p:cNvPr id="0" name="Object 1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557660"/>
                        <a:ext cx="7852067" cy="2290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C28D6C2C-F768-44CB-A9E4-038E4E959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394727"/>
              </p:ext>
            </p:extLst>
          </p:nvPr>
        </p:nvGraphicFramePr>
        <p:xfrm>
          <a:off x="982323" y="4838560"/>
          <a:ext cx="1973941" cy="45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41" name="Equation" r:id="rId9" imgW="1002960" imgH="228600" progId="Equation.DSMT4">
                  <p:embed/>
                </p:oleObj>
              </mc:Choice>
              <mc:Fallback>
                <p:oleObj name="Equation" r:id="rId9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323" y="4838560"/>
                        <a:ext cx="1973941" cy="453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2937530" y="4792533"/>
            <a:ext cx="675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noProof="0" dirty="0">
                <a:solidFill>
                  <a:srgbClr val="000000"/>
                </a:solidFill>
              </a:rPr>
              <a:t>are called the </a:t>
            </a:r>
            <a:r>
              <a:rPr lang="en-US" altLang="zh-CN" b="1" noProof="0" dirty="0">
                <a:solidFill>
                  <a:srgbClr val="FF0000"/>
                </a:solidFill>
              </a:rPr>
              <a:t>singular values </a:t>
            </a:r>
            <a:r>
              <a:rPr lang="en-US" altLang="zh-CN" noProof="0" dirty="0">
                <a:solidFill>
                  <a:srgbClr val="000000"/>
                </a:solidFill>
              </a:rPr>
              <a:t>of </a:t>
            </a:r>
            <a:r>
              <a:rPr lang="en-US" altLang="zh-CN" i="1" noProof="0" dirty="0">
                <a:solidFill>
                  <a:srgbClr val="000000"/>
                </a:solidFill>
              </a:rPr>
              <a:t>A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930275" y="5326709"/>
            <a:ext cx="10761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noProof="0" dirty="0">
                <a:solidFill>
                  <a:srgbClr val="000000"/>
                </a:solidFill>
              </a:rPr>
              <a:t>In general case,           is not unique. However, if             are arranged in order,          is uniquely determined by </a:t>
            </a:r>
            <a:r>
              <a:rPr lang="en-US" altLang="zh-CN" i="1" noProof="0" dirty="0">
                <a:solidFill>
                  <a:srgbClr val="000000"/>
                </a:solidFill>
              </a:rPr>
              <a:t>A</a:t>
            </a:r>
            <a:r>
              <a:rPr lang="en-US" altLang="zh-CN" noProof="0" dirty="0">
                <a:solidFill>
                  <a:srgbClr val="000000"/>
                </a:solidFill>
              </a:rPr>
              <a:t>. In the following, we require that 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413157"/>
              </p:ext>
            </p:extLst>
          </p:nvPr>
        </p:nvGraphicFramePr>
        <p:xfrm>
          <a:off x="3062473" y="5361557"/>
          <a:ext cx="655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42" name="Equation" r:id="rId11" imgW="330120" imgH="228600" progId="Equation.DSMT4">
                  <p:embed/>
                </p:oleObj>
              </mc:Choice>
              <mc:Fallback>
                <p:oleObj name="Equation" r:id="rId11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473" y="5361557"/>
                        <a:ext cx="655638" cy="447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C28D6C2C-F768-44CB-A9E4-038E4E959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25415"/>
              </p:ext>
            </p:extLst>
          </p:nvPr>
        </p:nvGraphicFramePr>
        <p:xfrm>
          <a:off x="7018475" y="5271436"/>
          <a:ext cx="82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43" name="Equation" r:id="rId13" imgW="419040" imgH="279360" progId="Equation.DSMT4">
                  <p:embed/>
                </p:oleObj>
              </mc:Choice>
              <mc:Fallback>
                <p:oleObj name="Equation" r:id="rId13" imgW="419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475" y="5271436"/>
                        <a:ext cx="8255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220458"/>
              </p:ext>
            </p:extLst>
          </p:nvPr>
        </p:nvGraphicFramePr>
        <p:xfrm>
          <a:off x="10619978" y="5353474"/>
          <a:ext cx="655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44" name="Equation" r:id="rId15" imgW="330120" imgH="228600" progId="Equation.DSMT4">
                  <p:embed/>
                </p:oleObj>
              </mc:Choice>
              <mc:Fallback>
                <p:oleObj name="Equation" r:id="rId15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9978" y="5353474"/>
                        <a:ext cx="655638" cy="447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C28D6C2C-F768-44CB-A9E4-038E4E959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082668"/>
              </p:ext>
            </p:extLst>
          </p:nvPr>
        </p:nvGraphicFramePr>
        <p:xfrm>
          <a:off x="8337844" y="5732696"/>
          <a:ext cx="26257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45" name="Equation" r:id="rId16" imgW="1333440" imgH="228600" progId="Equation.DSMT4">
                  <p:embed/>
                </p:oleObj>
              </mc:Choice>
              <mc:Fallback>
                <p:oleObj name="Equation" r:id="rId16" imgW="1333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844" y="5732696"/>
                        <a:ext cx="26257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69644"/>
      </p:ext>
    </p:extLst>
  </p:cSld>
  <p:clrMapOvr>
    <a:masterClrMapping/>
  </p:clrMapOvr>
  <p:transition advTm="1252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99A0713-F3F3-4EC1-B984-BC76F9731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Matrix differentiation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7186A45-214F-4A0D-AF38-05ACBA5C7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9021762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Function is a vector and the variable is a scalar</a:t>
            </a:r>
          </a:p>
        </p:txBody>
      </p:sp>
      <p:graphicFrame>
        <p:nvGraphicFramePr>
          <p:cNvPr id="28676" name="Object 27">
            <a:extLst>
              <a:ext uri="{FF2B5EF4-FFF2-40B4-BE49-F238E27FC236}">
                <a16:creationId xmlns:a16="http://schemas.microsoft.com/office/drawing/2014/main" id="{D6F695F4-2596-41A7-B202-82B0BE4B6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4" y="1651001"/>
          <a:ext cx="35528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4" name="Equation" r:id="rId3" imgW="1714500" imgH="279400" progId="Equation.DSMT4">
                  <p:embed/>
                </p:oleObj>
              </mc:Choice>
              <mc:Fallback>
                <p:oleObj name="Equation" r:id="rId3" imgW="1714500" imgH="279400" progId="Equation.DSMT4">
                  <p:embed/>
                  <p:pic>
                    <p:nvPicPr>
                      <p:cNvPr id="28676" name="Object 27">
                        <a:extLst>
                          <a:ext uri="{FF2B5EF4-FFF2-40B4-BE49-F238E27FC236}">
                            <a16:creationId xmlns:a16="http://schemas.microsoft.com/office/drawing/2014/main" id="{D6F695F4-2596-41A7-B202-82B0BE4B6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4" y="1651001"/>
                        <a:ext cx="35528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28">
            <a:extLst>
              <a:ext uri="{FF2B5EF4-FFF2-40B4-BE49-F238E27FC236}">
                <a16:creationId xmlns:a16="http://schemas.microsoft.com/office/drawing/2014/main" id="{A0587F00-BE83-4A03-8366-47DB302BB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Definition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28678" name="Object 29">
            <a:extLst>
              <a:ext uri="{FF2B5EF4-FFF2-40B4-BE49-F238E27FC236}">
                <a16:creationId xmlns:a16="http://schemas.microsoft.com/office/drawing/2014/main" id="{55FC702C-1B42-4EA2-9A0E-D0A8521F5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25" y="2693989"/>
          <a:ext cx="40513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5" name="Equation" r:id="rId5" imgW="1955800" imgH="469900" progId="Equation.DSMT4">
                  <p:embed/>
                </p:oleObj>
              </mc:Choice>
              <mc:Fallback>
                <p:oleObj name="Equation" r:id="rId5" imgW="1955800" imgH="469900" progId="Equation.DSMT4">
                  <p:embed/>
                  <p:pic>
                    <p:nvPicPr>
                      <p:cNvPr id="28678" name="Object 29">
                        <a:extLst>
                          <a:ext uri="{FF2B5EF4-FFF2-40B4-BE49-F238E27FC236}">
                            <a16:creationId xmlns:a16="http://schemas.microsoft.com/office/drawing/2014/main" id="{55FC702C-1B42-4EA2-9A0E-D0A8521F5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693989"/>
                        <a:ext cx="40513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854285DC-3C1F-400B-BCFD-2D895F966065}"/>
              </a:ext>
            </a:extLst>
          </p:cNvPr>
          <p:cNvSpPr txBox="1"/>
          <p:nvPr/>
        </p:nvSpPr>
        <p:spPr>
          <a:xfrm>
            <a:off x="804672" y="962547"/>
            <a:ext cx="1035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least squares is a general idea for solving inhomogeneous linear equations,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792250" y="1908423"/>
            <a:ext cx="980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Using the idea of least squares, Eq. 1 is equivalent to the following problem,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779952"/>
              </p:ext>
            </p:extLst>
          </p:nvPr>
        </p:nvGraphicFramePr>
        <p:xfrm>
          <a:off x="4038600" y="1476375"/>
          <a:ext cx="24939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23" name="Equation" r:id="rId3" imgW="1295280" imgH="228600" progId="Equation.DSMT4">
                  <p:embed/>
                </p:oleObj>
              </mc:Choice>
              <mc:Fallback>
                <p:oleObj name="Equation" r:id="rId3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476375"/>
                        <a:ext cx="2493963" cy="436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60644"/>
              </p:ext>
            </p:extLst>
          </p:nvPr>
        </p:nvGraphicFramePr>
        <p:xfrm>
          <a:off x="3536950" y="2396073"/>
          <a:ext cx="34972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24" name="Equation" r:id="rId5" imgW="1815840" imgH="342720" progId="Equation.DSMT4">
                  <p:embed/>
                </p:oleObj>
              </mc:Choice>
              <mc:Fallback>
                <p:oleObj name="Equation" r:id="rId5" imgW="18158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2396073"/>
                        <a:ext cx="3497263" cy="654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9346845" y="1395002"/>
            <a:ext cx="86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(1)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9346845" y="2374411"/>
            <a:ext cx="86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(2)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798006" y="3018348"/>
            <a:ext cx="980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Eq. 2 can be solved by finding the stationary point </a:t>
            </a:r>
            <a:r>
              <a:rPr lang="en-US" altLang="zh-CN" b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 of                             , i.e.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901242"/>
              </p:ext>
            </p:extLst>
          </p:nvPr>
        </p:nvGraphicFramePr>
        <p:xfrm>
          <a:off x="7800860" y="2957966"/>
          <a:ext cx="2030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25" name="Equation" r:id="rId7" imgW="1054080" imgH="279360" progId="Equation.DSMT4">
                  <p:embed/>
                </p:oleObj>
              </mc:Choice>
              <mc:Fallback>
                <p:oleObj name="Equation" r:id="rId7" imgW="105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860" y="2957966"/>
                        <a:ext cx="2030413" cy="53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786506" y="3515804"/>
            <a:ext cx="980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 should satisfy,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346936"/>
              </p:ext>
            </p:extLst>
          </p:nvPr>
        </p:nvGraphicFramePr>
        <p:xfrm>
          <a:off x="3954463" y="3951288"/>
          <a:ext cx="16637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26" name="Equation" r:id="rId9" imgW="863280" imgH="203040" progId="Equation.DSMT4">
                  <p:embed/>
                </p:oleObj>
              </mc:Choice>
              <mc:Fallback>
                <p:oleObj name="Equation" r:id="rId9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3951288"/>
                        <a:ext cx="1663700" cy="385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7006272" y="3873202"/>
            <a:ext cx="86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(3)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792250" y="4412953"/>
            <a:ext cx="980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In Eq. 3, when                       (the columns of 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 are linearly independent) ,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833509"/>
              </p:ext>
            </p:extLst>
          </p:nvPr>
        </p:nvGraphicFramePr>
        <p:xfrm>
          <a:off x="2798222" y="4482427"/>
          <a:ext cx="15668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27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222" y="4482427"/>
                        <a:ext cx="1566862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30261"/>
              </p:ext>
            </p:extLst>
          </p:nvPr>
        </p:nvGraphicFramePr>
        <p:xfrm>
          <a:off x="822921" y="5001186"/>
          <a:ext cx="18827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28" name="Equation" r:id="rId13" imgW="977760" imgH="228600" progId="Equation.DSMT4">
                  <p:embed/>
                </p:oleObj>
              </mc:Choice>
              <mc:Fallback>
                <p:oleObj name="Equation" r:id="rId13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21" y="5001186"/>
                        <a:ext cx="1882775" cy="43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箭头: 下 39">
            <a:extLst>
              <a:ext uri="{FF2B5EF4-FFF2-40B4-BE49-F238E27FC236}">
                <a16:creationId xmlns:a16="http://schemas.microsoft.com/office/drawing/2014/main" id="{BDE16101-9BCD-4558-B2EE-6675748C53AD}"/>
              </a:ext>
            </a:extLst>
          </p:cNvPr>
          <p:cNvSpPr/>
          <p:nvPr/>
        </p:nvSpPr>
        <p:spPr bwMode="auto">
          <a:xfrm rot="16200000">
            <a:off x="2918025" y="4974002"/>
            <a:ext cx="267960" cy="50400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993174"/>
              </p:ext>
            </p:extLst>
          </p:nvPr>
        </p:nvGraphicFramePr>
        <p:xfrm>
          <a:off x="3323612" y="4999933"/>
          <a:ext cx="6111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29" name="Equation" r:id="rId15" imgW="317160" imgH="190440" progId="Equation.DSMT4">
                  <p:embed/>
                </p:oleObj>
              </mc:Choice>
              <mc:Fallback>
                <p:oleObj name="Equation" r:id="rId15" imgW="3171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612" y="4999933"/>
                        <a:ext cx="611187" cy="361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3937247" y="4974804"/>
            <a:ext cx="172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</a:rPr>
              <a:t>is invertible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" name="箭头: 下 39">
            <a:extLst>
              <a:ext uri="{FF2B5EF4-FFF2-40B4-BE49-F238E27FC236}">
                <a16:creationId xmlns:a16="http://schemas.microsoft.com/office/drawing/2014/main" id="{BDE16101-9BCD-4558-B2EE-6675748C53AD}"/>
              </a:ext>
            </a:extLst>
          </p:cNvPr>
          <p:cNvSpPr/>
          <p:nvPr/>
        </p:nvSpPr>
        <p:spPr bwMode="auto">
          <a:xfrm rot="16200000">
            <a:off x="5716204" y="4974002"/>
            <a:ext cx="267960" cy="50400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6139040" y="4955153"/>
            <a:ext cx="378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 is uniquely determined as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05044"/>
              </p:ext>
            </p:extLst>
          </p:nvPr>
        </p:nvGraphicFramePr>
        <p:xfrm>
          <a:off x="9727025" y="4947982"/>
          <a:ext cx="2103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30" name="Equation" r:id="rId17" imgW="1091880" imgH="253800" progId="Equation.DSMT4">
                  <p:embed/>
                </p:oleObj>
              </mc:Choice>
              <mc:Fallback>
                <p:oleObj name="Equation" r:id="rId17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025" y="4947982"/>
                        <a:ext cx="2103438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DE8EA45C-C2B9-49D4-8488-B1A17FD76C3E}"/>
              </a:ext>
            </a:extLst>
          </p:cNvPr>
          <p:cNvSpPr txBox="1"/>
          <p:nvPr/>
        </p:nvSpPr>
        <p:spPr>
          <a:xfrm>
            <a:off x="3296184" y="5749082"/>
            <a:ext cx="4683243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FFFF00"/>
                </a:solidFill>
              </a:rPr>
              <a:t>How about when rank(</a:t>
            </a:r>
            <a:r>
              <a:rPr lang="en-US" altLang="zh-CN" i="1" dirty="0">
                <a:solidFill>
                  <a:srgbClr val="FFFF00"/>
                </a:solidFill>
              </a:rPr>
              <a:t>A</a:t>
            </a:r>
            <a:r>
              <a:rPr lang="en-US" altLang="zh-CN" dirty="0">
                <a:solidFill>
                  <a:srgbClr val="FFFF00"/>
                </a:solidFill>
              </a:rPr>
              <a:t>)&lt;</a:t>
            </a:r>
            <a:r>
              <a:rPr lang="en-US" altLang="zh-CN" i="1" dirty="0">
                <a:solidFill>
                  <a:srgbClr val="FFFF00"/>
                </a:solidFill>
              </a:rPr>
              <a:t>n</a:t>
            </a:r>
            <a:r>
              <a:rPr lang="en-US" altLang="zh-CN" dirty="0">
                <a:solidFill>
                  <a:srgbClr val="FFFF00"/>
                </a:solidFill>
              </a:rPr>
              <a:t>?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3DA6B6AD-285C-4D0D-9CA6-F3F5113AA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An SVD-based approach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38565"/>
      </p:ext>
    </p:extLst>
  </p:cSld>
  <p:clrMapOvr>
    <a:masterClrMapping/>
  </p:clrMapOvr>
  <p:transition advTm="12526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>
            <a:extLst>
              <a:ext uri="{FF2B5EF4-FFF2-40B4-BE49-F238E27FC236}">
                <a16:creationId xmlns:a16="http://schemas.microsoft.com/office/drawing/2014/main" id="{0D1D20AA-9657-413B-9C59-E2AB44DD7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7" y="914400"/>
            <a:ext cx="11663603" cy="295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 solving the linear least squares numerically with a computer, usually we do not use the form of Eq. (3) (though it is elegant) for two reasons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rank(</a:t>
            </a:r>
            <a:r>
              <a:rPr lang="en-US" altLang="zh-CN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)&lt;</a:t>
            </a:r>
            <a:r>
              <a:rPr lang="en-US" altLang="zh-CN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can not be determined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Even though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is invertible, the formation of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can dramatically degrade the accuracy of the computation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Instead, we can use the technique of SVD</a:t>
            </a:r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D81ADE-8BEB-48AC-8A1F-C635D80F6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An SVD-based approach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43998"/>
      </p:ext>
    </p:extLst>
  </p:cSld>
  <p:clrMapOvr>
    <a:masterClrMapping/>
  </p:clrMapOvr>
  <p:transition advTm="12526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854285DC-3C1F-400B-BCFD-2D895F966065}"/>
              </a:ext>
            </a:extLst>
          </p:cNvPr>
          <p:cNvSpPr txBox="1"/>
          <p:nvPr/>
        </p:nvSpPr>
        <p:spPr>
          <a:xfrm>
            <a:off x="804672" y="910791"/>
            <a:ext cx="75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Suppose the SVD form of </a:t>
            </a:r>
            <a:r>
              <a:rPr lang="en-US" altLang="zh-CN" i="1" dirty="0"/>
              <a:t>A</a:t>
            </a:r>
            <a:r>
              <a:rPr lang="en-US" altLang="zh-CN" dirty="0"/>
              <a:t> is,</a:t>
            </a:r>
            <a:endParaRPr lang="zh-CN" altLang="en-US" dirty="0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679254"/>
              </p:ext>
            </p:extLst>
          </p:nvPr>
        </p:nvGraphicFramePr>
        <p:xfrm>
          <a:off x="3842627" y="1333714"/>
          <a:ext cx="2846221" cy="548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61" name="Equation" r:id="rId3" imgW="1244520" imgH="241200" progId="Equation.DSMT4">
                  <p:embed/>
                </p:oleObj>
              </mc:Choice>
              <mc:Fallback>
                <p:oleObj name="Equation" r:id="rId3" imgW="1244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627" y="1333714"/>
                        <a:ext cx="2846221" cy="548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箭头: 下 37">
            <a:extLst>
              <a:ext uri="{FF2B5EF4-FFF2-40B4-BE49-F238E27FC236}">
                <a16:creationId xmlns:a16="http://schemas.microsoft.com/office/drawing/2014/main" id="{C2B71E9E-1C52-4783-B7D5-870DEB7CE2DF}"/>
              </a:ext>
            </a:extLst>
          </p:cNvPr>
          <p:cNvSpPr/>
          <p:nvPr/>
        </p:nvSpPr>
        <p:spPr bwMode="auto">
          <a:xfrm>
            <a:off x="5006975" y="1939462"/>
            <a:ext cx="369116" cy="381308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490303"/>
              </p:ext>
            </p:extLst>
          </p:nvPr>
        </p:nvGraphicFramePr>
        <p:xfrm>
          <a:off x="1420473" y="2350657"/>
          <a:ext cx="8487008" cy="56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62" name="Equation" r:id="rId5" imgW="3771720" imgH="253800" progId="Equation.DSMT4">
                  <p:embed/>
                </p:oleObj>
              </mc:Choice>
              <mc:Fallback>
                <p:oleObj name="Equation" r:id="rId5" imgW="377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473" y="2350657"/>
                        <a:ext cx="8487008" cy="569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854285DC-3C1F-400B-BCFD-2D895F966065}"/>
              </a:ext>
            </a:extLst>
          </p:cNvPr>
          <p:cNvSpPr txBox="1"/>
          <p:nvPr/>
        </p:nvSpPr>
        <p:spPr>
          <a:xfrm>
            <a:off x="763028" y="3071076"/>
            <a:ext cx="137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10702"/>
              </p:ext>
            </p:extLst>
          </p:nvPr>
        </p:nvGraphicFramePr>
        <p:xfrm>
          <a:off x="1761438" y="3076809"/>
          <a:ext cx="2641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63" name="Equation" r:id="rId7" imgW="1371600" imgH="241200" progId="Equation.DSMT4">
                  <p:embed/>
                </p:oleObj>
              </mc:Choice>
              <mc:Fallback>
                <p:oleObj name="Equation" r:id="rId7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438" y="3076809"/>
                        <a:ext cx="2641600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854285DC-3C1F-400B-BCFD-2D895F966065}"/>
              </a:ext>
            </a:extLst>
          </p:cNvPr>
          <p:cNvSpPr txBox="1"/>
          <p:nvPr/>
        </p:nvSpPr>
        <p:spPr>
          <a:xfrm>
            <a:off x="770167" y="3869155"/>
            <a:ext cx="553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Since </a:t>
            </a:r>
            <a:r>
              <a:rPr lang="en-US" altLang="zh-CN" i="1" dirty="0"/>
              <a:t>U</a:t>
            </a:r>
            <a:r>
              <a:rPr lang="en-US" altLang="zh-CN" dirty="0"/>
              <a:t> is an orthogonal matrix,</a:t>
            </a:r>
            <a:endParaRPr lang="zh-CN" altLang="en-US" dirty="0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752388"/>
              </p:ext>
            </p:extLst>
          </p:nvPr>
        </p:nvGraphicFramePr>
        <p:xfrm>
          <a:off x="3032125" y="4459680"/>
          <a:ext cx="50641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64" name="Equation" r:id="rId9" imgW="2628720" imgH="279360" progId="Equation.DSMT4">
                  <p:embed/>
                </p:oleObj>
              </mc:Choice>
              <mc:Fallback>
                <p:oleObj name="Equation" r:id="rId9" imgW="2628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4459680"/>
                        <a:ext cx="5064125" cy="534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854285DC-3C1F-400B-BCFD-2D895F966065}"/>
              </a:ext>
            </a:extLst>
          </p:cNvPr>
          <p:cNvSpPr txBox="1"/>
          <p:nvPr/>
        </p:nvSpPr>
        <p:spPr>
          <a:xfrm>
            <a:off x="770166" y="5177613"/>
            <a:ext cx="1076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Then, our objective is to identify </a:t>
            </a:r>
            <a:r>
              <a:rPr lang="en-US" altLang="zh-CN" b="1" dirty="0"/>
              <a:t>y</a:t>
            </a:r>
            <a:r>
              <a:rPr lang="en-US" altLang="zh-CN" dirty="0"/>
              <a:t> that can make                      have minimum length</a:t>
            </a:r>
            <a:endParaRPr lang="zh-CN" altLang="en-US" dirty="0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80443"/>
              </p:ext>
            </p:extLst>
          </p:nvPr>
        </p:nvGraphicFramePr>
        <p:xfrm>
          <a:off x="6909400" y="5182015"/>
          <a:ext cx="15652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65" name="Equation" r:id="rId11" imgW="812520" imgH="253800" progId="Equation.DSMT4">
                  <p:embed/>
                </p:oleObj>
              </mc:Choice>
              <mc:Fallback>
                <p:oleObj name="Equation" r:id="rId11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9400" y="5182015"/>
                        <a:ext cx="1565275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4E9AF756-AB28-4DB5-9D0A-AF34BDB59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An SVD-based approach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30472"/>
      </p:ext>
    </p:extLst>
  </p:cSld>
  <p:clrMapOvr>
    <a:masterClrMapping/>
  </p:clrMapOvr>
  <p:transition advTm="12526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089055"/>
              </p:ext>
            </p:extLst>
          </p:nvPr>
        </p:nvGraphicFramePr>
        <p:xfrm>
          <a:off x="187539" y="836762"/>
          <a:ext cx="6630987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68" name="Equation" r:id="rId3" imgW="3377880" imgH="1625400" progId="Equation.DSMT4">
                  <p:embed/>
                </p:oleObj>
              </mc:Choice>
              <mc:Fallback>
                <p:oleObj name="Equation" r:id="rId3" imgW="3377880" imgH="1625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39" y="836762"/>
                        <a:ext cx="6630987" cy="3163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959639"/>
              </p:ext>
            </p:extLst>
          </p:nvPr>
        </p:nvGraphicFramePr>
        <p:xfrm>
          <a:off x="7258141" y="845388"/>
          <a:ext cx="3266086" cy="31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69" name="Equation" r:id="rId5" imgW="1714320" imgH="1638000" progId="Equation.DSMT4">
                  <p:embed/>
                </p:oleObj>
              </mc:Choice>
              <mc:Fallback>
                <p:oleObj name="Equation" r:id="rId5" imgW="1714320" imgH="163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141" y="845388"/>
                        <a:ext cx="3266086" cy="31039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箭头: 下 39">
            <a:extLst>
              <a:ext uri="{FF2B5EF4-FFF2-40B4-BE49-F238E27FC236}">
                <a16:creationId xmlns:a16="http://schemas.microsoft.com/office/drawing/2014/main" id="{BDE16101-9BCD-4558-B2EE-6675748C53AD}"/>
              </a:ext>
            </a:extLst>
          </p:cNvPr>
          <p:cNvSpPr/>
          <p:nvPr/>
        </p:nvSpPr>
        <p:spPr bwMode="auto">
          <a:xfrm rot="16200000">
            <a:off x="6684546" y="2205525"/>
            <a:ext cx="267960" cy="50400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4285DC-3C1F-400B-BCFD-2D895F966065}"/>
              </a:ext>
            </a:extLst>
          </p:cNvPr>
          <p:cNvSpPr txBox="1"/>
          <p:nvPr/>
        </p:nvSpPr>
        <p:spPr>
          <a:xfrm>
            <a:off x="390604" y="4453598"/>
            <a:ext cx="1076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Then, we simply let                           ; then,                      can get the minimum length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954366"/>
              </p:ext>
            </p:extLst>
          </p:nvPr>
        </p:nvGraphicFramePr>
        <p:xfrm>
          <a:off x="3010953" y="4305690"/>
          <a:ext cx="19351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70" name="Equation" r:id="rId7" imgW="1015920" imgH="431640" progId="Equation.DSMT4">
                  <p:embed/>
                </p:oleObj>
              </mc:Choice>
              <mc:Fallback>
                <p:oleObj name="Equation" r:id="rId7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953" y="4305690"/>
                        <a:ext cx="1935162" cy="817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97594"/>
              </p:ext>
            </p:extLst>
          </p:nvPr>
        </p:nvGraphicFramePr>
        <p:xfrm>
          <a:off x="5773284" y="4471771"/>
          <a:ext cx="15478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71" name="Equation" r:id="rId9" imgW="812520" imgH="253800" progId="Equation.DSMT4">
                  <p:embed/>
                </p:oleObj>
              </mc:Choice>
              <mc:Fallback>
                <p:oleObj name="Equation" r:id="rId9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284" y="4471771"/>
                        <a:ext cx="1547813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967473"/>
              </p:ext>
            </p:extLst>
          </p:nvPr>
        </p:nvGraphicFramePr>
        <p:xfrm>
          <a:off x="10851981" y="4221367"/>
          <a:ext cx="10160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72" name="Equation" r:id="rId11" imgW="533160" imgH="482400" progId="Equation.DSMT4">
                  <p:embed/>
                </p:oleObj>
              </mc:Choice>
              <mc:Fallback>
                <p:oleObj name="Equation" r:id="rId11" imgW="533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1981" y="4221367"/>
                        <a:ext cx="1016000" cy="912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DE8EA45C-C2B9-49D4-8488-B1A17FD76C3E}"/>
              </a:ext>
            </a:extLst>
          </p:cNvPr>
          <p:cNvSpPr txBox="1"/>
          <p:nvPr/>
        </p:nvSpPr>
        <p:spPr>
          <a:xfrm>
            <a:off x="459726" y="5271160"/>
            <a:ext cx="4683243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FFFF00"/>
                </a:solidFill>
              </a:rPr>
              <a:t>Note that </a:t>
            </a:r>
            <a:r>
              <a:rPr lang="en-US" altLang="zh-CN" i="1" dirty="0">
                <a:solidFill>
                  <a:srgbClr val="FFFF00"/>
                </a:solidFill>
              </a:rPr>
              <a:t>y</a:t>
            </a:r>
            <a:r>
              <a:rPr lang="en-US" altLang="zh-CN" i="1" baseline="-25000" dirty="0">
                <a:solidFill>
                  <a:srgbClr val="FFFF00"/>
                </a:solidFill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</a:rPr>
              <a:t>+1</a:t>
            </a:r>
            <a:r>
              <a:rPr lang="en-US" altLang="zh-CN" dirty="0">
                <a:solidFill>
                  <a:srgbClr val="FFFF00"/>
                </a:solidFill>
              </a:rPr>
              <a:t>~</a:t>
            </a:r>
            <a:r>
              <a:rPr lang="en-US" altLang="zh-CN" i="1" dirty="0">
                <a:solidFill>
                  <a:srgbClr val="FFFF00"/>
                </a:solidFill>
              </a:rPr>
              <a:t>y</a:t>
            </a:r>
            <a:r>
              <a:rPr lang="en-US" altLang="zh-CN" i="1" baseline="-25000" dirty="0">
                <a:solidFill>
                  <a:srgbClr val="FFFF00"/>
                </a:solidFill>
              </a:rPr>
              <a:t>n</a:t>
            </a:r>
            <a:r>
              <a:rPr lang="en-US" altLang="zh-CN" dirty="0">
                <a:solidFill>
                  <a:srgbClr val="FFFF00"/>
                </a:solidFill>
              </a:rPr>
              <a:t> can be arbitrary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507B0D9-2DFE-4F32-9074-331133A72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An SVD-based approach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1999"/>
      </p:ext>
    </p:extLst>
  </p:cSld>
  <p:clrMapOvr>
    <a:masterClrMapping/>
  </p:clrMapOvr>
  <p:transition advTm="1252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854285DC-3C1F-400B-BCFD-2D895F966065}"/>
              </a:ext>
            </a:extLst>
          </p:cNvPr>
          <p:cNvSpPr txBox="1"/>
          <p:nvPr/>
        </p:nvSpPr>
        <p:spPr>
          <a:xfrm>
            <a:off x="744286" y="976662"/>
            <a:ext cx="1076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operation                              can be simply completed by a matrix multiplication,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577985"/>
              </p:ext>
            </p:extLst>
          </p:nvPr>
        </p:nvGraphicFramePr>
        <p:xfrm>
          <a:off x="2717661" y="846006"/>
          <a:ext cx="19351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1" name="Equation" r:id="rId3" imgW="1015920" imgH="431640" progId="Equation.DSMT4">
                  <p:embed/>
                </p:oleObj>
              </mc:Choice>
              <mc:Fallback>
                <p:oleObj name="Equation" r:id="rId3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661" y="846006"/>
                        <a:ext cx="1935162" cy="817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004309"/>
              </p:ext>
            </p:extLst>
          </p:nvPr>
        </p:nvGraphicFramePr>
        <p:xfrm>
          <a:off x="2382838" y="1646238"/>
          <a:ext cx="6611937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2" name="Equation" r:id="rId5" imgW="3886200" imgH="1866600" progId="Equation.DSMT4">
                  <p:embed/>
                </p:oleObj>
              </mc:Choice>
              <mc:Fallback>
                <p:oleObj name="Equation" r:id="rId5" imgW="3886200" imgH="186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1646238"/>
                        <a:ext cx="6611937" cy="3157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54285DC-3C1F-400B-BCFD-2D895F966065}"/>
              </a:ext>
            </a:extLst>
          </p:cNvPr>
          <p:cNvSpPr txBox="1"/>
          <p:nvPr/>
        </p:nvSpPr>
        <p:spPr>
          <a:xfrm>
            <a:off x="646520" y="4845039"/>
            <a:ext cx="1076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       means transposing     and inverting all non-zero diagonal entries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19084"/>
              </p:ext>
            </p:extLst>
          </p:nvPr>
        </p:nvGraphicFramePr>
        <p:xfrm>
          <a:off x="1563001" y="4871609"/>
          <a:ext cx="386570" cy="38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3" name="Equation" r:id="rId7" imgW="190440" imgH="190440" progId="Equation.DSMT4">
                  <p:embed/>
                </p:oleObj>
              </mc:Choice>
              <mc:Fallback>
                <p:oleObj name="Equation" r:id="rId7" imgW="1904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001" y="4871609"/>
                        <a:ext cx="386570" cy="384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076915"/>
              </p:ext>
            </p:extLst>
          </p:nvPr>
        </p:nvGraphicFramePr>
        <p:xfrm>
          <a:off x="4343400" y="4961689"/>
          <a:ext cx="2825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4" name="Equation" r:id="rId9" imgW="139680" imgH="152280" progId="Equation.DSMT4">
                  <p:embed/>
                </p:oleObj>
              </mc:Choice>
              <mc:Fallback>
                <p:oleObj name="Equation" r:id="rId9" imgW="1396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961689"/>
                        <a:ext cx="282575" cy="307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54285DC-3C1F-400B-BCFD-2D895F966065}"/>
              </a:ext>
            </a:extLst>
          </p:cNvPr>
          <p:cNvSpPr txBox="1"/>
          <p:nvPr/>
        </p:nvSpPr>
        <p:spPr>
          <a:xfrm>
            <a:off x="643645" y="5264857"/>
            <a:ext cx="122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Finally,</a:t>
            </a:r>
            <a:endParaRPr lang="zh-CN" altLang="en-US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444996"/>
              </p:ext>
            </p:extLst>
          </p:nvPr>
        </p:nvGraphicFramePr>
        <p:xfrm>
          <a:off x="2088577" y="5620291"/>
          <a:ext cx="36433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5" name="Equation" r:id="rId11" imgW="1892160" imgH="241200" progId="Equation.DSMT4">
                  <p:embed/>
                </p:oleObj>
              </mc:Choice>
              <mc:Fallback>
                <p:oleObj name="Equation" r:id="rId11" imgW="1892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577" y="5620291"/>
                        <a:ext cx="3643312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625975" y="5552895"/>
            <a:ext cx="6213661" cy="603850"/>
            <a:chOff x="4625975" y="5552895"/>
            <a:chExt cx="6213661" cy="603850"/>
          </a:xfrm>
        </p:grpSpPr>
        <p:sp>
          <p:nvSpPr>
            <p:cNvPr id="6" name="矩形 5"/>
            <p:cNvSpPr/>
            <p:nvPr/>
          </p:nvSpPr>
          <p:spPr bwMode="auto">
            <a:xfrm>
              <a:off x="4625975" y="5552895"/>
              <a:ext cx="912183" cy="603850"/>
            </a:xfrm>
            <a:prstGeom prst="rect">
              <a:avLst/>
            </a:prstGeom>
            <a:solidFill>
              <a:schemeClr val="accent6">
                <a:lumMod val="50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E8EA45C-C2B9-49D4-8488-B1A17FD76C3E}"/>
                </a:ext>
              </a:extLst>
            </p:cNvPr>
            <p:cNvSpPr txBox="1"/>
            <p:nvPr/>
          </p:nvSpPr>
          <p:spPr>
            <a:xfrm>
              <a:off x="7763431" y="5552895"/>
              <a:ext cx="3076205" cy="461665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rgbClr val="FFFF00"/>
                  </a:solidFill>
                </a:rPr>
                <a:t>Moore-Penrose inverse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8" name="曲线连接符 7"/>
            <p:cNvCxnSpPr>
              <a:stCxn id="6" idx="2"/>
              <a:endCxn id="26" idx="2"/>
            </p:cNvCxnSpPr>
            <p:nvPr/>
          </p:nvCxnSpPr>
          <p:spPr bwMode="auto">
            <a:xfrm rot="5400000" flipH="1" flipV="1">
              <a:off x="7120707" y="3975919"/>
              <a:ext cx="142185" cy="4219467"/>
            </a:xfrm>
            <a:prstGeom prst="curvedConnector3">
              <a:avLst>
                <a:gd name="adj1" fmla="val -16077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BB7F1D21-8392-4C40-AE48-633EEE2F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An SVD-based approach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2521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0D1D20AA-9657-413B-9C59-E2AB44DD7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7" y="914400"/>
            <a:ext cx="11663603" cy="295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Some notes about the generalized inverse used in linear least squares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 does not have requirements for the rank of </a:t>
            </a:r>
            <a:r>
              <a:rPr lang="en-US" altLang="zh-CN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 can guarantee that the obtained solution can make                 having the minimum length; but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solution may be not unique 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093443"/>
              </p:ext>
            </p:extLst>
          </p:nvPr>
        </p:nvGraphicFramePr>
        <p:xfrm>
          <a:off x="7982817" y="1898442"/>
          <a:ext cx="10271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7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817" y="1898442"/>
                        <a:ext cx="1027112" cy="39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24E36D71-4DCD-4848-AA96-44F7BAD44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An SVD-based approach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60813"/>
      </p:ext>
    </p:extLst>
  </p:cSld>
  <p:clrMapOvr>
    <a:masterClrMapping/>
  </p:clrMapOvr>
  <p:transition advTm="12526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âq and a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00" y="1927698"/>
            <a:ext cx="41148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425167"/>
      </p:ext>
    </p:extLst>
  </p:cSld>
  <p:clrMapOvr>
    <a:masterClrMapping/>
  </p:clrMapOvr>
  <p:transition advTm="1252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9F21DDF1-55FF-40C2-83F4-F061A3A7F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9021762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Function is a matrix and the variable is a scalar</a:t>
            </a:r>
          </a:p>
        </p:txBody>
      </p:sp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EEF31CF9-51CA-45A7-8E81-72D5DE7B9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0" y="1524001"/>
          <a:ext cx="51435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8" name="Equation" r:id="rId3" imgW="2628900" imgH="939800" progId="Equation.DSMT4">
                  <p:embed/>
                </p:oleObj>
              </mc:Choice>
              <mc:Fallback>
                <p:oleObj name="Equation" r:id="rId3" imgW="2628900" imgH="939800" progId="Equation.DSMT4">
                  <p:embed/>
                  <p:pic>
                    <p:nvPicPr>
                      <p:cNvPr id="29699" name="Object 4">
                        <a:extLst>
                          <a:ext uri="{FF2B5EF4-FFF2-40B4-BE49-F238E27FC236}">
                            <a16:creationId xmlns:a16="http://schemas.microsoft.com/office/drawing/2014/main" id="{EEF31CF9-51CA-45A7-8E81-72D5DE7B9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524001"/>
                        <a:ext cx="51435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5">
            <a:extLst>
              <a:ext uri="{FF2B5EF4-FFF2-40B4-BE49-F238E27FC236}">
                <a16:creationId xmlns:a16="http://schemas.microsoft.com/office/drawing/2014/main" id="{097501F4-8989-4654-899A-7F2931BF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32105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Definition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29701" name="Object 7">
            <a:extLst>
              <a:ext uri="{FF2B5EF4-FFF2-40B4-BE49-F238E27FC236}">
                <a16:creationId xmlns:a16="http://schemas.microsoft.com/office/drawing/2014/main" id="{4EF0555E-677E-4072-8321-47D26BA70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0" y="3595688"/>
          <a:ext cx="5530850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9" name="Equation" r:id="rId5" imgW="2882900" imgH="1473200" progId="Equation.DSMT4">
                  <p:embed/>
                </p:oleObj>
              </mc:Choice>
              <mc:Fallback>
                <p:oleObj name="Equation" r:id="rId5" imgW="2882900" imgH="1473200" progId="Equation.DSMT4">
                  <p:embed/>
                  <p:pic>
                    <p:nvPicPr>
                      <p:cNvPr id="29701" name="Object 7">
                        <a:extLst>
                          <a:ext uri="{FF2B5EF4-FFF2-40B4-BE49-F238E27FC236}">
                            <a16:creationId xmlns:a16="http://schemas.microsoft.com/office/drawing/2014/main" id="{4EF0555E-677E-4072-8321-47D26BA70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595688"/>
                        <a:ext cx="5530850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>
            <a:extLst>
              <a:ext uri="{FF2B5EF4-FFF2-40B4-BE49-F238E27FC236}">
                <a16:creationId xmlns:a16="http://schemas.microsoft.com/office/drawing/2014/main" id="{36FC65AA-7329-4F15-8CF9-E5DD16013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Matrix differentiation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6A0E781A-373B-437A-99C9-973783672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9021762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Function is a scalar and the variable is a vector</a:t>
            </a:r>
          </a:p>
        </p:txBody>
      </p:sp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2D0A7A85-D70C-4679-B7F4-8F2A0CFC4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524001"/>
          <a:ext cx="35448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4" name="Equation" r:id="rId3" imgW="1447800" imgH="241300" progId="Equation.DSMT4">
                  <p:embed/>
                </p:oleObj>
              </mc:Choice>
              <mc:Fallback>
                <p:oleObj name="Equation" r:id="rId3" imgW="1447800" imgH="241300" progId="Equation.DSMT4">
                  <p:embed/>
                  <p:pic>
                    <p:nvPicPr>
                      <p:cNvPr id="30723" name="Object 4">
                        <a:extLst>
                          <a:ext uri="{FF2B5EF4-FFF2-40B4-BE49-F238E27FC236}">
                            <a16:creationId xmlns:a16="http://schemas.microsoft.com/office/drawing/2014/main" id="{2D0A7A85-D70C-4679-B7F4-8F2A0CFC47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24001"/>
                        <a:ext cx="35448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5">
            <a:extLst>
              <a:ext uri="{FF2B5EF4-FFF2-40B4-BE49-F238E27FC236}">
                <a16:creationId xmlns:a16="http://schemas.microsoft.com/office/drawing/2014/main" id="{D29C905F-43CA-4DD4-91C2-1BA5342AC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Definition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30725" name="Object 6">
            <a:extLst>
              <a:ext uri="{FF2B5EF4-FFF2-40B4-BE49-F238E27FC236}">
                <a16:creationId xmlns:a16="http://schemas.microsoft.com/office/drawing/2014/main" id="{C08444B9-9041-4E90-97DB-BEEA12656B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1" y="2362201"/>
          <a:ext cx="34575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5" name="Equation" r:id="rId5" imgW="1536700" imgH="508000" progId="Equation.DSMT4">
                  <p:embed/>
                </p:oleObj>
              </mc:Choice>
              <mc:Fallback>
                <p:oleObj name="Equation" r:id="rId5" imgW="1536700" imgH="508000" progId="Equation.DSMT4">
                  <p:embed/>
                  <p:pic>
                    <p:nvPicPr>
                      <p:cNvPr id="30725" name="Object 6">
                        <a:extLst>
                          <a:ext uri="{FF2B5EF4-FFF2-40B4-BE49-F238E27FC236}">
                            <a16:creationId xmlns:a16="http://schemas.microsoft.com/office/drawing/2014/main" id="{C08444B9-9041-4E90-97DB-BEEA12656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2362201"/>
                        <a:ext cx="345757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7">
            <a:extLst>
              <a:ext uri="{FF2B5EF4-FFF2-40B4-BE49-F238E27FC236}">
                <a16:creationId xmlns:a16="http://schemas.microsoft.com/office/drawing/2014/main" id="{9DE015F3-11F0-4C07-8A70-D4F651547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381000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In a similar way,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30727" name="Object 8">
            <a:extLst>
              <a:ext uri="{FF2B5EF4-FFF2-40B4-BE49-F238E27FC236}">
                <a16:creationId xmlns:a16="http://schemas.microsoft.com/office/drawing/2014/main" id="{90563A4E-07A7-4522-B32D-D56EEDA4A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6714" y="4357688"/>
          <a:ext cx="34194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6" name="Equation" r:id="rId7" imgW="1397000" imgH="228600" progId="Equation.DSMT4">
                  <p:embed/>
                </p:oleObj>
              </mc:Choice>
              <mc:Fallback>
                <p:oleObj name="Equation" r:id="rId7" imgW="1397000" imgH="228600" progId="Equation.DSMT4">
                  <p:embed/>
                  <p:pic>
                    <p:nvPicPr>
                      <p:cNvPr id="30727" name="Object 8">
                        <a:extLst>
                          <a:ext uri="{FF2B5EF4-FFF2-40B4-BE49-F238E27FC236}">
                            <a16:creationId xmlns:a16="http://schemas.microsoft.com/office/drawing/2014/main" id="{90563A4E-07A7-4522-B32D-D56EEDA4AA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4" y="4357688"/>
                        <a:ext cx="34194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9">
            <a:extLst>
              <a:ext uri="{FF2B5EF4-FFF2-40B4-BE49-F238E27FC236}">
                <a16:creationId xmlns:a16="http://schemas.microsoft.com/office/drawing/2014/main" id="{1B723EBF-5596-48B6-A822-71C9442A9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50" y="4991101"/>
          <a:ext cx="33147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7" name="Equation" r:id="rId9" imgW="1473200" imgH="482600" progId="Equation.DSMT4">
                  <p:embed/>
                </p:oleObj>
              </mc:Choice>
              <mc:Fallback>
                <p:oleObj name="Equation" r:id="rId9" imgW="1473200" imgH="482600" progId="Equation.DSMT4">
                  <p:embed/>
                  <p:pic>
                    <p:nvPicPr>
                      <p:cNvPr id="30728" name="Object 9">
                        <a:extLst>
                          <a:ext uri="{FF2B5EF4-FFF2-40B4-BE49-F238E27FC236}">
                            <a16:creationId xmlns:a16="http://schemas.microsoft.com/office/drawing/2014/main" id="{1B723EBF-5596-48B6-A822-71C9442A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4991101"/>
                        <a:ext cx="33147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2">
            <a:extLst>
              <a:ext uri="{FF2B5EF4-FFF2-40B4-BE49-F238E27FC236}">
                <a16:creationId xmlns:a16="http://schemas.microsoft.com/office/drawing/2014/main" id="{790FEDCE-5C2D-401B-B1AB-250D0109C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Matrix differentiation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B4BF7B7F-1879-4CC0-8E78-964B155E0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9021762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Function is a vector and the variable is a vector</a:t>
            </a:r>
          </a:p>
        </p:txBody>
      </p:sp>
      <p:graphicFrame>
        <p:nvGraphicFramePr>
          <p:cNvPr id="31747" name="Object 4">
            <a:extLst>
              <a:ext uri="{FF2B5EF4-FFF2-40B4-BE49-F238E27FC236}">
                <a16:creationId xmlns:a16="http://schemas.microsoft.com/office/drawing/2014/main" id="{093E900E-71AA-42CE-8566-31B223D93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0164" y="1438275"/>
          <a:ext cx="69675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6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31747" name="Object 4">
                        <a:extLst>
                          <a:ext uri="{FF2B5EF4-FFF2-40B4-BE49-F238E27FC236}">
                            <a16:creationId xmlns:a16="http://schemas.microsoft.com/office/drawing/2014/main" id="{093E900E-71AA-42CE-8566-31B223D93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4" y="1438275"/>
                        <a:ext cx="69675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5">
            <a:extLst>
              <a:ext uri="{FF2B5EF4-FFF2-40B4-BE49-F238E27FC236}">
                <a16:creationId xmlns:a16="http://schemas.microsoft.com/office/drawing/2014/main" id="{D2C64616-953C-4866-9B1B-B0A678BB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05740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Definition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31749" name="Object 10">
            <a:extLst>
              <a:ext uri="{FF2B5EF4-FFF2-40B4-BE49-F238E27FC236}">
                <a16:creationId xmlns:a16="http://schemas.microsoft.com/office/drawing/2014/main" id="{C7087535-072C-48F0-9E79-6FEB645C6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1" y="2460626"/>
          <a:ext cx="5846763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7" name="Equation" r:id="rId5" imgW="2387600" imgH="1587500" progId="Equation.DSMT4">
                  <p:embed/>
                </p:oleObj>
              </mc:Choice>
              <mc:Fallback>
                <p:oleObj name="Equation" r:id="rId5" imgW="2387600" imgH="1587500" progId="Equation.DSMT4">
                  <p:embed/>
                  <p:pic>
                    <p:nvPicPr>
                      <p:cNvPr id="31749" name="Object 10">
                        <a:extLst>
                          <a:ext uri="{FF2B5EF4-FFF2-40B4-BE49-F238E27FC236}">
                            <a16:creationId xmlns:a16="http://schemas.microsoft.com/office/drawing/2014/main" id="{C7087535-072C-48F0-9E79-6FEB645C6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1" y="2460626"/>
                        <a:ext cx="5846763" cy="386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2">
            <a:extLst>
              <a:ext uri="{FF2B5EF4-FFF2-40B4-BE49-F238E27FC236}">
                <a16:creationId xmlns:a16="http://schemas.microsoft.com/office/drawing/2014/main" id="{E6E55B64-C74C-45F7-9784-9BED7EF7D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Matrix differentiation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05BFC95C-EC43-499F-B7C7-B1B674C6F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9021762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Function is a vector and the variable is a vector</a:t>
            </a:r>
          </a:p>
        </p:txBody>
      </p:sp>
      <p:graphicFrame>
        <p:nvGraphicFramePr>
          <p:cNvPr id="32771" name="Object 4">
            <a:extLst>
              <a:ext uri="{FF2B5EF4-FFF2-40B4-BE49-F238E27FC236}">
                <a16:creationId xmlns:a16="http://schemas.microsoft.com/office/drawing/2014/main" id="{33311BD6-1593-4BE0-A4EB-A2430A313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0164" y="1438275"/>
          <a:ext cx="69675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0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32771" name="Object 4">
                        <a:extLst>
                          <a:ext uri="{FF2B5EF4-FFF2-40B4-BE49-F238E27FC236}">
                            <a16:creationId xmlns:a16="http://schemas.microsoft.com/office/drawing/2014/main" id="{33311BD6-1593-4BE0-A4EB-A2430A313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4" y="1438275"/>
                        <a:ext cx="69675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5">
            <a:extLst>
              <a:ext uri="{FF2B5EF4-FFF2-40B4-BE49-F238E27FC236}">
                <a16:creationId xmlns:a16="http://schemas.microsoft.com/office/drawing/2014/main" id="{48C888D7-7BE7-4018-8233-66960FB2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05740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In a similar way,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32773" name="Object 6">
            <a:extLst>
              <a:ext uri="{FF2B5EF4-FFF2-40B4-BE49-F238E27FC236}">
                <a16:creationId xmlns:a16="http://schemas.microsoft.com/office/drawing/2014/main" id="{B209855C-5CC3-4CE5-B187-07267F5F9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225" y="2519363"/>
          <a:ext cx="5691188" cy="386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1" name="Equation" r:id="rId5" imgW="2324100" imgH="1587500" progId="Equation.DSMT4">
                  <p:embed/>
                </p:oleObj>
              </mc:Choice>
              <mc:Fallback>
                <p:oleObj name="Equation" r:id="rId5" imgW="2324100" imgH="1587500" progId="Equation.DSMT4">
                  <p:embed/>
                  <p:pic>
                    <p:nvPicPr>
                      <p:cNvPr id="32773" name="Object 6">
                        <a:extLst>
                          <a:ext uri="{FF2B5EF4-FFF2-40B4-BE49-F238E27FC236}">
                            <a16:creationId xmlns:a16="http://schemas.microsoft.com/office/drawing/2014/main" id="{B209855C-5CC3-4CE5-B187-07267F5F9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2519363"/>
                        <a:ext cx="5691188" cy="386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2">
            <a:extLst>
              <a:ext uri="{FF2B5EF4-FFF2-40B4-BE49-F238E27FC236}">
                <a16:creationId xmlns:a16="http://schemas.microsoft.com/office/drawing/2014/main" id="{D9E4B351-6494-4CE2-B6A1-ED3420DB1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Matrix differentiation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D355E2BC-F94D-4979-B1CD-A604FDA08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9021762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Function is a vector and the variable is a vector</a:t>
            </a: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1404675D-8014-49FF-B65A-78B484FF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2400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Example: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33796" name="Object 6">
            <a:extLst>
              <a:ext uri="{FF2B5EF4-FFF2-40B4-BE49-F238E27FC236}">
                <a16:creationId xmlns:a16="http://schemas.microsoft.com/office/drawing/2014/main" id="{1C8C8B6B-C810-4912-9430-003189D8E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9038" y="1905001"/>
          <a:ext cx="7218362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4" name="Equation" r:id="rId3" imgW="3302000" imgH="711200" progId="Equation.DSMT4">
                  <p:embed/>
                </p:oleObj>
              </mc:Choice>
              <mc:Fallback>
                <p:oleObj name="Equation" r:id="rId3" imgW="3302000" imgH="711200" progId="Equation.DSMT4">
                  <p:embed/>
                  <p:pic>
                    <p:nvPicPr>
                      <p:cNvPr id="33796" name="Object 6">
                        <a:extLst>
                          <a:ext uri="{FF2B5EF4-FFF2-40B4-BE49-F238E27FC236}">
                            <a16:creationId xmlns:a16="http://schemas.microsoft.com/office/drawing/2014/main" id="{1C8C8B6B-C810-4912-9430-003189D8E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1905001"/>
                        <a:ext cx="7218362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9">
            <a:extLst>
              <a:ext uri="{FF2B5EF4-FFF2-40B4-BE49-F238E27FC236}">
                <a16:creationId xmlns:a16="http://schemas.microsoft.com/office/drawing/2014/main" id="{12EA970D-D6CC-4EB3-86CD-C98FE09CD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1" y="3505201"/>
          <a:ext cx="4524375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5" name="Equation" r:id="rId5" imgW="2184400" imgH="1371600" progId="Equation.DSMT4">
                  <p:embed/>
                </p:oleObj>
              </mc:Choice>
              <mc:Fallback>
                <p:oleObj name="Equation" r:id="rId5" imgW="2184400" imgH="1371600" progId="Equation.DSMT4">
                  <p:embed/>
                  <p:pic>
                    <p:nvPicPr>
                      <p:cNvPr id="33797" name="Object 9">
                        <a:extLst>
                          <a:ext uri="{FF2B5EF4-FFF2-40B4-BE49-F238E27FC236}">
                            <a16:creationId xmlns:a16="http://schemas.microsoft.com/office/drawing/2014/main" id="{12EA970D-D6CC-4EB3-86CD-C98FE09CD4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1" y="3505201"/>
                        <a:ext cx="4524375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2">
            <a:extLst>
              <a:ext uri="{FF2B5EF4-FFF2-40B4-BE49-F238E27FC236}">
                <a16:creationId xmlns:a16="http://schemas.microsoft.com/office/drawing/2014/main" id="{A0227B05-0902-4E2A-B9F8-C3560CB3A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Matrix differentiation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B444B55-594A-44C2-A414-1ECB6F0B7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ea typeface="宋体" panose="02010600030101010101" pitchFamily="2" charset="-122"/>
              </a:rPr>
              <a:t>Matrix differentiation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85372AC-AF99-4778-8010-9D8C18AD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009650"/>
            <a:ext cx="9021762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>
                <a:ea typeface="ＭＳ Ｐゴシック" panose="020B0600070205080204" pitchFamily="34" charset="-128"/>
              </a:rPr>
              <a:t>Function is a scalar and the variable is a matrix</a:t>
            </a:r>
          </a:p>
        </p:txBody>
      </p:sp>
      <p:graphicFrame>
        <p:nvGraphicFramePr>
          <p:cNvPr id="34820" name="Object 9">
            <a:extLst>
              <a:ext uri="{FF2B5EF4-FFF2-40B4-BE49-F238E27FC236}">
                <a16:creationId xmlns:a16="http://schemas.microsoft.com/office/drawing/2014/main" id="{30159321-63BB-4EB5-B86A-33D54E20E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667001"/>
          <a:ext cx="37084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8" name="Equation" r:id="rId3" imgW="1790700" imgH="1143000" progId="Equation.DSMT4">
                  <p:embed/>
                </p:oleObj>
              </mc:Choice>
              <mc:Fallback>
                <p:oleObj name="Equation" r:id="rId3" imgW="1790700" imgH="1143000" progId="Equation.DSMT4">
                  <p:embed/>
                  <p:pic>
                    <p:nvPicPr>
                      <p:cNvPr id="34820" name="Object 9">
                        <a:extLst>
                          <a:ext uri="{FF2B5EF4-FFF2-40B4-BE49-F238E27FC236}">
                            <a16:creationId xmlns:a16="http://schemas.microsoft.com/office/drawing/2014/main" id="{30159321-63BB-4EB5-B86A-33D54E20E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67001"/>
                        <a:ext cx="37084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8">
            <a:extLst>
              <a:ext uri="{FF2B5EF4-FFF2-40B4-BE49-F238E27FC236}">
                <a16:creationId xmlns:a16="http://schemas.microsoft.com/office/drawing/2014/main" id="{DA814C03-38BA-49B3-BD15-930D49BC4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1543050"/>
          <a:ext cx="2135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9" name="Equation" r:id="rId5" imgW="977900" imgH="228600" progId="Equation.DSMT4">
                  <p:embed/>
                </p:oleObj>
              </mc:Choice>
              <mc:Fallback>
                <p:oleObj name="Equation" r:id="rId5" imgW="977900" imgH="228600" progId="Equation.DSMT4">
                  <p:embed/>
                  <p:pic>
                    <p:nvPicPr>
                      <p:cNvPr id="34821" name="Object 8">
                        <a:extLst>
                          <a:ext uri="{FF2B5EF4-FFF2-40B4-BE49-F238E27FC236}">
                            <a16:creationId xmlns:a16="http://schemas.microsoft.com/office/drawing/2014/main" id="{DA814C03-38BA-49B3-BD15-930D49BC4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543050"/>
                        <a:ext cx="21351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28">
            <a:extLst>
              <a:ext uri="{FF2B5EF4-FFF2-40B4-BE49-F238E27FC236}">
                <a16:creationId xmlns:a16="http://schemas.microsoft.com/office/drawing/2014/main" id="{57BA5140-36A9-424A-8A18-61E41CEE3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Definition</a:t>
            </a:r>
            <a:endParaRPr lang="zh-CN" altLang="en-US" sz="2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60969</TotalTime>
  <Words>1362</Words>
  <Application>Microsoft Office PowerPoint</Application>
  <PresentationFormat>宽屏</PresentationFormat>
  <Paragraphs>197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Blank Presentation</vt:lpstr>
      <vt:lpstr>Equation</vt:lpstr>
      <vt:lpstr>MathType 6.0 Equation</vt:lpstr>
      <vt:lpstr>PowerPoint 演示文稿</vt:lpstr>
      <vt:lpstr>Outline</vt:lpstr>
      <vt:lpstr>Matrix differentiation</vt:lpstr>
      <vt:lpstr>Matrix differentiation</vt:lpstr>
      <vt:lpstr>Matrix differentiation</vt:lpstr>
      <vt:lpstr>Matrix differentiation</vt:lpstr>
      <vt:lpstr>Matrix differentiation</vt:lpstr>
      <vt:lpstr>Matrix differentiation</vt:lpstr>
      <vt:lpstr>Matrix differentiation</vt:lpstr>
      <vt:lpstr>Matrix differentiation</vt:lpstr>
      <vt:lpstr>Matrix differentiation</vt:lpstr>
      <vt:lpstr>Matrix differentiation</vt:lpstr>
      <vt:lpstr>Outline</vt:lpstr>
      <vt:lpstr>Lagrange multiplier</vt:lpstr>
      <vt:lpstr>Lagrange multiplier</vt:lpstr>
      <vt:lpstr>Lagrange multiplier</vt:lpstr>
      <vt:lpstr>Lagrange multiplier</vt:lpstr>
      <vt:lpstr>Lagrange multiplier</vt:lpstr>
      <vt:lpstr>Lagrange multiplier</vt:lpstr>
      <vt:lpstr>Outline</vt:lpstr>
      <vt:lpstr>Least-squares for homogeneous linear system</vt:lpstr>
      <vt:lpstr>Least-squares for homogeneous linear system</vt:lpstr>
      <vt:lpstr>Least-squares for homogeneous linear system</vt:lpstr>
      <vt:lpstr>Outline</vt:lpstr>
      <vt:lpstr>Least-squares for inhomogeneous linear system</vt:lpstr>
      <vt:lpstr>Least-squares for inhomogeneous linear system</vt:lpstr>
      <vt:lpstr>Least-squares for inhomogeneous linear system</vt:lpstr>
      <vt:lpstr>LS for Inhomogeneous Linear System</vt:lpstr>
      <vt:lpstr>An SVD-based approach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Steve Seitz</dc:creator>
  <cp:lastModifiedBy>lin</cp:lastModifiedBy>
  <cp:revision>6554</cp:revision>
  <cp:lastPrinted>1999-10-04T18:53:50Z</cp:lastPrinted>
  <dcterms:created xsi:type="dcterms:W3CDTF">1998-05-10T17:20:27Z</dcterms:created>
  <dcterms:modified xsi:type="dcterms:W3CDTF">2025-03-10T05:15:12Z</dcterms:modified>
</cp:coreProperties>
</file>