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543" r:id="rId3"/>
    <p:sldId id="962" r:id="rId4"/>
    <p:sldId id="963" r:id="rId5"/>
    <p:sldId id="964" r:id="rId6"/>
    <p:sldId id="965" r:id="rId7"/>
    <p:sldId id="966" r:id="rId8"/>
    <p:sldId id="1004" r:id="rId9"/>
    <p:sldId id="967" r:id="rId10"/>
    <p:sldId id="968" r:id="rId11"/>
    <p:sldId id="969" r:id="rId12"/>
    <p:sldId id="970" r:id="rId13"/>
    <p:sldId id="996" r:id="rId14"/>
    <p:sldId id="976" r:id="rId15"/>
    <p:sldId id="977" r:id="rId16"/>
    <p:sldId id="978" r:id="rId17"/>
    <p:sldId id="979" r:id="rId18"/>
    <p:sldId id="980" r:id="rId19"/>
    <p:sldId id="981" r:id="rId20"/>
    <p:sldId id="982" r:id="rId21"/>
    <p:sldId id="983" r:id="rId22"/>
    <p:sldId id="986" r:id="rId23"/>
    <p:sldId id="987" r:id="rId24"/>
    <p:sldId id="988" r:id="rId25"/>
    <p:sldId id="989" r:id="rId26"/>
    <p:sldId id="990" r:id="rId27"/>
    <p:sldId id="991" r:id="rId28"/>
    <p:sldId id="992" r:id="rId29"/>
    <p:sldId id="993" r:id="rId30"/>
    <p:sldId id="994" r:id="rId31"/>
    <p:sldId id="995" r:id="rId32"/>
    <p:sldId id="997" r:id="rId33"/>
    <p:sldId id="1002" r:id="rId34"/>
    <p:sldId id="1003" r:id="rId35"/>
    <p:sldId id="915" r:id="rId3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0F0"/>
    <a:srgbClr val="FFFF00"/>
    <a:srgbClr val="FF0000"/>
    <a:srgbClr val="FF6600"/>
    <a:srgbClr val="990033"/>
    <a:srgbClr val="FF5050"/>
    <a:srgbClr val="990000"/>
    <a:srgbClr val="660066"/>
    <a:srgbClr val="FF33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8" autoAdjust="0"/>
    <p:restoredTop sz="90291" autoAdjust="0"/>
  </p:normalViewPr>
  <p:slideViewPr>
    <p:cSldViewPr snapToGrid="0" snapToObjects="1">
      <p:cViewPr varScale="1">
        <p:scale>
          <a:sx n="105" d="100"/>
          <a:sy n="105" d="100"/>
        </p:scale>
        <p:origin x="684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02"/>
    </p:cViewPr>
  </p:sorterViewPr>
  <p:notesViewPr>
    <p:cSldViewPr snapToGrid="0" snapToObjects="1">
      <p:cViewPr varScale="1">
        <p:scale>
          <a:sx n="80" d="100"/>
          <a:sy n="80" d="100"/>
        </p:scale>
        <p:origin x="3922" y="53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8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59.wmf"/><Relationship Id="rId7" Type="http://schemas.openxmlformats.org/officeDocument/2006/relationships/image" Target="../media/image51.wmf"/><Relationship Id="rId2" Type="http://schemas.openxmlformats.org/officeDocument/2006/relationships/image" Target="../media/image56.wmf"/><Relationship Id="rId1" Type="http://schemas.openxmlformats.org/officeDocument/2006/relationships/image" Target="../media/image53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7.wmf"/><Relationship Id="rId4" Type="http://schemas.openxmlformats.org/officeDocument/2006/relationships/image" Target="../media/image58.wmf"/><Relationship Id="rId9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5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49.wmf"/><Relationship Id="rId7" Type="http://schemas.openxmlformats.org/officeDocument/2006/relationships/image" Target="../media/image55.wmf"/><Relationship Id="rId2" Type="http://schemas.openxmlformats.org/officeDocument/2006/relationships/image" Target="../media/image61.wmf"/><Relationship Id="rId1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51.wmf"/><Relationship Id="rId7" Type="http://schemas.openxmlformats.org/officeDocument/2006/relationships/image" Target="../media/image66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53.wmf"/><Relationship Id="rId9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66.wmf"/><Relationship Id="rId3" Type="http://schemas.openxmlformats.org/officeDocument/2006/relationships/image" Target="../media/image51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53.wmf"/><Relationship Id="rId9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5" Type="http://schemas.openxmlformats.org/officeDocument/2006/relationships/image" Target="../media/image66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66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6" Type="http://schemas.openxmlformats.org/officeDocument/2006/relationships/image" Target="../media/image76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1.wmf"/><Relationship Id="rId1" Type="http://schemas.openxmlformats.org/officeDocument/2006/relationships/image" Target="../media/image79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3.wmf"/><Relationship Id="rId7" Type="http://schemas.openxmlformats.org/officeDocument/2006/relationships/image" Target="../media/image8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84.wmf"/><Relationship Id="rId5" Type="http://schemas.openxmlformats.org/officeDocument/2006/relationships/image" Target="../media/image100.wmf"/><Relationship Id="rId10" Type="http://schemas.openxmlformats.org/officeDocument/2006/relationships/image" Target="../media/image83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97.wmf"/><Relationship Id="rId7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0.wmf"/><Relationship Id="rId11" Type="http://schemas.openxmlformats.org/officeDocument/2006/relationships/image" Target="../media/image84.wmf"/><Relationship Id="rId5" Type="http://schemas.openxmlformats.org/officeDocument/2006/relationships/image" Target="../media/image99.wmf"/><Relationship Id="rId10" Type="http://schemas.openxmlformats.org/officeDocument/2006/relationships/image" Target="../media/image83.wmf"/><Relationship Id="rId4" Type="http://schemas.openxmlformats.org/officeDocument/2006/relationships/image" Target="../media/image98.wmf"/><Relationship Id="rId9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110.wmf"/><Relationship Id="rId5" Type="http://schemas.openxmlformats.org/officeDocument/2006/relationships/image" Target="../media/image83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注意：这是平面几何，（</a:t>
            </a:r>
            <a:r>
              <a:rPr lang="en-US" altLang="zh-CN" dirty="0" err="1"/>
              <a:t>x,y,z</a:t>
            </a:r>
            <a:r>
              <a:rPr lang="zh-CN" altLang="en-US" dirty="0"/>
              <a:t>）是齐次坐标而已，不是三维空间上的。我们这个例子上的所有几何元素都是定义在</a:t>
            </a:r>
            <a:r>
              <a:rPr lang="en-US" altLang="zh-CN" dirty="0"/>
              <a:t>pi0</a:t>
            </a:r>
            <a:r>
              <a:rPr lang="zh-CN" altLang="en-US" dirty="0"/>
              <a:t>上的，所以无穷远直线也是定义在</a:t>
            </a:r>
            <a:r>
              <a:rPr lang="en-US" altLang="zh-CN" dirty="0"/>
              <a:t>pi0</a:t>
            </a:r>
            <a:r>
              <a:rPr lang="zh-CN" altLang="en-US" dirty="0"/>
              <a:t>上的，</a:t>
            </a:r>
            <a:r>
              <a:rPr lang="en-US" altLang="zh-CN" dirty="0"/>
              <a:t>z=0</a:t>
            </a:r>
            <a:r>
              <a:rPr lang="zh-CN" altLang="en-US" dirty="0"/>
              <a:t>是它的齐次坐标方程，</a:t>
            </a:r>
            <a:r>
              <a:rPr lang="en-US" altLang="zh-CN" dirty="0"/>
              <a:t>z</a:t>
            </a:r>
            <a:r>
              <a:rPr lang="zh-CN" altLang="en-US" dirty="0"/>
              <a:t>跟三维空间没关系。</a:t>
            </a:r>
            <a:r>
              <a:rPr lang="en-US" altLang="zh-CN" dirty="0"/>
              <a:t>Z=0</a:t>
            </a:r>
            <a:r>
              <a:rPr lang="zh-CN" altLang="en-US" dirty="0"/>
              <a:t>这个无穷远直线方程可以通过其定义求出来：两个无穷远点定义了无穷远直线</a:t>
            </a:r>
            <a:r>
              <a:rPr lang="en-US" altLang="zh-CN" dirty="0"/>
              <a:t>,(x1,y1,0) cross product (x2,y2,0)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1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两个无穷远点确定无穷远直线（</a:t>
            </a:r>
            <a:r>
              <a:rPr lang="en-US" altLang="zh-CN" dirty="0"/>
              <a:t>x1,y1,0</a:t>
            </a:r>
            <a:r>
              <a:rPr lang="zh-CN" altLang="en-US" dirty="0"/>
              <a:t>）</a:t>
            </a:r>
            <a:r>
              <a:rPr lang="en-US" altLang="zh-CN" dirty="0"/>
              <a:t>,(x2.y2,0)</a:t>
            </a:r>
            <a:r>
              <a:rPr lang="zh-CN" altLang="en-US" dirty="0"/>
              <a:t>，然后按照</a:t>
            </a:r>
            <a:r>
              <a:rPr lang="en-US" altLang="zh-CN" dirty="0"/>
              <a:t>cross product</a:t>
            </a:r>
            <a:r>
              <a:rPr lang="zh-CN" altLang="en-US" dirty="0"/>
              <a:t>计算所形成的直线。</a:t>
            </a:r>
            <a:r>
              <a:rPr lang="en-US" altLang="zh-CN" dirty="0"/>
              <a:t>X-axis</a:t>
            </a:r>
            <a:r>
              <a:rPr lang="zh-CN" altLang="en-US" dirty="0"/>
              <a:t>（</a:t>
            </a:r>
            <a:r>
              <a:rPr lang="en-US" altLang="zh-CN" dirty="0"/>
              <a:t>y=0</a:t>
            </a:r>
            <a:r>
              <a:rPr lang="zh-CN" altLang="en-US" dirty="0"/>
              <a:t>）的线坐标（</a:t>
            </a:r>
            <a:r>
              <a:rPr lang="en-US" altLang="zh-CN" dirty="0"/>
              <a:t>0,1,0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无穷远直线的线座标（</a:t>
            </a:r>
            <a:r>
              <a:rPr lang="en-US" altLang="zh-CN" dirty="0"/>
              <a:t>0,0,1</a:t>
            </a:r>
            <a:r>
              <a:rPr lang="zh-CN" altLang="en-US" dirty="0"/>
              <a:t>），计算叉乘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23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660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5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8FBBA-A6CD-4A69-941A-914360EEA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5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1.bin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56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60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image" Target="../media/image57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70.bin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1.wmf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74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0.wmf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2.wmf"/><Relationship Id="rId4" Type="http://schemas.openxmlformats.org/officeDocument/2006/relationships/image" Target="../media/image53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8.bin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52.wmf"/><Relationship Id="rId19" Type="http://schemas.openxmlformats.org/officeDocument/2006/relationships/image" Target="../media/image6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89.bin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7.bin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49.wmf"/><Relationship Id="rId24" Type="http://schemas.openxmlformats.org/officeDocument/2006/relationships/image" Target="../media/image62.wmf"/><Relationship Id="rId5" Type="http://schemas.openxmlformats.org/officeDocument/2006/relationships/image" Target="../media/image53.wmf"/><Relationship Id="rId15" Type="http://schemas.openxmlformats.org/officeDocument/2006/relationships/image" Target="../media/image51.wmf"/><Relationship Id="rId23" Type="http://schemas.openxmlformats.org/officeDocument/2006/relationships/oleObject" Target="../embeddings/oleObject102.bin"/><Relationship Id="rId10" Type="http://schemas.openxmlformats.org/officeDocument/2006/relationships/oleObject" Target="../embeddings/oleObject94.bin"/><Relationship Id="rId19" Type="http://schemas.openxmlformats.org/officeDocument/2006/relationships/oleObject" Target="../embeddings/oleObject99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64.wmf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53.wmf"/><Relationship Id="rId19" Type="http://schemas.openxmlformats.org/officeDocument/2006/relationships/image" Target="../media/image67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70.wmf"/><Relationship Id="rId26" Type="http://schemas.openxmlformats.org/officeDocument/2006/relationships/oleObject" Target="../embeddings/oleObject127.bin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22.bin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19.bin"/><Relationship Id="rId24" Type="http://schemas.openxmlformats.org/officeDocument/2006/relationships/oleObject" Target="../embeddings/oleObject126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74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4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71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9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01.wmf"/><Relationship Id="rId22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00.wmf"/><Relationship Id="rId22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84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8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6.wmf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198.bin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4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814C6F9-2B82-49CF-8AD9-8183B0EA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96" y="1111994"/>
            <a:ext cx="106548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08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Preliminary of Projective Geometry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9F9F03-5029-4AC6-B0E6-6A2909B98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2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2090738" y="869950"/>
            <a:ext cx="85772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Mixed product (scalar triple product or box product)</a:t>
            </a:r>
          </a:p>
        </p:txBody>
      </p:sp>
      <p:pic>
        <p:nvPicPr>
          <p:cNvPr id="34819" name="Picture 4" descr="780px-Parallelepiped_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9401"/>
            <a:ext cx="44958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2133600" y="1295400"/>
          <a:ext cx="488473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2" name="Equation" r:id="rId4" imgW="1930400" imgH="711200" progId="Equation.DSMT4">
                  <p:embed/>
                </p:oleObj>
              </mc:Choice>
              <mc:Fallback>
                <p:oleObj name="Equation" r:id="rId4" imgW="1930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88473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2133601" y="3276601"/>
          <a:ext cx="39211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3" name="Equation" r:id="rId6" imgW="1549400" imgH="508000" progId="Equation.DSMT4">
                  <p:embed/>
                </p:oleObj>
              </mc:Choice>
              <mc:Fallback>
                <p:oleObj name="Equation" r:id="rId6" imgW="1549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276601"/>
                        <a:ext cx="39211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6019800" y="4583113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248400" y="5508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5" name="Object 10"/>
          <p:cNvGraphicFramePr>
            <a:graphicFrameLocks noChangeAspect="1"/>
          </p:cNvGraphicFramePr>
          <p:nvPr/>
        </p:nvGraphicFramePr>
        <p:xfrm>
          <a:off x="6172200" y="45720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4" name="Equation" r:id="rId8" imgW="126835" imgH="152202" progId="Equation.DSMT4">
                  <p:embed/>
                </p:oleObj>
              </mc:Choice>
              <mc:Fallback>
                <p:oleObj name="Equation" r:id="rId8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8097" name="Group 17"/>
          <p:cNvGrpSpPr>
            <a:grpSpLocks/>
          </p:cNvGrpSpPr>
          <p:nvPr/>
        </p:nvGrpSpPr>
        <p:grpSpPr bwMode="auto">
          <a:xfrm>
            <a:off x="2438400" y="3886200"/>
            <a:ext cx="1524000" cy="1250950"/>
            <a:chOff x="576" y="2448"/>
            <a:chExt cx="960" cy="788"/>
          </a:xfrm>
        </p:grpSpPr>
        <p:sp>
          <p:nvSpPr>
            <p:cNvPr id="34831" name="Rectangle 11"/>
            <p:cNvSpPr>
              <a:spLocks noChangeArrowheads="1"/>
            </p:cNvSpPr>
            <p:nvPr/>
          </p:nvSpPr>
          <p:spPr bwMode="auto">
            <a:xfrm>
              <a:off x="576" y="2448"/>
              <a:ext cx="960" cy="432"/>
            </a:xfrm>
            <a:prstGeom prst="rect">
              <a:avLst/>
            </a:prstGeom>
            <a:solidFill>
              <a:srgbClr val="FF0000">
                <a:alpha val="3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Rectangle 3"/>
            <p:cNvSpPr>
              <a:spLocks noChangeArrowheads="1"/>
            </p:cNvSpPr>
            <p:nvPr/>
          </p:nvSpPr>
          <p:spPr bwMode="auto">
            <a:xfrm>
              <a:off x="768" y="2900"/>
              <a:ext cx="6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zh-CN" sz="2600">
                  <a:ea typeface="宋体" panose="02010600030101010101" pitchFamily="2" charset="-122"/>
                </a:rPr>
                <a:t>Base</a:t>
              </a:r>
            </a:p>
          </p:txBody>
        </p:sp>
      </p:grpSp>
      <p:grpSp>
        <p:nvGrpSpPr>
          <p:cNvPr id="1838098" name="Group 18"/>
          <p:cNvGrpSpPr>
            <a:grpSpLocks/>
          </p:cNvGrpSpPr>
          <p:nvPr/>
        </p:nvGrpSpPr>
        <p:grpSpPr bwMode="auto">
          <a:xfrm>
            <a:off x="4114800" y="3886200"/>
            <a:ext cx="1295400" cy="1250950"/>
            <a:chOff x="1632" y="2448"/>
            <a:chExt cx="816" cy="788"/>
          </a:xfrm>
        </p:grpSpPr>
        <p:sp>
          <p:nvSpPr>
            <p:cNvPr id="34829" name="Rectangle 12"/>
            <p:cNvSpPr>
              <a:spLocks noChangeArrowheads="1"/>
            </p:cNvSpPr>
            <p:nvPr/>
          </p:nvSpPr>
          <p:spPr bwMode="auto">
            <a:xfrm>
              <a:off x="1632" y="2448"/>
              <a:ext cx="816" cy="43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Rectangle 3"/>
            <p:cNvSpPr>
              <a:spLocks noChangeArrowheads="1"/>
            </p:cNvSpPr>
            <p:nvPr/>
          </p:nvSpPr>
          <p:spPr bwMode="auto">
            <a:xfrm>
              <a:off x="1886" y="2900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zh-CN" sz="2600" i="1" dirty="0">
                  <a:ea typeface="宋体" panose="02010600030101010101" pitchFamily="2" charset="-122"/>
                </a:rPr>
                <a:t>h</a:t>
              </a:r>
            </a:p>
          </p:txBody>
        </p:sp>
      </p:grpSp>
      <p:sp>
        <p:nvSpPr>
          <p:cNvPr id="34828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E2DDC78-B0D8-4F4F-AD89-1FD1DD70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57" y="5331861"/>
            <a:ext cx="304800" cy="33205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b="1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450E429-1733-4D4F-B1FD-CAD3E3BFB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767" y="5849781"/>
            <a:ext cx="304800" cy="33205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b="1" dirty="0">
                <a:ea typeface="宋体" panose="0201060003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74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2090738" y="869950"/>
            <a:ext cx="85772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Mixed product (scalar triple product or box product)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2133600" y="1295400"/>
          <a:ext cx="488473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8" name="Equation" r:id="rId3" imgW="1930400" imgH="711200" progId="Equation.DSMT4">
                  <p:embed/>
                </p:oleObj>
              </mc:Choice>
              <mc:Fallback>
                <p:oleObj name="Equation" r:id="rId3" imgW="1930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88473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133600" y="30480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Property:</a:t>
            </a:r>
          </a:p>
        </p:txBody>
      </p:sp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3194050" y="3657601"/>
          <a:ext cx="4273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9" name="Equation" r:id="rId5" imgW="1688367" imgH="203112" progId="Equation.DSMT4">
                  <p:embed/>
                </p:oleObj>
              </mc:Choice>
              <mc:Fallback>
                <p:oleObj name="Equation" r:id="rId5" imgW="168836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657601"/>
                        <a:ext cx="4273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049588" y="4224338"/>
          <a:ext cx="47228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0" name="Equation" r:id="rId7" imgW="1866090" imgH="203112" progId="Equation.DSMT4">
                  <p:embed/>
                </p:oleObj>
              </mc:Choice>
              <mc:Fallback>
                <p:oleObj name="Equation" r:id="rId7" imgW="186609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224338"/>
                        <a:ext cx="47228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  <p:grpSp>
        <p:nvGrpSpPr>
          <p:cNvPr id="1839117" name="Group 13"/>
          <p:cNvGrpSpPr>
            <a:grpSpLocks/>
          </p:cNvGrpSpPr>
          <p:nvPr/>
        </p:nvGrpSpPr>
        <p:grpSpPr bwMode="auto">
          <a:xfrm>
            <a:off x="7162800" y="4495800"/>
            <a:ext cx="3200400" cy="1828800"/>
            <a:chOff x="3552" y="2832"/>
            <a:chExt cx="2016" cy="1152"/>
          </a:xfrm>
        </p:grpSpPr>
        <p:sp>
          <p:nvSpPr>
            <p:cNvPr id="35849" name="AutoShape 11"/>
            <p:cNvSpPr>
              <a:spLocks noChangeArrowheads="1"/>
            </p:cNvSpPr>
            <p:nvPr/>
          </p:nvSpPr>
          <p:spPr bwMode="auto">
            <a:xfrm>
              <a:off x="4272" y="2832"/>
              <a:ext cx="1296" cy="528"/>
            </a:xfrm>
            <a:prstGeom prst="cloudCallout">
              <a:avLst>
                <a:gd name="adj1" fmla="val -67051"/>
                <a:gd name="adj2" fmla="val 1136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why?</a:t>
              </a:r>
            </a:p>
          </p:txBody>
        </p:sp>
        <p:pic>
          <p:nvPicPr>
            <p:cNvPr id="358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258"/>
              <a:ext cx="744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87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9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2090738" y="869950"/>
            <a:ext cx="85772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Mixed product (scalar triple product or box product)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068513" y="1382713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2133601" y="1981201"/>
          <a:ext cx="963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4" name="Equation" r:id="rId3" imgW="380670" imgH="177646" progId="Equation.DSMT4">
                  <p:embed/>
                </p:oleObj>
              </mc:Choice>
              <mc:Fallback>
                <p:oleObj name="Equation" r:id="rId3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981201"/>
                        <a:ext cx="9636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048000" y="1947863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are coplanar</a:t>
            </a:r>
          </a:p>
        </p:txBody>
      </p:sp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5029200" y="1981201"/>
          <a:ext cx="2311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5" name="Equation" r:id="rId5" imgW="914400" imgH="203200" progId="Equation.DSMT4">
                  <p:embed/>
                </p:oleObj>
              </mc:Choice>
              <mc:Fallback>
                <p:oleObj name="Equation" r:id="rId5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81201"/>
                        <a:ext cx="2311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9"/>
          <p:cNvGraphicFramePr>
            <a:graphicFrameLocks noChangeAspect="1"/>
          </p:cNvGraphicFramePr>
          <p:nvPr/>
        </p:nvGraphicFramePr>
        <p:xfrm>
          <a:off x="2133601" y="4332289"/>
          <a:ext cx="963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6" name="Equation" r:id="rId7" imgW="380670" imgH="177646" progId="Equation.DSMT4">
                  <p:embed/>
                </p:oleObj>
              </mc:Choice>
              <mc:Fallback>
                <p:oleObj name="Equation" r:id="rId7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332289"/>
                        <a:ext cx="9636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3"/>
          <p:cNvSpPr>
            <a:spLocks noChangeArrowheads="1"/>
          </p:cNvSpPr>
          <p:nvPr/>
        </p:nvSpPr>
        <p:spPr bwMode="auto">
          <a:xfrm>
            <a:off x="3048000" y="4298950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are coplanar</a:t>
            </a:r>
          </a:p>
        </p:txBody>
      </p:sp>
      <p:graphicFrame>
        <p:nvGraphicFramePr>
          <p:cNvPr id="36873" name="Object 11"/>
          <p:cNvGraphicFramePr>
            <a:graphicFrameLocks noChangeAspect="1"/>
          </p:cNvGraphicFramePr>
          <p:nvPr/>
        </p:nvGraphicFramePr>
        <p:xfrm>
          <a:off x="5019675" y="4332288"/>
          <a:ext cx="18621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7" name="Equation" r:id="rId8" imgW="736600" imgH="203200" progId="Equation.DSMT4">
                  <p:embed/>
                </p:oleObj>
              </mc:Choice>
              <mc:Fallback>
                <p:oleObj name="Equation" r:id="rId8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332288"/>
                        <a:ext cx="18621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2089150" y="4310063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                                                               they are not equal to zero at the same time, and</a:t>
            </a:r>
          </a:p>
        </p:txBody>
      </p:sp>
      <p:graphicFrame>
        <p:nvGraphicFramePr>
          <p:cNvPr id="36875" name="Object 13"/>
          <p:cNvGraphicFramePr>
            <a:graphicFrameLocks noChangeAspect="1"/>
          </p:cNvGraphicFramePr>
          <p:nvPr/>
        </p:nvGraphicFramePr>
        <p:xfrm>
          <a:off x="5181601" y="4745038"/>
          <a:ext cx="2663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8" name="Equation" r:id="rId10" imgW="1054100" imgH="203200" progId="Equation.DSMT4">
                  <p:embed/>
                </p:oleObj>
              </mc:Choice>
              <mc:Fallback>
                <p:oleObj name="Equation" r:id="rId10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745038"/>
                        <a:ext cx="26638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  <p:grpSp>
        <p:nvGrpSpPr>
          <p:cNvPr id="1840144" name="Group 16"/>
          <p:cNvGrpSpPr>
            <a:grpSpLocks/>
          </p:cNvGrpSpPr>
          <p:nvPr/>
        </p:nvGrpSpPr>
        <p:grpSpPr bwMode="auto">
          <a:xfrm>
            <a:off x="7162800" y="1752600"/>
            <a:ext cx="3200400" cy="1828800"/>
            <a:chOff x="3552" y="2832"/>
            <a:chExt cx="2016" cy="1152"/>
          </a:xfrm>
        </p:grpSpPr>
        <p:sp>
          <p:nvSpPr>
            <p:cNvPr id="36878" name="AutoShape 17"/>
            <p:cNvSpPr>
              <a:spLocks noChangeArrowheads="1"/>
            </p:cNvSpPr>
            <p:nvPr/>
          </p:nvSpPr>
          <p:spPr bwMode="auto">
            <a:xfrm>
              <a:off x="4272" y="2832"/>
              <a:ext cx="1296" cy="528"/>
            </a:xfrm>
            <a:prstGeom prst="cloudCallout">
              <a:avLst>
                <a:gd name="adj1" fmla="val -67051"/>
                <a:gd name="adj2" fmla="val 1136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why?</a:t>
              </a:r>
            </a:p>
          </p:txBody>
        </p:sp>
        <p:pic>
          <p:nvPicPr>
            <p:cNvPr id="36879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258"/>
              <a:ext cx="744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0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225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Vector Operations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Fundamentals of Projective Geometry </a:t>
            </a:r>
          </a:p>
        </p:txBody>
      </p:sp>
    </p:spTree>
    <p:extLst>
      <p:ext uri="{BB962C8B-B14F-4D97-AF65-F5344CB8AC3E}">
        <p14:creationId xmlns:p14="http://schemas.microsoft.com/office/powerpoint/2010/main" val="1155081318"/>
      </p:ext>
    </p:extLst>
  </p:cSld>
  <p:clrMapOvr>
    <a:masterClrMapping/>
  </p:clrMapOvr>
  <p:transition advTm="1252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160250" y="1508125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For a </a:t>
            </a:r>
            <a:r>
              <a:rPr lang="en-US" altLang="zh-CN" sz="2600" b="1" dirty="0">
                <a:ea typeface="宋体" panose="02010600030101010101" pitchFamily="2" charset="-122"/>
              </a:rPr>
              <a:t>normal</a:t>
            </a:r>
            <a:r>
              <a:rPr lang="en-US" altLang="zh-CN" sz="2600" dirty="0">
                <a:ea typeface="宋体" panose="02010600030101010101" pitchFamily="2" charset="-122"/>
              </a:rPr>
              <a:t> point                 on a plane   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30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19707"/>
              </p:ext>
            </p:extLst>
          </p:nvPr>
        </p:nvGraphicFramePr>
        <p:xfrm>
          <a:off x="3884199" y="1387475"/>
          <a:ext cx="1127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48" name="Equation" r:id="rId3" imgW="444240" imgH="279360" progId="Equation.DSMT4">
                  <p:embed/>
                </p:oleObj>
              </mc:Choice>
              <mc:Fallback>
                <p:oleObj name="Equation" r:id="rId3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199" y="1387475"/>
                        <a:ext cx="1127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60077"/>
              </p:ext>
            </p:extLst>
          </p:nvPr>
        </p:nvGraphicFramePr>
        <p:xfrm>
          <a:off x="6478929" y="1493838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49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929" y="1493838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1160250" y="2041525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its homogenous coordinate is                         where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600" dirty="0">
                <a:ea typeface="宋体" panose="02010600030101010101" pitchFamily="2" charset="-122"/>
              </a:rPr>
              <a:t> can be </a:t>
            </a:r>
            <a:r>
              <a:rPr lang="en-US" altLang="zh-CN" sz="2600" b="1" u="sng" dirty="0">
                <a:ea typeface="宋体" panose="02010600030101010101" pitchFamily="2" charset="-122"/>
              </a:rPr>
              <a:t>any</a:t>
            </a:r>
            <a:r>
              <a:rPr lang="en-US" altLang="zh-CN" sz="2600" dirty="0">
                <a:ea typeface="宋体" panose="02010600030101010101" pitchFamily="2" charset="-122"/>
              </a:rPr>
              <a:t> non-zero real number</a:t>
            </a:r>
          </a:p>
        </p:txBody>
      </p:sp>
      <p:graphicFrame>
        <p:nvGraphicFramePr>
          <p:cNvPr id="430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0715"/>
              </p:ext>
            </p:extLst>
          </p:nvPr>
        </p:nvGraphicFramePr>
        <p:xfrm>
          <a:off x="5241714" y="1933575"/>
          <a:ext cx="18049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50" name="Equation" r:id="rId7" imgW="710891" imgH="279279" progId="Equation.DSMT4">
                  <p:embed/>
                </p:oleObj>
              </mc:Choice>
              <mc:Fallback>
                <p:oleObj name="Equation" r:id="rId7" imgW="710891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714" y="1933575"/>
                        <a:ext cx="18049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34" name="Rectangle 3"/>
          <p:cNvSpPr>
            <a:spLocks noChangeArrowheads="1"/>
          </p:cNvSpPr>
          <p:nvPr/>
        </p:nvSpPr>
        <p:spPr bwMode="auto">
          <a:xfrm>
            <a:off x="1160250" y="42672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For a homogenous coordinate (normal point)</a:t>
            </a:r>
          </a:p>
        </p:txBody>
      </p:sp>
      <p:sp>
        <p:nvSpPr>
          <p:cNvPr id="495635" name="Rectangle 3"/>
          <p:cNvSpPr>
            <a:spLocks noChangeArrowheads="1"/>
          </p:cNvSpPr>
          <p:nvPr/>
        </p:nvSpPr>
        <p:spPr bwMode="auto">
          <a:xfrm>
            <a:off x="1160250" y="34290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9375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9263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Homogenous coordinate for a point is not unique</a:t>
            </a:r>
          </a:p>
        </p:txBody>
      </p:sp>
      <p:sp>
        <p:nvSpPr>
          <p:cNvPr id="495636" name="AutoShape 20"/>
          <p:cNvSpPr>
            <a:spLocks noChangeArrowheads="1"/>
          </p:cNvSpPr>
          <p:nvPr/>
        </p:nvSpPr>
        <p:spPr bwMode="auto">
          <a:xfrm>
            <a:off x="5122650" y="2905125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56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87700"/>
              </p:ext>
            </p:extLst>
          </p:nvPr>
        </p:nvGraphicFramePr>
        <p:xfrm>
          <a:off x="7324301" y="4085444"/>
          <a:ext cx="17081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51" name="Equation" r:id="rId9" imgW="672808" imgH="304668" progId="Equation.DSMT4">
                  <p:embed/>
                </p:oleObj>
              </mc:Choice>
              <mc:Fallback>
                <p:oleObj name="Equation" r:id="rId9" imgW="67280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301" y="4085444"/>
                        <a:ext cx="17081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41" name="Rectangle 3"/>
          <p:cNvSpPr>
            <a:spLocks noChangeArrowheads="1"/>
          </p:cNvSpPr>
          <p:nvPr/>
        </p:nvSpPr>
        <p:spPr bwMode="auto">
          <a:xfrm>
            <a:off x="1160250" y="4924425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9375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9263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we can rewrite it as</a:t>
            </a:r>
          </a:p>
        </p:txBody>
      </p:sp>
      <p:graphicFrame>
        <p:nvGraphicFramePr>
          <p:cNvPr id="4956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00694"/>
              </p:ext>
            </p:extLst>
          </p:nvPr>
        </p:nvGraphicFramePr>
        <p:xfrm>
          <a:off x="3942025" y="4768850"/>
          <a:ext cx="26130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52" name="Equation" r:id="rId11" imgW="1028254" imgH="304668" progId="Equation.DSMT4">
                  <p:embed/>
                </p:oleObj>
              </mc:Choice>
              <mc:Fallback>
                <p:oleObj name="Equation" r:id="rId11" imgW="102825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025" y="4768850"/>
                        <a:ext cx="26130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321117" y="5363356"/>
            <a:ext cx="4031416" cy="38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9375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9263" indent="-3048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normalized homogenous coordinate</a:t>
            </a:r>
          </a:p>
        </p:txBody>
      </p:sp>
      <p:cxnSp>
        <p:nvCxnSpPr>
          <p:cNvPr id="3" name="曲线连接符 2"/>
          <p:cNvCxnSpPr>
            <a:endCxn id="15" idx="2"/>
          </p:cNvCxnSpPr>
          <p:nvPr/>
        </p:nvCxnSpPr>
        <p:spPr bwMode="auto">
          <a:xfrm>
            <a:off x="6353033" y="5181600"/>
            <a:ext cx="2983792" cy="565173"/>
          </a:xfrm>
          <a:prstGeom prst="curvedConnector4">
            <a:avLst>
              <a:gd name="adj1" fmla="val 16222"/>
              <a:gd name="adj2" fmla="val 1404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748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51632" y="3200400"/>
            <a:ext cx="103739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Converting from homogenous coordinate (normal point) to inhomogeneous coordinate,</a:t>
            </a:r>
          </a:p>
        </p:txBody>
      </p:sp>
      <p:graphicFrame>
        <p:nvGraphicFramePr>
          <p:cNvPr id="44037" name="Object 19"/>
          <p:cNvGraphicFramePr>
            <a:graphicFrameLocks noChangeAspect="1"/>
          </p:cNvGraphicFramePr>
          <p:nvPr/>
        </p:nvGraphicFramePr>
        <p:xfrm>
          <a:off x="4800600" y="3989388"/>
          <a:ext cx="2097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6" name="Equation" r:id="rId3" imgW="825500" imgH="863600" progId="Equation.DSMT4">
                  <p:embed/>
                </p:oleObj>
              </mc:Choice>
              <mc:Fallback>
                <p:oleObj name="Equation" r:id="rId3" imgW="8255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89388"/>
                        <a:ext cx="2097088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60250" y="2041525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its homogenous coordinate is                         where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600" dirty="0">
                <a:ea typeface="宋体" panose="02010600030101010101" pitchFamily="2" charset="-122"/>
              </a:rPr>
              <a:t> can be </a:t>
            </a:r>
            <a:r>
              <a:rPr lang="en-US" altLang="zh-CN" sz="2600" b="1" u="sng" dirty="0">
                <a:ea typeface="宋体" panose="02010600030101010101" pitchFamily="2" charset="-122"/>
              </a:rPr>
              <a:t>any</a:t>
            </a:r>
            <a:r>
              <a:rPr lang="en-US" altLang="zh-CN" sz="2600" dirty="0">
                <a:ea typeface="宋体" panose="02010600030101010101" pitchFamily="2" charset="-122"/>
              </a:rPr>
              <a:t> non-zero real number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4742"/>
              </p:ext>
            </p:extLst>
          </p:nvPr>
        </p:nvGraphicFramePr>
        <p:xfrm>
          <a:off x="5241714" y="1933575"/>
          <a:ext cx="18049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7" name="Equation" r:id="rId5" imgW="710891" imgH="279279" progId="Equation.DSMT4">
                  <p:embed/>
                </p:oleObj>
              </mc:Choice>
              <mc:Fallback>
                <p:oleObj name="Equation" r:id="rId5" imgW="710891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714" y="1933575"/>
                        <a:ext cx="18049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02F56ED4-B388-45C5-A0DF-F5023361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50" y="1508125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For a </a:t>
            </a:r>
            <a:r>
              <a:rPr lang="en-US" altLang="zh-CN" sz="2600" b="1" dirty="0">
                <a:ea typeface="宋体" panose="02010600030101010101" pitchFamily="2" charset="-122"/>
              </a:rPr>
              <a:t>normal</a:t>
            </a:r>
            <a:r>
              <a:rPr lang="en-US" altLang="zh-CN" sz="2600" dirty="0">
                <a:ea typeface="宋体" panose="02010600030101010101" pitchFamily="2" charset="-122"/>
              </a:rPr>
              <a:t> point                 on a plane   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C184C377-65A4-4FE8-8D0D-559A53332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459053"/>
              </p:ext>
            </p:extLst>
          </p:nvPr>
        </p:nvGraphicFramePr>
        <p:xfrm>
          <a:off x="3884199" y="1387475"/>
          <a:ext cx="1127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8" name="Equation" r:id="rId7" imgW="444240" imgH="279360" progId="Equation.DSMT4">
                  <p:embed/>
                </p:oleObj>
              </mc:Choice>
              <mc:Fallback>
                <p:oleObj name="Equation" r:id="rId7" imgW="444240" imgH="279360" progId="Equation.DSMT4">
                  <p:embed/>
                  <p:pic>
                    <p:nvPicPr>
                      <p:cNvPr id="430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199" y="1387475"/>
                        <a:ext cx="1127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9FC70E87-DD16-4CD4-913D-1DFFB15A1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70039"/>
              </p:ext>
            </p:extLst>
          </p:nvPr>
        </p:nvGraphicFramePr>
        <p:xfrm>
          <a:off x="6478929" y="1493838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9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430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929" y="1493838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125756" y="1508125"/>
            <a:ext cx="453526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Geometric interpretation</a:t>
            </a:r>
          </a:p>
        </p:txBody>
      </p:sp>
      <p:sp>
        <p:nvSpPr>
          <p:cNvPr id="45061" name="Line 11"/>
          <p:cNvSpPr>
            <a:spLocks noChangeShapeType="1"/>
          </p:cNvSpPr>
          <p:nvPr/>
        </p:nvSpPr>
        <p:spPr bwMode="auto">
          <a:xfrm>
            <a:off x="2077707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12"/>
          <p:cNvSpPr>
            <a:spLocks noChangeShapeType="1"/>
          </p:cNvSpPr>
          <p:nvPr/>
        </p:nvSpPr>
        <p:spPr bwMode="auto">
          <a:xfrm flipV="1">
            <a:off x="2077707" y="4213225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13"/>
          <p:cNvSpPr>
            <a:spLocks noChangeShapeType="1"/>
          </p:cNvSpPr>
          <p:nvPr/>
        </p:nvSpPr>
        <p:spPr bwMode="auto">
          <a:xfrm flipH="1" flipV="1">
            <a:off x="2077708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AutoShape 15"/>
          <p:cNvSpPr>
            <a:spLocks noChangeArrowheads="1"/>
          </p:cNvSpPr>
          <p:nvPr/>
        </p:nvSpPr>
        <p:spPr bwMode="auto">
          <a:xfrm>
            <a:off x="1468107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Line 16"/>
          <p:cNvSpPr>
            <a:spLocks noChangeShapeType="1"/>
          </p:cNvSpPr>
          <p:nvPr/>
        </p:nvSpPr>
        <p:spPr bwMode="auto">
          <a:xfrm flipV="1">
            <a:off x="2087232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84540"/>
              </p:ext>
            </p:extLst>
          </p:nvPr>
        </p:nvGraphicFramePr>
        <p:xfrm>
          <a:off x="3769983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2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983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79873"/>
              </p:ext>
            </p:extLst>
          </p:nvPr>
        </p:nvGraphicFramePr>
        <p:xfrm>
          <a:off x="3192133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3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133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15966"/>
              </p:ext>
            </p:extLst>
          </p:nvPr>
        </p:nvGraphicFramePr>
        <p:xfrm>
          <a:off x="1801482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4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82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62789"/>
              </p:ext>
            </p:extLst>
          </p:nvPr>
        </p:nvGraphicFramePr>
        <p:xfrm>
          <a:off x="1725282" y="3314700"/>
          <a:ext cx="388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5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82" y="3314700"/>
                        <a:ext cx="388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AutoShape 29"/>
          <p:cNvSpPr>
            <a:spLocks/>
          </p:cNvSpPr>
          <p:nvPr/>
        </p:nvSpPr>
        <p:spPr bwMode="auto">
          <a:xfrm>
            <a:off x="1325232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Rectangle 3"/>
          <p:cNvSpPr>
            <a:spLocks noChangeArrowheads="1"/>
          </p:cNvSpPr>
          <p:nvPr/>
        </p:nvSpPr>
        <p:spPr bwMode="auto">
          <a:xfrm>
            <a:off x="1020432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72" name="Line 31"/>
          <p:cNvSpPr>
            <a:spLocks noChangeShapeType="1"/>
          </p:cNvSpPr>
          <p:nvPr/>
        </p:nvSpPr>
        <p:spPr bwMode="auto">
          <a:xfrm>
            <a:off x="2077708" y="3657600"/>
            <a:ext cx="8477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32"/>
          <p:cNvSpPr>
            <a:spLocks noChangeShapeType="1"/>
          </p:cNvSpPr>
          <p:nvPr/>
        </p:nvSpPr>
        <p:spPr bwMode="auto">
          <a:xfrm flipV="1">
            <a:off x="2077708" y="3240088"/>
            <a:ext cx="695325" cy="417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7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61550"/>
              </p:ext>
            </p:extLst>
          </p:nvPr>
        </p:nvGraphicFramePr>
        <p:xfrm>
          <a:off x="4663746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6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46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767805"/>
              </p:ext>
            </p:extLst>
          </p:nvPr>
        </p:nvGraphicFramePr>
        <p:xfrm>
          <a:off x="3259138" y="2990850"/>
          <a:ext cx="1371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7" name="Equation" r:id="rId13" imgW="609480" imgH="228600" progId="Equation.DSMT4">
                  <p:embed/>
                </p:oleObj>
              </mc:Choice>
              <mc:Fallback>
                <p:oleObj name="Equation" r:id="rId1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990850"/>
                        <a:ext cx="1371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52797"/>
              </p:ext>
            </p:extLst>
          </p:nvPr>
        </p:nvGraphicFramePr>
        <p:xfrm>
          <a:off x="1861807" y="2327275"/>
          <a:ext cx="38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8" name="Equation" r:id="rId15" imgW="152334" imgH="228501" progId="Equation.DSMT4">
                  <p:embed/>
                </p:oleObj>
              </mc:Choice>
              <mc:Fallback>
                <p:oleObj name="Equation" r:id="rId15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07" y="2327275"/>
                        <a:ext cx="38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67861"/>
              </p:ext>
            </p:extLst>
          </p:nvPr>
        </p:nvGraphicFramePr>
        <p:xfrm>
          <a:off x="2620632" y="3543300"/>
          <a:ext cx="28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9" name="Equation" r:id="rId17" imgW="139700" imgH="228600" progId="Equation.DSMT4">
                  <p:embed/>
                </p:oleObj>
              </mc:Choice>
              <mc:Fallback>
                <p:oleObj name="Equation" r:id="rId17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32" y="3543300"/>
                        <a:ext cx="28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43484"/>
              </p:ext>
            </p:extLst>
          </p:nvPr>
        </p:nvGraphicFramePr>
        <p:xfrm>
          <a:off x="2696833" y="2886076"/>
          <a:ext cx="33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0" name="Equation" r:id="rId18" imgW="165028" imgH="228501" progId="Equation.DSMT4">
                  <p:embed/>
                </p:oleObj>
              </mc:Choice>
              <mc:Fallback>
                <p:oleObj name="Equation" r:id="rId18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33" y="2886076"/>
                        <a:ext cx="339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Oval 48"/>
          <p:cNvSpPr>
            <a:spLocks noChangeArrowheads="1"/>
          </p:cNvSpPr>
          <p:nvPr/>
        </p:nvSpPr>
        <p:spPr bwMode="auto">
          <a:xfrm>
            <a:off x="3401682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0" name="Rectangle 3"/>
          <p:cNvSpPr>
            <a:spLocks noChangeArrowheads="1"/>
          </p:cNvSpPr>
          <p:nvPr/>
        </p:nvSpPr>
        <p:spPr bwMode="auto">
          <a:xfrm>
            <a:off x="5715000" y="175260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In plane      , in the 2D frame</a:t>
            </a:r>
          </a:p>
        </p:txBody>
      </p:sp>
      <p:graphicFrame>
        <p:nvGraphicFramePr>
          <p:cNvPr id="45081" name="Object 53"/>
          <p:cNvGraphicFramePr>
            <a:graphicFrameLocks noChangeAspect="1"/>
          </p:cNvGraphicFramePr>
          <p:nvPr/>
        </p:nvGraphicFramePr>
        <p:xfrm>
          <a:off x="6877050" y="1724025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1" name="Equation" r:id="rId19" imgW="177646" imgH="228402" progId="Equation.DSMT4">
                  <p:embed/>
                </p:oleObj>
              </mc:Choice>
              <mc:Fallback>
                <p:oleObj name="Equation" r:id="rId1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724025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56"/>
          <p:cNvGraphicFramePr>
            <a:graphicFrameLocks noChangeAspect="1"/>
          </p:cNvGraphicFramePr>
          <p:nvPr/>
        </p:nvGraphicFramePr>
        <p:xfrm>
          <a:off x="5734051" y="2114550"/>
          <a:ext cx="16494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2" name="Equation" r:id="rId20" imgW="647700" imgH="228600" progId="Equation.DSMT4">
                  <p:embed/>
                </p:oleObj>
              </mc:Choice>
              <mc:Fallback>
                <p:oleObj name="Equation" r:id="rId20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1" y="2114550"/>
                        <a:ext cx="16494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99371"/>
              </p:ext>
            </p:extLst>
          </p:nvPr>
        </p:nvGraphicFramePr>
        <p:xfrm>
          <a:off x="8880500" y="2154238"/>
          <a:ext cx="1371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3" name="Equation" r:id="rId22" imgW="609480" imgH="228600" progId="Equation.DSMT4">
                  <p:embed/>
                </p:oleObj>
              </mc:Choice>
              <mc:Fallback>
                <p:oleObj name="Equation" r:id="rId22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500" y="2154238"/>
                        <a:ext cx="1371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63"/>
          <p:cNvGraphicFramePr>
            <a:graphicFrameLocks noChangeAspect="1"/>
          </p:cNvGraphicFramePr>
          <p:nvPr/>
        </p:nvGraphicFramePr>
        <p:xfrm>
          <a:off x="7543801" y="3267075"/>
          <a:ext cx="1819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4" name="Equation" r:id="rId24" imgW="787400" imgH="228600" progId="Equation.DSMT4">
                  <p:embed/>
                </p:oleObj>
              </mc:Choice>
              <mc:Fallback>
                <p:oleObj name="Equation" r:id="rId24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3267075"/>
                        <a:ext cx="1819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6" name="Rectangle 3"/>
          <p:cNvSpPr>
            <a:spLocks noChangeArrowheads="1"/>
          </p:cNvSpPr>
          <p:nvPr/>
        </p:nvSpPr>
        <p:spPr bwMode="auto">
          <a:xfrm>
            <a:off x="4953000" y="4486275"/>
            <a:ext cx="571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These points can be represented as </a:t>
            </a:r>
          </a:p>
        </p:txBody>
      </p:sp>
      <p:sp>
        <p:nvSpPr>
          <p:cNvPr id="45088" name="Line 68"/>
          <p:cNvSpPr>
            <a:spLocks noChangeShapeType="1"/>
          </p:cNvSpPr>
          <p:nvPr/>
        </p:nvSpPr>
        <p:spPr bwMode="auto">
          <a:xfrm flipV="1">
            <a:off x="2087232" y="4038600"/>
            <a:ext cx="762000" cy="83820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70"/>
          <p:cNvSpPr>
            <a:spLocks noChangeShapeType="1"/>
          </p:cNvSpPr>
          <p:nvPr/>
        </p:nvSpPr>
        <p:spPr bwMode="auto">
          <a:xfrm flipV="1">
            <a:off x="2658732" y="3409950"/>
            <a:ext cx="762000" cy="838200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Rectangle 3"/>
          <p:cNvSpPr>
            <a:spLocks noChangeArrowheads="1"/>
          </p:cNvSpPr>
          <p:nvPr/>
        </p:nvSpPr>
        <p:spPr bwMode="auto">
          <a:xfrm>
            <a:off x="7267575" y="2133600"/>
            <a:ext cx="1790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, one point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graphicFrame>
        <p:nvGraphicFramePr>
          <p:cNvPr id="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15088"/>
              </p:ext>
            </p:extLst>
          </p:nvPr>
        </p:nvGraphicFramePr>
        <p:xfrm>
          <a:off x="4965700" y="4922838"/>
          <a:ext cx="29352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5" name="Equation" r:id="rId26" imgW="1155600" imgH="279360" progId="Equation.DSMT4">
                  <p:embed/>
                </p:oleObj>
              </mc:Choice>
              <mc:Fallback>
                <p:oleObj name="Equation" r:id="rId26" imgW="1155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922838"/>
                        <a:ext cx="29352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5734050" y="2895600"/>
            <a:ext cx="6457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Coordinate of any point (except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ea typeface="宋体" panose="02010600030101010101" pitchFamily="2" charset="-122"/>
              </a:rPr>
              <a:t>) on line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dirty="0">
                <a:ea typeface="宋体" panose="02010600030101010101" pitchFamily="2" charset="-122"/>
              </a:rPr>
              <a:t> in the frame                           is the homogeneous coordinate of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6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68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6106" name="Rectangle 3"/>
          <p:cNvSpPr>
            <a:spLocks noChangeArrowheads="1"/>
          </p:cNvSpPr>
          <p:nvPr/>
        </p:nvSpPr>
        <p:spPr bwMode="auto">
          <a:xfrm>
            <a:off x="2209800" y="57150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How about a line passing through O and parallel to      ?</a:t>
            </a:r>
          </a:p>
        </p:txBody>
      </p:sp>
      <p:graphicFrame>
        <p:nvGraphicFramePr>
          <p:cNvPr id="46107" name="Object 36"/>
          <p:cNvGraphicFramePr>
            <a:graphicFrameLocks noChangeAspect="1"/>
          </p:cNvGraphicFramePr>
          <p:nvPr/>
        </p:nvGraphicFramePr>
        <p:xfrm>
          <a:off x="9210675" y="5686425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0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675" y="5686425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8" name="Rectangle 3"/>
          <p:cNvSpPr>
            <a:spLocks noChangeArrowheads="1"/>
          </p:cNvSpPr>
          <p:nvPr/>
        </p:nvSpPr>
        <p:spPr bwMode="auto">
          <a:xfrm>
            <a:off x="5715000" y="175260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In plane      , in the 2D frame</a:t>
            </a:r>
          </a:p>
        </p:txBody>
      </p:sp>
      <p:graphicFrame>
        <p:nvGraphicFramePr>
          <p:cNvPr id="46109" name="Object 41"/>
          <p:cNvGraphicFramePr>
            <a:graphicFrameLocks noChangeAspect="1"/>
          </p:cNvGraphicFramePr>
          <p:nvPr/>
        </p:nvGraphicFramePr>
        <p:xfrm>
          <a:off x="6877050" y="1724025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1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724025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42"/>
          <p:cNvGraphicFramePr>
            <a:graphicFrameLocks noChangeAspect="1"/>
          </p:cNvGraphicFramePr>
          <p:nvPr/>
        </p:nvGraphicFramePr>
        <p:xfrm>
          <a:off x="5734051" y="2114550"/>
          <a:ext cx="16494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2" name="Equation" r:id="rId6" imgW="647700" imgH="228600" progId="Equation.DSMT4">
                  <p:embed/>
                </p:oleObj>
              </mc:Choice>
              <mc:Fallback>
                <p:oleObj name="Equation" r:id="rId6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1" y="2114550"/>
                        <a:ext cx="16494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3"/>
          <p:cNvSpPr>
            <a:spLocks noChangeArrowheads="1"/>
          </p:cNvSpPr>
          <p:nvPr/>
        </p:nvSpPr>
        <p:spPr bwMode="auto">
          <a:xfrm>
            <a:off x="5734050" y="2895600"/>
            <a:ext cx="6457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Coordinate of any point (except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ea typeface="宋体" panose="02010600030101010101" pitchFamily="2" charset="-122"/>
              </a:rPr>
              <a:t>) on line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dirty="0">
                <a:ea typeface="宋体" panose="02010600030101010101" pitchFamily="2" charset="-122"/>
              </a:rPr>
              <a:t> in the frame                           is the homogeneous coordinate of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600" b="1" dirty="0">
              <a:ea typeface="宋体" panose="02010600030101010101" pitchFamily="2" charset="-122"/>
            </a:endParaRPr>
          </a:p>
        </p:txBody>
      </p:sp>
      <p:sp>
        <p:nvSpPr>
          <p:cNvPr id="46113" name="Rectangle 3"/>
          <p:cNvSpPr>
            <a:spLocks noChangeArrowheads="1"/>
          </p:cNvSpPr>
          <p:nvPr/>
        </p:nvSpPr>
        <p:spPr bwMode="auto">
          <a:xfrm>
            <a:off x="7267575" y="2133600"/>
            <a:ext cx="1790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, one point</a:t>
            </a:r>
          </a:p>
        </p:txBody>
      </p:sp>
      <p:sp>
        <p:nvSpPr>
          <p:cNvPr id="46114" name="Rectangle 3"/>
          <p:cNvSpPr>
            <a:spLocks noChangeArrowheads="1"/>
          </p:cNvSpPr>
          <p:nvPr/>
        </p:nvSpPr>
        <p:spPr bwMode="auto">
          <a:xfrm>
            <a:off x="4953000" y="4486275"/>
            <a:ext cx="571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These points can be represented as </a:t>
            </a:r>
          </a:p>
        </p:txBody>
      </p:sp>
      <p:graphicFrame>
        <p:nvGraphicFramePr>
          <p:cNvPr id="4611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41413"/>
              </p:ext>
            </p:extLst>
          </p:nvPr>
        </p:nvGraphicFramePr>
        <p:xfrm>
          <a:off x="4965700" y="4922838"/>
          <a:ext cx="29352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3" name="Equation" r:id="rId8" imgW="1155600" imgH="279360" progId="Equation.DSMT4">
                  <p:embed/>
                </p:oleObj>
              </mc:Choice>
              <mc:Fallback>
                <p:oleObj name="Equation" r:id="rId8" imgW="1155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922838"/>
                        <a:ext cx="29352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6" name="对象 1"/>
          <p:cNvGraphicFramePr>
            <a:graphicFrameLocks noChangeAspect="1"/>
          </p:cNvGraphicFramePr>
          <p:nvPr/>
        </p:nvGraphicFramePr>
        <p:xfrm>
          <a:off x="7543801" y="3267075"/>
          <a:ext cx="1819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4" name="Equation" r:id="rId10" imgW="787400" imgH="228600" progId="Equation.DSMT4">
                  <p:embed/>
                </p:oleObj>
              </mc:Choice>
              <mc:Fallback>
                <p:oleObj name="Equation" r:id="rId10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3267075"/>
                        <a:ext cx="1819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125756" y="1508125"/>
            <a:ext cx="453526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Geometric interpretation</a:t>
            </a: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077707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V="1">
            <a:off x="2077707" y="4213225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2077708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468107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V="1">
            <a:off x="2087232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14837"/>
              </p:ext>
            </p:extLst>
          </p:nvPr>
        </p:nvGraphicFramePr>
        <p:xfrm>
          <a:off x="3769983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5"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983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789677"/>
              </p:ext>
            </p:extLst>
          </p:nvPr>
        </p:nvGraphicFramePr>
        <p:xfrm>
          <a:off x="3192133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6" name="Equation" r:id="rId14" imgW="165028" imgH="228501" progId="Equation.DSMT4">
                  <p:embed/>
                </p:oleObj>
              </mc:Choice>
              <mc:Fallback>
                <p:oleObj name="Equation" r:id="rId1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133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92623"/>
              </p:ext>
            </p:extLst>
          </p:nvPr>
        </p:nvGraphicFramePr>
        <p:xfrm>
          <a:off x="1801482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7" name="Equation" r:id="rId16" imgW="126835" imgH="139518" progId="Equation.DSMT4">
                  <p:embed/>
                </p:oleObj>
              </mc:Choice>
              <mc:Fallback>
                <p:oleObj name="Equation" r:id="rId16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82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52712"/>
              </p:ext>
            </p:extLst>
          </p:nvPr>
        </p:nvGraphicFramePr>
        <p:xfrm>
          <a:off x="1725282" y="3314700"/>
          <a:ext cx="388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8" name="Equation" r:id="rId18" imgW="152334" imgH="228501" progId="Equation.DSMT4">
                  <p:embed/>
                </p:oleObj>
              </mc:Choice>
              <mc:Fallback>
                <p:oleObj name="Equation" r:id="rId1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82" y="3314700"/>
                        <a:ext cx="388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29"/>
          <p:cNvSpPr>
            <a:spLocks/>
          </p:cNvSpPr>
          <p:nvPr/>
        </p:nvSpPr>
        <p:spPr bwMode="auto">
          <a:xfrm>
            <a:off x="1325232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1020432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2077708" y="3657600"/>
            <a:ext cx="8477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V="1">
            <a:off x="2077708" y="3240088"/>
            <a:ext cx="695325" cy="417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99813"/>
              </p:ext>
            </p:extLst>
          </p:nvPr>
        </p:nvGraphicFramePr>
        <p:xfrm>
          <a:off x="4663746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9" name="Equation" r:id="rId20" imgW="177646" imgH="228402" progId="Equation.DSMT4">
                  <p:embed/>
                </p:oleObj>
              </mc:Choice>
              <mc:Fallback>
                <p:oleObj name="Equation" r:id="rId20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46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5011"/>
              </p:ext>
            </p:extLst>
          </p:nvPr>
        </p:nvGraphicFramePr>
        <p:xfrm>
          <a:off x="1861807" y="2327275"/>
          <a:ext cx="38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0" name="Equation" r:id="rId21" imgW="152334" imgH="228501" progId="Equation.DSMT4">
                  <p:embed/>
                </p:oleObj>
              </mc:Choice>
              <mc:Fallback>
                <p:oleObj name="Equation" r:id="rId21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07" y="2327275"/>
                        <a:ext cx="38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510561"/>
              </p:ext>
            </p:extLst>
          </p:nvPr>
        </p:nvGraphicFramePr>
        <p:xfrm>
          <a:off x="2620632" y="3543300"/>
          <a:ext cx="28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1" name="Equation" r:id="rId23" imgW="139700" imgH="228600" progId="Equation.DSMT4">
                  <p:embed/>
                </p:oleObj>
              </mc:Choice>
              <mc:Fallback>
                <p:oleObj name="Equation" r:id="rId2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32" y="3543300"/>
                        <a:ext cx="28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77967"/>
              </p:ext>
            </p:extLst>
          </p:nvPr>
        </p:nvGraphicFramePr>
        <p:xfrm>
          <a:off x="2696833" y="2886076"/>
          <a:ext cx="33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2" name="Equation" r:id="rId24" imgW="165028" imgH="228501" progId="Equation.DSMT4">
                  <p:embed/>
                </p:oleObj>
              </mc:Choice>
              <mc:Fallback>
                <p:oleObj name="Equation" r:id="rId2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33" y="2886076"/>
                        <a:ext cx="339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48"/>
          <p:cNvSpPr>
            <a:spLocks noChangeArrowheads="1"/>
          </p:cNvSpPr>
          <p:nvPr/>
        </p:nvSpPr>
        <p:spPr bwMode="auto">
          <a:xfrm>
            <a:off x="3401682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68"/>
          <p:cNvSpPr>
            <a:spLocks noChangeShapeType="1"/>
          </p:cNvSpPr>
          <p:nvPr/>
        </p:nvSpPr>
        <p:spPr bwMode="auto">
          <a:xfrm flipV="1">
            <a:off x="2087232" y="4038600"/>
            <a:ext cx="762000" cy="83820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 flipV="1">
            <a:off x="2658732" y="3409950"/>
            <a:ext cx="762000" cy="838200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6281ED99-1B13-4314-96EE-CBF6C8E9E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07018"/>
              </p:ext>
            </p:extLst>
          </p:nvPr>
        </p:nvGraphicFramePr>
        <p:xfrm>
          <a:off x="8880500" y="2154238"/>
          <a:ext cx="1371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3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450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500" y="2154238"/>
                        <a:ext cx="1371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8">
            <a:extLst>
              <a:ext uri="{FF2B5EF4-FFF2-40B4-BE49-F238E27FC236}">
                <a16:creationId xmlns:a16="http://schemas.microsoft.com/office/drawing/2014/main" id="{A091AC8F-257C-4010-B34B-0B5BBD29A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50806"/>
              </p:ext>
            </p:extLst>
          </p:nvPr>
        </p:nvGraphicFramePr>
        <p:xfrm>
          <a:off x="3259138" y="2990850"/>
          <a:ext cx="1371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4" name="Equation" r:id="rId27" imgW="609480" imgH="228600" progId="Equation.DSMT4">
                  <p:embed/>
                </p:oleObj>
              </mc:Choice>
              <mc:Fallback>
                <p:oleObj name="Equation" r:id="rId27" imgW="609480" imgH="228600" progId="Equation.DSMT4">
                  <p:embed/>
                  <p:pic>
                    <p:nvPicPr>
                      <p:cNvPr id="4507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990850"/>
                        <a:ext cx="1371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18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077713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2077713" y="4213225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H="1" flipV="1">
            <a:off x="2077714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468113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2087238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34078"/>
              </p:ext>
            </p:extLst>
          </p:nvPr>
        </p:nvGraphicFramePr>
        <p:xfrm>
          <a:off x="3769989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2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989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12826"/>
              </p:ext>
            </p:extLst>
          </p:nvPr>
        </p:nvGraphicFramePr>
        <p:xfrm>
          <a:off x="3192139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3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139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43794"/>
              </p:ext>
            </p:extLst>
          </p:nvPr>
        </p:nvGraphicFramePr>
        <p:xfrm>
          <a:off x="1801488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4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88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30092"/>
              </p:ext>
            </p:extLst>
          </p:nvPr>
        </p:nvGraphicFramePr>
        <p:xfrm>
          <a:off x="1725288" y="3314700"/>
          <a:ext cx="388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5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88" y="3314700"/>
                        <a:ext cx="388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AutoShape 14"/>
          <p:cNvSpPr>
            <a:spLocks/>
          </p:cNvSpPr>
          <p:nvPr/>
        </p:nvSpPr>
        <p:spPr bwMode="auto">
          <a:xfrm>
            <a:off x="1325238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9" name="Rectangle 3"/>
          <p:cNvSpPr>
            <a:spLocks noChangeArrowheads="1"/>
          </p:cNvSpPr>
          <p:nvPr/>
        </p:nvSpPr>
        <p:spPr bwMode="auto">
          <a:xfrm>
            <a:off x="1020438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077714" y="3657600"/>
            <a:ext cx="8477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2077714" y="3240088"/>
            <a:ext cx="695325" cy="417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652276"/>
              </p:ext>
            </p:extLst>
          </p:nvPr>
        </p:nvGraphicFramePr>
        <p:xfrm>
          <a:off x="4663752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6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52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15867"/>
              </p:ext>
            </p:extLst>
          </p:nvPr>
        </p:nvGraphicFramePr>
        <p:xfrm>
          <a:off x="1861813" y="2327275"/>
          <a:ext cx="38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7" name="Equation" r:id="rId13" imgW="152334" imgH="228501" progId="Equation.DSMT4">
                  <p:embed/>
                </p:oleObj>
              </mc:Choice>
              <mc:Fallback>
                <p:oleObj name="Equation" r:id="rId1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13" y="2327275"/>
                        <a:ext cx="38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31461"/>
              </p:ext>
            </p:extLst>
          </p:nvPr>
        </p:nvGraphicFramePr>
        <p:xfrm>
          <a:off x="2620638" y="3543300"/>
          <a:ext cx="28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8" name="Equation" r:id="rId15" imgW="139700" imgH="228600" progId="Equation.DSMT4">
                  <p:embed/>
                </p:oleObj>
              </mc:Choice>
              <mc:Fallback>
                <p:oleObj name="Equation" r:id="rId15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38" y="3543300"/>
                        <a:ext cx="28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63607"/>
              </p:ext>
            </p:extLst>
          </p:nvPr>
        </p:nvGraphicFramePr>
        <p:xfrm>
          <a:off x="2696839" y="2886076"/>
          <a:ext cx="33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39" name="Equation" r:id="rId16" imgW="165028" imgH="228501" progId="Equation.DSMT4">
                  <p:embed/>
                </p:oleObj>
              </mc:Choice>
              <mc:Fallback>
                <p:oleObj name="Equation" r:id="rId1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39" y="2886076"/>
                        <a:ext cx="339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Oval 23"/>
          <p:cNvSpPr>
            <a:spLocks noChangeArrowheads="1"/>
          </p:cNvSpPr>
          <p:nvPr/>
        </p:nvSpPr>
        <p:spPr bwMode="auto">
          <a:xfrm>
            <a:off x="2944488" y="46577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7" name="Line 32"/>
          <p:cNvSpPr>
            <a:spLocks noChangeShapeType="1"/>
          </p:cNvSpPr>
          <p:nvPr/>
        </p:nvSpPr>
        <p:spPr bwMode="auto">
          <a:xfrm flipV="1">
            <a:off x="2087238" y="4495800"/>
            <a:ext cx="2000250" cy="381000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Rectangle 3"/>
          <p:cNvSpPr>
            <a:spLocks noChangeArrowheads="1"/>
          </p:cNvSpPr>
          <p:nvPr/>
        </p:nvSpPr>
        <p:spPr bwMode="auto">
          <a:xfrm>
            <a:off x="5505450" y="19050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How about a line passing through O and parallel to      ?</a:t>
            </a:r>
          </a:p>
        </p:txBody>
      </p:sp>
      <p:graphicFrame>
        <p:nvGraphicFramePr>
          <p:cNvPr id="47129" name="Object 37"/>
          <p:cNvGraphicFramePr>
            <a:graphicFrameLocks noChangeAspect="1"/>
          </p:cNvGraphicFramePr>
          <p:nvPr/>
        </p:nvGraphicFramePr>
        <p:xfrm>
          <a:off x="7610475" y="226695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0" name="Equation" r:id="rId17" imgW="177646" imgH="228402" progId="Equation.DSMT4">
                  <p:embed/>
                </p:oleObj>
              </mc:Choice>
              <mc:Fallback>
                <p:oleObj name="Equation" r:id="rId17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26695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Rectangle 3"/>
          <p:cNvSpPr>
            <a:spLocks noChangeArrowheads="1"/>
          </p:cNvSpPr>
          <p:nvPr/>
        </p:nvSpPr>
        <p:spPr bwMode="auto">
          <a:xfrm>
            <a:off x="5334000" y="3352800"/>
            <a:ext cx="518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Consider a line passing through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dirty="0">
                <a:ea typeface="宋体" panose="02010600030101010101" pitchFamily="2" charset="-122"/>
              </a:rPr>
              <a:t> and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</a:t>
            </a:r>
            <a:r>
              <a:rPr lang="en-US" altLang="zh-CN" sz="26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4713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19005"/>
              </p:ext>
            </p:extLst>
          </p:nvPr>
        </p:nvGraphicFramePr>
        <p:xfrm>
          <a:off x="2722563" y="4340225"/>
          <a:ext cx="1131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1" name="Equation" r:id="rId18" imgW="609480" imgH="228600" progId="Equation.DSMT4">
                  <p:embed/>
                </p:oleObj>
              </mc:Choice>
              <mc:Fallback>
                <p:oleObj name="Equation" r:id="rId18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340225"/>
                        <a:ext cx="11318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Rectangle 3"/>
          <p:cNvSpPr>
            <a:spLocks noChangeArrowheads="1"/>
          </p:cNvSpPr>
          <p:nvPr/>
        </p:nvSpPr>
        <p:spPr bwMode="auto">
          <a:xfrm>
            <a:off x="5334000" y="4114800"/>
            <a:ext cx="533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We define: it meets      at an infinity point, and also the homogeneous coordinate of such a point can be represented as points on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71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55988"/>
              </p:ext>
            </p:extLst>
          </p:nvPr>
        </p:nvGraphicFramePr>
        <p:xfrm>
          <a:off x="8051322" y="4086225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2" name="Equation" r:id="rId20" imgW="177646" imgH="228402" progId="Equation.DSMT4">
                  <p:embed/>
                </p:oleObj>
              </mc:Choice>
              <mc:Fallback>
                <p:oleObj name="Equation" r:id="rId20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322" y="4086225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Rectangle 3"/>
          <p:cNvSpPr>
            <a:spLocks noChangeArrowheads="1"/>
          </p:cNvSpPr>
          <p:nvPr/>
        </p:nvSpPr>
        <p:spPr bwMode="auto">
          <a:xfrm>
            <a:off x="4267200" y="5762626"/>
            <a:ext cx="718267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So, the infinity point has the form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kx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ky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</a:t>
            </a:r>
            <a:r>
              <a:rPr lang="en-US" altLang="zh-CN" sz="26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125756" y="1508125"/>
            <a:ext cx="453526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Geometric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5650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076450" y="1447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b="1">
                <a:ea typeface="宋体" panose="02010600030101010101" pitchFamily="2" charset="-122"/>
              </a:rPr>
              <a:t>Normal  case:</a:t>
            </a:r>
          </a:p>
        </p:txBody>
      </p:sp>
      <p:sp>
        <p:nvSpPr>
          <p:cNvPr id="607263" name="Rectangle 3"/>
          <p:cNvSpPr>
            <a:spLocks noChangeArrowheads="1"/>
          </p:cNvSpPr>
          <p:nvPr/>
        </p:nvSpPr>
        <p:spPr bwMode="auto">
          <a:xfrm>
            <a:off x="2505074" y="2057400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line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1) 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!=0)</a:t>
            </a:r>
          </a:p>
        </p:txBody>
      </p:sp>
      <p:sp>
        <p:nvSpPr>
          <p:cNvPr id="607264" name="AutoShape 32"/>
          <p:cNvSpPr>
            <a:spLocks noChangeArrowheads="1"/>
          </p:cNvSpPr>
          <p:nvPr/>
        </p:nvSpPr>
        <p:spPr bwMode="auto">
          <a:xfrm rot="5400000">
            <a:off x="3352800" y="2743200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65" name="Rectangle 3"/>
          <p:cNvSpPr>
            <a:spLocks noChangeArrowheads="1"/>
          </p:cNvSpPr>
          <p:nvPr/>
        </p:nvSpPr>
        <p:spPr bwMode="auto">
          <a:xfrm>
            <a:off x="2209800" y="2971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 normal point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) on the plane</a:t>
            </a:r>
          </a:p>
        </p:txBody>
      </p:sp>
      <p:graphicFrame>
        <p:nvGraphicFramePr>
          <p:cNvPr id="607266" name="Object 34"/>
          <p:cNvGraphicFramePr>
            <a:graphicFrameLocks noChangeAspect="1"/>
          </p:cNvGraphicFramePr>
          <p:nvPr/>
        </p:nvGraphicFramePr>
        <p:xfrm>
          <a:off x="3495675" y="3362326"/>
          <a:ext cx="350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0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362326"/>
                        <a:ext cx="350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35"/>
          <p:cNvSpPr>
            <a:spLocks noChangeArrowheads="1"/>
          </p:cNvSpPr>
          <p:nvPr/>
        </p:nvSpPr>
        <p:spPr bwMode="auto">
          <a:xfrm>
            <a:off x="2133600" y="1447800"/>
            <a:ext cx="3505200" cy="4876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69" name="Rectangle 3"/>
          <p:cNvSpPr>
            <a:spLocks noChangeArrowheads="1"/>
          </p:cNvSpPr>
          <p:nvPr/>
        </p:nvSpPr>
        <p:spPr bwMode="auto">
          <a:xfrm>
            <a:off x="2133600" y="4343400"/>
            <a:ext cx="3429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 homogeneous coordinate of this normal point is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07270" name="AutoShape 38"/>
          <p:cNvSpPr>
            <a:spLocks noChangeArrowheads="1"/>
          </p:cNvSpPr>
          <p:nvPr/>
        </p:nvSpPr>
        <p:spPr bwMode="auto">
          <a:xfrm rot="5400000">
            <a:off x="3352800" y="3990975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71" name="Rectangle 3"/>
          <p:cNvSpPr>
            <a:spLocks noChangeArrowheads="1"/>
          </p:cNvSpPr>
          <p:nvPr/>
        </p:nvSpPr>
        <p:spPr bwMode="auto">
          <a:xfrm>
            <a:off x="6943725" y="1447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b="1">
                <a:ea typeface="宋体" panose="02010600030101010101" pitchFamily="2" charset="-122"/>
              </a:rPr>
              <a:t>abnormal  case:</a:t>
            </a:r>
          </a:p>
        </p:txBody>
      </p:sp>
      <p:sp>
        <p:nvSpPr>
          <p:cNvPr id="607272" name="Rectangle 3"/>
          <p:cNvSpPr>
            <a:spLocks noChangeArrowheads="1"/>
          </p:cNvSpPr>
          <p:nvPr/>
        </p:nvSpPr>
        <p:spPr bwMode="auto">
          <a:xfrm>
            <a:off x="7372349" y="2057400"/>
            <a:ext cx="319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line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 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!=0)</a:t>
            </a:r>
          </a:p>
        </p:txBody>
      </p:sp>
      <p:sp>
        <p:nvSpPr>
          <p:cNvPr id="607273" name="AutoShape 41"/>
          <p:cNvSpPr>
            <a:spLocks noChangeArrowheads="1"/>
          </p:cNvSpPr>
          <p:nvPr/>
        </p:nvSpPr>
        <p:spPr bwMode="auto">
          <a:xfrm rot="5400000">
            <a:off x="8220075" y="2676525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74" name="Rectangle 3"/>
          <p:cNvSpPr>
            <a:spLocks noChangeArrowheads="1"/>
          </p:cNvSpPr>
          <p:nvPr/>
        </p:nvSpPr>
        <p:spPr bwMode="auto">
          <a:xfrm>
            <a:off x="7077075" y="2990850"/>
            <a:ext cx="3371850" cy="838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Define: it meets      at an 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infinity point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07275" name="Object 43"/>
          <p:cNvGraphicFramePr>
            <a:graphicFrameLocks noChangeAspect="1"/>
          </p:cNvGraphicFramePr>
          <p:nvPr/>
        </p:nvGraphicFramePr>
        <p:xfrm>
          <a:off x="9169400" y="3013076"/>
          <a:ext cx="350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1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400" y="3013076"/>
                        <a:ext cx="350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76" name="Rectangle 44"/>
          <p:cNvSpPr>
            <a:spLocks noChangeArrowheads="1"/>
          </p:cNvSpPr>
          <p:nvPr/>
        </p:nvSpPr>
        <p:spPr bwMode="auto">
          <a:xfrm>
            <a:off x="7000875" y="1447800"/>
            <a:ext cx="3505200" cy="4876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77" name="Rectangle 3"/>
          <p:cNvSpPr>
            <a:spLocks noChangeArrowheads="1"/>
          </p:cNvSpPr>
          <p:nvPr/>
        </p:nvSpPr>
        <p:spPr bwMode="auto">
          <a:xfrm>
            <a:off x="7000875" y="4343400"/>
            <a:ext cx="3429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 homogeneous coordinate of this infinity point is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,0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 rot="5400000">
            <a:off x="8220075" y="3990975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79" name="AutoShape 47"/>
          <p:cNvSpPr>
            <a:spLocks noChangeArrowheads="1"/>
          </p:cNvSpPr>
          <p:nvPr/>
        </p:nvSpPr>
        <p:spPr bwMode="auto">
          <a:xfrm>
            <a:off x="5791200" y="3581400"/>
            <a:ext cx="1066800" cy="228600"/>
          </a:xfrm>
          <a:prstGeom prst="leftRightArrow">
            <a:avLst>
              <a:gd name="adj1" fmla="val 50000"/>
              <a:gd name="adj2" fmla="val 93333"/>
            </a:avLst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80" name="Rectangle 3"/>
          <p:cNvSpPr>
            <a:spLocks noChangeArrowheads="1"/>
          </p:cNvSpPr>
          <p:nvPr/>
        </p:nvSpPr>
        <p:spPr bwMode="auto">
          <a:xfrm>
            <a:off x="5743575" y="2743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i="1">
                <a:ea typeface="宋体" panose="02010600030101010101" pitchFamily="2" charset="-122"/>
              </a:rPr>
              <a:t>make an analogy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</p:spTree>
    <p:extLst>
      <p:ext uri="{BB962C8B-B14F-4D97-AF65-F5344CB8AC3E}">
        <p14:creationId xmlns:p14="http://schemas.microsoft.com/office/powerpoint/2010/main" val="33610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3" grpId="0"/>
      <p:bldP spid="607264" grpId="0" animBg="1"/>
      <p:bldP spid="607265" grpId="0"/>
      <p:bldP spid="607269" grpId="0"/>
      <p:bldP spid="607270" grpId="0" animBg="1"/>
      <p:bldP spid="607271" grpId="0"/>
      <p:bldP spid="607272" grpId="0"/>
      <p:bldP spid="607273" grpId="0" animBg="1"/>
      <p:bldP spid="607274" grpId="0" animBg="1"/>
      <p:bldP spid="607276" grpId="0" animBg="1"/>
      <p:bldP spid="607277" grpId="0"/>
      <p:bldP spid="607278" grpId="0" animBg="1"/>
      <p:bldP spid="607279" grpId="0" animBg="1"/>
      <p:bldP spid="6072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225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Vector Operations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Fundamentals of Projective Geometry</a:t>
            </a:r>
          </a:p>
        </p:txBody>
      </p:sp>
    </p:spTree>
  </p:cSld>
  <p:clrMapOvr>
    <a:masterClrMapping/>
  </p:clrMapOvr>
  <p:transition advTm="1252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49176" name="Rectangle 3"/>
          <p:cNvSpPr>
            <a:spLocks noChangeArrowheads="1"/>
          </p:cNvSpPr>
          <p:nvPr/>
        </p:nvSpPr>
        <p:spPr bwMode="auto">
          <a:xfrm>
            <a:off x="5505450" y="19050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How about a line passing through O and parallel to      ?</a:t>
            </a:r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7610475" y="226695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0" name="Equation" r:id="rId4" imgW="177646" imgH="228402" progId="Equation.DSMT4">
                  <p:embed/>
                </p:oleObj>
              </mc:Choice>
              <mc:Fallback>
                <p:oleObj name="Equation" r:id="rId4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26695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Rectangle 3"/>
          <p:cNvSpPr>
            <a:spLocks noChangeArrowheads="1"/>
          </p:cNvSpPr>
          <p:nvPr/>
        </p:nvSpPr>
        <p:spPr bwMode="auto">
          <a:xfrm>
            <a:off x="5505450" y="3200400"/>
            <a:ext cx="495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One infinity point determines an orientation</a:t>
            </a:r>
          </a:p>
        </p:txBody>
      </p:sp>
      <p:sp>
        <p:nvSpPr>
          <p:cNvPr id="49180" name="Rectangle 3"/>
          <p:cNvSpPr>
            <a:spLocks noChangeArrowheads="1"/>
          </p:cNvSpPr>
          <p:nvPr/>
        </p:nvSpPr>
        <p:spPr bwMode="auto">
          <a:xfrm>
            <a:off x="5486400" y="4114800"/>
            <a:ext cx="495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We define: all infinity points on comprise an </a:t>
            </a:r>
            <a:r>
              <a:rPr lang="en-US" altLang="zh-CN" sz="2600" b="1" u="sng">
                <a:solidFill>
                  <a:srgbClr val="FF0000"/>
                </a:solidFill>
                <a:ea typeface="宋体" panose="02010600030101010101" pitchFamily="2" charset="-122"/>
              </a:rPr>
              <a:t>infinity line</a:t>
            </a:r>
          </a:p>
        </p:txBody>
      </p:sp>
      <p:graphicFrame>
        <p:nvGraphicFramePr>
          <p:cNvPr id="49181" name="Object 34"/>
          <p:cNvGraphicFramePr>
            <a:graphicFrameLocks noChangeAspect="1"/>
          </p:cNvGraphicFramePr>
          <p:nvPr/>
        </p:nvGraphicFramePr>
        <p:xfrm>
          <a:off x="9820275" y="409575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1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0275" y="409575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Rectangle 3"/>
          <p:cNvSpPr>
            <a:spLocks noChangeArrowheads="1"/>
          </p:cNvSpPr>
          <p:nvPr/>
        </p:nvSpPr>
        <p:spPr bwMode="auto">
          <a:xfrm>
            <a:off x="5486400" y="4953000"/>
            <a:ext cx="495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7088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In fact, plane            meets      at the infinity line</a:t>
            </a:r>
          </a:p>
        </p:txBody>
      </p:sp>
      <p:graphicFrame>
        <p:nvGraphicFramePr>
          <p:cNvPr id="4918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48728"/>
              </p:ext>
            </p:extLst>
          </p:nvPr>
        </p:nvGraphicFramePr>
        <p:xfrm>
          <a:off x="9059799" y="4943475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2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799" y="4943475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63432"/>
              </p:ext>
            </p:extLst>
          </p:nvPr>
        </p:nvGraphicFramePr>
        <p:xfrm>
          <a:off x="7353300" y="4933950"/>
          <a:ext cx="8715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3" name="Equation" r:id="rId8" imgW="342720" imgH="228600" progId="Equation.DSMT4">
                  <p:embed/>
                </p:oleObj>
              </mc:Choice>
              <mc:Fallback>
                <p:oleObj name="Equation" r:id="rId8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933950"/>
                        <a:ext cx="8715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99744" y="914400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What is homogeneous coordinate?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125756" y="1508125"/>
            <a:ext cx="453526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Geometric interpretation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2077713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2077713" y="4213225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077714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1468113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2087238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54513"/>
              </p:ext>
            </p:extLst>
          </p:nvPr>
        </p:nvGraphicFramePr>
        <p:xfrm>
          <a:off x="3769989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4" name="Equation" r:id="rId10" imgW="139700" imgH="228600" progId="Equation.DSMT4">
                  <p:embed/>
                </p:oleObj>
              </mc:Choice>
              <mc:Fallback>
                <p:oleObj name="Equation" r:id="rId10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989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84767"/>
              </p:ext>
            </p:extLst>
          </p:nvPr>
        </p:nvGraphicFramePr>
        <p:xfrm>
          <a:off x="3192139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5"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139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40247"/>
              </p:ext>
            </p:extLst>
          </p:nvPr>
        </p:nvGraphicFramePr>
        <p:xfrm>
          <a:off x="1801488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6" name="Equation" r:id="rId14" imgW="126835" imgH="139518" progId="Equation.DSMT4">
                  <p:embed/>
                </p:oleObj>
              </mc:Choice>
              <mc:Fallback>
                <p:oleObj name="Equation" r:id="rId14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88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97856"/>
              </p:ext>
            </p:extLst>
          </p:nvPr>
        </p:nvGraphicFramePr>
        <p:xfrm>
          <a:off x="1725288" y="3314700"/>
          <a:ext cx="388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7" name="Equation" r:id="rId16" imgW="152334" imgH="228501" progId="Equation.DSMT4">
                  <p:embed/>
                </p:oleObj>
              </mc:Choice>
              <mc:Fallback>
                <p:oleObj name="Equation" r:id="rId16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88" y="3314700"/>
                        <a:ext cx="388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14"/>
          <p:cNvSpPr>
            <a:spLocks/>
          </p:cNvSpPr>
          <p:nvPr/>
        </p:nvSpPr>
        <p:spPr bwMode="auto">
          <a:xfrm>
            <a:off x="1325238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1020438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2077714" y="3657600"/>
            <a:ext cx="8477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2077714" y="3240088"/>
            <a:ext cx="695325" cy="417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91705"/>
              </p:ext>
            </p:extLst>
          </p:nvPr>
        </p:nvGraphicFramePr>
        <p:xfrm>
          <a:off x="4663752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8" name="Equation" r:id="rId18" imgW="177646" imgH="228402" progId="Equation.DSMT4">
                  <p:embed/>
                </p:oleObj>
              </mc:Choice>
              <mc:Fallback>
                <p:oleObj name="Equation" r:id="rId18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52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027925"/>
              </p:ext>
            </p:extLst>
          </p:nvPr>
        </p:nvGraphicFramePr>
        <p:xfrm>
          <a:off x="1861813" y="2327275"/>
          <a:ext cx="38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9" name="Equation" r:id="rId19" imgW="152334" imgH="228501" progId="Equation.DSMT4">
                  <p:embed/>
                </p:oleObj>
              </mc:Choice>
              <mc:Fallback>
                <p:oleObj name="Equation" r:id="rId19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13" y="2327275"/>
                        <a:ext cx="38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51025"/>
              </p:ext>
            </p:extLst>
          </p:nvPr>
        </p:nvGraphicFramePr>
        <p:xfrm>
          <a:off x="2620638" y="3543300"/>
          <a:ext cx="28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0" name="Equation" r:id="rId21" imgW="139700" imgH="228600" progId="Equation.DSMT4">
                  <p:embed/>
                </p:oleObj>
              </mc:Choice>
              <mc:Fallback>
                <p:oleObj name="Equation" r:id="rId21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38" y="3543300"/>
                        <a:ext cx="28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891849"/>
              </p:ext>
            </p:extLst>
          </p:nvPr>
        </p:nvGraphicFramePr>
        <p:xfrm>
          <a:off x="2696839" y="2886076"/>
          <a:ext cx="33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1" name="Equation" r:id="rId22" imgW="165028" imgH="228501" progId="Equation.DSMT4">
                  <p:embed/>
                </p:oleObj>
              </mc:Choice>
              <mc:Fallback>
                <p:oleObj name="Equation" r:id="rId2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39" y="2886076"/>
                        <a:ext cx="339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2944488" y="46577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2087238" y="4495800"/>
            <a:ext cx="2000250" cy="381000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4750"/>
              </p:ext>
            </p:extLst>
          </p:nvPr>
        </p:nvGraphicFramePr>
        <p:xfrm>
          <a:off x="2722563" y="4340225"/>
          <a:ext cx="1131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2" name="Equation" r:id="rId23" imgW="609480" imgH="228600" progId="Equation.DSMT4">
                  <p:embed/>
                </p:oleObj>
              </mc:Choice>
              <mc:Fallback>
                <p:oleObj name="Equation" r:id="rId2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340225"/>
                        <a:ext cx="11318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08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78644" y="2175116"/>
            <a:ext cx="5012192" cy="4079035"/>
          </a:xfrm>
          <a:prstGeom prst="rect">
            <a:avLst/>
          </a:prstGeom>
          <a:noFill/>
          <a:ln w="158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Properties of a projective plane</a:t>
            </a:r>
          </a:p>
          <a:p>
            <a:pPr algn="just"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</a:rPr>
              <a:t>Two points determine a line; two lines determine a point (the second claim is not correct in the normal Euclidean plane)</a:t>
            </a:r>
          </a:p>
          <a:p>
            <a:pPr algn="just"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</a:rPr>
              <a:t>Two parallel lines intersect at an infinity point; that means one infinity point corresponds to a specific orientation</a:t>
            </a:r>
          </a:p>
          <a:p>
            <a:pPr algn="just"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</a:rPr>
              <a:t>Two parallel planes intersect at the infinity line</a:t>
            </a:r>
          </a:p>
          <a:p>
            <a:pPr>
              <a:buFontTx/>
              <a:buChar char="•"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501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42999"/>
              </p:ext>
            </p:extLst>
          </p:nvPr>
        </p:nvGraphicFramePr>
        <p:xfrm>
          <a:off x="2146542" y="83820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0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42" y="83820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2527542" y="866775"/>
            <a:ext cx="533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+ infinity line = Projective plane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76802" y="1786403"/>
            <a:ext cx="21996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An Euclidean plane</a:t>
            </a:r>
          </a:p>
        </p:txBody>
      </p:sp>
      <p:cxnSp>
        <p:nvCxnSpPr>
          <p:cNvPr id="7" name="曲线连接符 6"/>
          <p:cNvCxnSpPr>
            <a:stCxn id="6" idx="0"/>
            <a:endCxn id="50180" idx="2"/>
          </p:cNvCxnSpPr>
          <p:nvPr/>
        </p:nvCxnSpPr>
        <p:spPr bwMode="auto">
          <a:xfrm rot="16200000" flipV="1">
            <a:off x="2189517" y="1599295"/>
            <a:ext cx="370353" cy="38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33080" y="2175068"/>
            <a:ext cx="5816714" cy="4079035"/>
          </a:xfrm>
          <a:prstGeom prst="rect">
            <a:avLst/>
          </a:prstGeom>
          <a:noFill/>
          <a:ln w="158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Properties of a 3D projective space</a:t>
            </a:r>
          </a:p>
          <a:p>
            <a:pPr algn="just"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All properties on 2D projective plane can be kept</a:t>
            </a:r>
          </a:p>
          <a:p>
            <a:pPr algn="just"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More on infinities</a:t>
            </a:r>
          </a:p>
          <a:p>
            <a:pPr lvl="1" algn="just"/>
            <a:r>
              <a:rPr lang="en-US" altLang="zh-CN" sz="1800" dirty="0">
                <a:ea typeface="宋体" panose="02010600030101010101" pitchFamily="2" charset="-122"/>
              </a:rPr>
              <a:t>On 2-D projective plane, all infinity points form an infinity line; in 3-D projective space, all infinity points form an infinity plane; or in other words, all infinity lines form an infinity plane</a:t>
            </a:r>
          </a:p>
          <a:p>
            <a:pPr>
              <a:buFontTx/>
              <a:buChar char="•"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上弧形箭头 1"/>
          <p:cNvSpPr/>
          <p:nvPr/>
        </p:nvSpPr>
        <p:spPr bwMode="auto">
          <a:xfrm>
            <a:off x="4518691" y="1613141"/>
            <a:ext cx="2316217" cy="561927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/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27650" y="1493995"/>
            <a:ext cx="4753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 fact, any Euclidean space        can be extended to a projective space by </a:t>
            </a:r>
          </a:p>
        </p:txBody>
      </p:sp>
      <p:graphicFrame>
        <p:nvGraphicFramePr>
          <p:cNvPr id="1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67881"/>
              </p:ext>
            </p:extLst>
          </p:nvPr>
        </p:nvGraphicFramePr>
        <p:xfrm>
          <a:off x="9716271" y="1462231"/>
          <a:ext cx="422912" cy="37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1" name="Equation" r:id="rId5" imgW="215640" imgH="190440" progId="Equation.DSMT4">
                  <p:embed/>
                </p:oleObj>
              </mc:Choice>
              <mc:Fallback>
                <p:oleObj name="Equation" r:id="rId5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271" y="1462231"/>
                        <a:ext cx="422912" cy="37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82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7"/>
          <p:cNvSpPr>
            <a:spLocks noChangeArrowheads="1"/>
          </p:cNvSpPr>
          <p:nvPr/>
        </p:nvSpPr>
        <p:spPr bwMode="auto">
          <a:xfrm rot="-2184955">
            <a:off x="2125663" y="3367089"/>
            <a:ext cx="2690812" cy="815975"/>
          </a:xfrm>
          <a:prstGeom prst="triangle">
            <a:avLst>
              <a:gd name="adj" fmla="val 45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2081214" y="15240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On a projective plane, please determine the line passing two points</a:t>
            </a:r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2638425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12"/>
          <p:cNvSpPr>
            <a:spLocks noChangeShapeType="1"/>
          </p:cNvSpPr>
          <p:nvPr/>
        </p:nvSpPr>
        <p:spPr bwMode="auto">
          <a:xfrm flipH="1" flipV="1">
            <a:off x="2438401" y="4267201"/>
            <a:ext cx="200025" cy="631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13"/>
          <p:cNvSpPr>
            <a:spLocks noChangeShapeType="1"/>
          </p:cNvSpPr>
          <p:nvPr/>
        </p:nvSpPr>
        <p:spPr bwMode="auto">
          <a:xfrm flipH="1" flipV="1">
            <a:off x="2638426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AutoShape 14"/>
          <p:cNvSpPr>
            <a:spLocks noChangeArrowheads="1"/>
          </p:cNvSpPr>
          <p:nvPr/>
        </p:nvSpPr>
        <p:spPr bwMode="auto">
          <a:xfrm>
            <a:off x="2028825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 flipV="1">
            <a:off x="2647950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9" name="Object 16"/>
          <p:cNvGraphicFramePr>
            <a:graphicFrameLocks noChangeAspect="1"/>
          </p:cNvGraphicFramePr>
          <p:nvPr/>
        </p:nvGraphicFramePr>
        <p:xfrm>
          <a:off x="4330701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2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1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7"/>
          <p:cNvGraphicFramePr>
            <a:graphicFrameLocks noChangeAspect="1"/>
          </p:cNvGraphicFramePr>
          <p:nvPr/>
        </p:nvGraphicFramePr>
        <p:xfrm>
          <a:off x="2057401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3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8"/>
          <p:cNvGraphicFramePr>
            <a:graphicFrameLocks noChangeAspect="1"/>
          </p:cNvGraphicFramePr>
          <p:nvPr/>
        </p:nvGraphicFramePr>
        <p:xfrm>
          <a:off x="2362200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4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AutoShape 20"/>
          <p:cNvSpPr>
            <a:spLocks/>
          </p:cNvSpPr>
          <p:nvPr/>
        </p:nvSpPr>
        <p:spPr bwMode="auto">
          <a:xfrm>
            <a:off x="1885950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3" name="Rectangle 3"/>
          <p:cNvSpPr>
            <a:spLocks noChangeArrowheads="1"/>
          </p:cNvSpPr>
          <p:nvPr/>
        </p:nvSpPr>
        <p:spPr bwMode="auto">
          <a:xfrm>
            <a:off x="1581150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53264" name="Object 24"/>
          <p:cNvGraphicFramePr>
            <a:graphicFrameLocks noChangeAspect="1"/>
          </p:cNvGraphicFramePr>
          <p:nvPr/>
        </p:nvGraphicFramePr>
        <p:xfrm>
          <a:off x="5224464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5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4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Oval 31"/>
          <p:cNvSpPr>
            <a:spLocks noChangeArrowheads="1"/>
          </p:cNvSpPr>
          <p:nvPr/>
        </p:nvSpPr>
        <p:spPr bwMode="auto">
          <a:xfrm>
            <a:off x="3124200" y="3505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6" name="Oval 37"/>
          <p:cNvSpPr>
            <a:spLocks noChangeArrowheads="1"/>
          </p:cNvSpPr>
          <p:nvPr/>
        </p:nvSpPr>
        <p:spPr bwMode="auto">
          <a:xfrm flipV="1">
            <a:off x="4695825" y="3314701"/>
            <a:ext cx="76200" cy="7461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7" name="Line 39"/>
          <p:cNvSpPr>
            <a:spLocks noChangeShapeType="1"/>
          </p:cNvSpPr>
          <p:nvPr/>
        </p:nvSpPr>
        <p:spPr bwMode="auto">
          <a:xfrm flipV="1">
            <a:off x="3133726" y="3333751"/>
            <a:ext cx="1628775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Oval 40"/>
          <p:cNvSpPr>
            <a:spLocks noChangeArrowheads="1"/>
          </p:cNvSpPr>
          <p:nvPr/>
        </p:nvSpPr>
        <p:spPr bwMode="auto">
          <a:xfrm flipV="1">
            <a:off x="3629025" y="3429001"/>
            <a:ext cx="76200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6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50663"/>
              </p:ext>
            </p:extLst>
          </p:nvPr>
        </p:nvGraphicFramePr>
        <p:xfrm>
          <a:off x="3521075" y="3157538"/>
          <a:ext cx="3492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6" name="Equation" r:id="rId11" imgW="177480" imgH="139680" progId="Equation.DSMT4">
                  <p:embed/>
                </p:oleObj>
              </mc:Choice>
              <mc:Fallback>
                <p:oleObj name="Equation" r:id="rId11" imgW="177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157538"/>
                        <a:ext cx="3492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Line 48"/>
          <p:cNvSpPr>
            <a:spLocks noChangeShapeType="1"/>
          </p:cNvSpPr>
          <p:nvPr/>
        </p:nvSpPr>
        <p:spPr bwMode="auto">
          <a:xfrm flipV="1">
            <a:off x="3810000" y="33528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49"/>
          <p:cNvSpPr>
            <a:spLocks noChangeShapeType="1"/>
          </p:cNvSpPr>
          <p:nvPr/>
        </p:nvSpPr>
        <p:spPr bwMode="auto">
          <a:xfrm flipV="1">
            <a:off x="2943225" y="35242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50"/>
          <p:cNvSpPr>
            <a:spLocks noChangeShapeType="1"/>
          </p:cNvSpPr>
          <p:nvPr/>
        </p:nvSpPr>
        <p:spPr bwMode="auto">
          <a:xfrm flipV="1">
            <a:off x="2667000" y="3505200"/>
            <a:ext cx="990600" cy="1371600"/>
          </a:xfrm>
          <a:prstGeom prst="line">
            <a:avLst/>
          </a:prstGeom>
          <a:noFill/>
          <a:ln w="19050">
            <a:solidFill>
              <a:srgbClr val="FF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6629" name="Object 53"/>
          <p:cNvGraphicFramePr>
            <a:graphicFrameLocks noChangeAspect="1"/>
          </p:cNvGraphicFramePr>
          <p:nvPr/>
        </p:nvGraphicFramePr>
        <p:xfrm>
          <a:off x="6096001" y="2636838"/>
          <a:ext cx="10525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7" name="Equation" r:id="rId13" imgW="431613" imgH="228501" progId="Equation.DSMT4">
                  <p:embed/>
                </p:oleObj>
              </mc:Choice>
              <mc:Fallback>
                <p:oleObj name="Equation" r:id="rId13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636838"/>
                        <a:ext cx="10525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30" name="Rectangle 3"/>
          <p:cNvSpPr>
            <a:spLocks noChangeArrowheads="1"/>
          </p:cNvSpPr>
          <p:nvPr/>
        </p:nvSpPr>
        <p:spPr bwMode="auto">
          <a:xfrm>
            <a:off x="7115175" y="2647950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determine two lines</a:t>
            </a:r>
          </a:p>
        </p:txBody>
      </p:sp>
      <p:sp>
        <p:nvSpPr>
          <p:cNvPr id="536633" name="Rectangle 3"/>
          <p:cNvSpPr>
            <a:spLocks noChangeArrowheads="1"/>
          </p:cNvSpPr>
          <p:nvPr/>
        </p:nvSpPr>
        <p:spPr bwMode="auto">
          <a:xfrm>
            <a:off x="6019800" y="31242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600">
                <a:ea typeface="宋体" panose="02010600030101010101" pitchFamily="2" charset="-122"/>
              </a:rPr>
              <a:t> actually is the intersection between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</a:p>
        </p:txBody>
      </p:sp>
      <p:graphicFrame>
        <p:nvGraphicFramePr>
          <p:cNvPr id="536636" name="Object 60"/>
          <p:cNvGraphicFramePr>
            <a:graphicFrameLocks noChangeAspect="1"/>
          </p:cNvGraphicFramePr>
          <p:nvPr/>
        </p:nvGraphicFramePr>
        <p:xfrm>
          <a:off x="8529639" y="3476625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8" name="Equation" r:id="rId15" imgW="177646" imgH="228402" progId="Equation.DSMT4">
                  <p:embed/>
                </p:oleObj>
              </mc:Choice>
              <mc:Fallback>
                <p:oleObj name="Equation" r:id="rId15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639" y="3476625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85"/>
          <p:cNvGraphicFramePr>
            <a:graphicFrameLocks noChangeAspect="1"/>
          </p:cNvGraphicFramePr>
          <p:nvPr/>
        </p:nvGraphicFramePr>
        <p:xfrm>
          <a:off x="3082925" y="1895475"/>
          <a:ext cx="4705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9" name="Equation" r:id="rId16" imgW="1930400" imgH="241300" progId="Equation.DSMT4">
                  <p:embed/>
                </p:oleObj>
              </mc:Choice>
              <mc:Fallback>
                <p:oleObj name="Equation" r:id="rId16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895475"/>
                        <a:ext cx="47053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86"/>
          <p:cNvGraphicFramePr>
            <a:graphicFrameLocks noChangeAspect="1"/>
          </p:cNvGraphicFramePr>
          <p:nvPr/>
        </p:nvGraphicFramePr>
        <p:xfrm>
          <a:off x="2819401" y="3244850"/>
          <a:ext cx="2952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0" name="Equation" r:id="rId18" imgW="126725" imgH="126725" progId="Equation.DSMT4">
                  <p:embed/>
                </p:oleObj>
              </mc:Choice>
              <mc:Fallback>
                <p:oleObj name="Equation" r:id="rId18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244850"/>
                        <a:ext cx="2952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87"/>
          <p:cNvGraphicFramePr>
            <a:graphicFrameLocks noChangeAspect="1"/>
          </p:cNvGraphicFramePr>
          <p:nvPr/>
        </p:nvGraphicFramePr>
        <p:xfrm>
          <a:off x="4594225" y="2957513"/>
          <a:ext cx="2746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1" name="Equation" r:id="rId20" imgW="139639" imgH="190417" progId="Equation.DSMT4">
                  <p:embed/>
                </p:oleObj>
              </mc:Choice>
              <mc:Fallback>
                <p:oleObj name="Equation" r:id="rId20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2957513"/>
                        <a:ext cx="2746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7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30" grpId="0"/>
      <p:bldP spid="5366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 rot="-2184955">
            <a:off x="2125663" y="3367089"/>
            <a:ext cx="2690812" cy="815975"/>
          </a:xfrm>
          <a:prstGeom prst="triangle">
            <a:avLst>
              <a:gd name="adj" fmla="val 45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auto">
          <a:xfrm>
            <a:off x="2638425" y="48990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 flipH="1" flipV="1">
            <a:off x="2438401" y="4267201"/>
            <a:ext cx="200025" cy="631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 flipH="1" flipV="1">
            <a:off x="2638426" y="4060825"/>
            <a:ext cx="9525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AutoShape 10"/>
          <p:cNvSpPr>
            <a:spLocks noChangeArrowheads="1"/>
          </p:cNvSpPr>
          <p:nvPr/>
        </p:nvSpPr>
        <p:spPr bwMode="auto">
          <a:xfrm>
            <a:off x="2028825" y="2895601"/>
            <a:ext cx="3810000" cy="1165225"/>
          </a:xfrm>
          <a:prstGeom prst="parallelogram">
            <a:avLst>
              <a:gd name="adj" fmla="val 817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 flipV="1">
            <a:off x="2647950" y="28956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2" name="Object 12"/>
          <p:cNvGraphicFramePr>
            <a:graphicFrameLocks noChangeAspect="1"/>
          </p:cNvGraphicFramePr>
          <p:nvPr/>
        </p:nvGraphicFramePr>
        <p:xfrm>
          <a:off x="4330701" y="4660900"/>
          <a:ext cx="30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4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1" y="4660900"/>
                        <a:ext cx="30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2057401" y="3962401"/>
          <a:ext cx="35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5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962401"/>
                        <a:ext cx="35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4"/>
          <p:cNvGraphicFramePr>
            <a:graphicFrameLocks noChangeAspect="1"/>
          </p:cNvGraphicFramePr>
          <p:nvPr/>
        </p:nvGraphicFramePr>
        <p:xfrm>
          <a:off x="2362200" y="4762501"/>
          <a:ext cx="323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6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62501"/>
                        <a:ext cx="3238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AutoShape 15"/>
          <p:cNvSpPr>
            <a:spLocks/>
          </p:cNvSpPr>
          <p:nvPr/>
        </p:nvSpPr>
        <p:spPr bwMode="auto">
          <a:xfrm>
            <a:off x="1885950" y="3733801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6" name="Rectangle 3"/>
          <p:cNvSpPr>
            <a:spLocks noChangeArrowheads="1"/>
          </p:cNvSpPr>
          <p:nvPr/>
        </p:nvSpPr>
        <p:spPr bwMode="auto">
          <a:xfrm>
            <a:off x="1581150" y="409575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54287" name="Object 17"/>
          <p:cNvGraphicFramePr>
            <a:graphicFrameLocks noChangeAspect="1"/>
          </p:cNvGraphicFramePr>
          <p:nvPr/>
        </p:nvGraphicFramePr>
        <p:xfrm>
          <a:off x="5224464" y="2705100"/>
          <a:ext cx="4524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7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4" y="2705100"/>
                        <a:ext cx="4524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Oval 18"/>
          <p:cNvSpPr>
            <a:spLocks noChangeArrowheads="1"/>
          </p:cNvSpPr>
          <p:nvPr/>
        </p:nvSpPr>
        <p:spPr bwMode="auto">
          <a:xfrm>
            <a:off x="3124200" y="3505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89" name="Object 19"/>
          <p:cNvGraphicFramePr>
            <a:graphicFrameLocks noChangeAspect="1"/>
          </p:cNvGraphicFramePr>
          <p:nvPr/>
        </p:nvGraphicFramePr>
        <p:xfrm>
          <a:off x="2819401" y="3244850"/>
          <a:ext cx="2952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8" name="Equation" r:id="rId11" imgW="126725" imgH="126725" progId="Equation.DSMT4">
                  <p:embed/>
                </p:oleObj>
              </mc:Choice>
              <mc:Fallback>
                <p:oleObj name="Equation" r:id="rId11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244850"/>
                        <a:ext cx="2952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Oval 20"/>
          <p:cNvSpPr>
            <a:spLocks noChangeArrowheads="1"/>
          </p:cNvSpPr>
          <p:nvPr/>
        </p:nvSpPr>
        <p:spPr bwMode="auto">
          <a:xfrm flipV="1">
            <a:off x="4695825" y="3314701"/>
            <a:ext cx="76200" cy="7461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91" name="Object 21"/>
          <p:cNvGraphicFramePr>
            <a:graphicFrameLocks noChangeAspect="1"/>
          </p:cNvGraphicFramePr>
          <p:nvPr/>
        </p:nvGraphicFramePr>
        <p:xfrm>
          <a:off x="4594225" y="2957513"/>
          <a:ext cx="2746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9" name="Equation" r:id="rId13" imgW="139639" imgH="190417" progId="Equation.DSMT4">
                  <p:embed/>
                </p:oleObj>
              </mc:Choice>
              <mc:Fallback>
                <p:oleObj name="Equation" r:id="rId13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2957513"/>
                        <a:ext cx="2746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Line 22"/>
          <p:cNvSpPr>
            <a:spLocks noChangeShapeType="1"/>
          </p:cNvSpPr>
          <p:nvPr/>
        </p:nvSpPr>
        <p:spPr bwMode="auto">
          <a:xfrm flipV="1">
            <a:off x="3133726" y="3333751"/>
            <a:ext cx="1628775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Oval 23"/>
          <p:cNvSpPr>
            <a:spLocks noChangeArrowheads="1"/>
          </p:cNvSpPr>
          <p:nvPr/>
        </p:nvSpPr>
        <p:spPr bwMode="auto">
          <a:xfrm flipV="1">
            <a:off x="3629025" y="3429001"/>
            <a:ext cx="76200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9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170444"/>
              </p:ext>
            </p:extLst>
          </p:nvPr>
        </p:nvGraphicFramePr>
        <p:xfrm>
          <a:off x="3521075" y="3157538"/>
          <a:ext cx="3492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0" name="Equation" r:id="rId15" imgW="177480" imgH="139680" progId="Equation.DSMT4">
                  <p:embed/>
                </p:oleObj>
              </mc:Choice>
              <mc:Fallback>
                <p:oleObj name="Equation" r:id="rId15" imgW="177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157538"/>
                        <a:ext cx="3492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Line 25"/>
          <p:cNvSpPr>
            <a:spLocks noChangeShapeType="1"/>
          </p:cNvSpPr>
          <p:nvPr/>
        </p:nvSpPr>
        <p:spPr bwMode="auto">
          <a:xfrm flipV="1">
            <a:off x="3810000" y="33528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V="1">
            <a:off x="2943225" y="35242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 flipV="1">
            <a:off x="2667000" y="3505200"/>
            <a:ext cx="990600" cy="1371600"/>
          </a:xfrm>
          <a:prstGeom prst="line">
            <a:avLst/>
          </a:prstGeom>
          <a:noFill/>
          <a:ln w="19050">
            <a:solidFill>
              <a:srgbClr val="FF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8" name="Rectangle 3"/>
          <p:cNvSpPr>
            <a:spLocks noChangeArrowheads="1"/>
          </p:cNvSpPr>
          <p:nvPr/>
        </p:nvSpPr>
        <p:spPr bwMode="auto">
          <a:xfrm>
            <a:off x="5591175" y="3086100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Thus,                  locates on </a:t>
            </a:r>
            <a:r>
              <a:rPr lang="en-US" altLang="zh-CN" sz="2600" b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xx</a:t>
            </a:r>
            <a:r>
              <a:rPr lang="en-US" altLang="zh-CN" sz="2600" i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endParaRPr lang="en-US" altLang="zh-CN" sz="2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9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94170"/>
              </p:ext>
            </p:extLst>
          </p:nvPr>
        </p:nvGraphicFramePr>
        <p:xfrm>
          <a:off x="6572250" y="3109913"/>
          <a:ext cx="15478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1" name="Equation" r:id="rId17" imgW="634680" imgH="203040" progId="Equation.DSMT4">
                  <p:embed/>
                </p:oleObj>
              </mc:Choice>
              <mc:Fallback>
                <p:oleObj name="Equation" r:id="rId17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109913"/>
                        <a:ext cx="15478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34"/>
          <p:cNvGraphicFramePr>
            <a:graphicFrameLocks noChangeAspect="1"/>
          </p:cNvGraphicFramePr>
          <p:nvPr/>
        </p:nvGraphicFramePr>
        <p:xfrm>
          <a:off x="5610225" y="3619500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2" name="Equation" r:id="rId19" imgW="215713" imgH="152268" progId="Equation.DSMT4">
                  <p:embed/>
                </p:oleObj>
              </mc:Choice>
              <mc:Fallback>
                <p:oleObj name="Equation" r:id="rId19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619500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35"/>
          <p:cNvGraphicFramePr>
            <a:graphicFrameLocks noChangeAspect="1"/>
          </p:cNvGraphicFramePr>
          <p:nvPr/>
        </p:nvGraphicFramePr>
        <p:xfrm>
          <a:off x="6105525" y="3573464"/>
          <a:ext cx="6810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3" name="Equation" r:id="rId21" imgW="279158" imgH="177646" progId="Equation.DSMT4">
                  <p:embed/>
                </p:oleObj>
              </mc:Choice>
              <mc:Fallback>
                <p:oleObj name="Equation" r:id="rId21" imgW="27915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573464"/>
                        <a:ext cx="6810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Rectangle 3"/>
          <p:cNvSpPr>
            <a:spLocks noChangeArrowheads="1"/>
          </p:cNvSpPr>
          <p:nvPr/>
        </p:nvSpPr>
        <p:spPr bwMode="auto">
          <a:xfrm>
            <a:off x="6667500" y="3533775"/>
            <a:ext cx="4000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resides on the plane </a:t>
            </a:r>
            <a:r>
              <a:rPr lang="en-US" altLang="zh-CN" sz="2600" i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2600" b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xx</a:t>
            </a:r>
            <a:r>
              <a:rPr lang="en-US" altLang="zh-CN" sz="2600" i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</a:p>
        </p:txBody>
      </p:sp>
      <p:graphicFrame>
        <p:nvGraphicFramePr>
          <p:cNvPr id="54303" name="Object 37"/>
          <p:cNvGraphicFramePr>
            <a:graphicFrameLocks noChangeAspect="1"/>
          </p:cNvGraphicFramePr>
          <p:nvPr/>
        </p:nvGraphicFramePr>
        <p:xfrm>
          <a:off x="5610225" y="4089400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4" name="Equation" r:id="rId23" imgW="215713" imgH="152268" progId="Equation.DSMT4">
                  <p:embed/>
                </p:oleObj>
              </mc:Choice>
              <mc:Fallback>
                <p:oleObj name="Equation" r:id="rId23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4089400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8"/>
          <p:cNvGraphicFramePr>
            <a:graphicFrameLocks noChangeAspect="1"/>
          </p:cNvGraphicFramePr>
          <p:nvPr/>
        </p:nvGraphicFramePr>
        <p:xfrm>
          <a:off x="6116639" y="3987801"/>
          <a:ext cx="1735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5" name="Equation" r:id="rId24" imgW="711200" imgH="228600" progId="Equation.DSMT4">
                  <p:embed/>
                </p:oleObj>
              </mc:Choice>
              <mc:Fallback>
                <p:oleObj name="Equation" r:id="rId24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9" y="3987801"/>
                        <a:ext cx="17351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Rectangle 3"/>
          <p:cNvSpPr>
            <a:spLocks noChangeArrowheads="1"/>
          </p:cNvSpPr>
          <p:nvPr/>
        </p:nvSpPr>
        <p:spPr bwMode="auto">
          <a:xfrm>
            <a:off x="7791450" y="3981450"/>
            <a:ext cx="2114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 coplanar</a:t>
            </a:r>
            <a:endParaRPr lang="en-US" altLang="zh-CN" sz="2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306" name="Object 40"/>
          <p:cNvGraphicFramePr>
            <a:graphicFrameLocks noChangeAspect="1"/>
          </p:cNvGraphicFramePr>
          <p:nvPr/>
        </p:nvGraphicFramePr>
        <p:xfrm>
          <a:off x="5619750" y="5248275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6" name="Equation" r:id="rId26" imgW="215713" imgH="152268" progId="Equation.DSMT4">
                  <p:embed/>
                </p:oleObj>
              </mc:Choice>
              <mc:Fallback>
                <p:oleObj name="Equation" r:id="rId26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248275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41"/>
          <p:cNvGraphicFramePr>
            <a:graphicFrameLocks noChangeAspect="1"/>
          </p:cNvGraphicFramePr>
          <p:nvPr/>
        </p:nvGraphicFramePr>
        <p:xfrm>
          <a:off x="6172200" y="4494214"/>
          <a:ext cx="2249488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7" name="Equation" r:id="rId27" imgW="888614" imgH="710891" progId="Equation.DSMT4">
                  <p:embed/>
                </p:oleObj>
              </mc:Choice>
              <mc:Fallback>
                <p:oleObj name="Equation" r:id="rId27" imgW="88861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4214"/>
                        <a:ext cx="2249488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Rectangle 3"/>
          <p:cNvSpPr>
            <a:spLocks noChangeArrowheads="1"/>
          </p:cNvSpPr>
          <p:nvPr/>
        </p:nvSpPr>
        <p:spPr bwMode="auto">
          <a:xfrm>
            <a:off x="2081214" y="15240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On a projective plane, please determine the line passing two points</a:t>
            </a:r>
          </a:p>
        </p:txBody>
      </p:sp>
      <p:graphicFrame>
        <p:nvGraphicFramePr>
          <p:cNvPr id="54309" name="Object 44"/>
          <p:cNvGraphicFramePr>
            <a:graphicFrameLocks noChangeAspect="1"/>
          </p:cNvGraphicFramePr>
          <p:nvPr/>
        </p:nvGraphicFramePr>
        <p:xfrm>
          <a:off x="3082925" y="1895475"/>
          <a:ext cx="4705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8" name="Equation" r:id="rId29" imgW="1930400" imgH="241300" progId="Equation.DSMT4">
                  <p:embed/>
                </p:oleObj>
              </mc:Choice>
              <mc:Fallback>
                <p:oleObj name="Equation" r:id="rId29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895475"/>
                        <a:ext cx="47053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43003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graphicFrame>
        <p:nvGraphicFramePr>
          <p:cNvPr id="55300" name="Object 37"/>
          <p:cNvGraphicFramePr>
            <a:graphicFrameLocks noChangeAspect="1"/>
          </p:cNvGraphicFramePr>
          <p:nvPr/>
        </p:nvGraphicFramePr>
        <p:xfrm>
          <a:off x="2133600" y="2333625"/>
          <a:ext cx="224948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88" name="Equation" r:id="rId3" imgW="888614" imgH="710891" progId="Equation.DSMT4">
                  <p:embed/>
                </p:oleObj>
              </mc:Choice>
              <mc:Fallback>
                <p:oleObj name="Equation" r:id="rId3" imgW="88861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33625"/>
                        <a:ext cx="224948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1"/>
          <p:cNvGraphicFramePr>
            <a:graphicFrameLocks noChangeAspect="1"/>
          </p:cNvGraphicFramePr>
          <p:nvPr/>
        </p:nvGraphicFramePr>
        <p:xfrm>
          <a:off x="4486275" y="3067050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89" name="Equation" r:id="rId5" imgW="215713" imgH="152268" progId="Equation.DSMT4">
                  <p:embed/>
                </p:oleObj>
              </mc:Choice>
              <mc:Fallback>
                <p:oleObj name="Equation" r:id="rId5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067050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44"/>
          <p:cNvGraphicFramePr>
            <a:graphicFrameLocks noChangeAspect="1"/>
          </p:cNvGraphicFramePr>
          <p:nvPr/>
        </p:nvGraphicFramePr>
        <p:xfrm>
          <a:off x="5065714" y="2592389"/>
          <a:ext cx="48212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90" name="Equation" r:id="rId7" imgW="1905000" imgH="482600" progId="Equation.DSMT4">
                  <p:embed/>
                </p:oleObj>
              </mc:Choice>
              <mc:Fallback>
                <p:oleObj name="Equation" r:id="rId7" imgW="1905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4" y="2592389"/>
                        <a:ext cx="48212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6" name="AutoShape 46"/>
          <p:cNvSpPr>
            <a:spLocks noChangeArrowheads="1"/>
          </p:cNvSpPr>
          <p:nvPr/>
        </p:nvSpPr>
        <p:spPr bwMode="auto">
          <a:xfrm>
            <a:off x="6934200" y="3810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09" name="Object 49"/>
          <p:cNvGraphicFramePr>
            <a:graphicFrameLocks noChangeAspect="1"/>
          </p:cNvGraphicFramePr>
          <p:nvPr/>
        </p:nvGraphicFramePr>
        <p:xfrm>
          <a:off x="5208588" y="4006851"/>
          <a:ext cx="36957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91" name="Equation" r:id="rId9" imgW="1459866" imgH="533169" progId="Equation.DSMT4">
                  <p:embed/>
                </p:oleObj>
              </mc:Choice>
              <mc:Fallback>
                <p:oleObj name="Equation" r:id="rId9" imgW="1459866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006851"/>
                        <a:ext cx="36957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0" name="Rectangle 3"/>
          <p:cNvSpPr>
            <a:spLocks noChangeArrowheads="1"/>
          </p:cNvSpPr>
          <p:nvPr/>
        </p:nvSpPr>
        <p:spPr bwMode="auto">
          <a:xfrm>
            <a:off x="4352925" y="5334000"/>
            <a:ext cx="5691188" cy="457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Homogeneous coordinate of the line</a:t>
            </a:r>
          </a:p>
        </p:txBody>
      </p:sp>
      <p:sp>
        <p:nvSpPr>
          <p:cNvPr id="553011" name="Rectangle 3"/>
          <p:cNvSpPr>
            <a:spLocks noChangeArrowheads="1"/>
          </p:cNvSpPr>
          <p:nvPr/>
        </p:nvSpPr>
        <p:spPr bwMode="auto">
          <a:xfrm>
            <a:off x="2362200" y="58007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Homogeneous coordinate of the infinity line is (0,0,1)</a:t>
            </a:r>
            <a:r>
              <a:rPr lang="en-US" altLang="zh-CN" sz="2600" i="1" baseline="30000"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5307" name="Rectangle 3"/>
          <p:cNvSpPr>
            <a:spLocks noChangeArrowheads="1"/>
          </p:cNvSpPr>
          <p:nvPr/>
        </p:nvSpPr>
        <p:spPr bwMode="auto">
          <a:xfrm>
            <a:off x="2081214" y="15240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On a projective plane, please determine the line passing two points</a:t>
            </a:r>
          </a:p>
        </p:txBody>
      </p:sp>
      <p:graphicFrame>
        <p:nvGraphicFramePr>
          <p:cNvPr id="55308" name="Object 54"/>
          <p:cNvGraphicFramePr>
            <a:graphicFrameLocks noChangeAspect="1"/>
          </p:cNvGraphicFramePr>
          <p:nvPr/>
        </p:nvGraphicFramePr>
        <p:xfrm>
          <a:off x="3082925" y="1895475"/>
          <a:ext cx="4705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92" name="Equation" r:id="rId11" imgW="1930400" imgH="241300" progId="Equation.DSMT4">
                  <p:embed/>
                </p:oleObj>
              </mc:Choice>
              <mc:Fallback>
                <p:oleObj name="Equation" r:id="rId11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895475"/>
                        <a:ext cx="47053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179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6" grpId="0" animBg="1"/>
      <p:bldP spid="553010" grpId="0" animBg="1"/>
      <p:bldP spid="5530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2133600" y="2333625"/>
          <a:ext cx="224948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4" name="Equation" r:id="rId3" imgW="888614" imgH="710891" progId="Equation.DSMT4">
                  <p:embed/>
                </p:oleObj>
              </mc:Choice>
              <mc:Fallback>
                <p:oleObj name="Equation" r:id="rId3" imgW="88861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33625"/>
                        <a:ext cx="224948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7"/>
          <p:cNvGraphicFramePr>
            <a:graphicFrameLocks noChangeAspect="1"/>
          </p:cNvGraphicFramePr>
          <p:nvPr/>
        </p:nvGraphicFramePr>
        <p:xfrm>
          <a:off x="4486275" y="3067050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5" name="Equation" r:id="rId5" imgW="215713" imgH="152268" progId="Equation.DSMT4">
                  <p:embed/>
                </p:oleObj>
              </mc:Choice>
              <mc:Fallback>
                <p:oleObj name="Equation" r:id="rId5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067050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5065714" y="2592389"/>
          <a:ext cx="48212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6" name="Equation" r:id="rId7" imgW="1905000" imgH="482600" progId="Equation.DSMT4">
                  <p:embed/>
                </p:oleObj>
              </mc:Choice>
              <mc:Fallback>
                <p:oleObj name="Equation" r:id="rId7" imgW="1905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4" y="2592389"/>
                        <a:ext cx="48212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AutoShape 9"/>
          <p:cNvSpPr>
            <a:spLocks noChangeArrowheads="1"/>
          </p:cNvSpPr>
          <p:nvPr/>
        </p:nvSpPr>
        <p:spPr bwMode="auto">
          <a:xfrm>
            <a:off x="6934200" y="3810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8" name="Rectangle 3"/>
          <p:cNvSpPr>
            <a:spLocks noChangeArrowheads="1"/>
          </p:cNvSpPr>
          <p:nvPr/>
        </p:nvSpPr>
        <p:spPr bwMode="auto">
          <a:xfrm>
            <a:off x="2057400" y="5035550"/>
            <a:ext cx="85867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On the projective plane, the line passing two points         is</a:t>
            </a:r>
          </a:p>
        </p:txBody>
      </p:sp>
      <p:graphicFrame>
        <p:nvGraphicFramePr>
          <p:cNvPr id="56329" name="Object 16"/>
          <p:cNvGraphicFramePr>
            <a:graphicFrameLocks noChangeAspect="1"/>
          </p:cNvGraphicFramePr>
          <p:nvPr/>
        </p:nvGraphicFramePr>
        <p:xfrm>
          <a:off x="9082089" y="5462589"/>
          <a:ext cx="6810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7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2089" y="5462589"/>
                        <a:ext cx="6810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9"/>
          <p:cNvGraphicFramePr>
            <a:graphicFrameLocks noChangeAspect="1"/>
          </p:cNvGraphicFramePr>
          <p:nvPr/>
        </p:nvGraphicFramePr>
        <p:xfrm>
          <a:off x="2097088" y="5900738"/>
          <a:ext cx="13319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8" name="Equation" r:id="rId11" imgW="545863" imgH="190417" progId="Equation.DSMT4">
                  <p:embed/>
                </p:oleObj>
              </mc:Choice>
              <mc:Fallback>
                <p:oleObj name="Equation" r:id="rId11" imgW="54586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900738"/>
                        <a:ext cx="13319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20"/>
          <p:cNvGraphicFramePr>
            <a:graphicFrameLocks noChangeAspect="1"/>
          </p:cNvGraphicFramePr>
          <p:nvPr/>
        </p:nvGraphicFramePr>
        <p:xfrm>
          <a:off x="5208588" y="4006851"/>
          <a:ext cx="36957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9" name="Equation" r:id="rId13" imgW="1459866" imgH="533169" progId="Equation.DSMT4">
                  <p:embed/>
                </p:oleObj>
              </mc:Choice>
              <mc:Fallback>
                <p:oleObj name="Equation" r:id="rId13" imgW="1459866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006851"/>
                        <a:ext cx="36957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3"/>
          <p:cNvSpPr>
            <a:spLocks noChangeArrowheads="1"/>
          </p:cNvSpPr>
          <p:nvPr/>
        </p:nvSpPr>
        <p:spPr bwMode="auto">
          <a:xfrm>
            <a:off x="2081214" y="15240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On a projective plane, please determine the line passing two points</a:t>
            </a:r>
          </a:p>
        </p:txBody>
      </p:sp>
      <p:graphicFrame>
        <p:nvGraphicFramePr>
          <p:cNvPr id="56333" name="Object 23"/>
          <p:cNvGraphicFramePr>
            <a:graphicFrameLocks noChangeAspect="1"/>
          </p:cNvGraphicFramePr>
          <p:nvPr/>
        </p:nvGraphicFramePr>
        <p:xfrm>
          <a:off x="3082925" y="1895475"/>
          <a:ext cx="4705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0" name="Equation" r:id="rId15" imgW="1930400" imgH="241300" progId="Equation.DSMT4">
                  <p:embed/>
                </p:oleObj>
              </mc:Choice>
              <mc:Fallback>
                <p:oleObj name="Equation" r:id="rId15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895475"/>
                        <a:ext cx="47053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248405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2081214" y="15240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A point                                  is on the line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227388" y="1482725"/>
          <a:ext cx="23542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6" name="Equation" r:id="rId3" imgW="965200" imgH="241300" progId="Equation.DSMT4">
                  <p:embed/>
                </p:oleObj>
              </mc:Choice>
              <mc:Fallback>
                <p:oleObj name="Equation" r:id="rId3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482725"/>
                        <a:ext cx="23542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7"/>
          <p:cNvGraphicFramePr>
            <a:graphicFrameLocks noChangeAspect="1"/>
          </p:cNvGraphicFramePr>
          <p:nvPr/>
        </p:nvGraphicFramePr>
        <p:xfrm>
          <a:off x="2133600" y="2314575"/>
          <a:ext cx="52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7" name="Equation" r:id="rId5" imgW="215713" imgH="152268" progId="Equation.DSMT4">
                  <p:embed/>
                </p:oleObj>
              </mc:Choice>
              <mc:Fallback>
                <p:oleObj name="Equation" r:id="rId5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14575"/>
                        <a:ext cx="52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8"/>
          <p:cNvGraphicFramePr>
            <a:graphicFrameLocks noChangeAspect="1"/>
          </p:cNvGraphicFramePr>
          <p:nvPr/>
        </p:nvGraphicFramePr>
        <p:xfrm>
          <a:off x="2714625" y="2152651"/>
          <a:ext cx="11890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8" name="Equation" r:id="rId7" imgW="469696" imgH="203112" progId="Equation.DSMT4">
                  <p:embed/>
                </p:oleObj>
              </mc:Choice>
              <mc:Fallback>
                <p:oleObj name="Equation" r:id="rId7" imgW="46969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152651"/>
                        <a:ext cx="11890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5"/>
          <p:cNvGraphicFramePr>
            <a:graphicFrameLocks noChangeAspect="1"/>
          </p:cNvGraphicFramePr>
          <p:nvPr/>
        </p:nvGraphicFramePr>
        <p:xfrm>
          <a:off x="7543801" y="1504950"/>
          <a:ext cx="18272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9" name="Equation" r:id="rId9" imgW="749300" imgH="228600" progId="Equation.DSMT4">
                  <p:embed/>
                </p:oleObj>
              </mc:Choice>
              <mc:Fallback>
                <p:oleObj name="Equation" r:id="rId9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504950"/>
                        <a:ext cx="18272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8"/>
          <p:cNvGraphicFramePr>
            <a:graphicFrameLocks noChangeAspect="1"/>
          </p:cNvGraphicFramePr>
          <p:nvPr/>
        </p:nvGraphicFramePr>
        <p:xfrm>
          <a:off x="4695825" y="2181226"/>
          <a:ext cx="11890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0" name="Equation" r:id="rId11" imgW="469696" imgH="177723" progId="Equation.DSMT4">
                  <p:embed/>
                </p:oleObj>
              </mc:Choice>
              <mc:Fallback>
                <p:oleObj name="Equation" r:id="rId11" imgW="46969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2181226"/>
                        <a:ext cx="11890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3"/>
          <p:cNvSpPr>
            <a:spLocks noChangeArrowheads="1"/>
          </p:cNvSpPr>
          <p:nvPr/>
        </p:nvSpPr>
        <p:spPr bwMode="auto">
          <a:xfrm>
            <a:off x="3886200" y="2162175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(It is                   )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124965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057400" y="13716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Theorem: On the projective plane, the intersection of two lines        is the point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953000" y="1724026"/>
          <a:ext cx="1238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8" name="Equation" r:id="rId3" imgW="508000" imgH="190500" progId="Equation.DSMT4">
                  <p:embed/>
                </p:oleObj>
              </mc:Choice>
              <mc:Fallback>
                <p:oleObj name="Equation" r:id="rId3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24026"/>
                        <a:ext cx="1238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2819400" y="1743076"/>
          <a:ext cx="54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9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3076"/>
                        <a:ext cx="54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2062164" y="2295525"/>
            <a:ext cx="79009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58376" name="Rectangle 3"/>
          <p:cNvSpPr>
            <a:spLocks noChangeArrowheads="1"/>
          </p:cNvSpPr>
          <p:nvPr/>
        </p:nvSpPr>
        <p:spPr bwMode="auto">
          <a:xfrm>
            <a:off x="3105150" y="2305050"/>
            <a:ext cx="2819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Two lines</a:t>
            </a:r>
          </a:p>
        </p:txBody>
      </p:sp>
      <p:graphicFrame>
        <p:nvGraphicFramePr>
          <p:cNvPr id="58377" name="Object 15"/>
          <p:cNvGraphicFramePr>
            <a:graphicFrameLocks noChangeAspect="1"/>
          </p:cNvGraphicFramePr>
          <p:nvPr/>
        </p:nvGraphicFramePr>
        <p:xfrm>
          <a:off x="4659313" y="2295525"/>
          <a:ext cx="2755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0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2295525"/>
                        <a:ext cx="2755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8"/>
          <p:cNvGraphicFramePr>
            <a:graphicFrameLocks noChangeAspect="1"/>
          </p:cNvGraphicFramePr>
          <p:nvPr/>
        </p:nvGraphicFramePr>
        <p:xfrm>
          <a:off x="7467601" y="2247900"/>
          <a:ext cx="27860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1" name="Equation" r:id="rId9" imgW="1143000" imgH="228600" progId="Equation.DSMT4">
                  <p:embed/>
                </p:oleObj>
              </mc:Choice>
              <mc:Fallback>
                <p:oleObj name="Equation" r:id="rId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247900"/>
                        <a:ext cx="27860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8" name="AutoShape 20"/>
          <p:cNvSpPr>
            <a:spLocks noChangeArrowheads="1"/>
          </p:cNvSpPr>
          <p:nvPr/>
        </p:nvSpPr>
        <p:spPr bwMode="auto">
          <a:xfrm>
            <a:off x="4953000" y="27432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80" name="Object 23"/>
          <p:cNvGraphicFramePr>
            <a:graphicFrameLocks noChangeAspect="1"/>
          </p:cNvGraphicFramePr>
          <p:nvPr/>
        </p:nvGraphicFramePr>
        <p:xfrm>
          <a:off x="5324476" y="2819400"/>
          <a:ext cx="4429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2" name="Equation" r:id="rId11" imgW="1816100" imgH="241300" progId="Equation.DSMT4">
                  <p:embed/>
                </p:oleObj>
              </mc:Choice>
              <mc:Fallback>
                <p:oleObj name="Equation" r:id="rId11" imgW="181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6" y="2819400"/>
                        <a:ext cx="4429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52" name="Rectangle 3"/>
          <p:cNvSpPr>
            <a:spLocks noChangeArrowheads="1"/>
          </p:cNvSpPr>
          <p:nvPr/>
        </p:nvSpPr>
        <p:spPr bwMode="auto">
          <a:xfrm>
            <a:off x="2085975" y="3505200"/>
            <a:ext cx="381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Inhomogeneous form</a:t>
            </a:r>
          </a:p>
        </p:txBody>
      </p:sp>
      <p:graphicFrame>
        <p:nvGraphicFramePr>
          <p:cNvPr id="560155" name="Object 27"/>
          <p:cNvGraphicFramePr>
            <a:graphicFrameLocks noChangeAspect="1"/>
          </p:cNvGraphicFramePr>
          <p:nvPr/>
        </p:nvGraphicFramePr>
        <p:xfrm>
          <a:off x="5626100" y="3276601"/>
          <a:ext cx="24765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3" name="Equation" r:id="rId13" imgW="1016000" imgH="431800" progId="Equation.DSMT4">
                  <p:embed/>
                </p:oleObj>
              </mc:Choice>
              <mc:Fallback>
                <p:oleObj name="Equation" r:id="rId13" imgW="1016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276601"/>
                        <a:ext cx="24765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58" name="Object 30"/>
          <p:cNvGraphicFramePr>
            <a:graphicFrameLocks noChangeAspect="1"/>
          </p:cNvGraphicFramePr>
          <p:nvPr/>
        </p:nvGraphicFramePr>
        <p:xfrm>
          <a:off x="2057400" y="4735514"/>
          <a:ext cx="29733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4" name="Equation" r:id="rId15" imgW="1218671" imgH="482391" progId="Equation.DSMT4">
                  <p:embed/>
                </p:oleObj>
              </mc:Choice>
              <mc:Fallback>
                <p:oleObj name="Equation" r:id="rId15" imgW="1218671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35514"/>
                        <a:ext cx="297338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59" name="AutoShape 31"/>
          <p:cNvSpPr>
            <a:spLocks noChangeArrowheads="1"/>
          </p:cNvSpPr>
          <p:nvPr/>
        </p:nvSpPr>
        <p:spPr bwMode="auto">
          <a:xfrm>
            <a:off x="5257800" y="51625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0162" name="Object 34"/>
          <p:cNvGraphicFramePr>
            <a:graphicFrameLocks noChangeAspect="1"/>
          </p:cNvGraphicFramePr>
          <p:nvPr/>
        </p:nvGraphicFramePr>
        <p:xfrm>
          <a:off x="6142038" y="4202113"/>
          <a:ext cx="384016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5" name="Equation" r:id="rId17" imgW="1574800" imgH="914400" progId="Equation.DSMT4">
                  <p:embed/>
                </p:oleObj>
              </mc:Choice>
              <mc:Fallback>
                <p:oleObj name="Equation" r:id="rId17" imgW="1574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4202113"/>
                        <a:ext cx="3840162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28427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8" grpId="0" animBg="1"/>
      <p:bldP spid="560152" grpId="0"/>
      <p:bldP spid="5601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graphicFrame>
        <p:nvGraphicFramePr>
          <p:cNvPr id="59396" name="Object 17"/>
          <p:cNvGraphicFramePr>
            <a:graphicFrameLocks noChangeAspect="1"/>
          </p:cNvGraphicFramePr>
          <p:nvPr/>
        </p:nvGraphicFramePr>
        <p:xfrm>
          <a:off x="1524001" y="2743201"/>
          <a:ext cx="3630613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2" name="Equation" r:id="rId3" imgW="1638300" imgH="939800" progId="Equation.DSMT4">
                  <p:embed/>
                </p:oleObj>
              </mc:Choice>
              <mc:Fallback>
                <p:oleObj name="Equation" r:id="rId3" imgW="1638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743201"/>
                        <a:ext cx="3630613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2057400" y="2209800"/>
            <a:ext cx="85867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Homogenous form of the cross point is</a:t>
            </a:r>
          </a:p>
        </p:txBody>
      </p:sp>
      <p:graphicFrame>
        <p:nvGraphicFramePr>
          <p:cNvPr id="570389" name="Object 21"/>
          <p:cNvGraphicFramePr>
            <a:graphicFrameLocks noChangeAspect="1"/>
          </p:cNvGraphicFramePr>
          <p:nvPr/>
        </p:nvGraphicFramePr>
        <p:xfrm>
          <a:off x="6724650" y="3400425"/>
          <a:ext cx="39243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3" name="Equation" r:id="rId5" imgW="1790700" imgH="508000" progId="Equation.DSMT4">
                  <p:embed/>
                </p:oleObj>
              </mc:Choice>
              <mc:Fallback>
                <p:oleObj name="Equation" r:id="rId5" imgW="1790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400425"/>
                        <a:ext cx="39243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90" name="AutoShape 22"/>
          <p:cNvSpPr>
            <a:spLocks noChangeArrowheads="1"/>
          </p:cNvSpPr>
          <p:nvPr/>
        </p:nvSpPr>
        <p:spPr bwMode="auto">
          <a:xfrm>
            <a:off x="5181600" y="3886200"/>
            <a:ext cx="1524000" cy="228600"/>
          </a:xfrm>
          <a:prstGeom prst="rightArrow">
            <a:avLst>
              <a:gd name="adj1" fmla="val 50000"/>
              <a:gd name="adj2" fmla="val 1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0391" name="Rectangle 3"/>
          <p:cNvSpPr>
            <a:spLocks noChangeArrowheads="1"/>
          </p:cNvSpPr>
          <p:nvPr/>
        </p:nvSpPr>
        <p:spPr bwMode="auto">
          <a:xfrm>
            <a:off x="5133975" y="314325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let</a:t>
            </a:r>
          </a:p>
        </p:txBody>
      </p:sp>
      <p:graphicFrame>
        <p:nvGraphicFramePr>
          <p:cNvPr id="570392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5600700" y="2857500"/>
          <a:ext cx="1295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4" name="Equation" r:id="rId7" imgW="622030" imgH="482391" progId="Equation.DSMT4">
                  <p:embed/>
                </p:oleObj>
              </mc:Choice>
              <mc:Fallback>
                <p:oleObj name="Equation" r:id="rId7" imgW="62203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857500"/>
                        <a:ext cx="1295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97" name="Object 29"/>
          <p:cNvGraphicFramePr>
            <a:graphicFrameLocks noChangeAspect="1"/>
          </p:cNvGraphicFramePr>
          <p:nvPr/>
        </p:nvGraphicFramePr>
        <p:xfrm>
          <a:off x="1828800" y="548640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5" name="Equation" r:id="rId9" imgW="215713" imgH="152268" progId="Equation.DSMT4">
                  <p:embed/>
                </p:oleObj>
              </mc:Choice>
              <mc:Fallback>
                <p:oleObj name="Equation" r:id="rId9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400" name="Object 32"/>
          <p:cNvGraphicFramePr>
            <a:graphicFrameLocks noChangeAspect="1"/>
          </p:cNvGraphicFramePr>
          <p:nvPr/>
        </p:nvGraphicFramePr>
        <p:xfrm>
          <a:off x="2303464" y="5048250"/>
          <a:ext cx="371633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6" name="Equation" r:id="rId11" imgW="1587500" imgH="508000" progId="Equation.DSMT4">
                  <p:embed/>
                </p:oleObj>
              </mc:Choice>
              <mc:Fallback>
                <p:oleObj name="Equation" r:id="rId11" imgW="1587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4" y="5048250"/>
                        <a:ext cx="3716337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401" name="AutoShape 33"/>
          <p:cNvSpPr>
            <a:spLocks noChangeArrowheads="1"/>
          </p:cNvSpPr>
          <p:nvPr/>
        </p:nvSpPr>
        <p:spPr bwMode="auto">
          <a:xfrm>
            <a:off x="6019800" y="55245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0404" name="Object 36"/>
          <p:cNvGraphicFramePr>
            <a:graphicFrameLocks noChangeAspect="1"/>
          </p:cNvGraphicFramePr>
          <p:nvPr/>
        </p:nvGraphicFramePr>
        <p:xfrm>
          <a:off x="6962776" y="5326064"/>
          <a:ext cx="1190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7" name="Equation" r:id="rId13" imgW="508000" imgH="190500" progId="Equation.DSMT4">
                  <p:embed/>
                </p:oleObj>
              </mc:Choice>
              <mc:Fallback>
                <p:oleObj name="Equation" r:id="rId13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6" y="5326064"/>
                        <a:ext cx="1190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3"/>
          <p:cNvSpPr>
            <a:spLocks noChangeArrowheads="1"/>
          </p:cNvSpPr>
          <p:nvPr/>
        </p:nvSpPr>
        <p:spPr bwMode="auto">
          <a:xfrm>
            <a:off x="2057400" y="13716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Theorem: On the projective plane, the intersection of two lines        is the point</a:t>
            </a:r>
          </a:p>
        </p:txBody>
      </p:sp>
      <p:graphicFrame>
        <p:nvGraphicFramePr>
          <p:cNvPr id="59407" name="Object 38"/>
          <p:cNvGraphicFramePr>
            <a:graphicFrameLocks noChangeAspect="1"/>
          </p:cNvGraphicFramePr>
          <p:nvPr/>
        </p:nvGraphicFramePr>
        <p:xfrm>
          <a:off x="4953000" y="1724026"/>
          <a:ext cx="1238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8" name="Equation" r:id="rId15" imgW="508000" imgH="190500" progId="Equation.DSMT4">
                  <p:embed/>
                </p:oleObj>
              </mc:Choice>
              <mc:Fallback>
                <p:oleObj name="Equation" r:id="rId15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24026"/>
                        <a:ext cx="1238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39"/>
          <p:cNvGraphicFramePr>
            <a:graphicFrameLocks noChangeAspect="1"/>
          </p:cNvGraphicFramePr>
          <p:nvPr/>
        </p:nvGraphicFramePr>
        <p:xfrm>
          <a:off x="2819400" y="1743076"/>
          <a:ext cx="54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9" name="Equation" r:id="rId17" imgW="215806" imgH="228501" progId="Equation.DSMT4">
                  <p:embed/>
                </p:oleObj>
              </mc:Choice>
              <mc:Fallback>
                <p:oleObj name="Equation" r:id="rId17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3076"/>
                        <a:ext cx="54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15029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0" grpId="0" animBg="1"/>
      <p:bldP spid="570391" grpId="0"/>
      <p:bldP spid="5704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2057400" y="2286000"/>
            <a:ext cx="8586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Example: find the cross point of the lines </a:t>
            </a:r>
          </a:p>
        </p:txBody>
      </p:sp>
      <p:graphicFrame>
        <p:nvGraphicFramePr>
          <p:cNvPr id="60421" name="Object 18"/>
          <p:cNvGraphicFramePr>
            <a:graphicFrameLocks noChangeAspect="1"/>
          </p:cNvGraphicFramePr>
          <p:nvPr/>
        </p:nvGraphicFramePr>
        <p:xfrm>
          <a:off x="7696200" y="2324100"/>
          <a:ext cx="1576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6"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24100"/>
                        <a:ext cx="1576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Line 19"/>
          <p:cNvSpPr>
            <a:spLocks noChangeShapeType="1"/>
          </p:cNvSpPr>
          <p:nvPr/>
        </p:nvSpPr>
        <p:spPr bwMode="auto">
          <a:xfrm>
            <a:off x="2286000" y="4343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20"/>
          <p:cNvSpPr>
            <a:spLocks noChangeShapeType="1"/>
          </p:cNvSpPr>
          <p:nvPr/>
        </p:nvSpPr>
        <p:spPr bwMode="auto">
          <a:xfrm flipV="1">
            <a:off x="2590800" y="28956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21"/>
          <p:cNvSpPr>
            <a:spLocks noChangeShapeType="1"/>
          </p:cNvSpPr>
          <p:nvPr/>
        </p:nvSpPr>
        <p:spPr bwMode="auto">
          <a:xfrm>
            <a:off x="3190875" y="2895600"/>
            <a:ext cx="0" cy="1981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22"/>
          <p:cNvSpPr>
            <a:spLocks noChangeShapeType="1"/>
          </p:cNvSpPr>
          <p:nvPr/>
        </p:nvSpPr>
        <p:spPr bwMode="auto">
          <a:xfrm flipH="1">
            <a:off x="2057400" y="3733800"/>
            <a:ext cx="17526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26" name="Object 23"/>
          <p:cNvGraphicFramePr>
            <a:graphicFrameLocks noChangeAspect="1"/>
          </p:cNvGraphicFramePr>
          <p:nvPr/>
        </p:nvGraphicFramePr>
        <p:xfrm>
          <a:off x="2309813" y="4295775"/>
          <a:ext cx="3095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7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295775"/>
                        <a:ext cx="3095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4"/>
          <p:cNvGraphicFramePr>
            <a:graphicFrameLocks noChangeAspect="1"/>
          </p:cNvGraphicFramePr>
          <p:nvPr/>
        </p:nvGraphicFramePr>
        <p:xfrm>
          <a:off x="4343401" y="4191000"/>
          <a:ext cx="309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8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191000"/>
                        <a:ext cx="3095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25"/>
          <p:cNvGraphicFramePr>
            <a:graphicFrameLocks noChangeAspect="1"/>
          </p:cNvGraphicFramePr>
          <p:nvPr/>
        </p:nvGraphicFramePr>
        <p:xfrm>
          <a:off x="2286001" y="2762250"/>
          <a:ext cx="3413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9"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762250"/>
                        <a:ext cx="3413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26"/>
          <p:cNvGraphicFramePr>
            <a:graphicFrameLocks noChangeAspect="1"/>
          </p:cNvGraphicFramePr>
          <p:nvPr/>
        </p:nvGraphicFramePr>
        <p:xfrm>
          <a:off x="2806700" y="4648201"/>
          <a:ext cx="774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0" name="Equation" r:id="rId11" imgW="329914" imgH="177646" progId="Equation.DSMT4">
                  <p:embed/>
                </p:oleObj>
              </mc:Choice>
              <mc:Fallback>
                <p:oleObj name="Equation" r:id="rId11" imgW="32991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648201"/>
                        <a:ext cx="7747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27"/>
          <p:cNvGraphicFramePr>
            <a:graphicFrameLocks noChangeAspect="1"/>
          </p:cNvGraphicFramePr>
          <p:nvPr/>
        </p:nvGraphicFramePr>
        <p:xfrm>
          <a:off x="3768725" y="3486150"/>
          <a:ext cx="774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1" name="Equation" r:id="rId13" imgW="330057" imgH="203112" progId="Equation.DSMT4">
                  <p:embed/>
                </p:oleObj>
              </mc:Choice>
              <mc:Fallback>
                <p:oleObj name="Equation" r:id="rId13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3486150"/>
                        <a:ext cx="774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7582"/>
              </p:ext>
            </p:extLst>
          </p:nvPr>
        </p:nvGraphicFramePr>
        <p:xfrm>
          <a:off x="5502275" y="2913063"/>
          <a:ext cx="3244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2" name="Equation" r:id="rId15" imgW="1384200" imgH="482400" progId="Equation.DSMT4">
                  <p:embed/>
                </p:oleObj>
              </mc:Choice>
              <mc:Fallback>
                <p:oleObj name="Equation" r:id="rId15" imgW="1384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913063"/>
                        <a:ext cx="32448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5" name="AutoShape 29"/>
          <p:cNvSpPr>
            <a:spLocks noChangeArrowheads="1"/>
          </p:cNvSpPr>
          <p:nvPr/>
        </p:nvSpPr>
        <p:spPr bwMode="auto">
          <a:xfrm>
            <a:off x="6934200" y="2743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7566" name="Rectangle 3"/>
          <p:cNvSpPr>
            <a:spLocks noChangeArrowheads="1"/>
          </p:cNvSpPr>
          <p:nvPr/>
        </p:nvSpPr>
        <p:spPr bwMode="auto">
          <a:xfrm>
            <a:off x="4800600" y="39243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Homogeneous coordinates of the two lines are </a:t>
            </a:r>
          </a:p>
        </p:txBody>
      </p:sp>
      <p:graphicFrame>
        <p:nvGraphicFramePr>
          <p:cNvPr id="577567" name="Object 31"/>
          <p:cNvGraphicFramePr>
            <a:graphicFrameLocks noChangeAspect="1"/>
          </p:cNvGraphicFramePr>
          <p:nvPr/>
        </p:nvGraphicFramePr>
        <p:xfrm>
          <a:off x="6099175" y="4314826"/>
          <a:ext cx="2825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3" name="Equation" r:id="rId17" imgW="1206500" imgH="228600" progId="Equation.DSMT4">
                  <p:embed/>
                </p:oleObj>
              </mc:Choice>
              <mc:Fallback>
                <p:oleObj name="Equation" r:id="rId17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4314826"/>
                        <a:ext cx="2825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8" name="Rectangle 3"/>
          <p:cNvSpPr>
            <a:spLocks noChangeArrowheads="1"/>
          </p:cNvSpPr>
          <p:nvPr/>
        </p:nvSpPr>
        <p:spPr bwMode="auto">
          <a:xfrm>
            <a:off x="4800600" y="47244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point is </a:t>
            </a:r>
          </a:p>
        </p:txBody>
      </p:sp>
      <p:graphicFrame>
        <p:nvGraphicFramePr>
          <p:cNvPr id="577569" name="Object 33"/>
          <p:cNvGraphicFramePr>
            <a:graphicFrameLocks noChangeAspect="1"/>
          </p:cNvGraphicFramePr>
          <p:nvPr/>
        </p:nvGraphicFramePr>
        <p:xfrm>
          <a:off x="4841876" y="5227638"/>
          <a:ext cx="4225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4" name="Equation" r:id="rId19" imgW="1803400" imgH="254000" progId="Equation.DSMT4">
                  <p:embed/>
                </p:oleObj>
              </mc:Choice>
              <mc:Fallback>
                <p:oleObj name="Equation" r:id="rId19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6" y="5227638"/>
                        <a:ext cx="42259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Oval 34"/>
          <p:cNvSpPr>
            <a:spLocks noChangeArrowheads="1"/>
          </p:cNvSpPr>
          <p:nvPr/>
        </p:nvSpPr>
        <p:spPr bwMode="auto">
          <a:xfrm>
            <a:off x="2552700" y="42957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8" name="Oval 35"/>
          <p:cNvSpPr>
            <a:spLocks noChangeArrowheads="1"/>
          </p:cNvSpPr>
          <p:nvPr/>
        </p:nvSpPr>
        <p:spPr bwMode="auto">
          <a:xfrm>
            <a:off x="3152775" y="37052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7572" name="Rectangle 3"/>
          <p:cNvSpPr>
            <a:spLocks noChangeArrowheads="1"/>
          </p:cNvSpPr>
          <p:nvPr/>
        </p:nvSpPr>
        <p:spPr bwMode="auto">
          <a:xfrm>
            <a:off x="7019925" y="265747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Homogeneous form</a:t>
            </a:r>
          </a:p>
        </p:txBody>
      </p:sp>
      <p:sp>
        <p:nvSpPr>
          <p:cNvPr id="60440" name="Rectangle 3"/>
          <p:cNvSpPr>
            <a:spLocks noChangeArrowheads="1"/>
          </p:cNvSpPr>
          <p:nvPr/>
        </p:nvSpPr>
        <p:spPr bwMode="auto">
          <a:xfrm>
            <a:off x="2057400" y="13716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Theorem: On the projective plane, the intersection of two lines        is the point</a:t>
            </a:r>
          </a:p>
        </p:txBody>
      </p:sp>
      <p:graphicFrame>
        <p:nvGraphicFramePr>
          <p:cNvPr id="60441" name="Object 38"/>
          <p:cNvGraphicFramePr>
            <a:graphicFrameLocks noChangeAspect="1"/>
          </p:cNvGraphicFramePr>
          <p:nvPr/>
        </p:nvGraphicFramePr>
        <p:xfrm>
          <a:off x="4953000" y="1724026"/>
          <a:ext cx="1238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5" name="Equation" r:id="rId21" imgW="508000" imgH="190500" progId="Equation.DSMT4">
                  <p:embed/>
                </p:oleObj>
              </mc:Choice>
              <mc:Fallback>
                <p:oleObj name="Equation" r:id="rId21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24026"/>
                        <a:ext cx="1238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39"/>
          <p:cNvGraphicFramePr>
            <a:graphicFrameLocks noChangeAspect="1"/>
          </p:cNvGraphicFramePr>
          <p:nvPr/>
        </p:nvGraphicFramePr>
        <p:xfrm>
          <a:off x="2819400" y="1743076"/>
          <a:ext cx="54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6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3076"/>
                        <a:ext cx="54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13281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65" grpId="0" animBg="1"/>
      <p:bldP spid="577566" grpId="0"/>
      <p:bldP spid="577568" grpId="0"/>
      <p:bldP spid="5775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133600" y="990600"/>
            <a:ext cx="7958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Vector representation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16051"/>
            <a:ext cx="4089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133600" y="1981200"/>
            <a:ext cx="7958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Length (or norm) of a vector 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14601"/>
            <a:ext cx="28956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2133600" y="3276600"/>
            <a:ext cx="7958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Normalized vector (unit vector)</a:t>
            </a:r>
          </a:p>
        </p:txBody>
      </p:sp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78238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2133600" y="5334000"/>
            <a:ext cx="7958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We say                 if and only if</a:t>
            </a:r>
          </a:p>
        </p:txBody>
      </p:sp>
      <p:graphicFrame>
        <p:nvGraphicFramePr>
          <p:cNvPr id="28681" name="Object 10"/>
          <p:cNvGraphicFramePr>
            <a:graphicFrameLocks noChangeAspect="1"/>
          </p:cNvGraphicFramePr>
          <p:nvPr/>
        </p:nvGraphicFramePr>
        <p:xfrm>
          <a:off x="3324225" y="5365751"/>
          <a:ext cx="9969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8" name="Equation" r:id="rId6" imgW="393529" imgH="190417" progId="Equation.DSMT4">
                  <p:embed/>
                </p:oleObj>
              </mc:Choice>
              <mc:Fallback>
                <p:oleObj name="Equation" r:id="rId6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5365751"/>
                        <a:ext cx="9969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1"/>
          <p:cNvGraphicFramePr>
            <a:graphicFrameLocks noChangeAspect="1"/>
          </p:cNvGraphicFramePr>
          <p:nvPr/>
        </p:nvGraphicFramePr>
        <p:xfrm>
          <a:off x="6249989" y="5329238"/>
          <a:ext cx="27336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9" name="Equation" r:id="rId8" imgW="1079032" imgH="203112" progId="Equation.DSMT4">
                  <p:embed/>
                </p:oleObj>
              </mc:Choice>
              <mc:Fallback>
                <p:oleObj name="Equation" r:id="rId8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9" y="5329238"/>
                        <a:ext cx="27336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3084576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583" name="Object 23"/>
          <p:cNvGraphicFramePr>
            <a:graphicFrameLocks noChangeAspect="1"/>
          </p:cNvGraphicFramePr>
          <p:nvPr/>
        </p:nvGraphicFramePr>
        <p:xfrm>
          <a:off x="3995739" y="4795839"/>
          <a:ext cx="5919787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0" name="Equation" r:id="rId3" imgW="2527300" imgH="711200" progId="Equation.DSMT4">
                  <p:embed/>
                </p:oleObj>
              </mc:Choice>
              <mc:Fallback>
                <p:oleObj name="Equation" r:id="rId3" imgW="252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9" y="4795839"/>
                        <a:ext cx="5919787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057400" y="2286000"/>
            <a:ext cx="8586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Example: find the cross point of the lines </a:t>
            </a:r>
          </a:p>
        </p:txBody>
      </p:sp>
      <p:graphicFrame>
        <p:nvGraphicFramePr>
          <p:cNvPr id="61446" name="Object 8"/>
          <p:cNvGraphicFramePr>
            <a:graphicFrameLocks noChangeAspect="1"/>
          </p:cNvGraphicFramePr>
          <p:nvPr/>
        </p:nvGraphicFramePr>
        <p:xfrm>
          <a:off x="7696201" y="2333625"/>
          <a:ext cx="16049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1" name="Equation" r:id="rId5" imgW="685800" imgH="203200" progId="Equation.DSMT4">
                  <p:embed/>
                </p:oleObj>
              </mc:Choice>
              <mc:Fallback>
                <p:oleObj name="Equation" r:id="rId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333625"/>
                        <a:ext cx="16049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Line 9"/>
          <p:cNvSpPr>
            <a:spLocks noChangeShapeType="1"/>
          </p:cNvSpPr>
          <p:nvPr/>
        </p:nvSpPr>
        <p:spPr bwMode="auto">
          <a:xfrm>
            <a:off x="2286000" y="4343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10"/>
          <p:cNvSpPr>
            <a:spLocks noChangeShapeType="1"/>
          </p:cNvSpPr>
          <p:nvPr/>
        </p:nvSpPr>
        <p:spPr bwMode="auto">
          <a:xfrm flipV="1">
            <a:off x="2590800" y="28956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>
            <a:off x="3190875" y="2895600"/>
            <a:ext cx="0" cy="1981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 flipH="1" flipV="1">
            <a:off x="3771900" y="2895600"/>
            <a:ext cx="0" cy="1905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51" name="Object 13"/>
          <p:cNvGraphicFramePr>
            <a:graphicFrameLocks noChangeAspect="1"/>
          </p:cNvGraphicFramePr>
          <p:nvPr/>
        </p:nvGraphicFramePr>
        <p:xfrm>
          <a:off x="2309813" y="4295775"/>
          <a:ext cx="3095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2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295775"/>
                        <a:ext cx="3095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4"/>
          <p:cNvGraphicFramePr>
            <a:graphicFrameLocks noChangeAspect="1"/>
          </p:cNvGraphicFramePr>
          <p:nvPr/>
        </p:nvGraphicFramePr>
        <p:xfrm>
          <a:off x="4343401" y="4191000"/>
          <a:ext cx="309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3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191000"/>
                        <a:ext cx="3095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5"/>
          <p:cNvGraphicFramePr>
            <a:graphicFrameLocks noChangeAspect="1"/>
          </p:cNvGraphicFramePr>
          <p:nvPr/>
        </p:nvGraphicFramePr>
        <p:xfrm>
          <a:off x="2286001" y="2762250"/>
          <a:ext cx="3413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4" name="Equation" r:id="rId11" imgW="139579" imgH="164957" progId="Equation.DSMT4">
                  <p:embed/>
                </p:oleObj>
              </mc:Choice>
              <mc:Fallback>
                <p:oleObj name="Equation" r:id="rId11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762250"/>
                        <a:ext cx="3413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6"/>
          <p:cNvGraphicFramePr>
            <a:graphicFrameLocks noChangeAspect="1"/>
          </p:cNvGraphicFramePr>
          <p:nvPr/>
        </p:nvGraphicFramePr>
        <p:xfrm>
          <a:off x="2911475" y="4648201"/>
          <a:ext cx="774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5" name="Equation" r:id="rId13" imgW="329914" imgH="177646" progId="Equation.DSMT4">
                  <p:embed/>
                </p:oleObj>
              </mc:Choice>
              <mc:Fallback>
                <p:oleObj name="Equation" r:id="rId13" imgW="32991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648201"/>
                        <a:ext cx="7747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0" name="Rectangle 3"/>
          <p:cNvSpPr>
            <a:spLocks noChangeArrowheads="1"/>
          </p:cNvSpPr>
          <p:nvPr/>
        </p:nvSpPr>
        <p:spPr bwMode="auto">
          <a:xfrm>
            <a:off x="4800600" y="39243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Homogeneous coordinates of the two lines are </a:t>
            </a:r>
          </a:p>
        </p:txBody>
      </p:sp>
      <p:graphicFrame>
        <p:nvGraphicFramePr>
          <p:cNvPr id="578581" name="Object 21"/>
          <p:cNvGraphicFramePr>
            <a:graphicFrameLocks noChangeAspect="1"/>
          </p:cNvGraphicFramePr>
          <p:nvPr/>
        </p:nvGraphicFramePr>
        <p:xfrm>
          <a:off x="6103938" y="4314826"/>
          <a:ext cx="28559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6" name="Equation" r:id="rId15" imgW="1219200" imgH="228600" progId="Equation.DSMT4">
                  <p:embed/>
                </p:oleObj>
              </mc:Choice>
              <mc:Fallback>
                <p:oleObj name="Equation" r:id="rId15" imgW="1219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4314826"/>
                        <a:ext cx="28559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2" name="Rectangle 3"/>
          <p:cNvSpPr>
            <a:spLocks noChangeArrowheads="1"/>
          </p:cNvSpPr>
          <p:nvPr/>
        </p:nvSpPr>
        <p:spPr bwMode="auto">
          <a:xfrm>
            <a:off x="4800600" y="47244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point is </a:t>
            </a:r>
          </a:p>
        </p:txBody>
      </p:sp>
      <p:sp>
        <p:nvSpPr>
          <p:cNvPr id="61458" name="Oval 24"/>
          <p:cNvSpPr>
            <a:spLocks noChangeArrowheads="1"/>
          </p:cNvSpPr>
          <p:nvPr/>
        </p:nvSpPr>
        <p:spPr bwMode="auto">
          <a:xfrm>
            <a:off x="2552700" y="42957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59" name="Object 26"/>
          <p:cNvGraphicFramePr>
            <a:graphicFrameLocks noChangeAspect="1"/>
          </p:cNvGraphicFramePr>
          <p:nvPr/>
        </p:nvGraphicFramePr>
        <p:xfrm>
          <a:off x="3490914" y="3133726"/>
          <a:ext cx="833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7" name="Equation" r:id="rId17" imgW="355138" imgH="177569" progId="Equation.DSMT4">
                  <p:embed/>
                </p:oleObj>
              </mc:Choice>
              <mc:Fallback>
                <p:oleObj name="Equation" r:id="rId17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3133726"/>
                        <a:ext cx="833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7" name="AutoShape 27"/>
          <p:cNvSpPr>
            <a:spLocks noChangeArrowheads="1"/>
          </p:cNvSpPr>
          <p:nvPr/>
        </p:nvSpPr>
        <p:spPr bwMode="auto">
          <a:xfrm>
            <a:off x="6934200" y="2743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85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13706"/>
              </p:ext>
            </p:extLst>
          </p:nvPr>
        </p:nvGraphicFramePr>
        <p:xfrm>
          <a:off x="5265738" y="2941638"/>
          <a:ext cx="32670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8" name="Equation" r:id="rId19" imgW="1396800" imgH="482400" progId="Equation.DSMT4">
                  <p:embed/>
                </p:oleObj>
              </mc:Choice>
              <mc:Fallback>
                <p:oleObj name="Equation" r:id="rId19" imgW="139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2941638"/>
                        <a:ext cx="32670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9" name="Rectangle 3"/>
          <p:cNvSpPr>
            <a:spLocks noChangeArrowheads="1"/>
          </p:cNvSpPr>
          <p:nvPr/>
        </p:nvSpPr>
        <p:spPr bwMode="auto">
          <a:xfrm>
            <a:off x="7038975" y="26765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Homogeneous form</a:t>
            </a:r>
          </a:p>
        </p:txBody>
      </p:sp>
      <p:sp>
        <p:nvSpPr>
          <p:cNvPr id="61463" name="Rectangle 3"/>
          <p:cNvSpPr>
            <a:spLocks noChangeArrowheads="1"/>
          </p:cNvSpPr>
          <p:nvPr/>
        </p:nvSpPr>
        <p:spPr bwMode="auto">
          <a:xfrm>
            <a:off x="2057400" y="13716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Theorem: On the projective plane, the intersection of two lines        is the point</a:t>
            </a:r>
          </a:p>
        </p:txBody>
      </p:sp>
      <p:graphicFrame>
        <p:nvGraphicFramePr>
          <p:cNvPr id="61464" name="Object 31"/>
          <p:cNvGraphicFramePr>
            <a:graphicFrameLocks noChangeAspect="1"/>
          </p:cNvGraphicFramePr>
          <p:nvPr/>
        </p:nvGraphicFramePr>
        <p:xfrm>
          <a:off x="4953000" y="1724026"/>
          <a:ext cx="1238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9" name="Equation" r:id="rId21" imgW="508000" imgH="190500" progId="Equation.DSMT4">
                  <p:embed/>
                </p:oleObj>
              </mc:Choice>
              <mc:Fallback>
                <p:oleObj name="Equation" r:id="rId21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24026"/>
                        <a:ext cx="1238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32"/>
          <p:cNvGraphicFramePr>
            <a:graphicFrameLocks noChangeAspect="1"/>
          </p:cNvGraphicFramePr>
          <p:nvPr/>
        </p:nvGraphicFramePr>
        <p:xfrm>
          <a:off x="2819400" y="1743076"/>
          <a:ext cx="54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0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3076"/>
                        <a:ext cx="54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Lines in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40946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80" grpId="0"/>
      <p:bldP spid="578582" grpId="0"/>
      <p:bldP spid="578587" grpId="0" animBg="1"/>
      <p:bldP spid="5785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Foundations of Projective Geometry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2081214" y="1371600"/>
            <a:ext cx="8586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In projective geometry, lines and points can swap their positions</a:t>
            </a:r>
          </a:p>
        </p:txBody>
      </p:sp>
      <p:graphicFrame>
        <p:nvGraphicFramePr>
          <p:cNvPr id="62469" name="Object 6"/>
          <p:cNvGraphicFramePr>
            <a:graphicFrameLocks noChangeAspect="1"/>
          </p:cNvGraphicFramePr>
          <p:nvPr/>
        </p:nvGraphicFramePr>
        <p:xfrm>
          <a:off x="4830764" y="2081214"/>
          <a:ext cx="11890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6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4" y="2081214"/>
                        <a:ext cx="11890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3"/>
          <p:cNvSpPr>
            <a:spLocks noChangeArrowheads="1"/>
          </p:cNvSpPr>
          <p:nvPr/>
        </p:nvSpPr>
        <p:spPr bwMode="auto">
          <a:xfrm>
            <a:off x="1981200" y="26670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If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is a variable, it represents the points lying on the line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 is a variable, it represents the lines passing a fixed point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62471" name="Rectangle 3"/>
          <p:cNvSpPr>
            <a:spLocks noChangeArrowheads="1"/>
          </p:cNvSpPr>
          <p:nvPr/>
        </p:nvSpPr>
        <p:spPr bwMode="auto">
          <a:xfrm>
            <a:off x="6200775" y="20955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How to interpret?</a:t>
            </a:r>
          </a:p>
        </p:txBody>
      </p:sp>
      <p:sp>
        <p:nvSpPr>
          <p:cNvPr id="576533" name="Rectangle 3"/>
          <p:cNvSpPr>
            <a:spLocks noChangeArrowheads="1"/>
          </p:cNvSpPr>
          <p:nvPr/>
        </p:nvSpPr>
        <p:spPr bwMode="auto">
          <a:xfrm>
            <a:off x="1981200" y="36576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The line passing two points         is</a:t>
            </a:r>
          </a:p>
        </p:txBody>
      </p:sp>
      <p:graphicFrame>
        <p:nvGraphicFramePr>
          <p:cNvPr id="576534" name="Object 22"/>
          <p:cNvGraphicFramePr>
            <a:graphicFrameLocks noChangeAspect="1"/>
          </p:cNvGraphicFramePr>
          <p:nvPr/>
        </p:nvGraphicFramePr>
        <p:xfrm>
          <a:off x="5438776" y="3589339"/>
          <a:ext cx="6270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7" name="Equation" r:id="rId5" imgW="279400" imgH="228600" progId="Equation.DSMT4">
                  <p:embed/>
                </p:oleObj>
              </mc:Choice>
              <mc:Fallback>
                <p:oleObj name="Equation" r:id="rId5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6" y="3589339"/>
                        <a:ext cx="6270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5" name="Object 23"/>
          <p:cNvGraphicFramePr>
            <a:graphicFrameLocks noChangeAspect="1"/>
          </p:cNvGraphicFramePr>
          <p:nvPr/>
        </p:nvGraphicFramePr>
        <p:xfrm>
          <a:off x="6327775" y="3609976"/>
          <a:ext cx="12255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8" name="Equation" r:id="rId7" imgW="545863" imgH="190417" progId="Equation.DSMT4">
                  <p:embed/>
                </p:oleObj>
              </mc:Choice>
              <mc:Fallback>
                <p:oleObj name="Equation" r:id="rId7" imgW="54586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3609976"/>
                        <a:ext cx="12255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6" name="Rectangle 3"/>
          <p:cNvSpPr>
            <a:spLocks noChangeArrowheads="1"/>
          </p:cNvSpPr>
          <p:nvPr/>
        </p:nvSpPr>
        <p:spPr bwMode="auto">
          <a:xfrm>
            <a:off x="1981200" y="40386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 cross point of  two lines        is</a:t>
            </a:r>
          </a:p>
        </p:txBody>
      </p:sp>
      <p:graphicFrame>
        <p:nvGraphicFramePr>
          <p:cNvPr id="576539" name="Object 27"/>
          <p:cNvGraphicFramePr>
            <a:graphicFrameLocks noChangeAspect="1"/>
          </p:cNvGraphicFramePr>
          <p:nvPr/>
        </p:nvGraphicFramePr>
        <p:xfrm>
          <a:off x="5581650" y="3990976"/>
          <a:ext cx="503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9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990976"/>
                        <a:ext cx="503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0" name="Object 28"/>
          <p:cNvGraphicFramePr>
            <a:graphicFrameLocks noChangeAspect="1"/>
          </p:cNvGraphicFramePr>
          <p:nvPr/>
        </p:nvGraphicFramePr>
        <p:xfrm>
          <a:off x="6289676" y="3971926"/>
          <a:ext cx="1139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70" name="Equation" r:id="rId11" imgW="508000" imgH="190500" progId="Equation.DSMT4">
                  <p:embed/>
                </p:oleObj>
              </mc:Choice>
              <mc:Fallback>
                <p:oleObj name="Equation" r:id="rId11" imgW="508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6" y="3971926"/>
                        <a:ext cx="11398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1" name="Rectangle 3"/>
          <p:cNvSpPr>
            <a:spLocks noChangeArrowheads="1"/>
          </p:cNvSpPr>
          <p:nvPr/>
        </p:nvSpPr>
        <p:spPr bwMode="auto">
          <a:xfrm>
            <a:off x="1981200" y="4648200"/>
            <a:ext cx="8534400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b="1" dirty="0">
                <a:ea typeface="宋体" panose="02010600030101010101" pitchFamily="2" charset="-122"/>
              </a:rPr>
              <a:t>Duality Principle:</a:t>
            </a:r>
            <a:r>
              <a:rPr lang="en-US" altLang="zh-CN" sz="2400" dirty="0">
                <a:ea typeface="宋体" panose="02010600030101010101" pitchFamily="2" charset="-122"/>
              </a:rPr>
              <a:t> To any theorem of projective geometry, there corresponds a dual theorem, which may be derived by interchanging the roles of points and lines in the original theorem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3432" y="86677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Duality</a:t>
            </a:r>
          </a:p>
        </p:txBody>
      </p:sp>
    </p:spTree>
    <p:extLst>
      <p:ext uri="{BB962C8B-B14F-4D97-AF65-F5344CB8AC3E}">
        <p14:creationId xmlns:p14="http://schemas.microsoft.com/office/powerpoint/2010/main" val="6531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3" grpId="0"/>
      <p:bldP spid="576536" grpId="0"/>
      <p:bldP spid="5765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results you need to be familiar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3432" y="866774"/>
            <a:ext cx="10987036" cy="49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 set of parallel lines intersect at the same infinity point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The homogeneous coordinate of the infinity line is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The infinity point of a line can be identified as its intersection with the infinity line. </a:t>
            </a:r>
            <a:r>
              <a:rPr lang="en-US" altLang="zh-CN" dirty="0" err="1">
                <a:ea typeface="宋体" panose="02010600030101010101" pitchFamily="2" charset="-122"/>
              </a:rPr>
              <a:t>E.g</a:t>
            </a:r>
            <a:r>
              <a:rPr lang="en-US" altLang="zh-CN" dirty="0">
                <a:ea typeface="宋体" panose="02010600030101010101" pitchFamily="2" charset="-122"/>
              </a:rPr>
              <a:t>, on a projective plane, the infinity point of the X-axis is</a:t>
            </a:r>
          </a:p>
          <a:p>
            <a:pPr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 3D projective space, the infinity plane       are composed of points of the form                            ; You can also consider that the infinity plane comprises all the possible directions in 3D space</a:t>
            </a:r>
          </a:p>
        </p:txBody>
      </p:sp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621"/>
              </p:ext>
            </p:extLst>
          </p:nvPr>
        </p:nvGraphicFramePr>
        <p:xfrm>
          <a:off x="8547919" y="1448611"/>
          <a:ext cx="1144215" cy="45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4"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919" y="1448611"/>
                        <a:ext cx="1144215" cy="45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446457"/>
              </p:ext>
            </p:extLst>
          </p:nvPr>
        </p:nvGraphicFramePr>
        <p:xfrm>
          <a:off x="1148271" y="2846152"/>
          <a:ext cx="1144215" cy="45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5" name="Equation" r:id="rId6" imgW="571320" imgH="228600" progId="Equation.DSMT4">
                  <p:embed/>
                </p:oleObj>
              </mc:Choice>
              <mc:Fallback>
                <p:oleObj name="Equation" r:id="rId6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271" y="2846152"/>
                        <a:ext cx="1144215" cy="45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96943" y="3307103"/>
            <a:ext cx="1040841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(Note: since the infinity point actually represents a direction, usually it is represented as a norm vector, for example (1, 0, 0)</a:t>
            </a:r>
          </a:p>
        </p:txBody>
      </p:sp>
      <p:graphicFrame>
        <p:nvGraphicFramePr>
          <p:cNvPr id="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74654"/>
              </p:ext>
            </p:extLst>
          </p:nvPr>
        </p:nvGraphicFramePr>
        <p:xfrm>
          <a:off x="2531114" y="4832369"/>
          <a:ext cx="2136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6" name="Equation" r:id="rId8" imgW="1066680" imgH="253800" progId="Equation.DSMT4">
                  <p:embed/>
                </p:oleObj>
              </mc:Choice>
              <mc:Fallback>
                <p:oleObj name="Equation" r:id="rId8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114" y="4832369"/>
                        <a:ext cx="21367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50996"/>
              </p:ext>
            </p:extLst>
          </p:nvPr>
        </p:nvGraphicFramePr>
        <p:xfrm>
          <a:off x="7154414" y="4423220"/>
          <a:ext cx="406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7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14" y="4423220"/>
                        <a:ext cx="406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95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results you need to be familiar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3432" y="866774"/>
            <a:ext cx="10987036" cy="49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Projective transformation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3815" y="1409699"/>
            <a:ext cx="7442610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are two projective planes,                      is a matrix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26288"/>
              </p:ext>
            </p:extLst>
          </p:nvPr>
        </p:nvGraphicFramePr>
        <p:xfrm>
          <a:off x="2101850" y="1935163"/>
          <a:ext cx="5430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3" name="Equation" r:id="rId4" imgW="2145960" imgH="241200" progId="Equation.DSMT4">
                  <p:embed/>
                </p:oleObj>
              </mc:Choice>
              <mc:Fallback>
                <p:oleObj name="Equation" r:id="rId4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935163"/>
                        <a:ext cx="54308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44409"/>
              </p:ext>
            </p:extLst>
          </p:nvPr>
        </p:nvGraphicFramePr>
        <p:xfrm>
          <a:off x="1121952" y="1327848"/>
          <a:ext cx="931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4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952" y="1327848"/>
                        <a:ext cx="9318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25232"/>
              </p:ext>
            </p:extLst>
          </p:nvPr>
        </p:nvGraphicFramePr>
        <p:xfrm>
          <a:off x="5395913" y="1368425"/>
          <a:ext cx="1412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5" name="Equation" r:id="rId8" imgW="558720" imgH="190440" progId="Equation.DSMT4">
                  <p:embed/>
                </p:oleObj>
              </mc:Choice>
              <mc:Fallback>
                <p:oleObj name="Equation" r:id="rId8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1368425"/>
                        <a:ext cx="1412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21952" y="3182937"/>
            <a:ext cx="9717498" cy="132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We say               can be </a:t>
            </a:r>
            <a:r>
              <a:rPr lang="en-US" altLang="zh-CN" sz="2400" dirty="0" err="1">
                <a:ea typeface="宋体" panose="02010600030101010101" pitchFamily="2" charset="-122"/>
              </a:rPr>
              <a:t>projectively</a:t>
            </a:r>
            <a:r>
              <a:rPr lang="en-US" altLang="zh-CN" sz="2400" dirty="0">
                <a:ea typeface="宋体" panose="02010600030101010101" pitchFamily="2" charset="-122"/>
              </a:rPr>
              <a:t> transformed to each other and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ea typeface="宋体" panose="02010600030101010101" pitchFamily="2" charset="-122"/>
              </a:rPr>
              <a:t> is the projective transformation matrix between them. For the 2-D case,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ea typeface="宋体" panose="02010600030101010101" pitchFamily="2" charset="-122"/>
              </a:rPr>
              <a:t> is also called as </a:t>
            </a:r>
            <a:r>
              <a:rPr lang="en-US" altLang="zh-CN" sz="2400" dirty="0" err="1">
                <a:ea typeface="宋体" panose="02010600030101010101" pitchFamily="2" charset="-122"/>
              </a:rPr>
              <a:t>homography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62324"/>
              </p:ext>
            </p:extLst>
          </p:nvPr>
        </p:nvGraphicFramePr>
        <p:xfrm>
          <a:off x="2248873" y="3128965"/>
          <a:ext cx="931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6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873" y="3128965"/>
                        <a:ext cx="9318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21952" y="5422768"/>
            <a:ext cx="9670211" cy="83099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Note 2: The above definition is for 2D case. It can be straightforwardly extended to other dimensions 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121951" y="4503738"/>
            <a:ext cx="9670211" cy="83099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Note 1: If </a:t>
            </a:r>
            <a:r>
              <a:rPr lang="el-GR" altLang="zh-CN" sz="2400" i="1" dirty="0">
                <a:solidFill>
                  <a:srgbClr val="FFFF0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4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 can be </a:t>
            </a:r>
            <a:r>
              <a:rPr lang="en-US" altLang="zh-CN" sz="2400" dirty="0" err="1">
                <a:solidFill>
                  <a:srgbClr val="FFFF00"/>
                </a:solidFill>
                <a:ea typeface="宋体" panose="02010600030101010101" pitchFamily="2" charset="-122"/>
              </a:rPr>
              <a:t>projectively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 transformed to </a:t>
            </a:r>
            <a:r>
              <a:rPr lang="el-GR" altLang="zh-CN" sz="2400" i="1" dirty="0">
                <a:solidFill>
                  <a:srgbClr val="FFFF0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4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, the projective transformation from </a:t>
            </a:r>
            <a:r>
              <a:rPr lang="el-GR" altLang="zh-CN" sz="2400" i="1" dirty="0">
                <a:solidFill>
                  <a:srgbClr val="FFFF0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4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 to </a:t>
            </a:r>
            <a:r>
              <a:rPr lang="el-GR" altLang="zh-CN" sz="2400" i="1" dirty="0">
                <a:solidFill>
                  <a:srgbClr val="FFFF0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4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is unique up to a scale factor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84022"/>
              </p:ext>
            </p:extLst>
          </p:nvPr>
        </p:nvGraphicFramePr>
        <p:xfrm>
          <a:off x="2155825" y="2574925"/>
          <a:ext cx="56562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7" name="Equation" r:id="rId11" imgW="2234880" imgH="241200" progId="Equation.DSMT4">
                  <p:embed/>
                </p:oleObj>
              </mc:Choice>
              <mc:Fallback>
                <p:oleObj name="Equation" r:id="rId11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574925"/>
                        <a:ext cx="56562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073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results you need to be familiar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3432" y="866775"/>
            <a:ext cx="10987036" cy="6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Projective transformation (typical examples in CV)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47" y="1735136"/>
            <a:ext cx="4013200" cy="29495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998"/>
            <a:ext cx="4068633" cy="2949575"/>
          </a:xfrm>
          <a:prstGeom prst="rect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1" y="3209923"/>
            <a:ext cx="3820878" cy="29495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02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089150" y="1033463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if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13000" y="1023938"/>
          <a:ext cx="22812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4" name="Equation" r:id="rId3" imgW="901309" imgH="228501" progId="Equation.DSMT4">
                  <p:embed/>
                </p:oleObj>
              </mc:Choice>
              <mc:Fallback>
                <p:oleObj name="Equation" r:id="rId3" imgW="90130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023938"/>
                        <a:ext cx="22812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724401" y="990600"/>
          <a:ext cx="24098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5" name="Equation" r:id="rId5" imgW="952087" imgH="253890" progId="Equation.DSMT4">
                  <p:embed/>
                </p:oleObj>
              </mc:Choice>
              <mc:Fallback>
                <p:oleObj name="Equation" r:id="rId5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990600"/>
                        <a:ext cx="24098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895601" y="1600200"/>
          <a:ext cx="49815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6" name="Equation" r:id="rId7" imgW="1968500" imgH="254000" progId="Equation.DSMT4">
                  <p:embed/>
                </p:oleObj>
              </mc:Choice>
              <mc:Fallback>
                <p:oleObj name="Equation" r:id="rId7" imgW="1968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600200"/>
                        <a:ext cx="49815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2057400" y="16764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then</a:t>
            </a:r>
          </a:p>
        </p:txBody>
      </p:sp>
      <p:graphicFrame>
        <p:nvGraphicFramePr>
          <p:cNvPr id="1832967" name="Object 7"/>
          <p:cNvGraphicFramePr>
            <a:graphicFrameLocks noChangeAspect="1"/>
          </p:cNvGraphicFramePr>
          <p:nvPr/>
        </p:nvGraphicFramePr>
        <p:xfrm>
          <a:off x="3352801" y="3205164"/>
          <a:ext cx="56562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7" name="Equation" r:id="rId9" imgW="2234230" imgH="304668" progId="Equation.DSMT4">
                  <p:embed/>
                </p:oleObj>
              </mc:Choice>
              <mc:Fallback>
                <p:oleObj name="Equation" r:id="rId9" imgW="223423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205164"/>
                        <a:ext cx="56562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2968" name="Rectangle 3"/>
          <p:cNvSpPr>
            <a:spLocks noChangeArrowheads="1"/>
          </p:cNvSpPr>
          <p:nvPr/>
        </p:nvSpPr>
        <p:spPr bwMode="auto">
          <a:xfrm>
            <a:off x="2057400" y="266700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Dot product (inner product)</a:t>
            </a:r>
          </a:p>
        </p:txBody>
      </p:sp>
      <p:sp>
        <p:nvSpPr>
          <p:cNvPr id="1832969" name="Rectangle 3"/>
          <p:cNvSpPr>
            <a:spLocks noChangeArrowheads="1"/>
          </p:cNvSpPr>
          <p:nvPr/>
        </p:nvSpPr>
        <p:spPr bwMode="auto">
          <a:xfrm>
            <a:off x="2057400" y="3951288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Laws of dot product:</a:t>
            </a:r>
          </a:p>
        </p:txBody>
      </p:sp>
      <p:graphicFrame>
        <p:nvGraphicFramePr>
          <p:cNvPr id="1832970" name="Object 10"/>
          <p:cNvGraphicFramePr>
            <a:graphicFrameLocks noChangeAspect="1"/>
          </p:cNvGraphicFramePr>
          <p:nvPr/>
        </p:nvGraphicFramePr>
        <p:xfrm>
          <a:off x="3657601" y="4464050"/>
          <a:ext cx="5078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8" name="Equation" r:id="rId11" imgW="2006600" imgH="241300" progId="Equation.DSMT4">
                  <p:embed/>
                </p:oleObj>
              </mc:Choice>
              <mc:Fallback>
                <p:oleObj name="Equation" r:id="rId11" imgW="200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464050"/>
                        <a:ext cx="5078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2971" name="Rectangle 3"/>
          <p:cNvSpPr>
            <a:spLocks noChangeArrowheads="1"/>
          </p:cNvSpPr>
          <p:nvPr/>
        </p:nvSpPr>
        <p:spPr bwMode="auto">
          <a:xfrm>
            <a:off x="2046288" y="5027613"/>
            <a:ext cx="1947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</a:t>
            </a:r>
          </a:p>
        </p:txBody>
      </p:sp>
      <p:graphicFrame>
        <p:nvGraphicFramePr>
          <p:cNvPr id="1832972" name="Object 12"/>
          <p:cNvGraphicFramePr>
            <a:graphicFrameLocks noChangeAspect="1"/>
          </p:cNvGraphicFramePr>
          <p:nvPr/>
        </p:nvGraphicFramePr>
        <p:xfrm>
          <a:off x="3825875" y="5530851"/>
          <a:ext cx="27955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9" name="Equation" r:id="rId13" imgW="1104421" imgH="215806" progId="Equation.DSMT4">
                  <p:embed/>
                </p:oleObj>
              </mc:Choice>
              <mc:Fallback>
                <p:oleObj name="Equation" r:id="rId13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530851"/>
                        <a:ext cx="27955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2973" name="Rectangle 3"/>
          <p:cNvSpPr>
            <a:spLocks noChangeArrowheads="1"/>
          </p:cNvSpPr>
          <p:nvPr/>
        </p:nvSpPr>
        <p:spPr bwMode="auto">
          <a:xfrm>
            <a:off x="6781801" y="5562600"/>
            <a:ext cx="1503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(why?)</a:t>
            </a:r>
          </a:p>
        </p:txBody>
      </p:sp>
      <p:sp>
        <p:nvSpPr>
          <p:cNvPr id="1832974" name="Line 14"/>
          <p:cNvSpPr>
            <a:spLocks noChangeShapeType="1"/>
          </p:cNvSpPr>
          <p:nvPr/>
        </p:nvSpPr>
        <p:spPr bwMode="auto">
          <a:xfrm>
            <a:off x="7115175" y="2841625"/>
            <a:ext cx="1524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2975" name="Line 15"/>
          <p:cNvSpPr>
            <a:spLocks noChangeShapeType="1"/>
          </p:cNvSpPr>
          <p:nvPr/>
        </p:nvSpPr>
        <p:spPr bwMode="auto">
          <a:xfrm flipV="1">
            <a:off x="7115175" y="2003425"/>
            <a:ext cx="1600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2976" name="Oval 16"/>
          <p:cNvSpPr>
            <a:spLocks noChangeArrowheads="1"/>
          </p:cNvSpPr>
          <p:nvPr/>
        </p:nvSpPr>
        <p:spPr bwMode="auto">
          <a:xfrm>
            <a:off x="7085013" y="28082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32977" name="Object 17"/>
          <p:cNvGraphicFramePr>
            <a:graphicFrameLocks noChangeAspect="1"/>
          </p:cNvGraphicFramePr>
          <p:nvPr/>
        </p:nvGraphicFramePr>
        <p:xfrm>
          <a:off x="8650289" y="2744788"/>
          <a:ext cx="320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90" name="Equation" r:id="rId15" imgW="126725" imgH="177415" progId="Equation.DSMT4">
                  <p:embed/>
                </p:oleObj>
              </mc:Choice>
              <mc:Fallback>
                <p:oleObj name="Equation" r:id="rId1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289" y="2744788"/>
                        <a:ext cx="3206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78" name="Object 18"/>
          <p:cNvGraphicFramePr>
            <a:graphicFrameLocks noChangeAspect="1"/>
          </p:cNvGraphicFramePr>
          <p:nvPr/>
        </p:nvGraphicFramePr>
        <p:xfrm>
          <a:off x="8715376" y="1622425"/>
          <a:ext cx="352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91" name="Equation" r:id="rId17" imgW="139579" imgH="215713" progId="Equation.DSMT4">
                  <p:embed/>
                </p:oleObj>
              </mc:Choice>
              <mc:Fallback>
                <p:oleObj name="Equation" r:id="rId17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1622425"/>
                        <a:ext cx="352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2979" name="Arc 19"/>
          <p:cNvSpPr>
            <a:spLocks/>
          </p:cNvSpPr>
          <p:nvPr/>
        </p:nvSpPr>
        <p:spPr bwMode="auto">
          <a:xfrm>
            <a:off x="7267575" y="2765425"/>
            <a:ext cx="152400" cy="7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2980" name="Object 20"/>
          <p:cNvGraphicFramePr>
            <a:graphicFrameLocks noChangeAspect="1"/>
          </p:cNvGraphicFramePr>
          <p:nvPr/>
        </p:nvGraphicFramePr>
        <p:xfrm>
          <a:off x="7497764" y="2500313"/>
          <a:ext cx="352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92" name="Equation" r:id="rId19" imgW="139579" imgH="177646" progId="Equation.DSMT4">
                  <p:embed/>
                </p:oleObj>
              </mc:Choice>
              <mc:Fallback>
                <p:oleObj name="Equation" r:id="rId1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4" y="2500313"/>
                        <a:ext cx="352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32311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3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3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3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3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3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3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3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3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8" grpId="0"/>
      <p:bldP spid="1832969" grpId="0"/>
      <p:bldP spid="1832971" grpId="0"/>
      <p:bldP spid="1832973" grpId="0"/>
      <p:bldP spid="1832974" grpId="0" animBg="1"/>
      <p:bldP spid="1832975" grpId="0" animBg="1"/>
      <p:bldP spid="1832976" grpId="0" animBg="1"/>
      <p:bldP spid="18329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2090738" y="86995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product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27150"/>
            <a:ext cx="7924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399545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6869113" y="2297113"/>
            <a:ext cx="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103438" y="1371600"/>
          <a:ext cx="14779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8" name="Equation" r:id="rId3" imgW="583693" imgH="215713" progId="Equation.DSMT4">
                  <p:embed/>
                </p:oleObj>
              </mc:Choice>
              <mc:Fallback>
                <p:oleObj name="Equation" r:id="rId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371600"/>
                        <a:ext cx="14779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090738" y="86995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product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2057400" y="14478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                    is also a vector, whose direction is determined by the right-hand law and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858000" y="3657600"/>
            <a:ext cx="1524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6858000" y="2819400"/>
            <a:ext cx="1600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27838" y="36242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8393114" y="3560763"/>
          <a:ext cx="320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9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114" y="3560763"/>
                        <a:ext cx="3206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8458201" y="2438400"/>
          <a:ext cx="352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0" name="Equation" r:id="rId7" imgW="139579" imgH="215713" progId="Equation.DSMT4">
                  <p:embed/>
                </p:oleObj>
              </mc:Choice>
              <mc:Fallback>
                <p:oleObj name="Equation" r:id="rId7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2438400"/>
                        <a:ext cx="352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6892926" y="2035176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1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6" y="2035176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122488" y="2438400"/>
          <a:ext cx="1954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2" name="Equation" r:id="rId11" imgW="774364" imgH="228501" progId="Equation.DSMT4">
                  <p:embed/>
                </p:oleObj>
              </mc:Choice>
              <mc:Fallback>
                <p:oleObj name="Equation" r:id="rId11" imgW="77436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438400"/>
                        <a:ext cx="1954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133600" y="3048000"/>
          <a:ext cx="23066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3" name="Equation" r:id="rId13" imgW="914400" imgH="304800" progId="Equation.DSMT4">
                  <p:embed/>
                </p:oleObj>
              </mc:Choice>
              <mc:Fallback>
                <p:oleObj name="Equation" r:id="rId13" imgW="914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23066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Arc 14"/>
          <p:cNvSpPr>
            <a:spLocks/>
          </p:cNvSpPr>
          <p:nvPr/>
        </p:nvSpPr>
        <p:spPr bwMode="auto">
          <a:xfrm>
            <a:off x="7010400" y="3581400"/>
            <a:ext cx="152400" cy="7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7240589" y="3316288"/>
          <a:ext cx="352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4" name="Equation" r:id="rId15" imgW="139579" imgH="177646" progId="Equation.DSMT4">
                  <p:embed/>
                </p:oleObj>
              </mc:Choice>
              <mc:Fallback>
                <p:oleObj name="Equation" r:id="rId15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9" y="3316288"/>
                        <a:ext cx="352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5024" name="Rectangle 3"/>
          <p:cNvSpPr>
            <a:spLocks noChangeArrowheads="1"/>
          </p:cNvSpPr>
          <p:nvPr/>
        </p:nvSpPr>
        <p:spPr bwMode="auto">
          <a:xfrm>
            <a:off x="2057400" y="4267200"/>
            <a:ext cx="8403336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    represents the oriented area of the 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parallelogram</a:t>
            </a:r>
            <a:r>
              <a:rPr lang="en-US" altLang="zh-CN" sz="2600">
                <a:ea typeface="宋体" panose="02010600030101010101" pitchFamily="2" charset="-122"/>
              </a:rPr>
              <a:t> taking     and        as two sides</a:t>
            </a:r>
          </a:p>
        </p:txBody>
      </p:sp>
      <p:graphicFrame>
        <p:nvGraphicFramePr>
          <p:cNvPr id="1835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7523"/>
              </p:ext>
            </p:extLst>
          </p:nvPr>
        </p:nvGraphicFramePr>
        <p:xfrm>
          <a:off x="2114043" y="4282250"/>
          <a:ext cx="320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5" name="Equation" r:id="rId17" imgW="126725" imgH="177415" progId="Equation.DSMT4">
                  <p:embed/>
                </p:oleObj>
              </mc:Choice>
              <mc:Fallback>
                <p:oleObj name="Equation" r:id="rId1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43" y="4282250"/>
                        <a:ext cx="3206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5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18170"/>
              </p:ext>
            </p:extLst>
          </p:nvPr>
        </p:nvGraphicFramePr>
        <p:xfrm>
          <a:off x="10031920" y="4300538"/>
          <a:ext cx="31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6" name="Equation" r:id="rId19" imgW="126725" imgH="177415" progId="Equation.DSMT4">
                  <p:embed/>
                </p:oleObj>
              </mc:Choice>
              <mc:Fallback>
                <p:oleObj name="Equation" r:id="rId1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920" y="4300538"/>
                        <a:ext cx="3190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50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5062"/>
              </p:ext>
            </p:extLst>
          </p:nvPr>
        </p:nvGraphicFramePr>
        <p:xfrm>
          <a:off x="2822608" y="4623499"/>
          <a:ext cx="3508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7" name="Equation" r:id="rId21" imgW="139579" imgH="215713" progId="Equation.DSMT4">
                  <p:embed/>
                </p:oleObj>
              </mc:Choice>
              <mc:Fallback>
                <p:oleObj name="Equation" r:id="rId21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608" y="4623499"/>
                        <a:ext cx="3508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5029" name="Rectangle 3"/>
          <p:cNvSpPr>
            <a:spLocks noChangeArrowheads="1"/>
          </p:cNvSpPr>
          <p:nvPr/>
        </p:nvSpPr>
        <p:spPr bwMode="auto">
          <a:xfrm>
            <a:off x="5219701" y="4678363"/>
            <a:ext cx="2570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(easy to prove)</a:t>
            </a:r>
          </a:p>
        </p:txBody>
      </p:sp>
      <p:pic>
        <p:nvPicPr>
          <p:cNvPr id="1835030" name="Picture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86400"/>
            <a:ext cx="24384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5031" name="Rectangle 3"/>
          <p:cNvSpPr>
            <a:spLocks noChangeArrowheads="1"/>
          </p:cNvSpPr>
          <p:nvPr/>
        </p:nvSpPr>
        <p:spPr bwMode="auto">
          <a:xfrm>
            <a:off x="4849750" y="5595557"/>
            <a:ext cx="1285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(why?)</a:t>
            </a:r>
          </a:p>
        </p:txBody>
      </p:sp>
      <p:sp>
        <p:nvSpPr>
          <p:cNvPr id="31767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349778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3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3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3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3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3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24" grpId="0" animBg="1"/>
      <p:bldP spid="1835029" grpId="0"/>
      <p:bldP spid="18350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3"/>
          <p:cNvSpPr>
            <a:spLocks noChangeArrowheads="1"/>
          </p:cNvSpPr>
          <p:nvPr/>
        </p:nvSpPr>
        <p:spPr bwMode="auto">
          <a:xfrm>
            <a:off x="2514600" y="2819400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                                they are not equal to zero at the same time, and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90738" y="86995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product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057400" y="14478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</a:t>
            </a:r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3810000" y="1784351"/>
          <a:ext cx="2795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96" name="Equation" r:id="rId3" imgW="1104421" imgH="215806" progId="Equation.DSMT4">
                  <p:embed/>
                </p:oleObj>
              </mc:Choice>
              <mc:Fallback>
                <p:oleObj name="Equation" r:id="rId3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84351"/>
                        <a:ext cx="27955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6781801" y="1784350"/>
            <a:ext cx="1503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(why?)</a:t>
            </a:r>
          </a:p>
        </p:txBody>
      </p:sp>
      <p:sp>
        <p:nvSpPr>
          <p:cNvPr id="1836040" name="Rectangle 3"/>
          <p:cNvSpPr>
            <a:spLocks noChangeArrowheads="1"/>
          </p:cNvSpPr>
          <p:nvPr/>
        </p:nvSpPr>
        <p:spPr bwMode="auto">
          <a:xfrm>
            <a:off x="2057400" y="2286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Theorem</a:t>
            </a:r>
          </a:p>
        </p:txBody>
      </p:sp>
      <p:graphicFrame>
        <p:nvGraphicFramePr>
          <p:cNvPr id="1836041" name="Object 9"/>
          <p:cNvGraphicFramePr>
            <a:graphicFrameLocks noChangeAspect="1"/>
          </p:cNvGraphicFramePr>
          <p:nvPr/>
        </p:nvGraphicFramePr>
        <p:xfrm>
          <a:off x="2590801" y="2743201"/>
          <a:ext cx="2378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97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743201"/>
                        <a:ext cx="23780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6042" name="Object 10"/>
          <p:cNvGraphicFramePr>
            <a:graphicFrameLocks noChangeAspect="1"/>
          </p:cNvGraphicFramePr>
          <p:nvPr/>
        </p:nvGraphicFramePr>
        <p:xfrm>
          <a:off x="4886326" y="3152776"/>
          <a:ext cx="1958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98"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6" y="3152776"/>
                        <a:ext cx="19589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3604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4572000"/>
            <a:ext cx="44704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6044" name="Rectangle 3"/>
          <p:cNvSpPr>
            <a:spLocks noChangeArrowheads="1"/>
          </p:cNvSpPr>
          <p:nvPr/>
        </p:nvSpPr>
        <p:spPr bwMode="auto">
          <a:xfrm>
            <a:off x="2057400" y="40386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Property</a:t>
            </a:r>
          </a:p>
        </p:txBody>
      </p:sp>
      <p:sp>
        <p:nvSpPr>
          <p:cNvPr id="1836045" name="Rectangle 3"/>
          <p:cNvSpPr>
            <a:spLocks noChangeArrowheads="1"/>
          </p:cNvSpPr>
          <p:nvPr/>
        </p:nvSpPr>
        <p:spPr bwMode="auto">
          <a:xfrm>
            <a:off x="6804025" y="3211513"/>
            <a:ext cx="3341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(easy to understand)</a:t>
            </a:r>
          </a:p>
        </p:txBody>
      </p:sp>
      <p:sp>
        <p:nvSpPr>
          <p:cNvPr id="32781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192112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90738" y="86995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Cross product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057400" y="1447800"/>
            <a:ext cx="1929384" cy="49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Definition</a:t>
            </a:r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53328"/>
              </p:ext>
            </p:extLst>
          </p:nvPr>
        </p:nvGraphicFramePr>
        <p:xfrm>
          <a:off x="5724144" y="1914418"/>
          <a:ext cx="29876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5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44" y="1914418"/>
                        <a:ext cx="29876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6040" name="Rectangle 3"/>
          <p:cNvSpPr>
            <a:spLocks noChangeArrowheads="1"/>
          </p:cNvSpPr>
          <p:nvPr/>
        </p:nvSpPr>
        <p:spPr bwMode="auto">
          <a:xfrm>
            <a:off x="2057400" y="3589369"/>
            <a:ext cx="1395484" cy="51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Then,</a:t>
            </a:r>
          </a:p>
        </p:txBody>
      </p:sp>
      <p:sp>
        <p:nvSpPr>
          <p:cNvPr id="32781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54253"/>
              </p:ext>
            </p:extLst>
          </p:nvPr>
        </p:nvGraphicFramePr>
        <p:xfrm>
          <a:off x="4177506" y="4213012"/>
          <a:ext cx="1798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6" name="Equation" r:id="rId5" imgW="711000" imgH="215640" progId="Equation.DSMT4">
                  <p:embed/>
                </p:oleObj>
              </mc:Choice>
              <mc:Fallback>
                <p:oleObj name="Equation" r:id="rId5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506" y="4213012"/>
                        <a:ext cx="1798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37486"/>
              </p:ext>
            </p:extLst>
          </p:nvPr>
        </p:nvGraphicFramePr>
        <p:xfrm>
          <a:off x="3322638" y="1887538"/>
          <a:ext cx="14128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7" name="Equation" r:id="rId7" imgW="558720" imgH="711000" progId="Equation.DSMT4">
                  <p:embed/>
                </p:oleObj>
              </mc:Choice>
              <mc:Fallback>
                <p:oleObj name="Equation" r:id="rId7" imgW="5587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887538"/>
                        <a:ext cx="14128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11680" y="2513076"/>
            <a:ext cx="1929384" cy="49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Suppose </a:t>
            </a:r>
          </a:p>
        </p:txBody>
      </p:sp>
    </p:spTree>
    <p:extLst>
      <p:ext uri="{BB962C8B-B14F-4D97-AF65-F5344CB8AC3E}">
        <p14:creationId xmlns:p14="http://schemas.microsoft.com/office/powerpoint/2010/main" val="10540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090738" y="869950"/>
            <a:ext cx="85772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Mixed product (scalar triple product or box product)</a:t>
            </a:r>
          </a:p>
        </p:txBody>
      </p:sp>
      <p:sp>
        <p:nvSpPr>
          <p:cNvPr id="1837060" name="Rectangle 3"/>
          <p:cNvSpPr>
            <a:spLocks noChangeArrowheads="1"/>
          </p:cNvSpPr>
          <p:nvPr/>
        </p:nvSpPr>
        <p:spPr bwMode="auto">
          <a:xfrm>
            <a:off x="2057400" y="3200400"/>
            <a:ext cx="8458200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58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Geometric Interpretation: it is </a:t>
            </a:r>
            <a:r>
              <a:rPr lang="en-US" altLang="zh-CN">
                <a:ea typeface="宋体" panose="02010600030101010101" pitchFamily="2" charset="-122"/>
              </a:rPr>
              <a:t>the (signed) volume of the parallelepiped defined by the three vectors given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2133600" y="1295400"/>
          <a:ext cx="488473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3" imgW="1930400" imgH="711200" progId="Equation.DSMT4">
                  <p:embed/>
                </p:oleObj>
              </mc:Choice>
              <mc:Fallback>
                <p:oleObj name="Equation" r:id="rId3" imgW="1930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88473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0444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60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 sz="2600" dirty="0"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63800</TotalTime>
  <Words>1600</Words>
  <Application>Microsoft Office PowerPoint</Application>
  <PresentationFormat>宽屏</PresentationFormat>
  <Paragraphs>216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Calibri</vt:lpstr>
      <vt:lpstr>Times New Roman</vt:lpstr>
      <vt:lpstr>Blank Presentation</vt:lpstr>
      <vt:lpstr>Equation</vt:lpstr>
      <vt:lpstr>MathType 6.0 Equation</vt:lpstr>
      <vt:lpstr>PowerPoint 演示文稿</vt:lpstr>
      <vt:lpstr>Outline</vt:lpstr>
      <vt:lpstr>Vector operations</vt:lpstr>
      <vt:lpstr>Vector operations</vt:lpstr>
      <vt:lpstr>Vector operations</vt:lpstr>
      <vt:lpstr>Vector operations</vt:lpstr>
      <vt:lpstr>Vector operations</vt:lpstr>
      <vt:lpstr>Vector operations</vt:lpstr>
      <vt:lpstr>Vector operations</vt:lpstr>
      <vt:lpstr>Vector operations</vt:lpstr>
      <vt:lpstr>Vector operations</vt:lpstr>
      <vt:lpstr>Vector operations</vt:lpstr>
      <vt:lpstr>Outline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Foundations of Projective Geometry</vt:lpstr>
      <vt:lpstr>More results you need to be familiar</vt:lpstr>
      <vt:lpstr>More results you need to be familiar</vt:lpstr>
      <vt:lpstr>More results you need to be familiar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lin</cp:lastModifiedBy>
  <cp:revision>6488</cp:revision>
  <cp:lastPrinted>2024-08-30T03:13:27Z</cp:lastPrinted>
  <dcterms:created xsi:type="dcterms:W3CDTF">1998-05-10T17:20:27Z</dcterms:created>
  <dcterms:modified xsi:type="dcterms:W3CDTF">2025-03-10T07:14:19Z</dcterms:modified>
</cp:coreProperties>
</file>