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69" r:id="rId2"/>
    <p:sldId id="919" r:id="rId3"/>
    <p:sldId id="918" r:id="rId4"/>
    <p:sldId id="772" r:id="rId5"/>
    <p:sldId id="863" r:id="rId6"/>
    <p:sldId id="914" r:id="rId7"/>
    <p:sldId id="864" r:id="rId8"/>
    <p:sldId id="865" r:id="rId9"/>
    <p:sldId id="954" r:id="rId10"/>
    <p:sldId id="867" r:id="rId11"/>
    <p:sldId id="872" r:id="rId12"/>
    <p:sldId id="869" r:id="rId13"/>
    <p:sldId id="870" r:id="rId14"/>
    <p:sldId id="871" r:id="rId15"/>
    <p:sldId id="873" r:id="rId16"/>
    <p:sldId id="874" r:id="rId17"/>
    <p:sldId id="875" r:id="rId18"/>
    <p:sldId id="876" r:id="rId19"/>
    <p:sldId id="880" r:id="rId20"/>
    <p:sldId id="878" r:id="rId21"/>
    <p:sldId id="879" r:id="rId22"/>
    <p:sldId id="881" r:id="rId23"/>
    <p:sldId id="882" r:id="rId24"/>
    <p:sldId id="883" r:id="rId25"/>
    <p:sldId id="884" r:id="rId26"/>
    <p:sldId id="885" r:id="rId27"/>
    <p:sldId id="886" r:id="rId28"/>
    <p:sldId id="887" r:id="rId29"/>
    <p:sldId id="888" r:id="rId30"/>
    <p:sldId id="889" r:id="rId31"/>
    <p:sldId id="890" r:id="rId32"/>
    <p:sldId id="891" r:id="rId33"/>
    <p:sldId id="955" r:id="rId34"/>
    <p:sldId id="893" r:id="rId35"/>
    <p:sldId id="894" r:id="rId36"/>
    <p:sldId id="895" r:id="rId37"/>
    <p:sldId id="896" r:id="rId38"/>
    <p:sldId id="897" r:id="rId39"/>
    <p:sldId id="956" r:id="rId40"/>
    <p:sldId id="901" r:id="rId41"/>
    <p:sldId id="902" r:id="rId42"/>
    <p:sldId id="961" r:id="rId43"/>
    <p:sldId id="962" r:id="rId44"/>
    <p:sldId id="957" r:id="rId45"/>
    <p:sldId id="904" r:id="rId46"/>
    <p:sldId id="905" r:id="rId47"/>
    <p:sldId id="916" r:id="rId48"/>
    <p:sldId id="906" r:id="rId49"/>
    <p:sldId id="907" r:id="rId50"/>
    <p:sldId id="908" r:id="rId51"/>
    <p:sldId id="958" r:id="rId52"/>
    <p:sldId id="910" r:id="rId53"/>
    <p:sldId id="911" r:id="rId54"/>
    <p:sldId id="912" r:id="rId55"/>
    <p:sldId id="917" r:id="rId56"/>
    <p:sldId id="913" r:id="rId57"/>
    <p:sldId id="915" r:id="rId58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00"/>
    <a:srgbClr val="FF6600"/>
    <a:srgbClr val="990033"/>
    <a:srgbClr val="FF5050"/>
    <a:srgbClr val="990000"/>
    <a:srgbClr val="660066"/>
    <a:srgbClr val="FF3300"/>
    <a:srgbClr val="CC3399"/>
    <a:srgbClr val="DF73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14" autoAdjust="0"/>
    <p:restoredTop sz="96357" autoAdjust="0"/>
  </p:normalViewPr>
  <p:slideViewPr>
    <p:cSldViewPr snapToGrid="0" snapToObjects="1">
      <p:cViewPr varScale="1">
        <p:scale>
          <a:sx n="117" d="100"/>
          <a:sy n="117" d="100"/>
        </p:scale>
        <p:origin x="357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2"/>
    </p:cViewPr>
  </p:sorterViewPr>
  <p:notesViewPr>
    <p:cSldViewPr snapToGrid="0" snapToObjects="1">
      <p:cViewPr varScale="1">
        <p:scale>
          <a:sx n="63" d="100"/>
          <a:sy n="63" d="100"/>
        </p:scale>
        <p:origin x="-2604" y="-114"/>
      </p:cViewPr>
      <p:guideLst>
        <p:guide orient="horz" pos="3224"/>
        <p:guide pos="2237"/>
      </p:guideLst>
    </p:cSldViewPr>
  </p:notesViewPr>
  <p:gridSpacing cx="76330" cy="7633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68.wmf"/><Relationship Id="rId7" Type="http://schemas.openxmlformats.org/officeDocument/2006/relationships/image" Target="../media/image82.wmf"/><Relationship Id="rId2" Type="http://schemas.openxmlformats.org/officeDocument/2006/relationships/image" Target="../media/image79.wmf"/><Relationship Id="rId1" Type="http://schemas.openxmlformats.org/officeDocument/2006/relationships/image" Target="../media/image66.wmf"/><Relationship Id="rId6" Type="http://schemas.openxmlformats.org/officeDocument/2006/relationships/image" Target="../media/image81.wmf"/><Relationship Id="rId5" Type="http://schemas.openxmlformats.org/officeDocument/2006/relationships/image" Target="../media/image70.wmf"/><Relationship Id="rId10" Type="http://schemas.openxmlformats.org/officeDocument/2006/relationships/image" Target="../media/image85.wmf"/><Relationship Id="rId4" Type="http://schemas.openxmlformats.org/officeDocument/2006/relationships/image" Target="../media/image80.wmf"/><Relationship Id="rId9" Type="http://schemas.openxmlformats.org/officeDocument/2006/relationships/image" Target="../media/image8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59.wmf"/><Relationship Id="rId7" Type="http://schemas.openxmlformats.org/officeDocument/2006/relationships/image" Target="../media/image7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9" Type="http://schemas.openxmlformats.org/officeDocument/2006/relationships/image" Target="../media/image9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12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6.wmf"/><Relationship Id="rId1" Type="http://schemas.openxmlformats.org/officeDocument/2006/relationships/image" Target="../media/image113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6.wmf"/><Relationship Id="rId1" Type="http://schemas.openxmlformats.org/officeDocument/2006/relationships/image" Target="../media/image113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12" Type="http://schemas.openxmlformats.org/officeDocument/2006/relationships/image" Target="../media/image139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11" Type="http://schemas.openxmlformats.org/officeDocument/2006/relationships/image" Target="../media/image138.wmf"/><Relationship Id="rId5" Type="http://schemas.openxmlformats.org/officeDocument/2006/relationships/image" Target="../media/image132.wmf"/><Relationship Id="rId10" Type="http://schemas.openxmlformats.org/officeDocument/2006/relationships/image" Target="../media/image137.wmf"/><Relationship Id="rId4" Type="http://schemas.openxmlformats.org/officeDocument/2006/relationships/image" Target="../media/image131.wmf"/><Relationship Id="rId9" Type="http://schemas.openxmlformats.org/officeDocument/2006/relationships/image" Target="../media/image13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40.wmf"/><Relationship Id="rId1" Type="http://schemas.openxmlformats.org/officeDocument/2006/relationships/image" Target="../media/image12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4" Type="http://schemas.openxmlformats.org/officeDocument/2006/relationships/image" Target="../media/image147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10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image" Target="../media/image157.wmf"/><Relationship Id="rId7" Type="http://schemas.openxmlformats.org/officeDocument/2006/relationships/image" Target="../media/image161.wmf"/><Relationship Id="rId12" Type="http://schemas.openxmlformats.org/officeDocument/2006/relationships/image" Target="../media/image166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11" Type="http://schemas.openxmlformats.org/officeDocument/2006/relationships/image" Target="../media/image165.wmf"/><Relationship Id="rId5" Type="http://schemas.openxmlformats.org/officeDocument/2006/relationships/image" Target="../media/image159.wmf"/><Relationship Id="rId10" Type="http://schemas.openxmlformats.org/officeDocument/2006/relationships/image" Target="../media/image164.wmf"/><Relationship Id="rId4" Type="http://schemas.openxmlformats.org/officeDocument/2006/relationships/image" Target="../media/image158.wmf"/><Relationship Id="rId9" Type="http://schemas.openxmlformats.org/officeDocument/2006/relationships/image" Target="../media/image163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4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>
            <a:lvl1pPr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>
            <a:lvl1pPr algn="r"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64713"/>
            <a:ext cx="30734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b" anchorCtr="0" compatLnSpc="1">
            <a:prstTxWarp prst="textNoShape">
              <a:avLst/>
            </a:prstTxWarp>
          </a:bodyPr>
          <a:lstStyle>
            <a:lvl1pPr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9764713"/>
            <a:ext cx="3074988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300"/>
            </a:lvl1pPr>
          </a:lstStyle>
          <a:p>
            <a:pPr>
              <a:defRPr/>
            </a:pPr>
            <a:fld id="{FC4600CF-6F06-4714-AF7B-190F71E060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999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>
            <a:lvl1pPr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>
            <a:lvl1pPr algn="r"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" y="765175"/>
            <a:ext cx="6788150" cy="381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840288"/>
            <a:ext cx="5222875" cy="466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64713"/>
            <a:ext cx="30734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b" anchorCtr="0" compatLnSpc="1">
            <a:prstTxWarp prst="textNoShape">
              <a:avLst/>
            </a:prstTxWarp>
          </a:bodyPr>
          <a:lstStyle>
            <a:lvl1pPr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9764713"/>
            <a:ext cx="3074988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300"/>
            </a:lvl1pPr>
          </a:lstStyle>
          <a:p>
            <a:pPr>
              <a:defRPr/>
            </a:pPr>
            <a:fld id="{B74319BE-11C6-4BB2-9552-47586B450A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834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914400" y="838200"/>
            <a:ext cx="1036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6"/>
          <p:cNvSpPr>
            <a:spLocks noChangeArrowheads="1"/>
          </p:cNvSpPr>
          <p:nvPr userDrawn="1"/>
        </p:nvSpPr>
        <p:spPr bwMode="auto">
          <a:xfrm>
            <a:off x="203200" y="6400803"/>
            <a:ext cx="11785600" cy="396875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990033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aseline="0" dirty="0"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SCST, Tongji Univ.</a:t>
            </a:r>
            <a:endParaRPr lang="zh-CN" altLang="en-US" sz="1800" baseline="0" dirty="0">
              <a:solidFill>
                <a:schemeClr val="bg1"/>
              </a:solidFill>
              <a:latin typeface="Calibri" panose="020F050202020403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4861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03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14400"/>
            <a:ext cx="10363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8346FB0-3C42-4F63-B766-701439F2A1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914400" y="838200"/>
            <a:ext cx="1036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1" name="矩形 6"/>
          <p:cNvSpPr>
            <a:spLocks noChangeArrowheads="1"/>
          </p:cNvSpPr>
          <p:nvPr userDrawn="1"/>
        </p:nvSpPr>
        <p:spPr bwMode="auto">
          <a:xfrm>
            <a:off x="203200" y="6400803"/>
            <a:ext cx="11785600" cy="396875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990033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r>
              <a:rPr lang="en-US" altLang="zh-CN" sz="1800" baseline="0" dirty="0"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SCST, Tongji Univ.</a:t>
            </a:r>
            <a:endParaRPr lang="zh-CN" altLang="en-US" sz="1800" dirty="0">
              <a:solidFill>
                <a:schemeClr val="bg1"/>
              </a:solidFill>
              <a:latin typeface="Calibri" panose="020F050202020403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2.png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55.wmf"/><Relationship Id="rId3" Type="http://schemas.openxmlformats.org/officeDocument/2006/relationships/oleObject" Target="../embeddings/oleObject58.bin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65.bin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0.bin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7.bin"/><Relationship Id="rId10" Type="http://schemas.openxmlformats.org/officeDocument/2006/relationships/oleObject" Target="../embeddings/oleObject63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62.bin"/><Relationship Id="rId14" Type="http://schemas.openxmlformats.org/officeDocument/2006/relationships/oleObject" Target="../embeddings/oleObject6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5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1.wmf"/><Relationship Id="rId11" Type="http://schemas.openxmlformats.org/officeDocument/2006/relationships/image" Target="../media/image63.wmf"/><Relationship Id="rId5" Type="http://schemas.openxmlformats.org/officeDocument/2006/relationships/oleObject" Target="../embeddings/oleObject73.bin"/><Relationship Id="rId10" Type="http://schemas.openxmlformats.org/officeDocument/2006/relationships/oleObject" Target="../embeddings/oleObject76.bin"/><Relationship Id="rId4" Type="http://schemas.openxmlformats.org/officeDocument/2006/relationships/image" Target="../media/image60.wmf"/><Relationship Id="rId9" Type="http://schemas.openxmlformats.org/officeDocument/2006/relationships/image" Target="../media/image6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image" Target="../media/image6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70.wmf"/><Relationship Id="rId3" Type="http://schemas.openxmlformats.org/officeDocument/2006/relationships/oleObject" Target="../embeddings/oleObject80.bin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69.wmf"/><Relationship Id="rId5" Type="http://schemas.openxmlformats.org/officeDocument/2006/relationships/oleObject" Target="../embeddings/oleObject81.bin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84.bin"/><Relationship Id="rId4" Type="http://schemas.openxmlformats.org/officeDocument/2006/relationships/image" Target="../media/image66.wmf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86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9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7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7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80.wmf"/><Relationship Id="rId18" Type="http://schemas.openxmlformats.org/officeDocument/2006/relationships/oleObject" Target="../embeddings/oleObject104.bin"/><Relationship Id="rId26" Type="http://schemas.openxmlformats.org/officeDocument/2006/relationships/image" Target="../media/image85.wmf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106.bin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101.bin"/><Relationship Id="rId17" Type="http://schemas.openxmlformats.org/officeDocument/2006/relationships/image" Target="../media/image81.wmf"/><Relationship Id="rId25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3.bin"/><Relationship Id="rId20" Type="http://schemas.openxmlformats.org/officeDocument/2006/relationships/image" Target="../media/image82.w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68.wmf"/><Relationship Id="rId24" Type="http://schemas.openxmlformats.org/officeDocument/2006/relationships/image" Target="../media/image84.wmf"/><Relationship Id="rId5" Type="http://schemas.openxmlformats.org/officeDocument/2006/relationships/oleObject" Target="../embeddings/oleObject96.bin"/><Relationship Id="rId15" Type="http://schemas.openxmlformats.org/officeDocument/2006/relationships/image" Target="../media/image70.wmf"/><Relationship Id="rId23" Type="http://schemas.openxmlformats.org/officeDocument/2006/relationships/oleObject" Target="../embeddings/oleObject107.bin"/><Relationship Id="rId10" Type="http://schemas.openxmlformats.org/officeDocument/2006/relationships/oleObject" Target="../embeddings/oleObject100.bin"/><Relationship Id="rId19" Type="http://schemas.openxmlformats.org/officeDocument/2006/relationships/oleObject" Target="../embeddings/oleObject105.bin"/><Relationship Id="rId4" Type="http://schemas.openxmlformats.org/officeDocument/2006/relationships/image" Target="../media/image66.wmf"/><Relationship Id="rId9" Type="http://schemas.openxmlformats.org/officeDocument/2006/relationships/oleObject" Target="../embeddings/oleObject99.bin"/><Relationship Id="rId14" Type="http://schemas.openxmlformats.org/officeDocument/2006/relationships/oleObject" Target="../embeddings/oleObject102.bin"/><Relationship Id="rId22" Type="http://schemas.openxmlformats.org/officeDocument/2006/relationships/image" Target="../media/image8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89.wmf"/><Relationship Id="rId3" Type="http://schemas.openxmlformats.org/officeDocument/2006/relationships/oleObject" Target="../embeddings/oleObject109.bin"/><Relationship Id="rId21" Type="http://schemas.openxmlformats.org/officeDocument/2006/relationships/image" Target="../media/image90.wmf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9.wmf"/><Relationship Id="rId20" Type="http://schemas.openxmlformats.org/officeDocument/2006/relationships/oleObject" Target="../embeddings/oleObject118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88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9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9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9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99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33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6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05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40.bin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12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13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117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47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120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52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27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35.wmf"/><Relationship Id="rId26" Type="http://schemas.openxmlformats.org/officeDocument/2006/relationships/image" Target="../media/image139.wmf"/><Relationship Id="rId3" Type="http://schemas.openxmlformats.org/officeDocument/2006/relationships/oleObject" Target="../embeddings/oleObject160.bin"/><Relationship Id="rId21" Type="http://schemas.openxmlformats.org/officeDocument/2006/relationships/oleObject" Target="../embeddings/oleObject169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167.bin"/><Relationship Id="rId25" Type="http://schemas.openxmlformats.org/officeDocument/2006/relationships/oleObject" Target="../embeddings/oleObject17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4.wmf"/><Relationship Id="rId20" Type="http://schemas.openxmlformats.org/officeDocument/2006/relationships/image" Target="../media/image136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64.bin"/><Relationship Id="rId24" Type="http://schemas.openxmlformats.org/officeDocument/2006/relationships/image" Target="../media/image138.wmf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23" Type="http://schemas.openxmlformats.org/officeDocument/2006/relationships/oleObject" Target="../embeddings/oleObject170.bin"/><Relationship Id="rId10" Type="http://schemas.openxmlformats.org/officeDocument/2006/relationships/image" Target="../media/image131.wmf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33.wmf"/><Relationship Id="rId22" Type="http://schemas.openxmlformats.org/officeDocument/2006/relationships/image" Target="../media/image137.wmf"/><Relationship Id="rId27" Type="http://schemas.openxmlformats.org/officeDocument/2006/relationships/oleObject" Target="../embeddings/oleObject172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26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78.bin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7.bin"/><Relationship Id="rId10" Type="http://schemas.openxmlformats.org/officeDocument/2006/relationships/image" Target="../media/image143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80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83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8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91.bin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0" Type="http://schemas.openxmlformats.org/officeDocument/2006/relationships/image" Target="../media/image152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54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162.wmf"/><Relationship Id="rId26" Type="http://schemas.openxmlformats.org/officeDocument/2006/relationships/oleObject" Target="../embeddings/oleObject203.bin"/><Relationship Id="rId3" Type="http://schemas.openxmlformats.org/officeDocument/2006/relationships/oleObject" Target="../embeddings/oleObject192.bin"/><Relationship Id="rId21" Type="http://schemas.openxmlformats.org/officeDocument/2006/relationships/image" Target="../media/image163.wmf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59.wmf"/><Relationship Id="rId17" Type="http://schemas.openxmlformats.org/officeDocument/2006/relationships/oleObject" Target="../embeddings/oleObject199.bin"/><Relationship Id="rId25" Type="http://schemas.openxmlformats.org/officeDocument/2006/relationships/image" Target="../media/image16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1.wmf"/><Relationship Id="rId20" Type="http://schemas.openxmlformats.org/officeDocument/2006/relationships/oleObject" Target="../embeddings/oleObject200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96.bin"/><Relationship Id="rId24" Type="http://schemas.openxmlformats.org/officeDocument/2006/relationships/oleObject" Target="../embeddings/oleObject202.bin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23" Type="http://schemas.openxmlformats.org/officeDocument/2006/relationships/image" Target="../media/image164.wmf"/><Relationship Id="rId10" Type="http://schemas.openxmlformats.org/officeDocument/2006/relationships/image" Target="../media/image158.wmf"/><Relationship Id="rId19" Type="http://schemas.openxmlformats.org/officeDocument/2006/relationships/image" Target="../media/image167.png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60.wmf"/><Relationship Id="rId22" Type="http://schemas.openxmlformats.org/officeDocument/2006/relationships/oleObject" Target="../embeddings/oleObject201.bin"/><Relationship Id="rId27" Type="http://schemas.openxmlformats.org/officeDocument/2006/relationships/image" Target="../media/image166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6.bin"/><Relationship Id="rId3" Type="http://schemas.openxmlformats.org/officeDocument/2006/relationships/image" Target="../media/image167.png"/><Relationship Id="rId7" Type="http://schemas.openxmlformats.org/officeDocument/2006/relationships/image" Target="../media/image1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05.bin"/><Relationship Id="rId5" Type="http://schemas.openxmlformats.org/officeDocument/2006/relationships/image" Target="../media/image163.wmf"/><Relationship Id="rId10" Type="http://schemas.openxmlformats.org/officeDocument/2006/relationships/image" Target="../media/image168.jpeg"/><Relationship Id="rId4" Type="http://schemas.openxmlformats.org/officeDocument/2006/relationships/oleObject" Target="../embeddings/oleObject204.bin"/><Relationship Id="rId9" Type="http://schemas.openxmlformats.org/officeDocument/2006/relationships/image" Target="../media/image165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6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F9AD4B2-64FF-421D-84FE-0DBDC2BB1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96" y="1111994"/>
            <a:ext cx="1065489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Chapter 09</a:t>
            </a:r>
            <a:b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Nonlinear Least-squares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7C58FEA-41C5-4857-9F6B-8EB61FB93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942" y="3612204"/>
            <a:ext cx="634300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600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Prof. Lin ZHANG</a:t>
            </a:r>
          </a:p>
          <a:p>
            <a:pPr algn="ctr">
              <a:spcBef>
                <a:spcPct val="0"/>
              </a:spcBef>
            </a:pPr>
            <a:r>
              <a:rPr lang="en-US" altLang="zh-CN" sz="2600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School of Computer Science and Technology</a:t>
            </a:r>
          </a:p>
          <a:p>
            <a:pPr algn="ctr">
              <a:spcBef>
                <a:spcPct val="0"/>
              </a:spcBef>
            </a:pPr>
            <a:r>
              <a:rPr lang="en-US" altLang="zh-CN" sz="2600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Tongji University</a:t>
            </a:r>
          </a:p>
        </p:txBody>
      </p:sp>
    </p:spTree>
  </p:cSld>
  <p:clrMapOvr>
    <a:masterClrMapping/>
  </p:clrMapOvr>
  <p:transition advTm="711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Descent Methods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0A32321-8F33-4AC5-915D-99A402C29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" y="914400"/>
            <a:ext cx="11055096" cy="499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 methods for non-linear optimization are iterative: from a starting point     the method produces a series of vectors               which (hopefully) converges to  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methods have measures to enforce the descending condition, </a:t>
            </a:r>
          </a:p>
          <a:p>
            <a:pPr lvl="1"/>
            <a:endParaRPr lang="en-US" altLang="zh-CN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 descent methods, in each iteration, we need to</a:t>
            </a:r>
          </a:p>
          <a:p>
            <a:pPr lvl="2"/>
            <a:r>
              <a:rPr lang="en-US" altLang="zh-CN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Figure out a suitable </a:t>
            </a:r>
            <a:r>
              <a:rPr lang="en-US" altLang="zh-CN" sz="2600" b="1" dirty="0">
                <a:solidFill>
                  <a:srgbClr val="9900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descent direction </a:t>
            </a:r>
            <a:r>
              <a:rPr lang="en-US" altLang="zh-CN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to update the parameter</a:t>
            </a:r>
          </a:p>
          <a:p>
            <a:pPr lvl="2"/>
            <a:r>
              <a:rPr lang="en-US" altLang="zh-CN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Find a </a:t>
            </a:r>
            <a:r>
              <a:rPr lang="en-US" altLang="zh-CN" sz="2600" b="1" dirty="0">
                <a:solidFill>
                  <a:srgbClr val="9900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step length </a:t>
            </a:r>
            <a:r>
              <a:rPr lang="en-US" altLang="zh-CN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giving good decrease in the </a:t>
            </a:r>
            <a:r>
              <a:rPr lang="en-US" altLang="zh-CN" sz="26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</a:t>
            </a:r>
            <a:r>
              <a:rPr lang="en-US" altLang="zh-CN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value</a:t>
            </a:r>
          </a:p>
        </p:txBody>
      </p:sp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id="{7118E182-23C3-47E2-92B6-7B83769D20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673131"/>
              </p:ext>
            </p:extLst>
          </p:nvPr>
        </p:nvGraphicFramePr>
        <p:xfrm>
          <a:off x="1927987" y="1395476"/>
          <a:ext cx="3333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65" name="Equation" r:id="rId3" imgW="177480" imgH="228600" progId="Equation.DSMT4">
                  <p:embed/>
                </p:oleObj>
              </mc:Choice>
              <mc:Fallback>
                <p:oleObj name="Equation" r:id="rId3" imgW="177480" imgH="22860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F6C42DC0-5635-4A2F-BA25-24AEAD46D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987" y="1395476"/>
                        <a:ext cx="3333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>
            <a:extLst>
              <a:ext uri="{FF2B5EF4-FFF2-40B4-BE49-F238E27FC236}">
                <a16:creationId xmlns:a16="http://schemas.microsoft.com/office/drawing/2014/main" id="{8B3056F9-5EB6-4481-9AFC-BECECFAAFF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254058"/>
              </p:ext>
            </p:extLst>
          </p:nvPr>
        </p:nvGraphicFramePr>
        <p:xfrm>
          <a:off x="8031983" y="1413585"/>
          <a:ext cx="10715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66" name="Equation" r:id="rId5" imgW="571320" imgH="228600" progId="Equation.DSMT4">
                  <p:embed/>
                </p:oleObj>
              </mc:Choice>
              <mc:Fallback>
                <p:oleObj name="Equation" r:id="rId5" imgW="571320" imgH="228600" progId="Equation.DSMT4">
                  <p:embed/>
                  <p:pic>
                    <p:nvPicPr>
                      <p:cNvPr id="23" name="Object 5">
                        <a:extLst>
                          <a:ext uri="{FF2B5EF4-FFF2-40B4-BE49-F238E27FC236}">
                            <a16:creationId xmlns:a16="http://schemas.microsoft.com/office/drawing/2014/main" id="{7118E182-23C3-47E2-92B6-7B83769D20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1983" y="1413585"/>
                        <a:ext cx="107156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">
            <a:extLst>
              <a:ext uri="{FF2B5EF4-FFF2-40B4-BE49-F238E27FC236}">
                <a16:creationId xmlns:a16="http://schemas.microsoft.com/office/drawing/2014/main" id="{32450B83-3DD5-430B-99DD-3086761298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49782"/>
              </p:ext>
            </p:extLst>
          </p:nvPr>
        </p:nvGraphicFramePr>
        <p:xfrm>
          <a:off x="4675505" y="1818386"/>
          <a:ext cx="3095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67" name="Equation" r:id="rId7" imgW="164880" imgH="190440" progId="Equation.DSMT4">
                  <p:embed/>
                </p:oleObj>
              </mc:Choice>
              <mc:Fallback>
                <p:oleObj name="Equation" r:id="rId7" imgW="164880" imgH="190440" progId="Equation.DSMT4">
                  <p:embed/>
                  <p:pic>
                    <p:nvPicPr>
                      <p:cNvPr id="23" name="Object 5">
                        <a:extLst>
                          <a:ext uri="{FF2B5EF4-FFF2-40B4-BE49-F238E27FC236}">
                            <a16:creationId xmlns:a16="http://schemas.microsoft.com/office/drawing/2014/main" id="{7118E182-23C3-47E2-92B6-7B83769D20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505" y="1818386"/>
                        <a:ext cx="30956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0D74A007-7546-4075-8ADC-8EA5214886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461259"/>
              </p:ext>
            </p:extLst>
          </p:nvPr>
        </p:nvGraphicFramePr>
        <p:xfrm>
          <a:off x="4244721" y="2786380"/>
          <a:ext cx="20240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68" name="Equation" r:id="rId9" imgW="1079280" imgH="253800" progId="Equation.DSMT4">
                  <p:embed/>
                </p:oleObj>
              </mc:Choice>
              <mc:Fallback>
                <p:oleObj name="Equation" r:id="rId9" imgW="1079280" imgH="253800" progId="Equation.DSMT4">
                  <p:embed/>
                  <p:pic>
                    <p:nvPicPr>
                      <p:cNvPr id="27" name="Object 5">
                        <a:extLst>
                          <a:ext uri="{FF2B5EF4-FFF2-40B4-BE49-F238E27FC236}">
                            <a16:creationId xmlns:a16="http://schemas.microsoft.com/office/drawing/2014/main" id="{32450B83-3DD5-430B-99DD-3086761298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721" y="2786380"/>
                        <a:ext cx="20240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DB4F129-1574-40F6-832F-21ADEECA22B8}"/>
              </a:ext>
            </a:extLst>
          </p:cNvPr>
          <p:cNvSpPr/>
          <p:nvPr/>
        </p:nvSpPr>
        <p:spPr>
          <a:xfrm>
            <a:off x="1060061" y="3312775"/>
            <a:ext cx="9676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ea typeface="ＭＳ Ｐゴシック" panose="020B0600070205080204" pitchFamily="34" charset="-128"/>
              </a:rPr>
              <a:t>Thus, these kinds of methods are referred to as “descent methods”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3721859"/>
      </p:ext>
    </p:extLst>
  </p:cSld>
  <p:clrMapOvr>
    <a:masterClrMapping/>
  </p:clrMapOvr>
  <p:transition advTm="12526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Descent Methods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C9E7E0-16DA-4943-A861-CE95FEB750B3}"/>
              </a:ext>
            </a:extLst>
          </p:cNvPr>
          <p:cNvSpPr txBox="1"/>
          <p:nvPr/>
        </p:nvSpPr>
        <p:spPr>
          <a:xfrm>
            <a:off x="804672" y="3399335"/>
            <a:ext cx="4052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Definition 3</a:t>
            </a:r>
            <a:r>
              <a:rPr lang="en-US" altLang="zh-CN" dirty="0"/>
              <a:t>: Descent direction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BCE600-A084-4495-9F34-3CE703B3660B}"/>
              </a:ext>
            </a:extLst>
          </p:cNvPr>
          <p:cNvSpPr txBox="1"/>
          <p:nvPr/>
        </p:nvSpPr>
        <p:spPr>
          <a:xfrm>
            <a:off x="804672" y="3917495"/>
            <a:ext cx="572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</a:t>
            </a:r>
            <a:r>
              <a:rPr lang="en-US" altLang="zh-CN" dirty="0"/>
              <a:t> is a descent direction for </a:t>
            </a:r>
            <a:r>
              <a:rPr lang="en-US" altLang="zh-CN" i="1" dirty="0"/>
              <a:t>F</a:t>
            </a:r>
            <a:r>
              <a:rPr lang="en-US" altLang="zh-CN" dirty="0"/>
              <a:t> at </a:t>
            </a:r>
            <a:r>
              <a:rPr lang="en-US" altLang="zh-CN" b="1" dirty="0"/>
              <a:t>x</a:t>
            </a:r>
            <a:r>
              <a:rPr lang="en-US" altLang="zh-CN" dirty="0"/>
              <a:t> if                     </a:t>
            </a:r>
            <a:endParaRPr lang="zh-CN" altLang="en-US" dirty="0"/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899E7772-6A7A-489D-B154-8EE56C3856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241498"/>
              </p:ext>
            </p:extLst>
          </p:nvPr>
        </p:nvGraphicFramePr>
        <p:xfrm>
          <a:off x="4288631" y="4498150"/>
          <a:ext cx="1436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29" name="Equation" r:id="rId3" imgW="761760" imgH="253800" progId="Equation.DSMT4">
                  <p:embed/>
                </p:oleObj>
              </mc:Choice>
              <mc:Fallback>
                <p:oleObj name="Equation" r:id="rId3" imgW="761760" imgH="253800" progId="Equation.DSMT4">
                  <p:embed/>
                  <p:pic>
                    <p:nvPicPr>
                      <p:cNvPr id="30" name="Object 5">
                        <a:extLst>
                          <a:ext uri="{FF2B5EF4-FFF2-40B4-BE49-F238E27FC236}">
                            <a16:creationId xmlns:a16="http://schemas.microsoft.com/office/drawing/2014/main" id="{B49B2377-CB79-4CED-82BC-61049711C8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8631" y="4498150"/>
                        <a:ext cx="14366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DB4756F-841B-470D-8206-819F122EB6BE}"/>
              </a:ext>
            </a:extLst>
          </p:cNvPr>
          <p:cNvSpPr/>
          <p:nvPr/>
        </p:nvSpPr>
        <p:spPr bwMode="auto">
          <a:xfrm>
            <a:off x="676656" y="3399335"/>
            <a:ext cx="10552176" cy="1639009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828263-3802-45EF-9E68-1E8C16B4F5DE}"/>
              </a:ext>
            </a:extLst>
          </p:cNvPr>
          <p:cNvSpPr txBox="1"/>
          <p:nvPr/>
        </p:nvSpPr>
        <p:spPr>
          <a:xfrm>
            <a:off x="810768" y="1013159"/>
            <a:ext cx="10418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Consider the variation of the </a:t>
            </a:r>
            <a:r>
              <a:rPr lang="en-US" altLang="zh-CN" i="1" dirty="0"/>
              <a:t>F</a:t>
            </a:r>
            <a:r>
              <a:rPr lang="en-US" altLang="zh-CN" dirty="0"/>
              <a:t>-value along the half line starting at </a:t>
            </a:r>
            <a:r>
              <a:rPr lang="en-US" altLang="zh-CN" b="1" dirty="0"/>
              <a:t>x</a:t>
            </a:r>
            <a:r>
              <a:rPr lang="en-US" altLang="zh-CN" dirty="0"/>
              <a:t> and with direction </a:t>
            </a:r>
            <a:r>
              <a:rPr lang="en-US" altLang="zh-CN" b="1" dirty="0"/>
              <a:t>h</a:t>
            </a:r>
            <a:r>
              <a:rPr lang="en-US" altLang="zh-CN" dirty="0"/>
              <a:t>,</a:t>
            </a:r>
            <a:endParaRPr lang="zh-CN" altLang="en-US" dirty="0"/>
          </a:p>
        </p:txBody>
      </p:sp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E3AB4456-9A68-495D-97D9-210245426A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756222"/>
              </p:ext>
            </p:extLst>
          </p:nvPr>
        </p:nvGraphicFramePr>
        <p:xfrm>
          <a:off x="2222500" y="1954213"/>
          <a:ext cx="48418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30" name="Equation" r:id="rId5" imgW="2577960" imgH="507960" progId="Equation.DSMT4">
                  <p:embed/>
                </p:oleObj>
              </mc:Choice>
              <mc:Fallback>
                <p:oleObj name="Equation" r:id="rId5" imgW="2577960" imgH="507960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1A73C93F-5801-4E34-B3B5-C84EB4BD29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1954213"/>
                        <a:ext cx="48418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136E2770-30EA-4CE0-BFE7-350DBDB3712B}"/>
              </a:ext>
            </a:extLst>
          </p:cNvPr>
          <p:cNvSpPr txBox="1"/>
          <p:nvPr/>
        </p:nvSpPr>
        <p:spPr>
          <a:xfrm>
            <a:off x="5925312" y="2469579"/>
            <a:ext cx="3255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sufficiently small  </a:t>
            </a:r>
            <a:endParaRPr lang="zh-CN" altLang="en-US" dirty="0"/>
          </a:p>
        </p:txBody>
      </p:sp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D58A46E9-41A9-4CE8-9DE2-F6A4121C18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855116"/>
              </p:ext>
            </p:extLst>
          </p:nvPr>
        </p:nvGraphicFramePr>
        <p:xfrm>
          <a:off x="8622411" y="2534793"/>
          <a:ext cx="71437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31" name="Equation" r:id="rId7" imgW="380880" imgH="177480" progId="Equation.DSMT4">
                  <p:embed/>
                </p:oleObj>
              </mc:Choice>
              <mc:Fallback>
                <p:oleObj name="Equation" r:id="rId7" imgW="380880" imgH="177480" progId="Equation.DSMT4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E3AB4456-9A68-495D-97D9-210245426A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2411" y="2534793"/>
                        <a:ext cx="714375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9310416"/>
      </p:ext>
    </p:extLst>
  </p:cSld>
  <p:clrMapOvr>
    <a:masterClrMapping/>
  </p:clrMapOvr>
  <p:transition advTm="12526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Descent Methods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4D641D-743C-4B0B-B325-37F09E6661B7}"/>
              </a:ext>
            </a:extLst>
          </p:cNvPr>
          <p:cNvSpPr/>
          <p:nvPr/>
        </p:nvSpPr>
        <p:spPr bwMode="auto">
          <a:xfrm>
            <a:off x="4297680" y="928116"/>
            <a:ext cx="2404872" cy="5212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Descent Methods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10D43F-41A4-4553-90C1-33FFDB297510}"/>
              </a:ext>
            </a:extLst>
          </p:cNvPr>
          <p:cNvSpPr/>
          <p:nvPr/>
        </p:nvSpPr>
        <p:spPr bwMode="auto">
          <a:xfrm>
            <a:off x="1527048" y="2046732"/>
            <a:ext cx="3520440" cy="10439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2-phase methods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/>
              <a:t>(direction and step length are determined in 2 phases </a:t>
            </a:r>
            <a:r>
              <a:rPr lang="en-US" altLang="zh-CN" sz="1800" b="1" dirty="0">
                <a:solidFill>
                  <a:srgbClr val="990033"/>
                </a:solidFill>
              </a:rPr>
              <a:t>separately</a:t>
            </a:r>
            <a:r>
              <a:rPr lang="en-US" altLang="zh-CN" sz="1800" dirty="0"/>
              <a:t>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ED8A7D-28E5-42B3-A0D7-DBE25934F4BB}"/>
              </a:ext>
            </a:extLst>
          </p:cNvPr>
          <p:cNvSpPr/>
          <p:nvPr/>
        </p:nvSpPr>
        <p:spPr bwMode="auto">
          <a:xfrm>
            <a:off x="5727192" y="2049780"/>
            <a:ext cx="4937760" cy="17129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-phase methods</a:t>
            </a:r>
          </a:p>
          <a:p>
            <a:pPr lvl="0" algn="ctr"/>
            <a:r>
              <a:rPr lang="en-US" altLang="zh-CN" sz="1800" dirty="0">
                <a:solidFill>
                  <a:srgbClr val="000000"/>
                </a:solidFill>
              </a:rPr>
              <a:t>(direction and step length are determined </a:t>
            </a:r>
            <a:r>
              <a:rPr lang="en-US" altLang="zh-CN" sz="1800" b="1" dirty="0">
                <a:solidFill>
                  <a:srgbClr val="990033"/>
                </a:solidFill>
              </a:rPr>
              <a:t>jointly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00000"/>
                </a:solidFill>
              </a:rPr>
              <a:t>Trust region methods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00000"/>
                </a:solidFill>
              </a:rPr>
              <a:t>Damped methods</a:t>
            </a:r>
          </a:p>
          <a:p>
            <a:pPr marL="800100" lvl="1" indent="-342900">
              <a:buSzPct val="5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00"/>
                </a:solidFill>
              </a:rPr>
              <a:t>Ex: Damped Newton method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4F4A318B-00C4-4543-A6F0-853CD3E061A6}"/>
              </a:ext>
            </a:extLst>
          </p:cNvPr>
          <p:cNvSpPr/>
          <p:nvPr/>
        </p:nvSpPr>
        <p:spPr bwMode="auto">
          <a:xfrm rot="5400000">
            <a:off x="5230368" y="-287274"/>
            <a:ext cx="539496" cy="4128516"/>
          </a:xfrm>
          <a:prstGeom prst="leftBrac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990033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2EE94F0-EEE2-4E64-9EE2-45CDDE8A8870}"/>
              </a:ext>
            </a:extLst>
          </p:cNvPr>
          <p:cNvSpPr/>
          <p:nvPr/>
        </p:nvSpPr>
        <p:spPr bwMode="auto">
          <a:xfrm>
            <a:off x="173736" y="3762756"/>
            <a:ext cx="2926080" cy="2409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Methods for computing </a:t>
            </a:r>
            <a:r>
              <a:rPr lang="en-US" altLang="zh-CN" dirty="0"/>
              <a:t>descent direction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Steepest descent</a:t>
            </a:r>
            <a:r>
              <a:rPr lang="en-US" altLang="zh-CN" sz="2000" dirty="0"/>
              <a:t> method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Newton</a:t>
            </a:r>
            <a:r>
              <a:rPr lang="en-US" altLang="zh-CN" sz="2000" dirty="0"/>
              <a:t>’s method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SD and Newton hybrid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3995C3-F7E4-4A09-82CA-BF6C3DF37F35}"/>
              </a:ext>
            </a:extLst>
          </p:cNvPr>
          <p:cNvSpPr/>
          <p:nvPr/>
        </p:nvSpPr>
        <p:spPr bwMode="auto">
          <a:xfrm>
            <a:off x="3422904" y="3762755"/>
            <a:ext cx="2072640" cy="2409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Methods for computing the step length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zh-CN" sz="2000" dirty="0"/>
              <a:t>Line search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E7158BB5-BF16-4514-91F7-5CEEF0C9DC0B}"/>
              </a:ext>
            </a:extLst>
          </p:cNvPr>
          <p:cNvSpPr/>
          <p:nvPr/>
        </p:nvSpPr>
        <p:spPr bwMode="auto">
          <a:xfrm rot="5400000">
            <a:off x="2672271" y="1392110"/>
            <a:ext cx="539496" cy="3936619"/>
          </a:xfrm>
          <a:prstGeom prst="leftBrac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990033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DD224C-DB8B-492B-B05A-D218ED669262}"/>
              </a:ext>
            </a:extLst>
          </p:cNvPr>
          <p:cNvSpPr txBox="1"/>
          <p:nvPr/>
        </p:nvSpPr>
        <p:spPr>
          <a:xfrm>
            <a:off x="1061215" y="3296352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Phase I</a:t>
            </a:r>
            <a:endParaRPr lang="zh-CN" altLang="en-US" sz="2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F370E3D-B677-4C24-9943-5A450F092C4B}"/>
              </a:ext>
            </a:extLst>
          </p:cNvPr>
          <p:cNvSpPr txBox="1"/>
          <p:nvPr/>
        </p:nvSpPr>
        <p:spPr>
          <a:xfrm>
            <a:off x="3835087" y="331475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Phase II</a:t>
            </a:r>
            <a:endParaRPr lang="zh-CN" altLang="en-US" sz="20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E84D8CA-426A-456F-922F-6480570A0367}"/>
              </a:ext>
            </a:extLst>
          </p:cNvPr>
          <p:cNvSpPr/>
          <p:nvPr/>
        </p:nvSpPr>
        <p:spPr bwMode="auto">
          <a:xfrm>
            <a:off x="125723" y="1641208"/>
            <a:ext cx="5477256" cy="4681728"/>
          </a:xfrm>
          <a:prstGeom prst="roundRect">
            <a:avLst>
              <a:gd name="adj" fmla="val 4310"/>
            </a:avLst>
          </a:prstGeom>
          <a:solidFill>
            <a:srgbClr val="FF6600">
              <a:alpha val="2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27114"/>
      </p:ext>
    </p:extLst>
  </p:cSld>
  <p:clrMapOvr>
    <a:masterClrMapping/>
  </p:clrMapOvr>
  <p:transition advTm="125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2-phase methods: General Algorithm Framework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B1F0E9-E302-4D69-BB55-624191E38393}"/>
              </a:ext>
            </a:extLst>
          </p:cNvPr>
          <p:cNvSpPr txBox="1"/>
          <p:nvPr/>
        </p:nvSpPr>
        <p:spPr>
          <a:xfrm>
            <a:off x="804672" y="1040183"/>
            <a:ext cx="7308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Algo#1</a:t>
            </a:r>
            <a:r>
              <a:rPr lang="en-US" altLang="zh-CN" dirty="0"/>
              <a:t>: 2-phase Descent Method (a general framework )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72908DF-9B9E-4A63-8C6D-098CAE4EE637}"/>
              </a:ext>
            </a:extLst>
          </p:cNvPr>
          <p:cNvSpPr/>
          <p:nvPr/>
        </p:nvSpPr>
        <p:spPr bwMode="auto">
          <a:xfrm>
            <a:off x="676656" y="1040183"/>
            <a:ext cx="10552176" cy="5040577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9F33730-A52C-416A-95AF-A1FCD3BFA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4" y="1664207"/>
            <a:ext cx="9665978" cy="398604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8DCDB9E-D3BA-4D4C-9F11-4C2BCABFE8C8}"/>
              </a:ext>
            </a:extLst>
          </p:cNvPr>
          <p:cNvSpPr/>
          <p:nvPr/>
        </p:nvSpPr>
        <p:spPr bwMode="auto">
          <a:xfrm>
            <a:off x="1728216" y="2880360"/>
            <a:ext cx="3730752" cy="39319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4355"/>
      </p:ext>
    </p:extLst>
  </p:cSld>
  <p:clrMapOvr>
    <a:masterClrMapping/>
  </p:clrMapOvr>
  <p:transition advTm="125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4" y="76200"/>
            <a:ext cx="10938638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2-phase methods: steepest descent to compute the descent direction 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B2F2A7-FD43-4F6C-AD0B-5B5C13C84F8F}"/>
              </a:ext>
            </a:extLst>
          </p:cNvPr>
          <p:cNvSpPr txBox="1"/>
          <p:nvPr/>
        </p:nvSpPr>
        <p:spPr>
          <a:xfrm>
            <a:off x="810768" y="1013159"/>
            <a:ext cx="10418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 we perform a step       with positive    , the relative gain in function value satisfies,</a:t>
            </a:r>
            <a:endParaRPr lang="zh-CN" altLang="en-US" dirty="0"/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42CD862C-A78A-447C-AAE5-08AE30875B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178467"/>
              </p:ext>
            </p:extLst>
          </p:nvPr>
        </p:nvGraphicFramePr>
        <p:xfrm>
          <a:off x="3967480" y="1098576"/>
          <a:ext cx="4286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4" name="Equation" r:id="rId3" imgW="228600" imgH="177480" progId="Equation.DSMT4">
                  <p:embed/>
                </p:oleObj>
              </mc:Choice>
              <mc:Fallback>
                <p:oleObj name="Equation" r:id="rId3" imgW="228600" imgH="177480" progId="Equation.DSMT4">
                  <p:embed/>
                  <p:pic>
                    <p:nvPicPr>
                      <p:cNvPr id="28" name="Object 5">
                        <a:extLst>
                          <a:ext uri="{FF2B5EF4-FFF2-40B4-BE49-F238E27FC236}">
                            <a16:creationId xmlns:a16="http://schemas.microsoft.com/office/drawing/2014/main" id="{0D74A007-7546-4075-8ADC-8EA5214886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480" y="1098576"/>
                        <a:ext cx="4286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043E71CE-03F2-4647-9E82-D36095C690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19976"/>
              </p:ext>
            </p:extLst>
          </p:nvPr>
        </p:nvGraphicFramePr>
        <p:xfrm>
          <a:off x="6070283" y="1166813"/>
          <a:ext cx="28575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5" name="Equation" r:id="rId5" imgW="152280" imgH="139680" progId="Equation.DSMT4">
                  <p:embed/>
                </p:oleObj>
              </mc:Choice>
              <mc:Fallback>
                <p:oleObj name="Equation" r:id="rId5" imgW="152280" imgH="139680" progId="Equation.DSMT4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42CD862C-A78A-447C-AAE5-08AE30875B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283" y="1166813"/>
                        <a:ext cx="285750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F11DCF10-6BD1-4EAC-99A2-A26E5075D8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11121"/>
              </p:ext>
            </p:extLst>
          </p:nvPr>
        </p:nvGraphicFramePr>
        <p:xfrm>
          <a:off x="2049145" y="1818323"/>
          <a:ext cx="7929563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6" name="Equation" r:id="rId7" imgW="4228920" imgH="1041120" progId="Equation.DSMT4">
                  <p:embed/>
                </p:oleObj>
              </mc:Choice>
              <mc:Fallback>
                <p:oleObj name="Equation" r:id="rId7" imgW="4228920" imgH="1041120" progId="Equation.DSMT4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42CD862C-A78A-447C-AAE5-08AE30875B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145" y="1818323"/>
                        <a:ext cx="7929563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8ED18DB3-986A-42FE-8D2D-B2628750AD0D}"/>
              </a:ext>
            </a:extLst>
          </p:cNvPr>
          <p:cNvSpPr txBox="1"/>
          <p:nvPr/>
        </p:nvSpPr>
        <p:spPr>
          <a:xfrm>
            <a:off x="804894" y="3897329"/>
            <a:ext cx="10418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where     is the angle between vectors    and</a:t>
            </a:r>
            <a:endParaRPr lang="zh-CN" altLang="en-US" dirty="0"/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BAF32EDE-0F2F-4951-BABB-2F21412819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667803"/>
              </p:ext>
            </p:extLst>
          </p:nvPr>
        </p:nvGraphicFramePr>
        <p:xfrm>
          <a:off x="5483860" y="3971608"/>
          <a:ext cx="23812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7" name="Equation" r:id="rId9" imgW="126720" imgH="164880" progId="Equation.DSMT4">
                  <p:embed/>
                </p:oleObj>
              </mc:Choice>
              <mc:Fallback>
                <p:oleObj name="Equation" r:id="rId9" imgW="126720" imgH="164880" progId="Equation.DSMT4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42CD862C-A78A-447C-AAE5-08AE30875B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860" y="3971608"/>
                        <a:ext cx="238125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CB038C95-B1D7-46D9-8751-042A59872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944341"/>
              </p:ext>
            </p:extLst>
          </p:nvPr>
        </p:nvGraphicFramePr>
        <p:xfrm>
          <a:off x="1736090" y="3990340"/>
          <a:ext cx="2381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8" name="Equation" r:id="rId11" imgW="126720" imgH="177480" progId="Equation.DSMT4">
                  <p:embed/>
                </p:oleObj>
              </mc:Choice>
              <mc:Fallback>
                <p:oleObj name="Equation" r:id="rId11" imgW="126720" imgH="177480" progId="Equation.DSMT4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BAF32EDE-0F2F-4951-BABB-2F21412819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090" y="3990340"/>
                        <a:ext cx="2381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485EC397-D661-4009-955C-80D4620CE1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521928"/>
              </p:ext>
            </p:extLst>
          </p:nvPr>
        </p:nvGraphicFramePr>
        <p:xfrm>
          <a:off x="6240463" y="3932238"/>
          <a:ext cx="7381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9" name="Equation" r:id="rId13" imgW="393480" imgH="253800" progId="Equation.DSMT4">
                  <p:embed/>
                </p:oleObj>
              </mc:Choice>
              <mc:Fallback>
                <p:oleObj name="Equation" r:id="rId13" imgW="393480" imgH="25380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F11DCF10-6BD1-4EAC-99A2-A26E5075D8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3932238"/>
                        <a:ext cx="738187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956F3A4C-4BB6-48F0-AB6E-87529BF0F90C}"/>
              </a:ext>
            </a:extLst>
          </p:cNvPr>
          <p:cNvSpPr txBox="1"/>
          <p:nvPr/>
        </p:nvSpPr>
        <p:spPr>
          <a:xfrm>
            <a:off x="808704" y="4369769"/>
            <a:ext cx="10418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shows that we get the greatest relative gain when          , i.e., we use the steepest descent direction </a:t>
            </a:r>
            <a:r>
              <a:rPr lang="en-US" altLang="zh-CN" b="1" dirty="0" err="1"/>
              <a:t>h</a:t>
            </a:r>
            <a:r>
              <a:rPr lang="en-US" altLang="zh-CN" i="1" baseline="-25000" dirty="0" err="1"/>
              <a:t>sd</a:t>
            </a:r>
            <a:r>
              <a:rPr lang="en-US" altLang="zh-CN" dirty="0"/>
              <a:t> given by </a:t>
            </a:r>
            <a:endParaRPr lang="zh-CN" altLang="en-US" dirty="0"/>
          </a:p>
        </p:txBody>
      </p:sp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3C9994CB-C9C6-4682-BAB0-EEC29F2A0C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808727"/>
              </p:ext>
            </p:extLst>
          </p:nvPr>
        </p:nvGraphicFramePr>
        <p:xfrm>
          <a:off x="7549833" y="4449747"/>
          <a:ext cx="7143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0" name="Equation" r:id="rId15" imgW="380880" imgH="177480" progId="Equation.DSMT4">
                  <p:embed/>
                </p:oleObj>
              </mc:Choice>
              <mc:Fallback>
                <p:oleObj name="Equation" r:id="rId15" imgW="380880" imgH="177480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CB038C95-B1D7-46D9-8751-042A598728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9833" y="4449747"/>
                        <a:ext cx="71437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>
            <a:extLst>
              <a:ext uri="{FF2B5EF4-FFF2-40B4-BE49-F238E27FC236}">
                <a16:creationId xmlns:a16="http://schemas.microsoft.com/office/drawing/2014/main" id="{C7109C97-C09C-47AB-9151-7ACF52E664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49500"/>
              </p:ext>
            </p:extLst>
          </p:nvPr>
        </p:nvGraphicFramePr>
        <p:xfrm>
          <a:off x="5640388" y="4779645"/>
          <a:ext cx="154463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1" name="Equation" r:id="rId17" imgW="825480" imgH="253800" progId="Equation.DSMT4">
                  <p:embed/>
                </p:oleObj>
              </mc:Choice>
              <mc:Fallback>
                <p:oleObj name="Equation" r:id="rId17" imgW="825480" imgH="253800" progId="Equation.DSMT4">
                  <p:embed/>
                  <p:pic>
                    <p:nvPicPr>
                      <p:cNvPr id="15" name="Object 5">
                        <a:extLst>
                          <a:ext uri="{FF2B5EF4-FFF2-40B4-BE49-F238E27FC236}">
                            <a16:creationId xmlns:a16="http://schemas.microsoft.com/office/drawing/2014/main" id="{485EC397-D661-4009-955C-80D4620CE1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388" y="4779645"/>
                        <a:ext cx="154463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40FD385A-7518-4CA8-AE99-747F684F3A9F}"/>
              </a:ext>
            </a:extLst>
          </p:cNvPr>
          <p:cNvSpPr txBox="1"/>
          <p:nvPr/>
        </p:nvSpPr>
        <p:spPr>
          <a:xfrm>
            <a:off x="812514" y="5425139"/>
            <a:ext cx="10418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is called the </a:t>
            </a:r>
            <a:r>
              <a:rPr lang="en-US" altLang="zh-CN" b="1" dirty="0">
                <a:solidFill>
                  <a:srgbClr val="FF0000"/>
                </a:solidFill>
              </a:rPr>
              <a:t>steepest gradient descent</a:t>
            </a:r>
            <a:r>
              <a:rPr lang="en-US" altLang="zh-CN" dirty="0"/>
              <a:t>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379414"/>
      </p:ext>
    </p:extLst>
  </p:cSld>
  <p:clrMapOvr>
    <a:masterClrMapping/>
  </p:clrMapOvr>
  <p:transition advTm="12526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4" y="76200"/>
            <a:ext cx="10938638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2-phase methods: steepest descent to compute the descent direction 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9A292DF8-A86A-4491-A3B9-4A5EAB471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" y="914400"/>
            <a:ext cx="11055096" cy="4849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/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Properties of the steepest descent methods</a:t>
            </a:r>
          </a:p>
          <a:p>
            <a:pPr lvl="2" algn="just"/>
            <a:r>
              <a:rPr lang="en-US" altLang="zh-CN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choice of descent direction is “the best” (locally) and we could combine it with an exact line search</a:t>
            </a:r>
          </a:p>
          <a:p>
            <a:pPr lvl="2" algn="just"/>
            <a:r>
              <a:rPr lang="en-US" altLang="zh-CN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method like this converges, but the final convergence is linear and often very slow</a:t>
            </a:r>
          </a:p>
          <a:p>
            <a:pPr lvl="2" algn="just"/>
            <a:r>
              <a:rPr lang="en-US" altLang="zh-CN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 many problems, however, the method has quite good performance in the initial stage of the iterative; Considerations like this have lead to the so-called hybrid methods, which – as the name suggests – are based on two different methods. One of which is good in the initial stage, like the gradient method, and another method which is good in the final stage, like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Newton’s method</a:t>
            </a:r>
          </a:p>
        </p:txBody>
      </p:sp>
    </p:spTree>
    <p:extLst>
      <p:ext uri="{BB962C8B-B14F-4D97-AF65-F5344CB8AC3E}">
        <p14:creationId xmlns:p14="http://schemas.microsoft.com/office/powerpoint/2010/main" val="1305630937"/>
      </p:ext>
    </p:extLst>
  </p:cSld>
  <p:clrMapOvr>
    <a:masterClrMapping/>
  </p:clrMapOvr>
  <p:transition advTm="12526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4" y="76200"/>
            <a:ext cx="1113622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2-phase methods: Newton’s method to compute the descent direction 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B2F2A7-FD43-4F6C-AD0B-5B5C13C84F8F}"/>
              </a:ext>
            </a:extLst>
          </p:cNvPr>
          <p:cNvSpPr txBox="1"/>
          <p:nvPr/>
        </p:nvSpPr>
        <p:spPr>
          <a:xfrm>
            <a:off x="810768" y="1013159"/>
            <a:ext cx="10418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Newton’s method is derived from the condition that </a:t>
            </a:r>
            <a:r>
              <a:rPr lang="en-US" altLang="zh-CN" b="1" dirty="0"/>
              <a:t>x</a:t>
            </a:r>
            <a:r>
              <a:rPr lang="en-US" altLang="zh-CN" baseline="30000" dirty="0"/>
              <a:t>*</a:t>
            </a:r>
            <a:r>
              <a:rPr lang="en-US" altLang="zh-CN" dirty="0"/>
              <a:t> is a stationary point, i.e.,</a:t>
            </a:r>
            <a:endParaRPr lang="zh-CN" altLang="en-US" dirty="0"/>
          </a:p>
        </p:txBody>
      </p:sp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187666B1-B4A0-427C-94E6-5500D3FA54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545507"/>
              </p:ext>
            </p:extLst>
          </p:nvPr>
        </p:nvGraphicFramePr>
        <p:xfrm>
          <a:off x="4759234" y="1450975"/>
          <a:ext cx="126206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93" name="Equation" r:id="rId3" imgW="672840" imgH="279360" progId="Equation.DSMT4">
                  <p:embed/>
                </p:oleObj>
              </mc:Choice>
              <mc:Fallback>
                <p:oleObj name="Equation" r:id="rId3" imgW="672840" imgH="279360" progId="Equation.DSMT4">
                  <p:embed/>
                  <p:pic>
                    <p:nvPicPr>
                      <p:cNvPr id="15" name="Object 5">
                        <a:extLst>
                          <a:ext uri="{FF2B5EF4-FFF2-40B4-BE49-F238E27FC236}">
                            <a16:creationId xmlns:a16="http://schemas.microsoft.com/office/drawing/2014/main" id="{485EC397-D661-4009-955C-80D4620CE1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234" y="1450975"/>
                        <a:ext cx="1262062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C1098EE-E4B2-4658-9A01-627AE366CCE1}"/>
              </a:ext>
            </a:extLst>
          </p:cNvPr>
          <p:cNvSpPr txBox="1"/>
          <p:nvPr/>
        </p:nvSpPr>
        <p:spPr>
          <a:xfrm>
            <a:off x="810766" y="2053066"/>
            <a:ext cx="10418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the current point </a:t>
            </a:r>
            <a:r>
              <a:rPr lang="en-US" altLang="zh-CN" b="1" dirty="0"/>
              <a:t>x</a:t>
            </a:r>
            <a:r>
              <a:rPr lang="en-US" altLang="zh-CN" dirty="0"/>
              <a:t>, along which direction moves how far (a vector </a:t>
            </a:r>
            <a:r>
              <a:rPr lang="en-US" altLang="zh-CN" b="1" dirty="0" err="1"/>
              <a:t>h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), will it be most possible to arrive at a stationary point? I.e., we solve </a:t>
            </a:r>
            <a:r>
              <a:rPr lang="en-US" altLang="zh-CN" b="1" dirty="0" err="1"/>
              <a:t>h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 from,</a:t>
            </a:r>
            <a:endParaRPr lang="zh-CN" altLang="en-US" dirty="0"/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9F27AB91-BB40-4493-A9AA-9477FFAB3A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081255"/>
              </p:ext>
            </p:extLst>
          </p:nvPr>
        </p:nvGraphicFramePr>
        <p:xfrm>
          <a:off x="4389438" y="3005138"/>
          <a:ext cx="17430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94" name="Equation" r:id="rId5" imgW="901440" imgH="253800" progId="Equation.DSMT4">
                  <p:embed/>
                </p:oleObj>
              </mc:Choice>
              <mc:Fallback>
                <p:oleObj name="Equation" r:id="rId5" imgW="901440" imgH="253800" progId="Equation.DSMT4">
                  <p:embed/>
                  <p:pic>
                    <p:nvPicPr>
                      <p:cNvPr id="22" name="Object 5">
                        <a:extLst>
                          <a:ext uri="{FF2B5EF4-FFF2-40B4-BE49-F238E27FC236}">
                            <a16:creationId xmlns:a16="http://schemas.microsoft.com/office/drawing/2014/main" id="{E9C13F90-FB53-4C48-9EA6-F57712A01D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8" y="3005138"/>
                        <a:ext cx="174307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B49AD53-FDD2-4E96-B8E2-6F16DB9668A3}"/>
              </a:ext>
            </a:extLst>
          </p:cNvPr>
          <p:cNvSpPr txBox="1"/>
          <p:nvPr/>
        </p:nvSpPr>
        <p:spPr>
          <a:xfrm>
            <a:off x="821229" y="3561551"/>
            <a:ext cx="4405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what is the solution to</a:t>
            </a:r>
            <a:r>
              <a:rPr lang="en-US" altLang="zh-CN" b="1" dirty="0"/>
              <a:t> </a:t>
            </a:r>
            <a:r>
              <a:rPr lang="en-US" altLang="zh-CN" b="1" dirty="0" err="1"/>
              <a:t>h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867954"/>
      </p:ext>
    </p:extLst>
  </p:cSld>
  <p:clrMapOvr>
    <a:masterClrMapping/>
  </p:clrMapOvr>
  <p:transition advTm="12526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4" y="76200"/>
            <a:ext cx="1113622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2-phase methods: Newton’s method to compute the descent direction 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22" name="Object 5">
            <a:extLst>
              <a:ext uri="{FF2B5EF4-FFF2-40B4-BE49-F238E27FC236}">
                <a16:creationId xmlns:a16="http://schemas.microsoft.com/office/drawing/2014/main" id="{E9C13F90-FB53-4C48-9EA6-F57712A01D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367133"/>
              </p:ext>
            </p:extLst>
          </p:nvPr>
        </p:nvGraphicFramePr>
        <p:xfrm>
          <a:off x="228411" y="887504"/>
          <a:ext cx="7582745" cy="5495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09" name="Equation" r:id="rId3" imgW="4914720" imgH="3530520" progId="Equation.DSMT4">
                  <p:embed/>
                </p:oleObj>
              </mc:Choice>
              <mc:Fallback>
                <p:oleObj name="Equation" r:id="rId3" imgW="4914720" imgH="3530520" progId="Equation.DSMT4">
                  <p:embed/>
                  <p:pic>
                    <p:nvPicPr>
                      <p:cNvPr id="22" name="Object 5">
                        <a:extLst>
                          <a:ext uri="{FF2B5EF4-FFF2-40B4-BE49-F238E27FC236}">
                            <a16:creationId xmlns:a16="http://schemas.microsoft.com/office/drawing/2014/main" id="{E9C13F90-FB53-4C48-9EA6-F57712A01D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11" y="887504"/>
                        <a:ext cx="7582745" cy="5495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37520E1A-79ED-4E92-B891-057A2D6D43E7}"/>
              </a:ext>
            </a:extLst>
          </p:cNvPr>
          <p:cNvSpPr txBox="1"/>
          <p:nvPr/>
        </p:nvSpPr>
        <p:spPr>
          <a:xfrm>
            <a:off x="8277359" y="915621"/>
            <a:ext cx="3322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 </a:t>
            </a:r>
            <a:r>
              <a:rPr lang="en-US" altLang="zh-CN" b="1" dirty="0" err="1"/>
              <a:t>h</a:t>
            </a:r>
            <a:r>
              <a:rPr lang="en-US" altLang="zh-CN" i="1" baseline="-25000" dirty="0" err="1"/>
              <a:t>n</a:t>
            </a:r>
            <a:r>
              <a:rPr lang="en-US" altLang="zh-CN" b="1" dirty="0"/>
              <a:t> </a:t>
            </a:r>
            <a:r>
              <a:rPr lang="en-US" altLang="zh-CN" dirty="0"/>
              <a:t>is the solution to,</a:t>
            </a:r>
            <a:endParaRPr lang="zh-CN" altLang="en-US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27FEC22C-BD70-495B-82E2-8BEB9003FA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714943"/>
              </p:ext>
            </p:extLst>
          </p:nvPr>
        </p:nvGraphicFramePr>
        <p:xfrm>
          <a:off x="8928100" y="1378043"/>
          <a:ext cx="177958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0" name="Equation" r:id="rId5" imgW="1155600" imgH="253800" progId="Equation.DSMT4">
                  <p:embed/>
                </p:oleObj>
              </mc:Choice>
              <mc:Fallback>
                <p:oleObj name="Equation" r:id="rId5" imgW="1155600" imgH="253800" progId="Equation.DSMT4">
                  <p:embed/>
                  <p:pic>
                    <p:nvPicPr>
                      <p:cNvPr id="22" name="Object 5">
                        <a:extLst>
                          <a:ext uri="{FF2B5EF4-FFF2-40B4-BE49-F238E27FC236}">
                            <a16:creationId xmlns:a16="http://schemas.microsoft.com/office/drawing/2014/main" id="{E9C13F90-FB53-4C48-9EA6-F57712A01D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0" y="1378043"/>
                        <a:ext cx="1779588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8059A11-8D4C-4544-BA07-FB7798E996BC}"/>
              </a:ext>
            </a:extLst>
          </p:cNvPr>
          <p:cNvSpPr txBox="1"/>
          <p:nvPr/>
        </p:nvSpPr>
        <p:spPr>
          <a:xfrm>
            <a:off x="8277359" y="1778318"/>
            <a:ext cx="3686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Suppose that         is positive definite, then,</a:t>
            </a:r>
            <a:endParaRPr lang="zh-CN" altLang="en-US" dirty="0"/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95A85B24-CA4C-4A1E-B103-A3FD3E981A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542498"/>
              </p:ext>
            </p:extLst>
          </p:nvPr>
        </p:nvGraphicFramePr>
        <p:xfrm>
          <a:off x="8528050" y="2694080"/>
          <a:ext cx="25812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1" name="Equation" r:id="rId7" imgW="1676160" imgH="253800" progId="Equation.DSMT4">
                  <p:embed/>
                </p:oleObj>
              </mc:Choice>
              <mc:Fallback>
                <p:oleObj name="Equation" r:id="rId7" imgW="1676160" imgH="25380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27FEC22C-BD70-495B-82E2-8BEB9003FA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8050" y="2694080"/>
                        <a:ext cx="25812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06245DA-52BA-4128-B3C2-2BA16A5D8279}"/>
              </a:ext>
            </a:extLst>
          </p:cNvPr>
          <p:cNvSpPr txBox="1"/>
          <p:nvPr/>
        </p:nvSpPr>
        <p:spPr>
          <a:xfrm>
            <a:off x="8277359" y="3053841"/>
            <a:ext cx="368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i.e.,</a:t>
            </a:r>
            <a:endParaRPr lang="zh-CN" altLang="en-US" dirty="0"/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4848919D-D214-4252-9A86-1AEF7F736A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89967"/>
              </p:ext>
            </p:extLst>
          </p:nvPr>
        </p:nvGraphicFramePr>
        <p:xfrm>
          <a:off x="9229725" y="3357247"/>
          <a:ext cx="11747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2" name="Equation" r:id="rId9" imgW="761760" imgH="253800" progId="Equation.DSMT4">
                  <p:embed/>
                </p:oleObj>
              </mc:Choice>
              <mc:Fallback>
                <p:oleObj name="Equation" r:id="rId9" imgW="761760" imgH="25380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95A85B24-CA4C-4A1E-B103-A3FD3E981A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9725" y="3357247"/>
                        <a:ext cx="11747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1A06482-9C1B-4392-B6FF-E6073779626B}"/>
              </a:ext>
            </a:extLst>
          </p:cNvPr>
          <p:cNvSpPr txBox="1"/>
          <p:nvPr/>
        </p:nvSpPr>
        <p:spPr>
          <a:xfrm>
            <a:off x="8277359" y="3758696"/>
            <a:ext cx="3686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indicates that     is a </a:t>
            </a:r>
            <a:r>
              <a:rPr lang="en-US" altLang="zh-CN" b="1" dirty="0">
                <a:solidFill>
                  <a:srgbClr val="FF0000"/>
                </a:solidFill>
              </a:rPr>
              <a:t>descent direction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20A6BBEE-2080-4D5A-A821-DE86A2F39C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71233"/>
              </p:ext>
            </p:extLst>
          </p:nvPr>
        </p:nvGraphicFramePr>
        <p:xfrm>
          <a:off x="10065102" y="3865057"/>
          <a:ext cx="2746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3"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4848919D-D214-4252-9A86-1AEF7F736A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5102" y="3865057"/>
                        <a:ext cx="274638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246E935D-354D-483B-9833-86575589EA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401689"/>
              </p:ext>
            </p:extLst>
          </p:nvPr>
        </p:nvGraphicFramePr>
        <p:xfrm>
          <a:off x="9979957" y="1851118"/>
          <a:ext cx="6254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14" name="Equation" r:id="rId13" imgW="406080" imgH="253800" progId="Equation.DSMT4">
                  <p:embed/>
                </p:oleObj>
              </mc:Choice>
              <mc:Fallback>
                <p:oleObj name="Equation" r:id="rId13" imgW="406080" imgH="25380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27FEC22C-BD70-495B-82E2-8BEB9003FA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9957" y="1851118"/>
                        <a:ext cx="6254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C8432A2B-A0DE-4B05-9EDC-5AB52D747A38}"/>
              </a:ext>
            </a:extLst>
          </p:cNvPr>
          <p:cNvSpPr txBox="1"/>
          <p:nvPr/>
        </p:nvSpPr>
        <p:spPr>
          <a:xfrm>
            <a:off x="6944262" y="4512939"/>
            <a:ext cx="5057786" cy="193899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rgbClr val="FFFF00"/>
                </a:solidFill>
              </a:rPr>
              <a:t>In classical Newton method, the update is (then it can be regarded as a 1-phase method),</a:t>
            </a:r>
          </a:p>
          <a:p>
            <a:pPr algn="just"/>
            <a:r>
              <a:rPr lang="en-US" altLang="zh-CN" sz="2000" dirty="0">
                <a:solidFill>
                  <a:srgbClr val="FFFF00"/>
                </a:solidFill>
              </a:rPr>
              <a:t>             </a:t>
            </a:r>
            <a:r>
              <a:rPr lang="en-US" altLang="zh-CN" sz="2000" b="1" dirty="0">
                <a:solidFill>
                  <a:srgbClr val="FFFF00"/>
                </a:solidFill>
              </a:rPr>
              <a:t>x</a:t>
            </a:r>
            <a:r>
              <a:rPr lang="en-US" altLang="zh-CN" sz="2000" dirty="0">
                <a:solidFill>
                  <a:srgbClr val="FFFF00"/>
                </a:solidFill>
              </a:rPr>
              <a:t>:=</a:t>
            </a:r>
            <a:r>
              <a:rPr lang="en-US" altLang="zh-CN" sz="2000" b="1" dirty="0">
                <a:solidFill>
                  <a:srgbClr val="FFFF00"/>
                </a:solidFill>
              </a:rPr>
              <a:t>x</a:t>
            </a:r>
            <a:r>
              <a:rPr lang="en-US" altLang="zh-CN" sz="2000" dirty="0">
                <a:solidFill>
                  <a:srgbClr val="FFFF00"/>
                </a:solidFill>
              </a:rPr>
              <a:t>+</a:t>
            </a:r>
            <a:r>
              <a:rPr lang="en-US" altLang="zh-CN" sz="2000" b="1" dirty="0">
                <a:solidFill>
                  <a:srgbClr val="FFFF00"/>
                </a:solidFill>
              </a:rPr>
              <a:t>h</a:t>
            </a:r>
            <a:r>
              <a:rPr lang="en-US" altLang="zh-CN" sz="2000" i="1" baseline="-25000" dirty="0">
                <a:solidFill>
                  <a:srgbClr val="FFFF00"/>
                </a:solidFill>
              </a:rPr>
              <a:t>n</a:t>
            </a:r>
          </a:p>
          <a:p>
            <a:pPr algn="just"/>
            <a:r>
              <a:rPr lang="en-US" altLang="zh-CN" sz="2000" dirty="0">
                <a:solidFill>
                  <a:srgbClr val="FFFF00"/>
                </a:solidFill>
              </a:rPr>
              <a:t>However, in most modern implementations,</a:t>
            </a:r>
          </a:p>
          <a:p>
            <a:pPr algn="just"/>
            <a:r>
              <a:rPr lang="en-US" altLang="zh-CN" sz="2000" dirty="0">
                <a:solidFill>
                  <a:srgbClr val="FFFF00"/>
                </a:solidFill>
              </a:rPr>
              <a:t>             x:=x+</a:t>
            </a:r>
            <a:r>
              <a:rPr lang="el-GR" altLang="zh-CN" sz="2000" i="1" dirty="0">
                <a:solidFill>
                  <a:srgbClr val="FFFF00"/>
                </a:solidFill>
              </a:rPr>
              <a:t>α</a:t>
            </a:r>
            <a:r>
              <a:rPr lang="en-US" altLang="zh-CN" sz="2000" b="1" dirty="0" err="1">
                <a:solidFill>
                  <a:srgbClr val="FFFF00"/>
                </a:solidFill>
              </a:rPr>
              <a:t>h</a:t>
            </a:r>
            <a:r>
              <a:rPr lang="en-US" altLang="zh-CN" sz="2000" i="1" baseline="-25000" dirty="0" err="1">
                <a:solidFill>
                  <a:srgbClr val="FFFF00"/>
                </a:solidFill>
              </a:rPr>
              <a:t>n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algn="just"/>
            <a:r>
              <a:rPr lang="en-US" altLang="zh-CN" sz="2000" dirty="0">
                <a:solidFill>
                  <a:srgbClr val="FFFF00"/>
                </a:solidFill>
              </a:rPr>
              <a:t>where </a:t>
            </a:r>
            <a:r>
              <a:rPr lang="el-GR" altLang="zh-CN" sz="2000" i="1" dirty="0">
                <a:solidFill>
                  <a:srgbClr val="FFFF00"/>
                </a:solidFill>
              </a:rPr>
              <a:t>α</a:t>
            </a:r>
            <a:r>
              <a:rPr lang="en-US" altLang="zh-CN" sz="2000" dirty="0">
                <a:solidFill>
                  <a:srgbClr val="FFFF00"/>
                </a:solidFill>
              </a:rPr>
              <a:t> is determined by line search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699092"/>
      </p:ext>
    </p:extLst>
  </p:cSld>
  <p:clrMapOvr>
    <a:masterClrMapping/>
  </p:clrMapOvr>
  <p:transition advTm="12526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4" y="76200"/>
            <a:ext cx="1113622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2-phase methods: Newton’s method to compute the descent direction 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D1D20AA-9657-413B-9C59-E2AB44DD7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" y="914400"/>
            <a:ext cx="11055096" cy="2484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/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Properties of the Newton’s method</a:t>
            </a:r>
          </a:p>
          <a:p>
            <a:pPr lvl="2" algn="just"/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Newton’s method is very good in the final stage of the iteration, where </a:t>
            </a:r>
            <a:r>
              <a:rPr lang="en-US" altLang="zh-CN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is close to </a:t>
            </a:r>
            <a:r>
              <a:rPr lang="en-US" altLang="zh-CN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endParaRPr lang="en-US" altLang="zh-CN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2" algn="just"/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Only when         is positive definite, it is sure that 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is a descent direction</a:t>
            </a:r>
          </a:p>
          <a:p>
            <a:pPr lvl="2" algn="just"/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So, we can build a hybrid method, based on Newton’s method and the steepest descent method,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52E545-2177-430F-B760-6B4F7267EA4E}"/>
              </a:ext>
            </a:extLst>
          </p:cNvPr>
          <p:cNvSpPr txBox="1"/>
          <p:nvPr/>
        </p:nvSpPr>
        <p:spPr>
          <a:xfrm>
            <a:off x="2274947" y="4122570"/>
            <a:ext cx="3685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            is positive definite</a:t>
            </a:r>
          </a:p>
          <a:p>
            <a:endParaRPr lang="en-US" altLang="zh-CN" dirty="0"/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     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0BB85ED9-BBD9-4C57-8CE3-B421E9F773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670661"/>
              </p:ext>
            </p:extLst>
          </p:nvPr>
        </p:nvGraphicFramePr>
        <p:xfrm>
          <a:off x="2675728" y="4154072"/>
          <a:ext cx="7842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8" name="Equation" r:id="rId3" imgW="406080" imgH="253800" progId="Equation.DSMT4">
                  <p:embed/>
                </p:oleObj>
              </mc:Choice>
              <mc:Fallback>
                <p:oleObj name="Equation" r:id="rId3" imgW="406080" imgH="253800" progId="Equation.DSMT4">
                  <p:embed/>
                  <p:pic>
                    <p:nvPicPr>
                      <p:cNvPr id="22" name="Object 5">
                        <a:extLst>
                          <a:ext uri="{FF2B5EF4-FFF2-40B4-BE49-F238E27FC236}">
                            <a16:creationId xmlns:a16="http://schemas.microsoft.com/office/drawing/2014/main" id="{E9C13F90-FB53-4C48-9EA6-F57712A01D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5728" y="4154072"/>
                        <a:ext cx="7842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FB8E4472-1865-444F-A475-48F406FD09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679208"/>
              </p:ext>
            </p:extLst>
          </p:nvPr>
        </p:nvGraphicFramePr>
        <p:xfrm>
          <a:off x="2802597" y="4608330"/>
          <a:ext cx="10033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9" name="Equation" r:id="rId5" imgW="520560" imgH="228600" progId="Equation.DSMT4">
                  <p:embed/>
                </p:oleObj>
              </mc:Choice>
              <mc:Fallback>
                <p:oleObj name="Equation" r:id="rId5" imgW="520560" imgH="228600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0BB85ED9-BBD9-4C57-8CE3-B421E9F773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2597" y="4608330"/>
                        <a:ext cx="10033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BB599A73-7B54-4FEA-9FCD-45351A3447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300843"/>
              </p:ext>
            </p:extLst>
          </p:nvPr>
        </p:nvGraphicFramePr>
        <p:xfrm>
          <a:off x="2799888" y="5263283"/>
          <a:ext cx="10763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0" name="Equation" r:id="rId7" imgW="558720" imgH="228600" progId="Equation.DSMT4">
                  <p:embed/>
                </p:oleObj>
              </mc:Choice>
              <mc:Fallback>
                <p:oleObj name="Equation" r:id="rId7" imgW="558720" imgH="228600" progId="Equation.DSMT4">
                  <p:embed/>
                  <p:pic>
                    <p:nvPicPr>
                      <p:cNvPr id="15" name="Object 5">
                        <a:extLst>
                          <a:ext uri="{FF2B5EF4-FFF2-40B4-BE49-F238E27FC236}">
                            <a16:creationId xmlns:a16="http://schemas.microsoft.com/office/drawing/2014/main" id="{FB8E4472-1865-444F-A475-48F406FD09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888" y="5263283"/>
                        <a:ext cx="10763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2CDEB732-2E06-4DB0-B6F5-581E5FFEC5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696147"/>
              </p:ext>
            </p:extLst>
          </p:nvPr>
        </p:nvGraphicFramePr>
        <p:xfrm>
          <a:off x="2339484" y="5724109"/>
          <a:ext cx="14668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1" name="Equation" r:id="rId9" imgW="761760" imgH="228600" progId="Equation.DSMT4">
                  <p:embed/>
                </p:oleObj>
              </mc:Choice>
              <mc:Fallback>
                <p:oleObj name="Equation" r:id="rId9" imgW="761760" imgH="228600" progId="Equation.DSMT4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BB599A73-7B54-4FEA-9FCD-45351A3447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484" y="5724109"/>
                        <a:ext cx="14668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846226DA-5DDC-477B-A9A8-BB4E38FE8162}"/>
              </a:ext>
            </a:extLst>
          </p:cNvPr>
          <p:cNvSpPr/>
          <p:nvPr/>
        </p:nvSpPr>
        <p:spPr bwMode="auto">
          <a:xfrm>
            <a:off x="1908412" y="4154072"/>
            <a:ext cx="4261608" cy="2016125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C8A67264-967F-487C-A255-229B84E53D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161514"/>
              </p:ext>
            </p:extLst>
          </p:nvPr>
        </p:nvGraphicFramePr>
        <p:xfrm>
          <a:off x="2906803" y="2299354"/>
          <a:ext cx="6254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2" name="Equation" r:id="rId11" imgW="406080" imgH="253800" progId="Equation.DSMT4">
                  <p:embed/>
                </p:oleObj>
              </mc:Choice>
              <mc:Fallback>
                <p:oleObj name="Equation" r:id="rId11" imgW="406080" imgH="253800" progId="Equation.DSMT4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246E935D-354D-483B-9833-86575589EA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803" y="2299354"/>
                        <a:ext cx="6254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41B89044-2757-4309-91FE-788FB0D85E41}"/>
              </a:ext>
            </a:extLst>
          </p:cNvPr>
          <p:cNvSpPr txBox="1"/>
          <p:nvPr/>
        </p:nvSpPr>
        <p:spPr>
          <a:xfrm>
            <a:off x="1782097" y="3658460"/>
            <a:ext cx="8534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Algo#1, we can use a hybrid method to get the descent direction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488465"/>
      </p:ext>
    </p:extLst>
  </p:cSld>
  <p:clrMapOvr>
    <a:masterClrMapping/>
  </p:clrMapOvr>
  <p:transition advTm="12526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2-phase methods: General Algorithm Framework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B1F0E9-E302-4D69-BB55-624191E38393}"/>
              </a:ext>
            </a:extLst>
          </p:cNvPr>
          <p:cNvSpPr txBox="1"/>
          <p:nvPr/>
        </p:nvSpPr>
        <p:spPr>
          <a:xfrm>
            <a:off x="804672" y="1040183"/>
            <a:ext cx="7213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Algo#1</a:t>
            </a:r>
            <a:r>
              <a:rPr lang="en-US" altLang="zh-CN" dirty="0"/>
              <a:t>: 2-phase Descent Method (a general framework )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72908DF-9B9E-4A63-8C6D-098CAE4EE637}"/>
              </a:ext>
            </a:extLst>
          </p:cNvPr>
          <p:cNvSpPr/>
          <p:nvPr/>
        </p:nvSpPr>
        <p:spPr bwMode="auto">
          <a:xfrm>
            <a:off x="676656" y="1040183"/>
            <a:ext cx="10552176" cy="5040577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9F33730-A52C-416A-95AF-A1FCD3BFA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4" y="1664207"/>
            <a:ext cx="9665978" cy="398604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8DCDB9E-D3BA-4D4C-9F11-4C2BCABFE8C8}"/>
              </a:ext>
            </a:extLst>
          </p:cNvPr>
          <p:cNvSpPr/>
          <p:nvPr/>
        </p:nvSpPr>
        <p:spPr bwMode="auto">
          <a:xfrm>
            <a:off x="1652715" y="2880360"/>
            <a:ext cx="3730752" cy="39319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825983"/>
      </p:ext>
    </p:extLst>
  </p:cSld>
  <p:clrMapOvr>
    <a:masterClrMapping/>
  </p:clrMapOvr>
  <p:transition advTm="125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00326 0.234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4" y="76200"/>
            <a:ext cx="10969895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Why is least squares an important problem?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318D8F-87FB-4B0A-B3AA-0F13A5D62BE1}"/>
              </a:ext>
            </a:extLst>
          </p:cNvPr>
          <p:cNvSpPr txBox="1"/>
          <p:nvPr/>
        </p:nvSpPr>
        <p:spPr>
          <a:xfrm>
            <a:off x="804672" y="851922"/>
            <a:ext cx="1050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 engineering fields, some mathematical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terminologies are often met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50078" y="2260725"/>
            <a:ext cx="2518948" cy="813619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Homogeneous</a:t>
            </a:r>
            <a:r>
              <a:rPr kumimoji="0" lang="en-US" altLang="zh-CN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linear equation system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13712" y="3478221"/>
            <a:ext cx="2620862" cy="813619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/>
              <a:t>I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nhomogeneous</a:t>
            </a:r>
            <a:r>
              <a:rPr kumimoji="0" lang="en-US" altLang="zh-CN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linear equation system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2967286" y="5828484"/>
            <a:ext cx="2747715" cy="473663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/>
              <a:t>Steepest descent method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296913" y="5682639"/>
            <a:ext cx="1505281" cy="482258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Line search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6006271" y="5828484"/>
            <a:ext cx="1910456" cy="473663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/>
              <a:t>Newton method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7520913" y="2379465"/>
            <a:ext cx="2420264" cy="473663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/>
              <a:t>Trust-region method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6868886" y="1695897"/>
            <a:ext cx="2154343" cy="473663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/>
              <a:t>Damped method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8178850" y="3072382"/>
            <a:ext cx="2838195" cy="473663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/>
              <a:t>Damped Newton method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4664689" y="1363186"/>
            <a:ext cx="2005796" cy="473663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/>
              <a:t>Jacobian matrix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2502281" y="1422588"/>
            <a:ext cx="1890266" cy="473663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/>
              <a:t>Hessian matrix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8274715" y="3850959"/>
            <a:ext cx="2624854" cy="473663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/>
              <a:t>Gauss-Newton method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8178850" y="4582681"/>
            <a:ext cx="3382526" cy="473663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/>
              <a:t>Levenberg</a:t>
            </a:r>
            <a:r>
              <a:rPr lang="en-US" altLang="zh-CN" sz="2000" dirty="0"/>
              <a:t>-Marquardt method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8274715" y="5629563"/>
            <a:ext cx="1982789" cy="473663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/>
              <a:t>Dog-leg method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9572" name="Picture 4" descr="åé¡ï¼å¼å°å°å­©çæè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381" y="2936005"/>
            <a:ext cx="2302117" cy="161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圆角矩形 20"/>
          <p:cNvSpPr/>
          <p:nvPr/>
        </p:nvSpPr>
        <p:spPr bwMode="auto">
          <a:xfrm>
            <a:off x="263035" y="4676522"/>
            <a:ext cx="2360473" cy="473507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Lagrange multiplier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曲线连接符 19"/>
          <p:cNvCxnSpPr>
            <a:stCxn id="109572" idx="0"/>
            <a:endCxn id="15" idx="2"/>
          </p:cNvCxnSpPr>
          <p:nvPr/>
        </p:nvCxnSpPr>
        <p:spPr bwMode="auto">
          <a:xfrm rot="5400000" flipH="1" flipV="1">
            <a:off x="4965435" y="2233854"/>
            <a:ext cx="1099156" cy="305147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曲线连接符 25"/>
          <p:cNvCxnSpPr>
            <a:stCxn id="109572" idx="0"/>
          </p:cNvCxnSpPr>
          <p:nvPr/>
        </p:nvCxnSpPr>
        <p:spPr bwMode="auto">
          <a:xfrm rot="16200000" flipV="1">
            <a:off x="4112228" y="1685792"/>
            <a:ext cx="1039754" cy="1460671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曲线连接符 28"/>
          <p:cNvCxnSpPr>
            <a:stCxn id="109572" idx="0"/>
            <a:endCxn id="7" idx="3"/>
          </p:cNvCxnSpPr>
          <p:nvPr/>
        </p:nvCxnSpPr>
        <p:spPr bwMode="auto">
          <a:xfrm rot="16200000" flipV="1">
            <a:off x="4131498" y="1705063"/>
            <a:ext cx="268470" cy="2193414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曲线连接符 31"/>
          <p:cNvCxnSpPr>
            <a:stCxn id="109572" idx="1"/>
            <a:endCxn id="8" idx="3"/>
          </p:cNvCxnSpPr>
          <p:nvPr/>
        </p:nvCxnSpPr>
        <p:spPr bwMode="auto">
          <a:xfrm rot="10800000" flipV="1">
            <a:off x="2734575" y="3742941"/>
            <a:ext cx="1476807" cy="14209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曲线连接符 34"/>
          <p:cNvCxnSpPr>
            <a:stCxn id="109572" idx="1"/>
            <a:endCxn id="21" idx="3"/>
          </p:cNvCxnSpPr>
          <p:nvPr/>
        </p:nvCxnSpPr>
        <p:spPr bwMode="auto">
          <a:xfrm rot="10800000" flipV="1">
            <a:off x="2623509" y="3742940"/>
            <a:ext cx="1587873" cy="117033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曲线连接符 37"/>
          <p:cNvCxnSpPr>
            <a:stCxn id="109572" idx="2"/>
            <a:endCxn id="10" idx="0"/>
          </p:cNvCxnSpPr>
          <p:nvPr/>
        </p:nvCxnSpPr>
        <p:spPr bwMode="auto">
          <a:xfrm rot="5400000">
            <a:off x="3139616" y="3459814"/>
            <a:ext cx="1132763" cy="331288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曲线连接符 48"/>
          <p:cNvCxnSpPr>
            <a:stCxn id="109572" idx="2"/>
            <a:endCxn id="9" idx="0"/>
          </p:cNvCxnSpPr>
          <p:nvPr/>
        </p:nvCxnSpPr>
        <p:spPr bwMode="auto">
          <a:xfrm rot="5400000">
            <a:off x="4212488" y="4678532"/>
            <a:ext cx="1278608" cy="102129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曲线连接符 51"/>
          <p:cNvCxnSpPr>
            <a:stCxn id="109572" idx="2"/>
            <a:endCxn id="11" idx="0"/>
          </p:cNvCxnSpPr>
          <p:nvPr/>
        </p:nvCxnSpPr>
        <p:spPr bwMode="auto">
          <a:xfrm rot="16200000" flipH="1">
            <a:off x="5522665" y="4389650"/>
            <a:ext cx="1278608" cy="159905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曲线连接符 53"/>
          <p:cNvCxnSpPr>
            <a:stCxn id="109572" idx="2"/>
            <a:endCxn id="19" idx="0"/>
          </p:cNvCxnSpPr>
          <p:nvPr/>
        </p:nvCxnSpPr>
        <p:spPr bwMode="auto">
          <a:xfrm rot="16200000" flipH="1">
            <a:off x="6774432" y="3137884"/>
            <a:ext cx="1079687" cy="390367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曲线连接符 56"/>
          <p:cNvCxnSpPr>
            <a:stCxn id="109572" idx="2"/>
            <a:endCxn id="18" idx="1"/>
          </p:cNvCxnSpPr>
          <p:nvPr/>
        </p:nvCxnSpPr>
        <p:spPr bwMode="auto">
          <a:xfrm rot="16200000" flipH="1">
            <a:off x="6635827" y="3276489"/>
            <a:ext cx="269637" cy="281641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曲线连接符 62"/>
          <p:cNvCxnSpPr>
            <a:stCxn id="109572" idx="3"/>
            <a:endCxn id="17" idx="1"/>
          </p:cNvCxnSpPr>
          <p:nvPr/>
        </p:nvCxnSpPr>
        <p:spPr bwMode="auto">
          <a:xfrm>
            <a:off x="6513498" y="3742941"/>
            <a:ext cx="1761217" cy="34485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曲线连接符 65"/>
          <p:cNvCxnSpPr>
            <a:stCxn id="109572" idx="3"/>
            <a:endCxn id="14" idx="1"/>
          </p:cNvCxnSpPr>
          <p:nvPr/>
        </p:nvCxnSpPr>
        <p:spPr bwMode="auto">
          <a:xfrm flipV="1">
            <a:off x="6513498" y="3309214"/>
            <a:ext cx="1665352" cy="43372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曲线连接符 67"/>
          <p:cNvCxnSpPr>
            <a:stCxn id="109572" idx="3"/>
            <a:endCxn id="12" idx="1"/>
          </p:cNvCxnSpPr>
          <p:nvPr/>
        </p:nvCxnSpPr>
        <p:spPr bwMode="auto">
          <a:xfrm flipV="1">
            <a:off x="6513498" y="2616297"/>
            <a:ext cx="1007415" cy="112664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曲线连接符 71"/>
          <p:cNvCxnSpPr>
            <a:stCxn id="109572" idx="0"/>
            <a:endCxn id="13" idx="1"/>
          </p:cNvCxnSpPr>
          <p:nvPr/>
        </p:nvCxnSpPr>
        <p:spPr bwMode="auto">
          <a:xfrm rot="5400000" flipH="1" flipV="1">
            <a:off x="5614025" y="1681144"/>
            <a:ext cx="1003276" cy="150644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85308302"/>
      </p:ext>
    </p:extLst>
  </p:cSld>
  <p:clrMapOvr>
    <a:masterClrMapping/>
  </p:clrMapOvr>
  <p:transition advTm="12526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4" y="76200"/>
            <a:ext cx="1113622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2-phase methods: Line search to find the step length 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28461A-65E0-4156-A9D9-C0DC66EF5658}"/>
              </a:ext>
            </a:extLst>
          </p:cNvPr>
          <p:cNvSpPr txBox="1"/>
          <p:nvPr/>
        </p:nvSpPr>
        <p:spPr>
          <a:xfrm>
            <a:off x="810767" y="895713"/>
            <a:ext cx="10766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Given a point </a:t>
            </a:r>
            <a:r>
              <a:rPr lang="en-US" altLang="zh-CN" b="1" dirty="0"/>
              <a:t>x</a:t>
            </a:r>
            <a:r>
              <a:rPr lang="en-US" altLang="zh-CN" dirty="0"/>
              <a:t> and a descent direction </a:t>
            </a:r>
            <a:r>
              <a:rPr lang="en-US" altLang="zh-CN" b="1" dirty="0"/>
              <a:t>h</a:t>
            </a:r>
            <a:r>
              <a:rPr lang="en-US" altLang="zh-CN" dirty="0"/>
              <a:t>. The next iteration step is a move from </a:t>
            </a:r>
            <a:r>
              <a:rPr lang="en-US" altLang="zh-CN" b="1" dirty="0"/>
              <a:t>x</a:t>
            </a:r>
            <a:r>
              <a:rPr lang="en-US" altLang="zh-CN" dirty="0"/>
              <a:t> in direction </a:t>
            </a:r>
            <a:r>
              <a:rPr lang="en-US" altLang="zh-CN" b="1" dirty="0"/>
              <a:t>h</a:t>
            </a:r>
            <a:r>
              <a:rPr lang="en-US" altLang="zh-CN" dirty="0"/>
              <a:t>. To find out, how far to move, we study the variation of the given function along the half line from </a:t>
            </a:r>
            <a:r>
              <a:rPr lang="en-US" altLang="zh-CN" b="1" dirty="0"/>
              <a:t>x</a:t>
            </a:r>
            <a:r>
              <a:rPr lang="en-US" altLang="zh-CN" dirty="0"/>
              <a:t> in the direction </a:t>
            </a:r>
            <a:r>
              <a:rPr lang="en-US" altLang="zh-CN" b="1" dirty="0"/>
              <a:t>h</a:t>
            </a:r>
            <a:r>
              <a:rPr lang="en-US" altLang="zh-CN" dirty="0"/>
              <a:t>,</a:t>
            </a:r>
            <a:endParaRPr lang="zh-CN" altLang="en-US" dirty="0"/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0C5989FF-D530-4225-85D0-7EA37B982A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52368"/>
              </p:ext>
            </p:extLst>
          </p:nvPr>
        </p:nvGraphicFramePr>
        <p:xfrm>
          <a:off x="2619375" y="2151310"/>
          <a:ext cx="22510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13" name="Equation" r:id="rId3" imgW="1168200" imgH="253800" progId="Equation.DSMT4">
                  <p:embed/>
                </p:oleObj>
              </mc:Choice>
              <mc:Fallback>
                <p:oleObj name="Equation" r:id="rId3" imgW="1168200" imgH="253800" progId="Equation.DSMT4">
                  <p:embed/>
                  <p:pic>
                    <p:nvPicPr>
                      <p:cNvPr id="15" name="Object 5">
                        <a:extLst>
                          <a:ext uri="{FF2B5EF4-FFF2-40B4-BE49-F238E27FC236}">
                            <a16:creationId xmlns:a16="http://schemas.microsoft.com/office/drawing/2014/main" id="{FB8E4472-1865-444F-A475-48F406FD09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2151310"/>
                        <a:ext cx="22510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1CCC7CCC-4569-49CD-BBEB-C142F6E16BDD}"/>
              </a:ext>
            </a:extLst>
          </p:cNvPr>
          <p:cNvSpPr txBox="1"/>
          <p:nvPr/>
        </p:nvSpPr>
        <p:spPr>
          <a:xfrm>
            <a:off x="4783652" y="2109444"/>
            <a:ext cx="2870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dirty="0"/>
              <a:t> and </a:t>
            </a:r>
            <a:r>
              <a:rPr lang="en-US" altLang="zh-CN" b="1" dirty="0"/>
              <a:t>h</a:t>
            </a:r>
            <a:r>
              <a:rPr lang="en-US" altLang="zh-CN" dirty="0"/>
              <a:t> are fixed, </a:t>
            </a:r>
            <a:endParaRPr lang="zh-CN" altLang="en-US" dirty="0"/>
          </a:p>
        </p:txBody>
      </p:sp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60651EB7-67DE-4C9C-9D43-74321359A1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390571"/>
              </p:ext>
            </p:extLst>
          </p:nvPr>
        </p:nvGraphicFramePr>
        <p:xfrm>
          <a:off x="7232335" y="2168088"/>
          <a:ext cx="70961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14" name="Equation" r:id="rId5" imgW="368280" imgH="177480" progId="Equation.DSMT4">
                  <p:embed/>
                </p:oleObj>
              </mc:Choice>
              <mc:Fallback>
                <p:oleObj name="Equation" r:id="rId5" imgW="368280" imgH="17748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0C5989FF-D530-4225-85D0-7EA37B982A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335" y="2168088"/>
                        <a:ext cx="70961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63A3E366-B36F-4BFB-8D5A-B733EF0471D3}"/>
              </a:ext>
            </a:extLst>
          </p:cNvPr>
          <p:cNvSpPr txBox="1"/>
          <p:nvPr/>
        </p:nvSpPr>
        <p:spPr>
          <a:xfrm>
            <a:off x="810767" y="2609791"/>
            <a:ext cx="778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Since </a:t>
            </a:r>
            <a:r>
              <a:rPr lang="en-US" altLang="zh-CN" b="1" dirty="0"/>
              <a:t>h</a:t>
            </a:r>
            <a:r>
              <a:rPr lang="en-US" altLang="zh-CN" dirty="0"/>
              <a:t> is a descent direction, when    is small </a:t>
            </a:r>
            <a:endParaRPr lang="zh-CN" altLang="en-US" dirty="0"/>
          </a:p>
        </p:txBody>
      </p:sp>
      <p:graphicFrame>
        <p:nvGraphicFramePr>
          <p:cNvPr id="22" name="Object 5">
            <a:extLst>
              <a:ext uri="{FF2B5EF4-FFF2-40B4-BE49-F238E27FC236}">
                <a16:creationId xmlns:a16="http://schemas.microsoft.com/office/drawing/2014/main" id="{243308C0-13A3-4AD3-85FB-19562ED0D8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89982"/>
              </p:ext>
            </p:extLst>
          </p:nvPr>
        </p:nvGraphicFramePr>
        <p:xfrm>
          <a:off x="5291880" y="2760444"/>
          <a:ext cx="293688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15" name="Equation" r:id="rId7" imgW="152280" imgH="139680" progId="Equation.DSMT4">
                  <p:embed/>
                </p:oleObj>
              </mc:Choice>
              <mc:Fallback>
                <p:oleObj name="Equation" r:id="rId7" imgW="152280" imgH="139680" progId="Equation.DSMT4">
                  <p:embed/>
                  <p:pic>
                    <p:nvPicPr>
                      <p:cNvPr id="20" name="Object 5">
                        <a:extLst>
                          <a:ext uri="{FF2B5EF4-FFF2-40B4-BE49-F238E27FC236}">
                            <a16:creationId xmlns:a16="http://schemas.microsoft.com/office/drawing/2014/main" id="{60651EB7-67DE-4C9C-9D43-74321359A1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880" y="2760444"/>
                        <a:ext cx="293688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id="{40EA03BC-5722-45E6-87E3-1D5D7D4CE1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011233"/>
              </p:ext>
            </p:extLst>
          </p:nvPr>
        </p:nvGraphicFramePr>
        <p:xfrm>
          <a:off x="6611486" y="2609791"/>
          <a:ext cx="15652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16" name="Equation" r:id="rId9" imgW="812520" imgH="253800" progId="Equation.DSMT4">
                  <p:embed/>
                </p:oleObj>
              </mc:Choice>
              <mc:Fallback>
                <p:oleObj name="Equation" r:id="rId9" imgW="812520" imgH="25380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0C5989FF-D530-4225-85D0-7EA37B982A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1486" y="2609791"/>
                        <a:ext cx="15652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78065E3A-5488-409A-802C-EEFBBF089936}"/>
              </a:ext>
            </a:extLst>
          </p:cNvPr>
          <p:cNvSpPr txBox="1"/>
          <p:nvPr/>
        </p:nvSpPr>
        <p:spPr>
          <a:xfrm>
            <a:off x="812164" y="3030639"/>
            <a:ext cx="5462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An example of the behavior of           , </a:t>
            </a:r>
            <a:endParaRPr lang="zh-CN" altLang="en-US" dirty="0"/>
          </a:p>
        </p:txBody>
      </p:sp>
      <p:graphicFrame>
        <p:nvGraphicFramePr>
          <p:cNvPr id="25" name="Object 5">
            <a:extLst>
              <a:ext uri="{FF2B5EF4-FFF2-40B4-BE49-F238E27FC236}">
                <a16:creationId xmlns:a16="http://schemas.microsoft.com/office/drawing/2014/main" id="{DFB693CC-A3A7-4B53-B5A2-B722832983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827544"/>
              </p:ext>
            </p:extLst>
          </p:nvPr>
        </p:nvGraphicFramePr>
        <p:xfrm>
          <a:off x="4715515" y="3045524"/>
          <a:ext cx="7096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17" name="Equation" r:id="rId11" imgW="368280" imgH="253800" progId="Equation.DSMT4">
                  <p:embed/>
                </p:oleObj>
              </mc:Choice>
              <mc:Fallback>
                <p:oleObj name="Equation" r:id="rId11" imgW="368280" imgH="25380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0C5989FF-D530-4225-85D0-7EA37B982A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5515" y="3045524"/>
                        <a:ext cx="7096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91FC394A-1555-4F80-B6CB-F33DDB12164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20874" y="3521585"/>
            <a:ext cx="3632557" cy="2595239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BCF98E67-75CB-48A4-900D-8FE13A3FDCF5}"/>
              </a:ext>
            </a:extLst>
          </p:cNvPr>
          <p:cNvSpPr txBox="1"/>
          <p:nvPr/>
        </p:nvSpPr>
        <p:spPr>
          <a:xfrm>
            <a:off x="2373479" y="6054566"/>
            <a:ext cx="5613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/>
              <a:t>Variation of the function value along the search line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9178127"/>
      </p:ext>
    </p:extLst>
  </p:cSld>
  <p:clrMapOvr>
    <a:masterClrMapping/>
  </p:clrMapOvr>
  <p:transition advTm="12526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0D1D20AA-9657-413B-9C59-E2AB44DD7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" y="914400"/>
            <a:ext cx="11055096" cy="229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/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Line search to determine </a:t>
            </a:r>
          </a:p>
          <a:p>
            <a:pPr lvl="2" algn="just"/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is iterated from an initial guess, e.g.,         , then three different situations can arise </a:t>
            </a: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0477B8AC-EC64-4034-853F-1536183C4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643177"/>
              </p:ext>
            </p:extLst>
          </p:nvPr>
        </p:nvGraphicFramePr>
        <p:xfrm>
          <a:off x="4710039" y="1082675"/>
          <a:ext cx="29368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44" name="Equation" r:id="rId3" imgW="152280" imgH="139680" progId="Equation.DSMT4">
                  <p:embed/>
                </p:oleObj>
              </mc:Choice>
              <mc:Fallback>
                <p:oleObj name="Equation" r:id="rId3" imgW="152280" imgH="139680" progId="Equation.DSMT4">
                  <p:embed/>
                  <p:pic>
                    <p:nvPicPr>
                      <p:cNvPr id="17" name="Object 5">
                        <a:extLst>
                          <a:ext uri="{FF2B5EF4-FFF2-40B4-BE49-F238E27FC236}">
                            <a16:creationId xmlns:a16="http://schemas.microsoft.com/office/drawing/2014/main" id="{2CDEB732-2E06-4DB0-B6F5-581E5FFEC5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039" y="1082675"/>
                        <a:ext cx="293688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DC65A4C4-2252-4A75-B8F2-FB458500F3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622643"/>
              </p:ext>
            </p:extLst>
          </p:nvPr>
        </p:nvGraphicFramePr>
        <p:xfrm>
          <a:off x="1506843" y="1546778"/>
          <a:ext cx="29368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45" name="Equation" r:id="rId5" imgW="152280" imgH="139680" progId="Equation.DSMT4">
                  <p:embed/>
                </p:oleObj>
              </mc:Choice>
              <mc:Fallback>
                <p:oleObj name="Equation" r:id="rId5" imgW="152280" imgH="139680" progId="Equation.DSMT4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0477B8AC-EC64-4034-853F-1536183C4B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843" y="1546778"/>
                        <a:ext cx="293688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>
            <a:extLst>
              <a:ext uri="{FF2B5EF4-FFF2-40B4-BE49-F238E27FC236}">
                <a16:creationId xmlns:a16="http://schemas.microsoft.com/office/drawing/2014/main" id="{1393CB00-AB78-4720-BACA-7CA134C9BE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70595"/>
              </p:ext>
            </p:extLst>
          </p:nvPr>
        </p:nvGraphicFramePr>
        <p:xfrm>
          <a:off x="6306718" y="1480555"/>
          <a:ext cx="68580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46" name="Equation" r:id="rId6" imgW="355320" imgH="177480" progId="Equation.DSMT4">
                  <p:embed/>
                </p:oleObj>
              </mc:Choice>
              <mc:Fallback>
                <p:oleObj name="Equation" r:id="rId6" imgW="355320" imgH="17748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DC65A4C4-2252-4A75-B8F2-FB458500F3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6718" y="1480555"/>
                        <a:ext cx="685800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162294F1-86E2-4570-9456-B429BBBD574D}"/>
              </a:ext>
            </a:extLst>
          </p:cNvPr>
          <p:cNvSpPr txBox="1"/>
          <p:nvPr/>
        </p:nvSpPr>
        <p:spPr>
          <a:xfrm>
            <a:off x="1417601" y="2282280"/>
            <a:ext cx="9857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1.    is so small that the gain in value of the function is very small;</a:t>
            </a:r>
            <a:endParaRPr lang="zh-CN" altLang="en-US" dirty="0"/>
          </a:p>
        </p:txBody>
      </p:sp>
      <p:graphicFrame>
        <p:nvGraphicFramePr>
          <p:cNvPr id="21" name="Object 5">
            <a:extLst>
              <a:ext uri="{FF2B5EF4-FFF2-40B4-BE49-F238E27FC236}">
                <a16:creationId xmlns:a16="http://schemas.microsoft.com/office/drawing/2014/main" id="{E4E98FD5-4653-4342-BEAE-E7FDEE604C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77187"/>
              </p:ext>
            </p:extLst>
          </p:nvPr>
        </p:nvGraphicFramePr>
        <p:xfrm>
          <a:off x="1743133" y="2420632"/>
          <a:ext cx="29368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47" name="Equation" r:id="rId8" imgW="152280" imgH="139680" progId="Equation.DSMT4">
                  <p:embed/>
                </p:oleObj>
              </mc:Choice>
              <mc:Fallback>
                <p:oleObj name="Equation" r:id="rId8" imgW="152280" imgH="13968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DC65A4C4-2252-4A75-B8F2-FB458500F3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133" y="2420632"/>
                        <a:ext cx="293688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>
            <a:extLst>
              <a:ext uri="{FF2B5EF4-FFF2-40B4-BE49-F238E27FC236}">
                <a16:creationId xmlns:a16="http://schemas.microsoft.com/office/drawing/2014/main" id="{4182787F-03F5-4DC3-B1AF-EFBBA39E35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010185"/>
              </p:ext>
            </p:extLst>
          </p:nvPr>
        </p:nvGraphicFramePr>
        <p:xfrm>
          <a:off x="1748689" y="2799223"/>
          <a:ext cx="29368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48" name="Equation" r:id="rId9" imgW="152280" imgH="139680" progId="Equation.DSMT4">
                  <p:embed/>
                </p:oleObj>
              </mc:Choice>
              <mc:Fallback>
                <p:oleObj name="Equation" r:id="rId9" imgW="152280" imgH="139680" progId="Equation.DSMT4">
                  <p:embed/>
                  <p:pic>
                    <p:nvPicPr>
                      <p:cNvPr id="21" name="Object 5">
                        <a:extLst>
                          <a:ext uri="{FF2B5EF4-FFF2-40B4-BE49-F238E27FC236}">
                            <a16:creationId xmlns:a16="http://schemas.microsoft.com/office/drawing/2014/main" id="{E4E98FD5-4653-4342-BEAE-E7FDEE604C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689" y="2799223"/>
                        <a:ext cx="293688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0E9434AB-7A7C-4354-A601-A57680B8A145}"/>
              </a:ext>
            </a:extLst>
          </p:cNvPr>
          <p:cNvSpPr txBox="1"/>
          <p:nvPr/>
        </p:nvSpPr>
        <p:spPr>
          <a:xfrm>
            <a:off x="1986012" y="2655281"/>
            <a:ext cx="284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should be increased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2E79795-0B65-4B09-8A4E-A4390DA9B0DA}"/>
              </a:ext>
            </a:extLst>
          </p:cNvPr>
          <p:cNvSpPr txBox="1"/>
          <p:nvPr/>
        </p:nvSpPr>
        <p:spPr>
          <a:xfrm>
            <a:off x="1418999" y="3030299"/>
            <a:ext cx="9857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2.    is too large:</a:t>
            </a:r>
            <a:endParaRPr lang="zh-CN" altLang="en-US" dirty="0"/>
          </a:p>
        </p:txBody>
      </p:sp>
      <p:graphicFrame>
        <p:nvGraphicFramePr>
          <p:cNvPr id="25" name="Object 5">
            <a:extLst>
              <a:ext uri="{FF2B5EF4-FFF2-40B4-BE49-F238E27FC236}">
                <a16:creationId xmlns:a16="http://schemas.microsoft.com/office/drawing/2014/main" id="{17A80500-0563-4099-9E75-727CCAD2FD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697750"/>
              </p:ext>
            </p:extLst>
          </p:nvPr>
        </p:nvGraphicFramePr>
        <p:xfrm>
          <a:off x="1744531" y="3168651"/>
          <a:ext cx="29368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49" name="Equation" r:id="rId10" imgW="152280" imgH="139680" progId="Equation.DSMT4">
                  <p:embed/>
                </p:oleObj>
              </mc:Choice>
              <mc:Fallback>
                <p:oleObj name="Equation" r:id="rId10" imgW="152280" imgH="139680" progId="Equation.DSMT4">
                  <p:embed/>
                  <p:pic>
                    <p:nvPicPr>
                      <p:cNvPr id="21" name="Object 5">
                        <a:extLst>
                          <a:ext uri="{FF2B5EF4-FFF2-40B4-BE49-F238E27FC236}">
                            <a16:creationId xmlns:a16="http://schemas.microsoft.com/office/drawing/2014/main" id="{E4E98FD5-4653-4342-BEAE-E7FDEE604C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531" y="3168651"/>
                        <a:ext cx="293688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">
            <a:extLst>
              <a:ext uri="{FF2B5EF4-FFF2-40B4-BE49-F238E27FC236}">
                <a16:creationId xmlns:a16="http://schemas.microsoft.com/office/drawing/2014/main" id="{3372BA82-72A9-4926-9B7D-1FEC264528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680262"/>
              </p:ext>
            </p:extLst>
          </p:nvPr>
        </p:nvGraphicFramePr>
        <p:xfrm>
          <a:off x="1750087" y="3547242"/>
          <a:ext cx="29368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50" name="Equation" r:id="rId11" imgW="152280" imgH="139680" progId="Equation.DSMT4">
                  <p:embed/>
                </p:oleObj>
              </mc:Choice>
              <mc:Fallback>
                <p:oleObj name="Equation" r:id="rId11" imgW="152280" imgH="139680" progId="Equation.DSMT4">
                  <p:embed/>
                  <p:pic>
                    <p:nvPicPr>
                      <p:cNvPr id="22" name="Object 5">
                        <a:extLst>
                          <a:ext uri="{FF2B5EF4-FFF2-40B4-BE49-F238E27FC236}">
                            <a16:creationId xmlns:a16="http://schemas.microsoft.com/office/drawing/2014/main" id="{4182787F-03F5-4DC3-B1AF-EFBBA39E35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087" y="3547242"/>
                        <a:ext cx="293688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9F7CA3B4-692A-4623-ADF3-2A857B23A158}"/>
              </a:ext>
            </a:extLst>
          </p:cNvPr>
          <p:cNvSpPr txBox="1"/>
          <p:nvPr/>
        </p:nvSpPr>
        <p:spPr>
          <a:xfrm>
            <a:off x="1987410" y="3403300"/>
            <a:ext cx="8305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should be decreased to satisfy the descent condition </a:t>
            </a:r>
            <a:endParaRPr lang="zh-CN" altLang="en-US" dirty="0"/>
          </a:p>
        </p:txBody>
      </p:sp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CD125707-128E-43CF-99F9-FEB8303EAB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556234"/>
              </p:ext>
            </p:extLst>
          </p:nvPr>
        </p:nvGraphicFramePr>
        <p:xfrm>
          <a:off x="3557821" y="3042101"/>
          <a:ext cx="15684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51" name="Equation" r:id="rId12" imgW="812520" imgH="253800" progId="Equation.DSMT4">
                  <p:embed/>
                </p:oleObj>
              </mc:Choice>
              <mc:Fallback>
                <p:oleObj name="Equation" r:id="rId12" imgW="812520" imgH="253800" progId="Equation.DSMT4">
                  <p:embed/>
                  <p:pic>
                    <p:nvPicPr>
                      <p:cNvPr id="19" name="Object 5">
                        <a:extLst>
                          <a:ext uri="{FF2B5EF4-FFF2-40B4-BE49-F238E27FC236}">
                            <a16:creationId xmlns:a16="http://schemas.microsoft.com/office/drawing/2014/main" id="{1393CB00-AB78-4720-BACA-7CA134C9BE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821" y="3042101"/>
                        <a:ext cx="15684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CAE248C1-12F8-4373-9ABB-CFA40050B305}"/>
              </a:ext>
            </a:extLst>
          </p:cNvPr>
          <p:cNvSpPr txBox="1"/>
          <p:nvPr/>
        </p:nvSpPr>
        <p:spPr>
          <a:xfrm>
            <a:off x="1420397" y="3820263"/>
            <a:ext cx="9857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3.     is close to the minimizer of           . Accept this     value </a:t>
            </a:r>
            <a:endParaRPr lang="zh-CN" altLang="en-US" dirty="0"/>
          </a:p>
        </p:txBody>
      </p:sp>
      <p:graphicFrame>
        <p:nvGraphicFramePr>
          <p:cNvPr id="30" name="Object 5">
            <a:extLst>
              <a:ext uri="{FF2B5EF4-FFF2-40B4-BE49-F238E27FC236}">
                <a16:creationId xmlns:a16="http://schemas.microsoft.com/office/drawing/2014/main" id="{BD544730-02D1-4C1B-8AE6-7A7A4BB3E6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369957"/>
              </p:ext>
            </p:extLst>
          </p:nvPr>
        </p:nvGraphicFramePr>
        <p:xfrm>
          <a:off x="1797223" y="3956788"/>
          <a:ext cx="29368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52" name="Equation" r:id="rId14" imgW="152280" imgH="139680" progId="Equation.DSMT4">
                  <p:embed/>
                </p:oleObj>
              </mc:Choice>
              <mc:Fallback>
                <p:oleObj name="Equation" r:id="rId14" imgW="152280" imgH="139680" progId="Equation.DSMT4">
                  <p:embed/>
                  <p:pic>
                    <p:nvPicPr>
                      <p:cNvPr id="25" name="Object 5">
                        <a:extLst>
                          <a:ext uri="{FF2B5EF4-FFF2-40B4-BE49-F238E27FC236}">
                            <a16:creationId xmlns:a16="http://schemas.microsoft.com/office/drawing/2014/main" id="{17A80500-0563-4099-9E75-727CCAD2FD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223" y="3956788"/>
                        <a:ext cx="293688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5">
            <a:extLst>
              <a:ext uri="{FF2B5EF4-FFF2-40B4-BE49-F238E27FC236}">
                <a16:creationId xmlns:a16="http://schemas.microsoft.com/office/drawing/2014/main" id="{081FBBDA-0CE6-4C6E-90B5-0D6E35DC9D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984167"/>
              </p:ext>
            </p:extLst>
          </p:nvPr>
        </p:nvGraphicFramePr>
        <p:xfrm>
          <a:off x="5525730" y="3831409"/>
          <a:ext cx="7096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53" name="Equation" r:id="rId15" imgW="368280" imgH="253800" progId="Equation.DSMT4">
                  <p:embed/>
                </p:oleObj>
              </mc:Choice>
              <mc:Fallback>
                <p:oleObj name="Equation" r:id="rId15" imgW="368280" imgH="253800" progId="Equation.DSMT4">
                  <p:embed/>
                  <p:pic>
                    <p:nvPicPr>
                      <p:cNvPr id="28" name="Object 5">
                        <a:extLst>
                          <a:ext uri="{FF2B5EF4-FFF2-40B4-BE49-F238E27FC236}">
                            <a16:creationId xmlns:a16="http://schemas.microsoft.com/office/drawing/2014/main" id="{CD125707-128E-43CF-99F9-FEB8303EAB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5730" y="3831409"/>
                        <a:ext cx="7096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5">
            <a:extLst>
              <a:ext uri="{FF2B5EF4-FFF2-40B4-BE49-F238E27FC236}">
                <a16:creationId xmlns:a16="http://schemas.microsoft.com/office/drawing/2014/main" id="{BC76CB3C-5FFF-4138-8406-69FA464592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39766"/>
              </p:ext>
            </p:extLst>
          </p:nvPr>
        </p:nvGraphicFramePr>
        <p:xfrm>
          <a:off x="7855472" y="3966964"/>
          <a:ext cx="29368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54" name="Equation" r:id="rId17" imgW="152280" imgH="139680" progId="Equation.DSMT4">
                  <p:embed/>
                </p:oleObj>
              </mc:Choice>
              <mc:Fallback>
                <p:oleObj name="Equation" r:id="rId17" imgW="152280" imgH="139680" progId="Equation.DSMT4">
                  <p:embed/>
                  <p:pic>
                    <p:nvPicPr>
                      <p:cNvPr id="30" name="Object 5">
                        <a:extLst>
                          <a:ext uri="{FF2B5EF4-FFF2-40B4-BE49-F238E27FC236}">
                            <a16:creationId xmlns:a16="http://schemas.microsoft.com/office/drawing/2014/main" id="{BD544730-02D1-4C1B-8AE6-7A7A4BB3E6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5472" y="3966964"/>
                        <a:ext cx="293688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2">
            <a:extLst>
              <a:ext uri="{FF2B5EF4-FFF2-40B4-BE49-F238E27FC236}">
                <a16:creationId xmlns:a16="http://schemas.microsoft.com/office/drawing/2014/main" id="{916CCD5A-FF6A-4585-ABFC-011CBCD9C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11362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>
                <a:ea typeface="楷体" panose="02010609060101010101" pitchFamily="49" charset="-122"/>
                <a:cs typeface="Calibri" panose="020F0502020204030204" pitchFamily="34" charset="0"/>
              </a:rPr>
              <a:t>2-phase methods: Line search to find the step length 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42374"/>
      </p:ext>
    </p:extLst>
  </p:cSld>
  <p:clrMapOvr>
    <a:masterClrMapping/>
  </p:clrMapOvr>
  <p:transition advTm="12526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Descent Methods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4D641D-743C-4B0B-B325-37F09E6661B7}"/>
              </a:ext>
            </a:extLst>
          </p:cNvPr>
          <p:cNvSpPr/>
          <p:nvPr/>
        </p:nvSpPr>
        <p:spPr bwMode="auto">
          <a:xfrm>
            <a:off x="4297680" y="928116"/>
            <a:ext cx="2404872" cy="5212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Descent Methods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10D43F-41A4-4553-90C1-33FFDB297510}"/>
              </a:ext>
            </a:extLst>
          </p:cNvPr>
          <p:cNvSpPr/>
          <p:nvPr/>
        </p:nvSpPr>
        <p:spPr bwMode="auto">
          <a:xfrm>
            <a:off x="1527048" y="2046732"/>
            <a:ext cx="3520440" cy="10439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2-phase methods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/>
              <a:t>(direction and step length are determined in 2 phases </a:t>
            </a:r>
            <a:r>
              <a:rPr lang="en-US" altLang="zh-CN" sz="1800" b="1" dirty="0">
                <a:solidFill>
                  <a:srgbClr val="990033"/>
                </a:solidFill>
              </a:rPr>
              <a:t>separately</a:t>
            </a:r>
            <a:r>
              <a:rPr lang="en-US" altLang="zh-CN" sz="1800" dirty="0"/>
              <a:t>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ED8A7D-28E5-42B3-A0D7-DBE25934F4BB}"/>
              </a:ext>
            </a:extLst>
          </p:cNvPr>
          <p:cNvSpPr/>
          <p:nvPr/>
        </p:nvSpPr>
        <p:spPr bwMode="auto">
          <a:xfrm>
            <a:off x="5727192" y="2049780"/>
            <a:ext cx="4937760" cy="17129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-phase methods</a:t>
            </a:r>
          </a:p>
          <a:p>
            <a:pPr lvl="0" algn="ctr"/>
            <a:r>
              <a:rPr lang="en-US" altLang="zh-CN" sz="1800" dirty="0">
                <a:solidFill>
                  <a:srgbClr val="000000"/>
                </a:solidFill>
              </a:rPr>
              <a:t>(direction and step length are determined </a:t>
            </a:r>
            <a:r>
              <a:rPr lang="en-US" altLang="zh-CN" sz="1800" b="1" dirty="0">
                <a:solidFill>
                  <a:srgbClr val="990033"/>
                </a:solidFill>
              </a:rPr>
              <a:t>jointly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00000"/>
                </a:solidFill>
              </a:rPr>
              <a:t>Trust region methods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00000"/>
                </a:solidFill>
              </a:rPr>
              <a:t>Damped methods</a:t>
            </a:r>
          </a:p>
          <a:p>
            <a:pPr marL="800100" lvl="1" indent="-342900">
              <a:buSzPct val="5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00"/>
                </a:solidFill>
              </a:rPr>
              <a:t>Ex: Damped Newton method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4F4A318B-00C4-4543-A6F0-853CD3E061A6}"/>
              </a:ext>
            </a:extLst>
          </p:cNvPr>
          <p:cNvSpPr/>
          <p:nvPr/>
        </p:nvSpPr>
        <p:spPr bwMode="auto">
          <a:xfrm rot="5400000">
            <a:off x="5230368" y="-287274"/>
            <a:ext cx="539496" cy="4128516"/>
          </a:xfrm>
          <a:prstGeom prst="leftBrac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990033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2EE94F0-EEE2-4E64-9EE2-45CDDE8A8870}"/>
              </a:ext>
            </a:extLst>
          </p:cNvPr>
          <p:cNvSpPr/>
          <p:nvPr/>
        </p:nvSpPr>
        <p:spPr bwMode="auto">
          <a:xfrm>
            <a:off x="173736" y="3762756"/>
            <a:ext cx="2926080" cy="2409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Methods for computing </a:t>
            </a:r>
            <a:r>
              <a:rPr lang="en-US" altLang="zh-CN" dirty="0"/>
              <a:t>descent direction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Steepest descent</a:t>
            </a:r>
            <a:r>
              <a:rPr lang="en-US" altLang="zh-CN" sz="2000" dirty="0"/>
              <a:t> method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Newton</a:t>
            </a:r>
            <a:r>
              <a:rPr lang="en-US" altLang="zh-CN" sz="2000" dirty="0"/>
              <a:t>’s method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SD and Newton hybrid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3995C3-F7E4-4A09-82CA-BF6C3DF37F35}"/>
              </a:ext>
            </a:extLst>
          </p:cNvPr>
          <p:cNvSpPr/>
          <p:nvPr/>
        </p:nvSpPr>
        <p:spPr bwMode="auto">
          <a:xfrm>
            <a:off x="3422904" y="3762755"/>
            <a:ext cx="2072640" cy="2409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Methods for computing the step length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zh-CN" sz="2000" dirty="0"/>
              <a:t>Line search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E7158BB5-BF16-4514-91F7-5CEEF0C9DC0B}"/>
              </a:ext>
            </a:extLst>
          </p:cNvPr>
          <p:cNvSpPr/>
          <p:nvPr/>
        </p:nvSpPr>
        <p:spPr bwMode="auto">
          <a:xfrm rot="5400000">
            <a:off x="2672271" y="1392110"/>
            <a:ext cx="539496" cy="3936619"/>
          </a:xfrm>
          <a:prstGeom prst="leftBrac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990033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DD224C-DB8B-492B-B05A-D218ED669262}"/>
              </a:ext>
            </a:extLst>
          </p:cNvPr>
          <p:cNvSpPr txBox="1"/>
          <p:nvPr/>
        </p:nvSpPr>
        <p:spPr>
          <a:xfrm>
            <a:off x="1061215" y="3296352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Phase I</a:t>
            </a:r>
            <a:endParaRPr lang="zh-CN" altLang="en-US" sz="2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F370E3D-B677-4C24-9943-5A450F092C4B}"/>
              </a:ext>
            </a:extLst>
          </p:cNvPr>
          <p:cNvSpPr txBox="1"/>
          <p:nvPr/>
        </p:nvSpPr>
        <p:spPr>
          <a:xfrm>
            <a:off x="3835087" y="331475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Phase II</a:t>
            </a:r>
            <a:endParaRPr lang="zh-CN" altLang="en-US" sz="20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E84D8CA-426A-456F-922F-6480570A0367}"/>
              </a:ext>
            </a:extLst>
          </p:cNvPr>
          <p:cNvSpPr/>
          <p:nvPr/>
        </p:nvSpPr>
        <p:spPr bwMode="auto">
          <a:xfrm>
            <a:off x="125723" y="1641208"/>
            <a:ext cx="5477256" cy="4681728"/>
          </a:xfrm>
          <a:prstGeom prst="roundRect">
            <a:avLst>
              <a:gd name="adj" fmla="val 4310"/>
            </a:avLst>
          </a:prstGeom>
          <a:solidFill>
            <a:srgbClr val="FF6600">
              <a:alpha val="2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53514"/>
      </p:ext>
    </p:extLst>
  </p:cSld>
  <p:clrMapOvr>
    <a:masterClrMapping/>
  </p:clrMapOvr>
  <p:transition advTm="125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45729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6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4" y="76200"/>
            <a:ext cx="1113622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1-phase methods: approximation model for </a:t>
            </a:r>
            <a:r>
              <a:rPr lang="en-US" altLang="zh-CN" sz="3000" i="1" dirty="0">
                <a:ea typeface="楷体" panose="02010609060101010101" pitchFamily="49" charset="-122"/>
                <a:cs typeface="Calibri" panose="020F0502020204030204" pitchFamily="34" charset="0"/>
              </a:rPr>
              <a:t>F</a:t>
            </a:r>
            <a:endParaRPr lang="zh-CN" altLang="en-US" sz="3000" i="1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28461A-65E0-4156-A9D9-C0DC66EF5658}"/>
              </a:ext>
            </a:extLst>
          </p:cNvPr>
          <p:cNvSpPr txBox="1"/>
          <p:nvPr/>
        </p:nvSpPr>
        <p:spPr>
          <a:xfrm>
            <a:off x="810767" y="895713"/>
            <a:ext cx="10766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Both trust region and damped methods assume that we have a model </a:t>
            </a:r>
            <a:r>
              <a:rPr lang="en-US" altLang="zh-CN" i="1" dirty="0"/>
              <a:t>L</a:t>
            </a:r>
            <a:r>
              <a:rPr lang="en-US" altLang="zh-CN" dirty="0"/>
              <a:t> of the behavior of </a:t>
            </a:r>
            <a:r>
              <a:rPr lang="en-US" altLang="zh-CN" i="1" dirty="0"/>
              <a:t>F</a:t>
            </a:r>
            <a:r>
              <a:rPr lang="en-US" altLang="zh-CN" dirty="0"/>
              <a:t> in the neighborhood of the current iterate </a:t>
            </a:r>
            <a:r>
              <a:rPr lang="en-US" altLang="zh-CN" b="1" dirty="0"/>
              <a:t>x</a:t>
            </a:r>
            <a:r>
              <a:rPr lang="en-US" altLang="zh-CN" dirty="0"/>
              <a:t>,</a:t>
            </a:r>
            <a:endParaRPr lang="zh-CN" altLang="en-US" dirty="0"/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0C5989FF-D530-4225-85D0-7EA37B982A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066390"/>
              </p:ext>
            </p:extLst>
          </p:nvPr>
        </p:nvGraphicFramePr>
        <p:xfrm>
          <a:off x="2900263" y="1763276"/>
          <a:ext cx="479583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98" name="Equation" r:id="rId3" imgW="2489040" imgH="393480" progId="Equation.DSMT4">
                  <p:embed/>
                </p:oleObj>
              </mc:Choice>
              <mc:Fallback>
                <p:oleObj name="Equation" r:id="rId3" imgW="2489040" imgH="39348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0C5989FF-D530-4225-85D0-7EA37B982A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263" y="1763276"/>
                        <a:ext cx="4795838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4269E38F-37DB-496B-80FD-4D17BA954091}"/>
              </a:ext>
            </a:extLst>
          </p:cNvPr>
          <p:cNvSpPr txBox="1"/>
          <p:nvPr/>
        </p:nvSpPr>
        <p:spPr>
          <a:xfrm>
            <a:off x="810766" y="2423883"/>
            <a:ext cx="1076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where            and               is symmetric</a:t>
            </a:r>
            <a:endParaRPr lang="zh-CN" altLang="en-US" dirty="0"/>
          </a:p>
        </p:txBody>
      </p:sp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94479137-1EEF-426C-8923-F03098C18F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928692"/>
              </p:ext>
            </p:extLst>
          </p:nvPr>
        </p:nvGraphicFramePr>
        <p:xfrm>
          <a:off x="1732720" y="2446728"/>
          <a:ext cx="8080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99" name="Equation" r:id="rId5" imgW="419040" imgH="203040" progId="Equation.DSMT4">
                  <p:embed/>
                </p:oleObj>
              </mc:Choice>
              <mc:Fallback>
                <p:oleObj name="Equation" r:id="rId5" imgW="419040" imgH="20304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0C5989FF-D530-4225-85D0-7EA37B982A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720" y="2446728"/>
                        <a:ext cx="80803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0CC489A2-7885-4569-91C5-DD7442B662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817867"/>
              </p:ext>
            </p:extLst>
          </p:nvPr>
        </p:nvGraphicFramePr>
        <p:xfrm>
          <a:off x="3025528" y="2452688"/>
          <a:ext cx="10779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00" name="Equation" r:id="rId7" imgW="558720" imgH="190440" progId="Equation.DSMT4">
                  <p:embed/>
                </p:oleObj>
              </mc:Choice>
              <mc:Fallback>
                <p:oleObj name="Equation" r:id="rId7" imgW="558720" imgH="190440" progId="Equation.DSMT4">
                  <p:embed/>
                  <p:pic>
                    <p:nvPicPr>
                      <p:cNvPr id="15" name="Object 5">
                        <a:extLst>
                          <a:ext uri="{FF2B5EF4-FFF2-40B4-BE49-F238E27FC236}">
                            <a16:creationId xmlns:a16="http://schemas.microsoft.com/office/drawing/2014/main" id="{94479137-1EEF-426C-8923-F03098C18F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528" y="2452688"/>
                        <a:ext cx="107791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5BB5EBB8-C0BB-4527-B4E4-9F6D80AEF0F2}"/>
              </a:ext>
            </a:extLst>
          </p:cNvPr>
          <p:cNvSpPr txBox="1"/>
          <p:nvPr/>
        </p:nvSpPr>
        <p:spPr>
          <a:xfrm>
            <a:off x="810767" y="3084490"/>
            <a:ext cx="1076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For example, the model can be a second order Taylor expansion of </a:t>
            </a:r>
            <a:r>
              <a:rPr lang="en-US" altLang="zh-CN" i="1" dirty="0"/>
              <a:t>F</a:t>
            </a:r>
            <a:r>
              <a:rPr lang="en-US" altLang="zh-CN" dirty="0"/>
              <a:t> around </a:t>
            </a:r>
            <a:r>
              <a:rPr lang="en-US" altLang="zh-CN" b="1" dirty="0"/>
              <a:t>x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44475901"/>
      </p:ext>
    </p:extLst>
  </p:cSld>
  <p:clrMapOvr>
    <a:masterClrMapping/>
  </p:clrMapOvr>
  <p:transition advTm="12526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4" y="76200"/>
            <a:ext cx="1113622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1-phase methods: trust region method</a:t>
            </a:r>
            <a:endParaRPr lang="zh-CN" altLang="en-US" sz="3000" i="1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28461A-65E0-4156-A9D9-C0DC66EF5658}"/>
              </a:ext>
            </a:extLst>
          </p:cNvPr>
          <p:cNvSpPr txBox="1"/>
          <p:nvPr/>
        </p:nvSpPr>
        <p:spPr>
          <a:xfrm>
            <a:off x="810767" y="895713"/>
            <a:ext cx="10766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a </a:t>
            </a:r>
            <a:r>
              <a:rPr lang="en-US" altLang="zh-CN" i="1" dirty="0"/>
              <a:t>trust region method </a:t>
            </a:r>
            <a:r>
              <a:rPr lang="en-US" altLang="zh-CN" dirty="0"/>
              <a:t>we assume that we know a positive number    such</a:t>
            </a:r>
          </a:p>
          <a:p>
            <a:r>
              <a:rPr lang="en-US" altLang="zh-CN" dirty="0"/>
              <a:t>that the model is sufficiently accurate inside a ball with radius    , centered</a:t>
            </a:r>
          </a:p>
          <a:p>
            <a:r>
              <a:rPr lang="en-US" altLang="zh-CN" dirty="0"/>
              <a:t>at </a:t>
            </a:r>
            <a:r>
              <a:rPr lang="en-US" altLang="zh-CN" b="1" dirty="0"/>
              <a:t>x</a:t>
            </a:r>
            <a:r>
              <a:rPr lang="en-US" altLang="zh-CN" dirty="0"/>
              <a:t>, and determine the step as</a:t>
            </a:r>
            <a:endParaRPr lang="zh-CN" altLang="en-US" dirty="0"/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0C5989FF-D530-4225-85D0-7EA37B982A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742536"/>
              </p:ext>
            </p:extLst>
          </p:nvPr>
        </p:nvGraphicFramePr>
        <p:xfrm>
          <a:off x="3621088" y="2066176"/>
          <a:ext cx="3352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077" name="Equation" r:id="rId3" imgW="1739880" imgH="266400" progId="Equation.DSMT4">
                  <p:embed/>
                </p:oleObj>
              </mc:Choice>
              <mc:Fallback>
                <p:oleObj name="Equation" r:id="rId3" imgW="1739880" imgH="26640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0C5989FF-D530-4225-85D0-7EA37B982A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088" y="2066176"/>
                        <a:ext cx="3352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4718E42F-F26A-43C5-B2DD-D94ECCE1A8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123828"/>
              </p:ext>
            </p:extLst>
          </p:nvPr>
        </p:nvGraphicFramePr>
        <p:xfrm>
          <a:off x="9249577" y="970313"/>
          <a:ext cx="268287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078" name="Equation" r:id="rId5" imgW="139680" imgH="164880" progId="Equation.DSMT4">
                  <p:embed/>
                </p:oleObj>
              </mc:Choice>
              <mc:Fallback>
                <p:oleObj name="Equation" r:id="rId5" imgW="139680" imgH="16488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0C5989FF-D530-4225-85D0-7EA37B982A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9577" y="970313"/>
                        <a:ext cx="268287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92856E56-62FA-4EC3-A5A4-3AD2ABA61F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095554"/>
              </p:ext>
            </p:extLst>
          </p:nvPr>
        </p:nvGraphicFramePr>
        <p:xfrm>
          <a:off x="8504355" y="1338490"/>
          <a:ext cx="268287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079" name="Equation" r:id="rId7" imgW="139680" imgH="164880" progId="Equation.DSMT4">
                  <p:embed/>
                </p:oleObj>
              </mc:Choice>
              <mc:Fallback>
                <p:oleObj name="Equation" r:id="rId7" imgW="139680" imgH="164880" progId="Equation.DSMT4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4718E42F-F26A-43C5-B2DD-D94ECCE1A8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4355" y="1338490"/>
                        <a:ext cx="268287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箭头: 下 1">
            <a:extLst>
              <a:ext uri="{FF2B5EF4-FFF2-40B4-BE49-F238E27FC236}">
                <a16:creationId xmlns:a16="http://schemas.microsoft.com/office/drawing/2014/main" id="{2F757894-AD39-486E-92BA-E86164580700}"/>
              </a:ext>
            </a:extLst>
          </p:cNvPr>
          <p:cNvSpPr/>
          <p:nvPr/>
        </p:nvSpPr>
        <p:spPr bwMode="auto">
          <a:xfrm>
            <a:off x="5134062" y="2586876"/>
            <a:ext cx="369116" cy="520700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F87CFCC1-B76C-4AE3-AEF4-71923018D8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327848"/>
              </p:ext>
            </p:extLst>
          </p:nvPr>
        </p:nvGraphicFramePr>
        <p:xfrm>
          <a:off x="3271278" y="3130084"/>
          <a:ext cx="38925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080" name="Equation" r:id="rId8" imgW="2019240" imgH="317160" progId="Equation.DSMT4">
                  <p:embed/>
                </p:oleObj>
              </mc:Choice>
              <mc:Fallback>
                <p:oleObj name="Equation" r:id="rId8" imgW="2019240" imgH="31716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0C5989FF-D530-4225-85D0-7EA37B982A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278" y="3130084"/>
                        <a:ext cx="38925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E10B1831-7028-4D45-B97B-38593B16FA01}"/>
              </a:ext>
            </a:extLst>
          </p:cNvPr>
          <p:cNvSpPr txBox="1"/>
          <p:nvPr/>
        </p:nvSpPr>
        <p:spPr>
          <a:xfrm>
            <a:off x="527890" y="3764417"/>
            <a:ext cx="11136220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</a:rPr>
              <a:t>Note that: </a:t>
            </a:r>
            <a:r>
              <a:rPr lang="en-US" altLang="zh-CN" b="1" dirty="0" err="1">
                <a:solidFill>
                  <a:srgbClr val="FFFF00"/>
                </a:solidFill>
              </a:rPr>
              <a:t>h</a:t>
            </a:r>
            <a:r>
              <a:rPr lang="en-US" altLang="zh-CN" b="1" i="1" baseline="-25000" dirty="0" err="1">
                <a:solidFill>
                  <a:srgbClr val="FFFF00"/>
                </a:solidFill>
              </a:rPr>
              <a:t>tr</a:t>
            </a:r>
            <a:r>
              <a:rPr lang="en-US" altLang="zh-CN" b="1" dirty="0">
                <a:solidFill>
                  <a:srgbClr val="FFFF00"/>
                </a:solidFill>
              </a:rPr>
              <a:t> consists of two parts of information, the direction and the step length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CCAC92-B3D0-46B1-86C5-0623F606E510}"/>
              </a:ext>
            </a:extLst>
          </p:cNvPr>
          <p:cNvSpPr txBox="1"/>
          <p:nvPr/>
        </p:nvSpPr>
        <p:spPr>
          <a:xfrm>
            <a:off x="7163828" y="3096946"/>
            <a:ext cx="107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(Eq.1)</a:t>
            </a:r>
            <a:endParaRPr lang="zh-CN" altLang="en-US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7A00B5D-18A5-4C04-B8D1-D881E51F145F}"/>
              </a:ext>
            </a:extLst>
          </p:cNvPr>
          <p:cNvGrpSpPr/>
          <p:nvPr/>
        </p:nvGrpSpPr>
        <p:grpSpPr>
          <a:xfrm>
            <a:off x="4941116" y="5854793"/>
            <a:ext cx="4823954" cy="461665"/>
            <a:chOff x="4941116" y="5854793"/>
            <a:chExt cx="4823954" cy="461665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E357EB2-0C7C-49F0-91E4-CCD94B5F02E6}"/>
                </a:ext>
              </a:extLst>
            </p:cNvPr>
            <p:cNvSpPr txBox="1"/>
            <p:nvPr/>
          </p:nvSpPr>
          <p:spPr>
            <a:xfrm>
              <a:off x="7511925" y="5854793"/>
              <a:ext cx="2253145" cy="461665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</a:rPr>
                <a:t>the core problem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E1FFEFD6-C413-4907-B94E-10B4104C4777}"/>
                </a:ext>
              </a:extLst>
            </p:cNvPr>
            <p:cNvCxnSpPr>
              <a:cxnSpLocks/>
              <a:stCxn id="23" idx="1"/>
            </p:cNvCxnSpPr>
            <p:nvPr/>
          </p:nvCxnSpPr>
          <p:spPr bwMode="auto">
            <a:xfrm flipH="1">
              <a:off x="4941116" y="6085626"/>
              <a:ext cx="2570809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F1709F4-8801-474E-8F10-0BB303246876}"/>
              </a:ext>
            </a:extLst>
          </p:cNvPr>
          <p:cNvGrpSpPr/>
          <p:nvPr/>
        </p:nvGrpSpPr>
        <p:grpSpPr>
          <a:xfrm>
            <a:off x="898072" y="4202452"/>
            <a:ext cx="7277740" cy="2144560"/>
            <a:chOff x="898072" y="4202452"/>
            <a:chExt cx="7277740" cy="2144560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DD18992-F1EA-4EC6-A5AB-B014C42EE672}"/>
                </a:ext>
              </a:extLst>
            </p:cNvPr>
            <p:cNvSpPr txBox="1"/>
            <p:nvPr/>
          </p:nvSpPr>
          <p:spPr>
            <a:xfrm>
              <a:off x="3621088" y="4688331"/>
              <a:ext cx="2465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compute </a:t>
              </a:r>
              <a:r>
                <a:rPr lang="en-US" altLang="zh-CN" b="1" dirty="0"/>
                <a:t>h</a:t>
              </a:r>
              <a:r>
                <a:rPr lang="en-US" altLang="zh-CN" dirty="0"/>
                <a:t> by (1)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7328BBD-9460-48B5-89F0-3D96B8343591}"/>
                </a:ext>
              </a:extLst>
            </p:cNvPr>
            <p:cNvSpPr txBox="1"/>
            <p:nvPr/>
          </p:nvSpPr>
          <p:spPr>
            <a:xfrm>
              <a:off x="3621089" y="5055885"/>
              <a:ext cx="2268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if </a:t>
              </a:r>
              <a:r>
                <a:rPr lang="en-US" altLang="zh-CN" i="1" dirty="0"/>
                <a:t>F</a:t>
              </a:r>
              <a:r>
                <a:rPr lang="en-US" altLang="zh-CN" dirty="0"/>
                <a:t>(</a:t>
              </a:r>
              <a:r>
                <a:rPr lang="en-US" altLang="zh-CN" b="1" dirty="0" err="1"/>
                <a:t>x</a:t>
              </a:r>
              <a:r>
                <a:rPr lang="en-US" altLang="zh-CN" dirty="0" err="1"/>
                <a:t>+</a:t>
              </a:r>
              <a:r>
                <a:rPr lang="en-US" altLang="zh-CN" b="1" dirty="0" err="1"/>
                <a:t>h</a:t>
              </a:r>
              <a:r>
                <a:rPr lang="en-US" altLang="zh-CN" dirty="0"/>
                <a:t>)&lt;</a:t>
              </a:r>
              <a:r>
                <a:rPr lang="en-US" altLang="zh-CN" i="1" dirty="0"/>
                <a:t>F</a:t>
              </a:r>
              <a:r>
                <a:rPr lang="en-US" altLang="zh-CN" dirty="0"/>
                <a:t>(</a:t>
              </a:r>
              <a:r>
                <a:rPr lang="en-US" altLang="zh-CN" b="1" dirty="0"/>
                <a:t>x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2EC3EE0-0495-44EE-9720-9EB14C7D7011}"/>
                </a:ext>
              </a:extLst>
            </p:cNvPr>
            <p:cNvSpPr txBox="1"/>
            <p:nvPr/>
          </p:nvSpPr>
          <p:spPr>
            <a:xfrm>
              <a:off x="3925889" y="5439117"/>
              <a:ext cx="1755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x</a:t>
              </a:r>
              <a:r>
                <a:rPr lang="en-US" altLang="zh-CN" dirty="0"/>
                <a:t>:=</a:t>
              </a:r>
              <a:r>
                <a:rPr lang="en-US" altLang="zh-CN" b="1" dirty="0"/>
                <a:t>x</a:t>
              </a:r>
              <a:r>
                <a:rPr lang="en-US" altLang="zh-CN" dirty="0"/>
                <a:t>+</a:t>
              </a:r>
              <a:r>
                <a:rPr lang="en-US" altLang="zh-CN" b="1" dirty="0"/>
                <a:t>h</a:t>
              </a:r>
              <a:endParaRPr lang="zh-CN" altLang="en-US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01C9706-EB86-46CF-BAA0-A89D1408C71D}"/>
                </a:ext>
              </a:extLst>
            </p:cNvPr>
            <p:cNvSpPr txBox="1"/>
            <p:nvPr/>
          </p:nvSpPr>
          <p:spPr>
            <a:xfrm>
              <a:off x="3602505" y="5819666"/>
              <a:ext cx="1900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update </a:t>
              </a:r>
              <a:endParaRPr lang="zh-CN" altLang="en-US" dirty="0"/>
            </a:p>
          </p:txBody>
        </p:sp>
        <p:graphicFrame>
          <p:nvGraphicFramePr>
            <p:cNvPr id="21" name="Object 5">
              <a:extLst>
                <a:ext uri="{FF2B5EF4-FFF2-40B4-BE49-F238E27FC236}">
                  <a16:creationId xmlns:a16="http://schemas.microsoft.com/office/drawing/2014/main" id="{994B4D12-4057-496F-A352-B5ED5E8A05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8334851"/>
                </p:ext>
              </p:extLst>
            </p:nvPr>
          </p:nvGraphicFramePr>
          <p:xfrm>
            <a:off x="4571625" y="5878100"/>
            <a:ext cx="269875" cy="322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081" name="Equation" r:id="rId10" imgW="139680" imgH="164880" progId="Equation.DSMT4">
                    <p:embed/>
                  </p:oleObj>
                </mc:Choice>
                <mc:Fallback>
                  <p:oleObj name="Equation" r:id="rId10" imgW="139680" imgH="164880" progId="Equation.DSMT4">
                    <p:embed/>
                    <p:pic>
                      <p:nvPicPr>
                        <p:cNvPr id="11" name="Object 5">
                          <a:extLst>
                            <a:ext uri="{FF2B5EF4-FFF2-40B4-BE49-F238E27FC236}">
                              <a16:creationId xmlns:a16="http://schemas.microsoft.com/office/drawing/2014/main" id="{0C5989FF-D530-4225-85D0-7EA37B982A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1625" y="5878100"/>
                          <a:ext cx="269875" cy="322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2E61C5B-7309-4547-84B5-24DEAEE2F95F}"/>
                </a:ext>
              </a:extLst>
            </p:cNvPr>
            <p:cNvSpPr/>
            <p:nvPr/>
          </p:nvSpPr>
          <p:spPr bwMode="auto">
            <a:xfrm>
              <a:off x="3424518" y="4721182"/>
              <a:ext cx="2572870" cy="16258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BD5953C-BE29-4066-A9E2-B74541E3B84A}"/>
                </a:ext>
              </a:extLst>
            </p:cNvPr>
            <p:cNvSpPr txBox="1"/>
            <p:nvPr/>
          </p:nvSpPr>
          <p:spPr>
            <a:xfrm>
              <a:off x="898072" y="4202452"/>
              <a:ext cx="72777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So, basic steps to update using a trust region method are,</a:t>
              </a:r>
              <a:endParaRPr lang="zh-CN" altLang="en-US" dirty="0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DE8EA45C-C2B9-49D4-8488-B1A17FD76C3E}"/>
              </a:ext>
            </a:extLst>
          </p:cNvPr>
          <p:cNvSpPr txBox="1"/>
          <p:nvPr/>
        </p:nvSpPr>
        <p:spPr>
          <a:xfrm>
            <a:off x="8252689" y="1858874"/>
            <a:ext cx="3803376" cy="132343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rgbClr val="FFFF00"/>
                </a:solidFill>
              </a:rPr>
              <a:t>Usually, we do not need to solve Eq. (1); instead, we can compute </a:t>
            </a:r>
            <a:r>
              <a:rPr lang="en-US" altLang="zh-CN" sz="2000" b="1" dirty="0" err="1">
                <a:solidFill>
                  <a:srgbClr val="FFFF00"/>
                </a:solidFill>
              </a:rPr>
              <a:t>h</a:t>
            </a:r>
            <a:r>
              <a:rPr lang="en-US" altLang="zh-CN" sz="2000" i="1" baseline="-25000" dirty="0" err="1">
                <a:solidFill>
                  <a:srgbClr val="FFFF00"/>
                </a:solidFill>
              </a:rPr>
              <a:t>tr</a:t>
            </a:r>
            <a:r>
              <a:rPr lang="en-US" altLang="zh-CN" sz="2000" dirty="0">
                <a:solidFill>
                  <a:srgbClr val="FFFF00"/>
                </a:solidFill>
              </a:rPr>
              <a:t> in an approximation way, such as Dog Leg method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7526F32D-F929-47FF-B2EC-AA18C3478209}"/>
              </a:ext>
            </a:extLst>
          </p:cNvPr>
          <p:cNvCxnSpPr>
            <a:cxnSpLocks/>
            <a:stCxn id="15" idx="3"/>
            <a:endCxn id="25" idx="2"/>
          </p:cNvCxnSpPr>
          <p:nvPr/>
        </p:nvCxnSpPr>
        <p:spPr bwMode="auto">
          <a:xfrm flipV="1">
            <a:off x="8243724" y="3182313"/>
            <a:ext cx="1910653" cy="145466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85847726"/>
      </p:ext>
    </p:extLst>
  </p:cSld>
  <p:clrMapOvr>
    <a:masterClrMapping/>
  </p:clrMapOvr>
  <p:transition advTm="125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0D1D20AA-9657-413B-9C59-E2AB44DD7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" y="914400"/>
            <a:ext cx="11055096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 each iteration, we modify     </a:t>
            </a:r>
          </a:p>
          <a:p>
            <a:pPr lvl="2" algn="just"/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 the step fails, the reason is    </a:t>
            </a:r>
            <a:r>
              <a:rPr lang="en-US" altLang="zh-CN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is</a:t>
            </a:r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too large, and should be reduced</a:t>
            </a:r>
          </a:p>
          <a:p>
            <a:pPr lvl="2" algn="just"/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 the step is accepted, it may be possible to use a larger step from the new iterate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quality of the model with the computed step can be evaluated by the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gain ratio</a:t>
            </a:r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</a:p>
          <a:p>
            <a:pPr marL="914400" lvl="2" indent="0" algn="just">
              <a:buNone/>
            </a:pPr>
            <a:endParaRPr lang="en-US" altLang="zh-CN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0477B8AC-EC64-4034-853F-1536183C4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365469"/>
              </p:ext>
            </p:extLst>
          </p:nvPr>
        </p:nvGraphicFramePr>
        <p:xfrm>
          <a:off x="5413375" y="1058863"/>
          <a:ext cx="268288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6" name="Equation" r:id="rId3" imgW="139680" imgH="164880" progId="Equation.DSMT4">
                  <p:embed/>
                </p:oleObj>
              </mc:Choice>
              <mc:Fallback>
                <p:oleObj name="Equation" r:id="rId3" imgW="139680" imgH="164880" progId="Equation.DSMT4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0477B8AC-EC64-4034-853F-1536183C4B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75" y="1058863"/>
                        <a:ext cx="268288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">
            <a:extLst>
              <a:ext uri="{FF2B5EF4-FFF2-40B4-BE49-F238E27FC236}">
                <a16:creationId xmlns:a16="http://schemas.microsoft.com/office/drawing/2014/main" id="{3B44B13F-BB94-4F47-B409-635FAF8B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11362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>
                <a:ea typeface="楷体" panose="02010609060101010101" pitchFamily="49" charset="-122"/>
                <a:cs typeface="Calibri" panose="020F0502020204030204" pitchFamily="34" charset="0"/>
              </a:rPr>
              <a:t>1-phase methods: trust region method</a:t>
            </a:r>
            <a:endParaRPr lang="zh-CN" altLang="en-US" sz="3000" i="1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32" name="Object 5">
            <a:extLst>
              <a:ext uri="{FF2B5EF4-FFF2-40B4-BE49-F238E27FC236}">
                <a16:creationId xmlns:a16="http://schemas.microsoft.com/office/drawing/2014/main" id="{A4E8868C-7FD2-4E6E-B606-837EA6DAE1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252942"/>
              </p:ext>
            </p:extLst>
          </p:nvPr>
        </p:nvGraphicFramePr>
        <p:xfrm>
          <a:off x="5036858" y="1493093"/>
          <a:ext cx="268288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7" name="Equation" r:id="rId5" imgW="139680" imgH="164880" progId="Equation.DSMT4">
                  <p:embed/>
                </p:oleObj>
              </mc:Choice>
              <mc:Fallback>
                <p:oleObj name="Equation" r:id="rId5" imgW="139680" imgH="164880" progId="Equation.DSMT4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0477B8AC-EC64-4034-853F-1536183C4B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6858" y="1493093"/>
                        <a:ext cx="268288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5">
            <a:extLst>
              <a:ext uri="{FF2B5EF4-FFF2-40B4-BE49-F238E27FC236}">
                <a16:creationId xmlns:a16="http://schemas.microsoft.com/office/drawing/2014/main" id="{38471507-BD94-4D0B-B806-05BCA153E9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292689"/>
              </p:ext>
            </p:extLst>
          </p:nvPr>
        </p:nvGraphicFramePr>
        <p:xfrm>
          <a:off x="2349406" y="4152764"/>
          <a:ext cx="25685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8" name="Equation" r:id="rId6" imgW="1333440" imgH="469800" progId="Equation.DSMT4">
                  <p:embed/>
                </p:oleObj>
              </mc:Choice>
              <mc:Fallback>
                <p:oleObj name="Equation" r:id="rId6" imgW="1333440" imgH="46980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0C5989FF-D530-4225-85D0-7EA37B982A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406" y="4152764"/>
                        <a:ext cx="2568575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355F9D25-9126-403C-85EB-C94B90F2EA4D}"/>
              </a:ext>
            </a:extLst>
          </p:cNvPr>
          <p:cNvSpPr txBox="1"/>
          <p:nvPr/>
        </p:nvSpPr>
        <p:spPr>
          <a:xfrm>
            <a:off x="6096000" y="4059879"/>
            <a:ext cx="2635624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the actual decrease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3A5B78C-E2EC-4634-AECC-8C1AD92981C4}"/>
              </a:ext>
            </a:extLst>
          </p:cNvPr>
          <p:cNvSpPr txBox="1"/>
          <p:nvPr/>
        </p:nvSpPr>
        <p:spPr>
          <a:xfrm>
            <a:off x="6096000" y="4625029"/>
            <a:ext cx="3003176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the predicted decrease</a:t>
            </a:r>
            <a:endParaRPr lang="zh-CN" altLang="en-US" dirty="0">
              <a:solidFill>
                <a:srgbClr val="FFFF00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6106CF9-945C-4F64-9B79-068ACB3FEBCE}"/>
              </a:ext>
            </a:extLst>
          </p:cNvPr>
          <p:cNvCxnSpPr/>
          <p:nvPr/>
        </p:nvCxnSpPr>
        <p:spPr bwMode="auto">
          <a:xfrm flipH="1">
            <a:off x="4917981" y="4290969"/>
            <a:ext cx="1178019" cy="627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320F5DC-A70D-43C9-B72F-36DDB7AE976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688541" y="4918614"/>
            <a:ext cx="1407460" cy="500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C79F7ED3-16FF-4916-B478-DCC65ED54203}"/>
              </a:ext>
            </a:extLst>
          </p:cNvPr>
          <p:cNvSpPr/>
          <p:nvPr/>
        </p:nvSpPr>
        <p:spPr bwMode="auto">
          <a:xfrm>
            <a:off x="2976282" y="4649764"/>
            <a:ext cx="1712259" cy="461665"/>
          </a:xfrm>
          <a:prstGeom prst="rect">
            <a:avLst/>
          </a:prstGeom>
          <a:solidFill>
            <a:schemeClr val="accent6">
              <a:lumMod val="50000"/>
              <a:alpha val="2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9D782A9F-9E65-414F-AD44-067A6D60640F}"/>
              </a:ext>
            </a:extLst>
          </p:cNvPr>
          <p:cNvCxnSpPr>
            <a:cxnSpLocks/>
            <a:endCxn id="6" idx="2"/>
          </p:cNvCxnSpPr>
          <p:nvPr/>
        </p:nvCxnSpPr>
        <p:spPr bwMode="auto">
          <a:xfrm rot="5400000" flipH="1" flipV="1">
            <a:off x="3490559" y="5270081"/>
            <a:ext cx="500504" cy="183201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3FAEA0F-0735-429F-8CA5-9B9F8C5DF5F0}"/>
              </a:ext>
            </a:extLst>
          </p:cNvPr>
          <p:cNvSpPr txBox="1"/>
          <p:nvPr/>
        </p:nvSpPr>
        <p:spPr>
          <a:xfrm>
            <a:off x="1668007" y="5611933"/>
            <a:ext cx="57562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This part is constructed to be positive. Why?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B5D091-2918-4D53-9FBB-3894C9D34993}"/>
              </a:ext>
            </a:extLst>
          </p:cNvPr>
          <p:cNvSpPr/>
          <p:nvPr/>
        </p:nvSpPr>
        <p:spPr bwMode="auto">
          <a:xfrm>
            <a:off x="676656" y="3756081"/>
            <a:ext cx="10552176" cy="2468550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792BE29-BC1C-411E-BA5F-5DC72DDAE60C}"/>
              </a:ext>
            </a:extLst>
          </p:cNvPr>
          <p:cNvSpPr txBox="1"/>
          <p:nvPr/>
        </p:nvSpPr>
        <p:spPr>
          <a:xfrm>
            <a:off x="687226" y="3768451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Definition 4</a:t>
            </a:r>
            <a:r>
              <a:rPr lang="en-US" altLang="zh-CN" dirty="0"/>
              <a:t>: Gain ratio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000708"/>
      </p:ext>
    </p:extLst>
  </p:cSld>
  <p:clrMapOvr>
    <a:masterClrMapping/>
  </p:clrMapOvr>
  <p:transition advTm="12526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0D1D20AA-9657-413B-9C59-E2AB44DD7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" y="914400"/>
            <a:ext cx="11055096" cy="153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    is small,  indicating that the step is too large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     is large, meaning that the approximation of </a:t>
            </a:r>
            <a:r>
              <a:rPr lang="en-US" altLang="zh-CN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to </a:t>
            </a:r>
            <a:r>
              <a:rPr lang="en-US" altLang="zh-CN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is good and we can try an even larger step 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3B44B13F-BB94-4F47-B409-635FAF8B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11362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>
                <a:ea typeface="楷体" panose="02010609060101010101" pitchFamily="49" charset="-122"/>
                <a:cs typeface="Calibri" panose="020F0502020204030204" pitchFamily="34" charset="0"/>
              </a:rPr>
              <a:t>1-phase methods: trust region method</a:t>
            </a:r>
            <a:endParaRPr lang="zh-CN" altLang="en-US" sz="3000" i="1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0A639260-015C-44B0-9E1A-30F506ED3C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858493"/>
              </p:ext>
            </p:extLst>
          </p:nvPr>
        </p:nvGraphicFramePr>
        <p:xfrm>
          <a:off x="1433232" y="1042615"/>
          <a:ext cx="29368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89"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36" name="Object 5">
                        <a:extLst>
                          <a:ext uri="{FF2B5EF4-FFF2-40B4-BE49-F238E27FC236}">
                            <a16:creationId xmlns:a16="http://schemas.microsoft.com/office/drawing/2014/main" id="{38471507-BD94-4D0B-B806-05BCA153E9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232" y="1042615"/>
                        <a:ext cx="293688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91A47CEF-386A-4160-BCDF-3D5F9A19C6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949605"/>
              </p:ext>
            </p:extLst>
          </p:nvPr>
        </p:nvGraphicFramePr>
        <p:xfrm>
          <a:off x="1433232" y="1544173"/>
          <a:ext cx="29368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90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0A639260-015C-44B0-9E1A-30F506ED3C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232" y="1544173"/>
                        <a:ext cx="293688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F608FB15-D81C-499B-8986-43E1903DA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957974"/>
              </p:ext>
            </p:extLst>
          </p:nvPr>
        </p:nvGraphicFramePr>
        <p:xfrm>
          <a:off x="7630365" y="2741457"/>
          <a:ext cx="26987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91" name="Equation" r:id="rId6" imgW="139680" imgH="164880" progId="Equation.DSMT4">
                  <p:embed/>
                </p:oleObj>
              </mc:Choice>
              <mc:Fallback>
                <p:oleObj name="Equation" r:id="rId6" imgW="139680" imgH="164880" progId="Equation.DSMT4">
                  <p:embed/>
                  <p:pic>
                    <p:nvPicPr>
                      <p:cNvPr id="15" name="Object 5">
                        <a:extLst>
                          <a:ext uri="{FF2B5EF4-FFF2-40B4-BE49-F238E27FC236}">
                            <a16:creationId xmlns:a16="http://schemas.microsoft.com/office/drawing/2014/main" id="{91A47CEF-386A-4160-BCDF-3D5F9A19C6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0365" y="2741457"/>
                        <a:ext cx="26987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EF8C6DF2-473E-4C0D-9005-6CDCD4984E32}"/>
              </a:ext>
            </a:extLst>
          </p:cNvPr>
          <p:cNvSpPr txBox="1"/>
          <p:nvPr/>
        </p:nvSpPr>
        <p:spPr>
          <a:xfrm>
            <a:off x="1353016" y="3298801"/>
            <a:ext cx="226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B419CA2-A974-4A5B-BC75-D4FBC5B2B3C0}"/>
              </a:ext>
            </a:extLst>
          </p:cNvPr>
          <p:cNvSpPr/>
          <p:nvPr/>
        </p:nvSpPr>
        <p:spPr bwMode="auto">
          <a:xfrm>
            <a:off x="1156443" y="2671758"/>
            <a:ext cx="7135907" cy="2292074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4" name="Object 5">
            <a:extLst>
              <a:ext uri="{FF2B5EF4-FFF2-40B4-BE49-F238E27FC236}">
                <a16:creationId xmlns:a16="http://schemas.microsoft.com/office/drawing/2014/main" id="{28F2824A-1568-483B-8D40-DB7204612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41327"/>
              </p:ext>
            </p:extLst>
          </p:nvPr>
        </p:nvGraphicFramePr>
        <p:xfrm>
          <a:off x="1746710" y="3334237"/>
          <a:ext cx="10763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92" name="Equation" r:id="rId8" imgW="558720" imgH="203040" progId="Equation.DSMT4">
                  <p:embed/>
                </p:oleObj>
              </mc:Choice>
              <mc:Fallback>
                <p:oleObj name="Equation" r:id="rId8" imgW="558720" imgH="203040" progId="Equation.DSMT4">
                  <p:embed/>
                  <p:pic>
                    <p:nvPicPr>
                      <p:cNvPr id="15" name="Object 5">
                        <a:extLst>
                          <a:ext uri="{FF2B5EF4-FFF2-40B4-BE49-F238E27FC236}">
                            <a16:creationId xmlns:a16="http://schemas.microsoft.com/office/drawing/2014/main" id="{91A47CEF-386A-4160-BCDF-3D5F9A19C6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710" y="3334237"/>
                        <a:ext cx="10763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">
            <a:extLst>
              <a:ext uri="{FF2B5EF4-FFF2-40B4-BE49-F238E27FC236}">
                <a16:creationId xmlns:a16="http://schemas.microsoft.com/office/drawing/2014/main" id="{DBFC87A3-9958-4EF5-8EB7-6158442BE4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720295"/>
              </p:ext>
            </p:extLst>
          </p:nvPr>
        </p:nvGraphicFramePr>
        <p:xfrm>
          <a:off x="1668922" y="3754507"/>
          <a:ext cx="115411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93" name="Equation" r:id="rId10" imgW="596880" imgH="177480" progId="Equation.DSMT4">
                  <p:embed/>
                </p:oleObj>
              </mc:Choice>
              <mc:Fallback>
                <p:oleObj name="Equation" r:id="rId10" imgW="596880" imgH="177480" progId="Equation.DSMT4">
                  <p:embed/>
                  <p:pic>
                    <p:nvPicPr>
                      <p:cNvPr id="22" name="Object 5">
                        <a:extLst>
                          <a:ext uri="{FF2B5EF4-FFF2-40B4-BE49-F238E27FC236}">
                            <a16:creationId xmlns:a16="http://schemas.microsoft.com/office/drawing/2014/main" id="{0AAF62A6-28A9-4DEE-BE27-D30D107906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922" y="3754507"/>
                        <a:ext cx="1154113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FFF55020-2840-47EE-8994-2BCFD985BD76}"/>
              </a:ext>
            </a:extLst>
          </p:cNvPr>
          <p:cNvSpPr txBox="1"/>
          <p:nvPr/>
        </p:nvSpPr>
        <p:spPr>
          <a:xfrm>
            <a:off x="1353014" y="4087696"/>
            <a:ext cx="226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elseif </a:t>
            </a:r>
            <a:endParaRPr lang="zh-CN" altLang="en-US" dirty="0"/>
          </a:p>
        </p:txBody>
      </p:sp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D6462498-BAF3-4718-B586-3F2C63103F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905227"/>
              </p:ext>
            </p:extLst>
          </p:nvPr>
        </p:nvGraphicFramePr>
        <p:xfrm>
          <a:off x="2245978" y="4108312"/>
          <a:ext cx="10763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94" name="Equation" r:id="rId12" imgW="558720" imgH="203040" progId="Equation.DSMT4">
                  <p:embed/>
                </p:oleObj>
              </mc:Choice>
              <mc:Fallback>
                <p:oleObj name="Equation" r:id="rId12" imgW="558720" imgH="203040" progId="Equation.DSMT4">
                  <p:embed/>
                  <p:pic>
                    <p:nvPicPr>
                      <p:cNvPr id="24" name="Object 5">
                        <a:extLst>
                          <a:ext uri="{FF2B5EF4-FFF2-40B4-BE49-F238E27FC236}">
                            <a16:creationId xmlns:a16="http://schemas.microsoft.com/office/drawing/2014/main" id="{28F2824A-1568-483B-8D40-DB7204612C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5978" y="4108312"/>
                        <a:ext cx="10763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">
            <a:extLst>
              <a:ext uri="{FF2B5EF4-FFF2-40B4-BE49-F238E27FC236}">
                <a16:creationId xmlns:a16="http://schemas.microsoft.com/office/drawing/2014/main" id="{A988D245-FA6A-4935-A316-77C678C6C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021677"/>
              </p:ext>
            </p:extLst>
          </p:nvPr>
        </p:nvGraphicFramePr>
        <p:xfrm>
          <a:off x="1662579" y="4390837"/>
          <a:ext cx="24050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95" name="Equation" r:id="rId14" imgW="1244520" imgH="279360" progId="Equation.DSMT4">
                  <p:embed/>
                </p:oleObj>
              </mc:Choice>
              <mc:Fallback>
                <p:oleObj name="Equation" r:id="rId14" imgW="1244520" imgH="279360" progId="Equation.DSMT4">
                  <p:embed/>
                  <p:pic>
                    <p:nvPicPr>
                      <p:cNvPr id="26" name="Object 5">
                        <a:extLst>
                          <a:ext uri="{FF2B5EF4-FFF2-40B4-BE49-F238E27FC236}">
                            <a16:creationId xmlns:a16="http://schemas.microsoft.com/office/drawing/2014/main" id="{DBFC87A3-9958-4EF5-8EB7-6158442BE4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579" y="4390837"/>
                        <a:ext cx="240506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2E415938-2393-421B-B28B-2B752ADA5547}"/>
              </a:ext>
            </a:extLst>
          </p:cNvPr>
          <p:cNvSpPr txBox="1"/>
          <p:nvPr/>
        </p:nvSpPr>
        <p:spPr>
          <a:xfrm>
            <a:off x="1079706" y="2662791"/>
            <a:ext cx="655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/>
              <a:t>Algo#2</a:t>
            </a:r>
            <a:r>
              <a:rPr lang="en-US" altLang="zh-CN" dirty="0"/>
              <a:t> The updating strategy for trust region radius   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95081275"/>
      </p:ext>
    </p:extLst>
  </p:cSld>
  <p:clrMapOvr>
    <a:masterClrMapping/>
  </p:clrMapOvr>
  <p:transition advTm="12526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Descent Methods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4D641D-743C-4B0B-B325-37F09E6661B7}"/>
              </a:ext>
            </a:extLst>
          </p:cNvPr>
          <p:cNvSpPr/>
          <p:nvPr/>
        </p:nvSpPr>
        <p:spPr bwMode="auto">
          <a:xfrm>
            <a:off x="4297680" y="928116"/>
            <a:ext cx="2404872" cy="5212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Descent Methods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10D43F-41A4-4553-90C1-33FFDB297510}"/>
              </a:ext>
            </a:extLst>
          </p:cNvPr>
          <p:cNvSpPr/>
          <p:nvPr/>
        </p:nvSpPr>
        <p:spPr bwMode="auto">
          <a:xfrm>
            <a:off x="1527048" y="2046732"/>
            <a:ext cx="3520440" cy="10439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2-phase methods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/>
              <a:t>(direction and step length are determined in 2 phases </a:t>
            </a:r>
            <a:r>
              <a:rPr lang="en-US" altLang="zh-CN" sz="1800" b="1" dirty="0">
                <a:solidFill>
                  <a:srgbClr val="990033"/>
                </a:solidFill>
              </a:rPr>
              <a:t>separately</a:t>
            </a:r>
            <a:r>
              <a:rPr lang="en-US" altLang="zh-CN" sz="1800" dirty="0"/>
              <a:t>)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ED8A7D-28E5-42B3-A0D7-DBE25934F4BB}"/>
              </a:ext>
            </a:extLst>
          </p:cNvPr>
          <p:cNvSpPr/>
          <p:nvPr/>
        </p:nvSpPr>
        <p:spPr bwMode="auto">
          <a:xfrm>
            <a:off x="5727192" y="2049780"/>
            <a:ext cx="4937760" cy="17129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-phase methods</a:t>
            </a:r>
          </a:p>
          <a:p>
            <a:pPr lvl="0" algn="ctr"/>
            <a:r>
              <a:rPr lang="en-US" altLang="zh-CN" sz="1800" dirty="0">
                <a:solidFill>
                  <a:srgbClr val="000000"/>
                </a:solidFill>
              </a:rPr>
              <a:t>(direction and step length are determined </a:t>
            </a:r>
            <a:r>
              <a:rPr lang="en-US" altLang="zh-CN" sz="1800" b="1" dirty="0">
                <a:solidFill>
                  <a:srgbClr val="990033"/>
                </a:solidFill>
              </a:rPr>
              <a:t>jointly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00000"/>
                </a:solidFill>
              </a:rPr>
              <a:t>Trust region methods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00000"/>
                </a:solidFill>
              </a:rPr>
              <a:t>Damped methods</a:t>
            </a:r>
          </a:p>
          <a:p>
            <a:pPr marL="800100" lvl="1" indent="-342900">
              <a:buSzPct val="50000"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00"/>
                </a:solidFill>
              </a:rPr>
              <a:t>Ex: Damped Newton method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4F4A318B-00C4-4543-A6F0-853CD3E061A6}"/>
              </a:ext>
            </a:extLst>
          </p:cNvPr>
          <p:cNvSpPr/>
          <p:nvPr/>
        </p:nvSpPr>
        <p:spPr bwMode="auto">
          <a:xfrm rot="5400000">
            <a:off x="5230368" y="-287274"/>
            <a:ext cx="539496" cy="4128516"/>
          </a:xfrm>
          <a:prstGeom prst="leftBrac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990033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2EE94F0-EEE2-4E64-9EE2-45CDDE8A8870}"/>
              </a:ext>
            </a:extLst>
          </p:cNvPr>
          <p:cNvSpPr/>
          <p:nvPr/>
        </p:nvSpPr>
        <p:spPr bwMode="auto">
          <a:xfrm>
            <a:off x="173736" y="3762756"/>
            <a:ext cx="2926080" cy="2409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Methods for computing </a:t>
            </a:r>
            <a:r>
              <a:rPr lang="en-US" altLang="zh-CN" dirty="0"/>
              <a:t>descent direction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Steepest descent</a:t>
            </a:r>
            <a:r>
              <a:rPr lang="en-US" altLang="zh-CN" sz="2000" dirty="0"/>
              <a:t> method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Newton</a:t>
            </a:r>
            <a:r>
              <a:rPr lang="en-US" altLang="zh-CN" sz="2000" dirty="0"/>
              <a:t>’s method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SD and Newton hybrid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3995C3-F7E4-4A09-82CA-BF6C3DF37F35}"/>
              </a:ext>
            </a:extLst>
          </p:cNvPr>
          <p:cNvSpPr/>
          <p:nvPr/>
        </p:nvSpPr>
        <p:spPr bwMode="auto">
          <a:xfrm>
            <a:off x="3422904" y="3762755"/>
            <a:ext cx="2072640" cy="2409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Methods for computing the step length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zh-CN" sz="2000" dirty="0"/>
              <a:t>Line search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E7158BB5-BF16-4514-91F7-5CEEF0C9DC0B}"/>
              </a:ext>
            </a:extLst>
          </p:cNvPr>
          <p:cNvSpPr/>
          <p:nvPr/>
        </p:nvSpPr>
        <p:spPr bwMode="auto">
          <a:xfrm rot="5400000">
            <a:off x="2672271" y="1392110"/>
            <a:ext cx="539496" cy="3936619"/>
          </a:xfrm>
          <a:prstGeom prst="leftBrac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990033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DD224C-DB8B-492B-B05A-D218ED669262}"/>
              </a:ext>
            </a:extLst>
          </p:cNvPr>
          <p:cNvSpPr txBox="1"/>
          <p:nvPr/>
        </p:nvSpPr>
        <p:spPr>
          <a:xfrm>
            <a:off x="1061215" y="3296352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Phase I</a:t>
            </a:r>
            <a:endParaRPr lang="zh-CN" altLang="en-US" sz="2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F370E3D-B677-4C24-9943-5A450F092C4B}"/>
              </a:ext>
            </a:extLst>
          </p:cNvPr>
          <p:cNvSpPr txBox="1"/>
          <p:nvPr/>
        </p:nvSpPr>
        <p:spPr>
          <a:xfrm>
            <a:off x="3835087" y="331475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Phase II</a:t>
            </a:r>
            <a:endParaRPr lang="zh-CN" altLang="en-US" sz="20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E84D8CA-426A-456F-922F-6480570A0367}"/>
              </a:ext>
            </a:extLst>
          </p:cNvPr>
          <p:cNvSpPr/>
          <p:nvPr/>
        </p:nvSpPr>
        <p:spPr bwMode="auto">
          <a:xfrm>
            <a:off x="5653529" y="2672736"/>
            <a:ext cx="5131012" cy="539496"/>
          </a:xfrm>
          <a:prstGeom prst="roundRect">
            <a:avLst>
              <a:gd name="adj" fmla="val 4310"/>
            </a:avLst>
          </a:prstGeom>
          <a:solidFill>
            <a:srgbClr val="FF6600">
              <a:alpha val="2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755474"/>
      </p:ext>
    </p:extLst>
  </p:cSld>
  <p:clrMapOvr>
    <a:masterClrMapping/>
  </p:clrMapOvr>
  <p:transition advTm="125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81481E-6 L 0.00234 0.0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3B44B13F-BB94-4F47-B409-635FAF8B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11362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1-phase methods: damped method</a:t>
            </a:r>
            <a:endParaRPr lang="zh-CN" altLang="en-US" sz="3000" i="1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EC219C-E8AB-4958-8EA4-11AB32DA58B4}"/>
              </a:ext>
            </a:extLst>
          </p:cNvPr>
          <p:cNvSpPr txBox="1"/>
          <p:nvPr/>
        </p:nvSpPr>
        <p:spPr>
          <a:xfrm>
            <a:off x="810767" y="895713"/>
            <a:ext cx="1076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a </a:t>
            </a:r>
            <a:r>
              <a:rPr lang="en-US" altLang="zh-CN" i="1" dirty="0"/>
              <a:t>damped method </a:t>
            </a:r>
            <a:r>
              <a:rPr lang="en-US" altLang="zh-CN" dirty="0"/>
              <a:t>the step is determined as,</a:t>
            </a:r>
            <a:endParaRPr lang="zh-CN" altLang="en-US" dirty="0"/>
          </a:p>
        </p:txBody>
      </p:sp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2D7A60B9-1307-4C5F-8666-39E236421D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793428"/>
              </p:ext>
            </p:extLst>
          </p:nvPr>
        </p:nvGraphicFramePr>
        <p:xfrm>
          <a:off x="3132138" y="1341530"/>
          <a:ext cx="4332287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022" name="Equation" r:id="rId3" imgW="2247840" imgH="431640" progId="Equation.DSMT4">
                  <p:embed/>
                </p:oleObj>
              </mc:Choice>
              <mc:Fallback>
                <p:oleObj name="Equation" r:id="rId3" imgW="2247840" imgH="43164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0C5989FF-D530-4225-85D0-7EA37B982A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341530"/>
                        <a:ext cx="4332287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FF760FF2-92ED-4E5E-92B1-E44265089BF0}"/>
              </a:ext>
            </a:extLst>
          </p:cNvPr>
          <p:cNvSpPr txBox="1"/>
          <p:nvPr/>
        </p:nvSpPr>
        <p:spPr>
          <a:xfrm>
            <a:off x="810767" y="2159734"/>
            <a:ext cx="10879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where          is the damping parameter. The term               is used to penalize large steps. </a:t>
            </a:r>
            <a:endParaRPr lang="zh-CN" altLang="en-US" dirty="0"/>
          </a:p>
        </p:txBody>
      </p:sp>
      <p:graphicFrame>
        <p:nvGraphicFramePr>
          <p:cNvPr id="34" name="Object 5">
            <a:extLst>
              <a:ext uri="{FF2B5EF4-FFF2-40B4-BE49-F238E27FC236}">
                <a16:creationId xmlns:a16="http://schemas.microsoft.com/office/drawing/2014/main" id="{6FA9475A-1567-4919-92DB-613231A44C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130689"/>
              </p:ext>
            </p:extLst>
          </p:nvPr>
        </p:nvGraphicFramePr>
        <p:xfrm>
          <a:off x="1661740" y="2227988"/>
          <a:ext cx="7096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023" name="Equation" r:id="rId5" imgW="368280" imgH="203040" progId="Equation.DSMT4">
                  <p:embed/>
                </p:oleObj>
              </mc:Choice>
              <mc:Fallback>
                <p:oleObj name="Equation" r:id="rId5" imgW="368280" imgH="203040" progId="Equation.DSMT4">
                  <p:embed/>
                  <p:pic>
                    <p:nvPicPr>
                      <p:cNvPr id="20" name="Object 5">
                        <a:extLst>
                          <a:ext uri="{FF2B5EF4-FFF2-40B4-BE49-F238E27FC236}">
                            <a16:creationId xmlns:a16="http://schemas.microsoft.com/office/drawing/2014/main" id="{2D7A60B9-1307-4C5F-8666-39E236421D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740" y="2227988"/>
                        <a:ext cx="70961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5">
            <a:extLst>
              <a:ext uri="{FF2B5EF4-FFF2-40B4-BE49-F238E27FC236}">
                <a16:creationId xmlns:a16="http://schemas.microsoft.com/office/drawing/2014/main" id="{9F24553A-6D38-4416-8F89-27152947B1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402490"/>
              </p:ext>
            </p:extLst>
          </p:nvPr>
        </p:nvGraphicFramePr>
        <p:xfrm>
          <a:off x="6823122" y="2042250"/>
          <a:ext cx="95408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024" name="Equation" r:id="rId7" imgW="495000" imgH="393480" progId="Equation.DSMT4">
                  <p:embed/>
                </p:oleObj>
              </mc:Choice>
              <mc:Fallback>
                <p:oleObj name="Equation" r:id="rId7" imgW="495000" imgH="393480" progId="Equation.DSMT4">
                  <p:embed/>
                  <p:pic>
                    <p:nvPicPr>
                      <p:cNvPr id="20" name="Object 5">
                        <a:extLst>
                          <a:ext uri="{FF2B5EF4-FFF2-40B4-BE49-F238E27FC236}">
                            <a16:creationId xmlns:a16="http://schemas.microsoft.com/office/drawing/2014/main" id="{2D7A60B9-1307-4C5F-8666-39E236421D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3122" y="2042250"/>
                        <a:ext cx="954087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56F1942E-AA9E-419F-BD3F-A4FD494A6B7C}"/>
              </a:ext>
            </a:extLst>
          </p:cNvPr>
          <p:cNvSpPr txBox="1"/>
          <p:nvPr/>
        </p:nvSpPr>
        <p:spPr>
          <a:xfrm>
            <a:off x="810768" y="3038275"/>
            <a:ext cx="10879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step </a:t>
            </a:r>
            <a:r>
              <a:rPr lang="en-US" altLang="zh-CN" b="1" dirty="0" err="1"/>
              <a:t>h</a:t>
            </a:r>
            <a:r>
              <a:rPr lang="en-US" altLang="zh-CN" i="1" baseline="-25000" dirty="0" err="1"/>
              <a:t>dm</a:t>
            </a:r>
            <a:r>
              <a:rPr lang="en-US" altLang="zh-CN" dirty="0"/>
              <a:t> is computed as a stationary point for the function,</a:t>
            </a:r>
            <a:endParaRPr lang="zh-CN" altLang="en-US" dirty="0"/>
          </a:p>
        </p:txBody>
      </p:sp>
      <p:graphicFrame>
        <p:nvGraphicFramePr>
          <p:cNvPr id="37" name="Object 5">
            <a:extLst>
              <a:ext uri="{FF2B5EF4-FFF2-40B4-BE49-F238E27FC236}">
                <a16:creationId xmlns:a16="http://schemas.microsoft.com/office/drawing/2014/main" id="{4B0B8F2D-B8CE-4395-B0C3-119163E993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471201"/>
              </p:ext>
            </p:extLst>
          </p:nvPr>
        </p:nvGraphicFramePr>
        <p:xfrm>
          <a:off x="3890963" y="3502025"/>
          <a:ext cx="2814637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025" name="Equation" r:id="rId9" imgW="1460160" imgH="393480" progId="Equation.DSMT4">
                  <p:embed/>
                </p:oleObj>
              </mc:Choice>
              <mc:Fallback>
                <p:oleObj name="Equation" r:id="rId9" imgW="1460160" imgH="393480" progId="Equation.DSMT4">
                  <p:embed/>
                  <p:pic>
                    <p:nvPicPr>
                      <p:cNvPr id="20" name="Object 5">
                        <a:extLst>
                          <a:ext uri="{FF2B5EF4-FFF2-40B4-BE49-F238E27FC236}">
                            <a16:creationId xmlns:a16="http://schemas.microsoft.com/office/drawing/2014/main" id="{2D7A60B9-1307-4C5F-8666-39E236421D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3502025"/>
                        <a:ext cx="2814637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C5187AF3-037C-4CC2-9516-59A790398F07}"/>
              </a:ext>
            </a:extLst>
          </p:cNvPr>
          <p:cNvSpPr txBox="1"/>
          <p:nvPr/>
        </p:nvSpPr>
        <p:spPr>
          <a:xfrm>
            <a:off x="810768" y="4321037"/>
            <a:ext cx="10879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Indicating that </a:t>
            </a:r>
            <a:r>
              <a:rPr lang="en-US" altLang="zh-CN" b="1" dirty="0" err="1"/>
              <a:t>h</a:t>
            </a:r>
            <a:r>
              <a:rPr lang="en-US" altLang="zh-CN" i="1" baseline="-25000" dirty="0" err="1"/>
              <a:t>dm</a:t>
            </a:r>
            <a:r>
              <a:rPr lang="en-US" altLang="zh-CN" i="1" baseline="-25000" dirty="0"/>
              <a:t> </a:t>
            </a:r>
            <a:r>
              <a:rPr lang="en-US" altLang="zh-CN" dirty="0"/>
              <a:t>is a solution to, </a:t>
            </a:r>
            <a:endParaRPr lang="zh-CN" altLang="en-US" dirty="0"/>
          </a:p>
        </p:txBody>
      </p:sp>
      <p:graphicFrame>
        <p:nvGraphicFramePr>
          <p:cNvPr id="39" name="Object 5">
            <a:extLst>
              <a:ext uri="{FF2B5EF4-FFF2-40B4-BE49-F238E27FC236}">
                <a16:creationId xmlns:a16="http://schemas.microsoft.com/office/drawing/2014/main" id="{5FD09F6B-5CF9-4520-8B9D-FEB51969DD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10887"/>
              </p:ext>
            </p:extLst>
          </p:nvPr>
        </p:nvGraphicFramePr>
        <p:xfrm>
          <a:off x="4686300" y="4832905"/>
          <a:ext cx="122396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026" name="Equation" r:id="rId11" imgW="634680" imgH="253800" progId="Equation.DSMT4">
                  <p:embed/>
                </p:oleObj>
              </mc:Choice>
              <mc:Fallback>
                <p:oleObj name="Equation" r:id="rId11" imgW="634680" imgH="253800" progId="Equation.DSMT4">
                  <p:embed/>
                  <p:pic>
                    <p:nvPicPr>
                      <p:cNvPr id="37" name="Object 5">
                        <a:extLst>
                          <a:ext uri="{FF2B5EF4-FFF2-40B4-BE49-F238E27FC236}">
                            <a16:creationId xmlns:a16="http://schemas.microsoft.com/office/drawing/2014/main" id="{4B0B8F2D-B8CE-4395-B0C3-119163E993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4832905"/>
                        <a:ext cx="122396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箭头: 下 39">
            <a:extLst>
              <a:ext uri="{FF2B5EF4-FFF2-40B4-BE49-F238E27FC236}">
                <a16:creationId xmlns:a16="http://schemas.microsoft.com/office/drawing/2014/main" id="{BDE16101-9BCD-4558-B2EE-6675748C53AD}"/>
              </a:ext>
            </a:extLst>
          </p:cNvPr>
          <p:cNvSpPr/>
          <p:nvPr/>
        </p:nvSpPr>
        <p:spPr bwMode="auto">
          <a:xfrm>
            <a:off x="5113723" y="5379996"/>
            <a:ext cx="369116" cy="520700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6B2DD30-DA2B-4632-AB8F-EA9F73E48662}"/>
              </a:ext>
            </a:extLst>
          </p:cNvPr>
          <p:cNvSpPr txBox="1"/>
          <p:nvPr/>
        </p:nvSpPr>
        <p:spPr>
          <a:xfrm>
            <a:off x="8193741" y="1485923"/>
            <a:ext cx="1111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(Eq. 2)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78475742"/>
      </p:ext>
    </p:extLst>
  </p:cSld>
  <p:clrMapOvr>
    <a:masterClrMapping/>
  </p:clrMapOvr>
  <p:transition advTm="125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3B44B13F-BB94-4F47-B409-635FAF8B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11362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1-phase methods: damped method</a:t>
            </a:r>
            <a:endParaRPr lang="zh-CN" altLang="en-US" sz="3000" i="1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39" name="Object 5">
            <a:extLst>
              <a:ext uri="{FF2B5EF4-FFF2-40B4-BE49-F238E27FC236}">
                <a16:creationId xmlns:a16="http://schemas.microsoft.com/office/drawing/2014/main" id="{5FD09F6B-5CF9-4520-8B9D-FEB51969DD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45172"/>
              </p:ext>
            </p:extLst>
          </p:nvPr>
        </p:nvGraphicFramePr>
        <p:xfrm>
          <a:off x="1559114" y="914679"/>
          <a:ext cx="7785100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39" name="Equation" r:id="rId3" imgW="4038480" imgH="1015920" progId="Equation.DSMT4">
                  <p:embed/>
                </p:oleObj>
              </mc:Choice>
              <mc:Fallback>
                <p:oleObj name="Equation" r:id="rId3" imgW="4038480" imgH="1015920" progId="Equation.DSMT4">
                  <p:embed/>
                  <p:pic>
                    <p:nvPicPr>
                      <p:cNvPr id="39" name="Object 5">
                        <a:extLst>
                          <a:ext uri="{FF2B5EF4-FFF2-40B4-BE49-F238E27FC236}">
                            <a16:creationId xmlns:a16="http://schemas.microsoft.com/office/drawing/2014/main" id="{5FD09F6B-5CF9-4520-8B9D-FEB51969DD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114" y="914679"/>
                        <a:ext cx="7785100" cy="198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箭头: 下 39">
            <a:extLst>
              <a:ext uri="{FF2B5EF4-FFF2-40B4-BE49-F238E27FC236}">
                <a16:creationId xmlns:a16="http://schemas.microsoft.com/office/drawing/2014/main" id="{BDE16101-9BCD-4558-B2EE-6675748C53AD}"/>
              </a:ext>
            </a:extLst>
          </p:cNvPr>
          <p:cNvSpPr/>
          <p:nvPr/>
        </p:nvSpPr>
        <p:spPr bwMode="auto">
          <a:xfrm rot="16200000">
            <a:off x="1303723" y="3049172"/>
            <a:ext cx="369116" cy="520700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7CDD6A65-7C7A-4FF7-87A3-C81EB763A9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513850"/>
              </p:ext>
            </p:extLst>
          </p:nvPr>
        </p:nvGraphicFramePr>
        <p:xfrm>
          <a:off x="2222500" y="3027363"/>
          <a:ext cx="23510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40" name="Equation" r:id="rId5" imgW="1218960" imgH="279360" progId="Equation.DSMT4">
                  <p:embed/>
                </p:oleObj>
              </mc:Choice>
              <mc:Fallback>
                <p:oleObj name="Equation" r:id="rId5" imgW="1218960" imgH="279360" progId="Equation.DSMT4">
                  <p:embed/>
                  <p:pic>
                    <p:nvPicPr>
                      <p:cNvPr id="39" name="Object 5">
                        <a:extLst>
                          <a:ext uri="{FF2B5EF4-FFF2-40B4-BE49-F238E27FC236}">
                            <a16:creationId xmlns:a16="http://schemas.microsoft.com/office/drawing/2014/main" id="{5FD09F6B-5CF9-4520-8B9D-FEB51969DD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027363"/>
                        <a:ext cx="235108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928A6E11-A468-4766-BF43-40196BF74620}"/>
              </a:ext>
            </a:extLst>
          </p:cNvPr>
          <p:cNvSpPr txBox="1"/>
          <p:nvPr/>
        </p:nvSpPr>
        <p:spPr>
          <a:xfrm>
            <a:off x="5112906" y="3032416"/>
            <a:ext cx="1216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(Eq. 3)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E71C71-7836-4473-97CC-A260ECC558D6}"/>
              </a:ext>
            </a:extLst>
          </p:cNvPr>
          <p:cNvSpPr txBox="1"/>
          <p:nvPr/>
        </p:nvSpPr>
        <p:spPr>
          <a:xfrm>
            <a:off x="2222500" y="4247846"/>
            <a:ext cx="7957520" cy="101566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rgbClr val="FFFF00"/>
                </a:solidFill>
              </a:rPr>
              <a:t>In a concrete algorithm, </a:t>
            </a:r>
            <a:r>
              <a:rPr lang="en-US" altLang="zh-CN" sz="2000" i="1" dirty="0">
                <a:solidFill>
                  <a:srgbClr val="FFFF00"/>
                </a:solidFill>
              </a:rPr>
              <a:t>B</a:t>
            </a:r>
            <a:r>
              <a:rPr lang="en-US" altLang="zh-CN" sz="2000" dirty="0">
                <a:solidFill>
                  <a:srgbClr val="FFFF00"/>
                </a:solidFill>
              </a:rPr>
              <a:t>+</a:t>
            </a:r>
            <a:r>
              <a:rPr lang="en-US" altLang="zh-CN" sz="2000" i="1" dirty="0">
                <a:solidFill>
                  <a:srgbClr val="FFFF00"/>
                </a:solidFill>
              </a:rPr>
              <a:t>µI</a:t>
            </a:r>
            <a:r>
              <a:rPr lang="en-US" altLang="zh-CN" sz="2000" dirty="0">
                <a:solidFill>
                  <a:srgbClr val="FFFF00"/>
                </a:solidFill>
              </a:rPr>
              <a:t> is usually constructed to be positive definite</a:t>
            </a:r>
          </a:p>
          <a:p>
            <a:pPr algn="just"/>
            <a:r>
              <a:rPr lang="en-US" altLang="zh-CN" sz="2000" dirty="0">
                <a:solidFill>
                  <a:srgbClr val="FFFF00"/>
                </a:solidFill>
              </a:rPr>
              <a:t>When </a:t>
            </a:r>
            <a:r>
              <a:rPr lang="en-US" altLang="zh-CN" sz="2000" i="1" dirty="0">
                <a:solidFill>
                  <a:srgbClr val="FFFF00"/>
                </a:solidFill>
              </a:rPr>
              <a:t>B</a:t>
            </a:r>
            <a:r>
              <a:rPr lang="en-US" altLang="zh-CN" sz="2000" dirty="0">
                <a:solidFill>
                  <a:srgbClr val="FFFF00"/>
                </a:solidFill>
              </a:rPr>
              <a:t>+</a:t>
            </a:r>
            <a:r>
              <a:rPr lang="en-US" altLang="zh-CN" sz="2000" i="1" dirty="0">
                <a:solidFill>
                  <a:srgbClr val="FFFF00"/>
                </a:solidFill>
              </a:rPr>
              <a:t>µI</a:t>
            </a:r>
            <a:r>
              <a:rPr lang="en-US" altLang="zh-CN" sz="2000" dirty="0">
                <a:solidFill>
                  <a:srgbClr val="FFFF00"/>
                </a:solidFill>
              </a:rPr>
              <a:t> is positive definite, </a:t>
            </a:r>
            <a:r>
              <a:rPr lang="en-US" altLang="zh-CN" sz="2000" i="1" dirty="0">
                <a:solidFill>
                  <a:srgbClr val="FFFF00"/>
                </a:solidFill>
              </a:rPr>
              <a:t>L</a:t>
            </a:r>
            <a:r>
              <a:rPr lang="en-US" altLang="zh-CN" sz="2000" dirty="0">
                <a:solidFill>
                  <a:srgbClr val="FFFF00"/>
                </a:solidFill>
              </a:rPr>
              <a:t>(</a:t>
            </a:r>
            <a:r>
              <a:rPr lang="en-US" altLang="zh-CN" sz="2000" b="1" dirty="0">
                <a:solidFill>
                  <a:srgbClr val="FFFF00"/>
                </a:solidFill>
              </a:rPr>
              <a:t>h</a:t>
            </a:r>
            <a:r>
              <a:rPr lang="en-US" altLang="zh-CN" sz="2000" dirty="0">
                <a:solidFill>
                  <a:srgbClr val="FFFF00"/>
                </a:solidFill>
              </a:rPr>
              <a:t>)+1/2</a:t>
            </a:r>
            <a:r>
              <a:rPr lang="en-US" altLang="zh-CN" sz="2000" i="1" dirty="0">
                <a:solidFill>
                  <a:srgbClr val="FFFF00"/>
                </a:solidFill>
              </a:rPr>
              <a:t>µ</a:t>
            </a:r>
            <a:r>
              <a:rPr lang="en-US" altLang="zh-CN" sz="2000" b="1" dirty="0">
                <a:solidFill>
                  <a:srgbClr val="FFFF00"/>
                </a:solidFill>
              </a:rPr>
              <a:t>h</a:t>
            </a:r>
            <a:r>
              <a:rPr lang="en-US" altLang="zh-CN" sz="2000" i="1" baseline="30000" dirty="0">
                <a:solidFill>
                  <a:srgbClr val="FFFF00"/>
                </a:solidFill>
              </a:rPr>
              <a:t>T</a:t>
            </a:r>
            <a:r>
              <a:rPr lang="en-US" altLang="zh-CN" sz="2000" b="1" dirty="0">
                <a:solidFill>
                  <a:srgbClr val="FFFF00"/>
                </a:solidFill>
              </a:rPr>
              <a:t>h</a:t>
            </a:r>
            <a:r>
              <a:rPr lang="en-US" altLang="zh-CN" sz="2000" i="1" dirty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actually is a (strictly) convex function, so its stationary point -(</a:t>
            </a:r>
            <a:r>
              <a:rPr lang="en-US" altLang="zh-CN" sz="2000" b="1" dirty="0">
                <a:solidFill>
                  <a:srgbClr val="FFFF00"/>
                </a:solidFill>
              </a:rPr>
              <a:t>B</a:t>
            </a:r>
            <a:r>
              <a:rPr lang="en-US" altLang="zh-CN" sz="2000" dirty="0">
                <a:solidFill>
                  <a:srgbClr val="FFFF00"/>
                </a:solidFill>
              </a:rPr>
              <a:t>+</a:t>
            </a:r>
            <a:r>
              <a:rPr lang="en-US" altLang="zh-CN" sz="2000" i="1" dirty="0">
                <a:solidFill>
                  <a:srgbClr val="FFFF00"/>
                </a:solidFill>
              </a:rPr>
              <a:t>µ</a:t>
            </a:r>
            <a:r>
              <a:rPr lang="en-US" altLang="zh-CN" sz="2000" b="1" dirty="0">
                <a:solidFill>
                  <a:srgbClr val="FFFF00"/>
                </a:solidFill>
              </a:rPr>
              <a:t>I</a:t>
            </a:r>
            <a:r>
              <a:rPr lang="en-US" altLang="zh-CN" sz="2000" i="1" dirty="0">
                <a:solidFill>
                  <a:srgbClr val="FFFF00"/>
                </a:solidFill>
              </a:rPr>
              <a:t>)</a:t>
            </a:r>
            <a:r>
              <a:rPr lang="en-US" altLang="zh-CN" sz="2000" i="1" baseline="30000" dirty="0">
                <a:solidFill>
                  <a:srgbClr val="FFFF00"/>
                </a:solidFill>
              </a:rPr>
              <a:t>-</a:t>
            </a:r>
            <a:r>
              <a:rPr lang="en-US" altLang="zh-CN" sz="2000" baseline="30000" dirty="0">
                <a:solidFill>
                  <a:srgbClr val="FFFF00"/>
                </a:solidFill>
              </a:rPr>
              <a:t>1</a:t>
            </a:r>
            <a:r>
              <a:rPr lang="en-US" altLang="zh-CN" sz="2000" b="1" dirty="0">
                <a:solidFill>
                  <a:srgbClr val="FFFF00"/>
                </a:solidFill>
              </a:rPr>
              <a:t>c</a:t>
            </a:r>
            <a:r>
              <a:rPr lang="en-US" altLang="zh-CN" sz="2000" i="1" dirty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is the global minimizer 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12015E3-4711-40B2-9BDA-35C267064F12}"/>
              </a:ext>
            </a:extLst>
          </p:cNvPr>
          <p:cNvCxnSpPr/>
          <p:nvPr/>
        </p:nvCxnSpPr>
        <p:spPr bwMode="auto">
          <a:xfrm flipH="1" flipV="1">
            <a:off x="3756454" y="3573463"/>
            <a:ext cx="1356452" cy="5990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85513477"/>
      </p:ext>
    </p:extLst>
  </p:cSld>
  <p:clrMapOvr>
    <a:masterClrMapping/>
  </p:clrMapOvr>
  <p:transition advTm="12526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Outline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572294" y="931866"/>
            <a:ext cx="10771442" cy="460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Non-linear Least Squares</a:t>
            </a:r>
          </a:p>
          <a:p>
            <a:pPr lvl="2">
              <a:spcBef>
                <a:spcPct val="20000"/>
              </a:spcBef>
              <a:buFontTx/>
              <a:buChar char="•"/>
              <a:defRPr/>
            </a:pP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General Methods for Non-linear Optimization</a:t>
            </a:r>
          </a:p>
          <a:p>
            <a:pPr lvl="3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Basic Concepts</a:t>
            </a:r>
          </a:p>
          <a:p>
            <a:pPr lvl="3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Descent Methods</a:t>
            </a:r>
          </a:p>
          <a:p>
            <a:pPr lvl="2">
              <a:spcBef>
                <a:spcPct val="20000"/>
              </a:spcBef>
              <a:buFontTx/>
              <a:buChar char="•"/>
              <a:defRPr/>
            </a:pP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Non-linear Least Squares Problems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endParaRPr lang="en-US" altLang="zh-CN" sz="2800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581771"/>
      </p:ext>
    </p:extLst>
  </p:cSld>
  <p:clrMapOvr>
    <a:masterClrMapping/>
  </p:clrMapOvr>
  <p:transition advTm="12526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4" y="76200"/>
            <a:ext cx="1113622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1-phase methods: damped method</a:t>
            </a:r>
            <a:endParaRPr lang="zh-CN" altLang="en-US" sz="3000" i="1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F8F8B7-26C5-4B91-8590-552E948099F2}"/>
              </a:ext>
            </a:extLst>
          </p:cNvPr>
          <p:cNvSpPr txBox="1"/>
          <p:nvPr/>
        </p:nvSpPr>
        <p:spPr>
          <a:xfrm>
            <a:off x="898072" y="858616"/>
            <a:ext cx="10363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So, basic steps to update using a damped method are (similar to the trust region method),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D18992-F1EA-4EC6-A5AB-B014C42EE672}"/>
              </a:ext>
            </a:extLst>
          </p:cNvPr>
          <p:cNvSpPr txBox="1"/>
          <p:nvPr/>
        </p:nvSpPr>
        <p:spPr>
          <a:xfrm>
            <a:off x="2132946" y="2563693"/>
            <a:ext cx="362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compute </a:t>
            </a:r>
            <a:r>
              <a:rPr lang="en-US" altLang="zh-CN" b="1" dirty="0"/>
              <a:t>h</a:t>
            </a:r>
            <a:r>
              <a:rPr lang="en-US" altLang="zh-CN" dirty="0"/>
              <a:t> by Eq. 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7328BBD-9460-48B5-89F0-3D96B8343591}"/>
              </a:ext>
            </a:extLst>
          </p:cNvPr>
          <p:cNvSpPr txBox="1"/>
          <p:nvPr/>
        </p:nvSpPr>
        <p:spPr>
          <a:xfrm>
            <a:off x="2132947" y="2931247"/>
            <a:ext cx="226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b="1" dirty="0" err="1"/>
              <a:t>x</a:t>
            </a:r>
            <a:r>
              <a:rPr lang="en-US" altLang="zh-CN" dirty="0" err="1"/>
              <a:t>+</a:t>
            </a:r>
            <a:r>
              <a:rPr lang="en-US" altLang="zh-CN" b="1" dirty="0" err="1"/>
              <a:t>h</a:t>
            </a:r>
            <a:r>
              <a:rPr lang="en-US" altLang="zh-CN" dirty="0"/>
              <a:t>)&lt;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b="1" dirty="0"/>
              <a:t>x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EC3EE0-0495-44EE-9720-9EB14C7D7011}"/>
              </a:ext>
            </a:extLst>
          </p:cNvPr>
          <p:cNvSpPr txBox="1"/>
          <p:nvPr/>
        </p:nvSpPr>
        <p:spPr>
          <a:xfrm>
            <a:off x="2437747" y="3314479"/>
            <a:ext cx="1755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</a:t>
            </a:r>
            <a:r>
              <a:rPr lang="en-US" altLang="zh-CN" dirty="0"/>
              <a:t>:=</a:t>
            </a:r>
            <a:r>
              <a:rPr lang="en-US" altLang="zh-CN" b="1" dirty="0"/>
              <a:t>x</a:t>
            </a:r>
            <a:r>
              <a:rPr lang="en-US" altLang="zh-CN" dirty="0"/>
              <a:t>+</a:t>
            </a:r>
            <a:r>
              <a:rPr lang="en-US" altLang="zh-CN" b="1" dirty="0"/>
              <a:t>h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1C9706-EB86-46CF-BAA0-A89D1408C71D}"/>
              </a:ext>
            </a:extLst>
          </p:cNvPr>
          <p:cNvSpPr txBox="1"/>
          <p:nvPr/>
        </p:nvSpPr>
        <p:spPr>
          <a:xfrm>
            <a:off x="2114363" y="3695028"/>
            <a:ext cx="1900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update </a:t>
            </a:r>
            <a:endParaRPr lang="zh-CN" altLang="en-US" dirty="0"/>
          </a:p>
        </p:txBody>
      </p:sp>
      <p:graphicFrame>
        <p:nvGraphicFramePr>
          <p:cNvPr id="21" name="Object 5">
            <a:extLst>
              <a:ext uri="{FF2B5EF4-FFF2-40B4-BE49-F238E27FC236}">
                <a16:creationId xmlns:a16="http://schemas.microsoft.com/office/drawing/2014/main" id="{994B4D12-4057-496F-A352-B5ED5E8A05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731148"/>
              </p:ext>
            </p:extLst>
          </p:nvPr>
        </p:nvGraphicFramePr>
        <p:xfrm>
          <a:off x="3072746" y="3807015"/>
          <a:ext cx="293687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2"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21" name="Object 5">
                        <a:extLst>
                          <a:ext uri="{FF2B5EF4-FFF2-40B4-BE49-F238E27FC236}">
                            <a16:creationId xmlns:a16="http://schemas.microsoft.com/office/drawing/2014/main" id="{994B4D12-4057-496F-A352-B5ED5E8A05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2746" y="3807015"/>
                        <a:ext cx="293687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72E61C5B-7309-4547-84B5-24DEAEE2F95F}"/>
              </a:ext>
            </a:extLst>
          </p:cNvPr>
          <p:cNvSpPr/>
          <p:nvPr/>
        </p:nvSpPr>
        <p:spPr bwMode="auto">
          <a:xfrm>
            <a:off x="1936375" y="1873624"/>
            <a:ext cx="7413813" cy="2348750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2CB7FC-6878-44B0-9918-16CAE49CA63D}"/>
              </a:ext>
            </a:extLst>
          </p:cNvPr>
          <p:cNvSpPr txBox="1"/>
          <p:nvPr/>
        </p:nvSpPr>
        <p:spPr>
          <a:xfrm>
            <a:off x="1973691" y="1871309"/>
            <a:ext cx="730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/>
              <a:t>Algo#3</a:t>
            </a:r>
            <a:r>
              <a:rPr lang="en-US" altLang="zh-CN" dirty="0"/>
              <a:t> Basic steps using a damped method    </a:t>
            </a:r>
            <a:endParaRPr lang="zh-CN" altLang="en-US" b="1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B0C4A30-85CF-47DA-BC06-3B02F066D2F8}"/>
              </a:ext>
            </a:extLst>
          </p:cNvPr>
          <p:cNvGrpSpPr/>
          <p:nvPr/>
        </p:nvGrpSpPr>
        <p:grpSpPr>
          <a:xfrm>
            <a:off x="3219590" y="4129279"/>
            <a:ext cx="3048591" cy="1239751"/>
            <a:chOff x="3219590" y="4129279"/>
            <a:chExt cx="3048591" cy="1239751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E357EB2-0C7C-49F0-91E4-CCD94B5F02E6}"/>
                </a:ext>
              </a:extLst>
            </p:cNvPr>
            <p:cNvSpPr txBox="1"/>
            <p:nvPr/>
          </p:nvSpPr>
          <p:spPr>
            <a:xfrm>
              <a:off x="4015036" y="4907365"/>
              <a:ext cx="2253145" cy="461665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</a:rPr>
                <a:t>the core problem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  <p:cxnSp>
          <p:nvCxnSpPr>
            <p:cNvPr id="3" name="连接符: 曲线 2">
              <a:extLst>
                <a:ext uri="{FF2B5EF4-FFF2-40B4-BE49-F238E27FC236}">
                  <a16:creationId xmlns:a16="http://schemas.microsoft.com/office/drawing/2014/main" id="{48260FE5-4B3C-4F8A-87C1-FACBF1973C71}"/>
                </a:ext>
              </a:extLst>
            </p:cNvPr>
            <p:cNvCxnSpPr>
              <a:endCxn id="21" idx="2"/>
            </p:cNvCxnSpPr>
            <p:nvPr/>
          </p:nvCxnSpPr>
          <p:spPr bwMode="auto">
            <a:xfrm rot="10800000">
              <a:off x="3219590" y="4129279"/>
              <a:ext cx="1863399" cy="711663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64957875"/>
      </p:ext>
    </p:extLst>
  </p:cSld>
  <p:clrMapOvr>
    <a:masterClrMapping/>
  </p:clrMapOvr>
  <p:transition advTm="125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0D1D20AA-9657-413B-9C59-E2AB44DD7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" y="914400"/>
            <a:ext cx="11055096" cy="153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    is small,  we should increase     and thereby increase the penalty on large steps    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     is large, indicating that </a:t>
            </a:r>
            <a:r>
              <a:rPr lang="en-US" altLang="zh-CN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is a good approximation to </a:t>
            </a:r>
            <a:r>
              <a:rPr lang="en-US" altLang="zh-CN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zh-CN" sz="2800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zh-CN" sz="2800" b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</a:t>
            </a:r>
            <a:r>
              <a:rPr lang="en-US" altLang="zh-CN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for the computed </a:t>
            </a:r>
            <a:r>
              <a:rPr lang="en-US" altLang="zh-CN" sz="2800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and     may be reduced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3B44B13F-BB94-4F47-B409-635FAF8B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11362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1-phase methods: damped method</a:t>
            </a:r>
            <a:endParaRPr lang="zh-CN" altLang="en-US" sz="3000" i="1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0A639260-015C-44B0-9E1A-30F506ED3C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3232" y="1042615"/>
          <a:ext cx="29368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1"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0A639260-015C-44B0-9E1A-30F506ED3C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232" y="1042615"/>
                        <a:ext cx="293688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91A47CEF-386A-4160-BCDF-3D5F9A19C6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56817"/>
              </p:ext>
            </p:extLst>
          </p:nvPr>
        </p:nvGraphicFramePr>
        <p:xfrm>
          <a:off x="1469092" y="1992409"/>
          <a:ext cx="29368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2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15" name="Object 5">
                        <a:extLst>
                          <a:ext uri="{FF2B5EF4-FFF2-40B4-BE49-F238E27FC236}">
                            <a16:creationId xmlns:a16="http://schemas.microsoft.com/office/drawing/2014/main" id="{91A47CEF-386A-4160-BCDF-3D5F9A19C6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092" y="1992409"/>
                        <a:ext cx="293688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350CCA4D-1F62-4462-8EA1-94D678A79112}"/>
              </a:ext>
            </a:extLst>
          </p:cNvPr>
          <p:cNvSpPr txBox="1"/>
          <p:nvPr/>
        </p:nvSpPr>
        <p:spPr>
          <a:xfrm>
            <a:off x="1161294" y="3457469"/>
            <a:ext cx="3736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The 1</a:t>
            </a:r>
            <a:r>
              <a:rPr lang="en-US" altLang="zh-CN" baseline="30000" dirty="0"/>
              <a:t>st</a:t>
            </a:r>
            <a:r>
              <a:rPr lang="en-US" altLang="zh-CN" dirty="0"/>
              <a:t> updating strategy for</a:t>
            </a:r>
            <a:endParaRPr lang="zh-CN" altLang="en-US" b="1" dirty="0"/>
          </a:p>
        </p:txBody>
      </p:sp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75A36C86-086D-43CC-91A8-D2E1590DBF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661329"/>
              </p:ext>
            </p:extLst>
          </p:nvPr>
        </p:nvGraphicFramePr>
        <p:xfrm>
          <a:off x="5844985" y="1076421"/>
          <a:ext cx="293687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3"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21" name="Object 5">
                        <a:extLst>
                          <a:ext uri="{FF2B5EF4-FFF2-40B4-BE49-F238E27FC236}">
                            <a16:creationId xmlns:a16="http://schemas.microsoft.com/office/drawing/2014/main" id="{994B4D12-4057-496F-A352-B5ED5E8A05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4985" y="1076421"/>
                        <a:ext cx="293687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35F7FFD1-DB3C-4066-AB3B-3E556073FC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750816"/>
              </p:ext>
            </p:extLst>
          </p:nvPr>
        </p:nvGraphicFramePr>
        <p:xfrm>
          <a:off x="4604450" y="2448651"/>
          <a:ext cx="293687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4" name="Equation" r:id="rId8" imgW="152280" imgH="164880" progId="Equation.DSMT4">
                  <p:embed/>
                </p:oleObj>
              </mc:Choice>
              <mc:Fallback>
                <p:oleObj name="Equation" r:id="rId8" imgW="152280" imgH="164880" progId="Equation.DSMT4">
                  <p:embed/>
                  <p:pic>
                    <p:nvPicPr>
                      <p:cNvPr id="18" name="Object 5">
                        <a:extLst>
                          <a:ext uri="{FF2B5EF4-FFF2-40B4-BE49-F238E27FC236}">
                            <a16:creationId xmlns:a16="http://schemas.microsoft.com/office/drawing/2014/main" id="{75A36C86-086D-43CC-91A8-D2E1590DBF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4450" y="2448651"/>
                        <a:ext cx="293687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>
            <a:extLst>
              <a:ext uri="{FF2B5EF4-FFF2-40B4-BE49-F238E27FC236}">
                <a16:creationId xmlns:a16="http://schemas.microsoft.com/office/drawing/2014/main" id="{DB852F18-7A62-4145-A141-30620771F0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673302"/>
              </p:ext>
            </p:extLst>
          </p:nvPr>
        </p:nvGraphicFramePr>
        <p:xfrm>
          <a:off x="4793611" y="3588535"/>
          <a:ext cx="293687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5" name="Equation" r:id="rId9" imgW="152280" imgH="164880" progId="Equation.DSMT4">
                  <p:embed/>
                </p:oleObj>
              </mc:Choice>
              <mc:Fallback>
                <p:oleObj name="Equation" r:id="rId9" imgW="152280" imgH="164880" progId="Equation.DSMT4">
                  <p:embed/>
                  <p:pic>
                    <p:nvPicPr>
                      <p:cNvPr id="20" name="Object 5">
                        <a:extLst>
                          <a:ext uri="{FF2B5EF4-FFF2-40B4-BE49-F238E27FC236}">
                            <a16:creationId xmlns:a16="http://schemas.microsoft.com/office/drawing/2014/main" id="{35F7FFD1-DB3C-4066-AB3B-3E556073FC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3611" y="3588535"/>
                        <a:ext cx="293687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FE1ECE92-2D0F-4A93-8406-31E4789A8145}"/>
              </a:ext>
            </a:extLst>
          </p:cNvPr>
          <p:cNvSpPr txBox="1"/>
          <p:nvPr/>
        </p:nvSpPr>
        <p:spPr>
          <a:xfrm>
            <a:off x="2069124" y="4025191"/>
            <a:ext cx="226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if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5E4041B-1D1B-46B7-B42A-43861990A822}"/>
              </a:ext>
            </a:extLst>
          </p:cNvPr>
          <p:cNvSpPr/>
          <p:nvPr/>
        </p:nvSpPr>
        <p:spPr bwMode="auto">
          <a:xfrm>
            <a:off x="1167876" y="2896906"/>
            <a:ext cx="3919422" cy="3046694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30" name="Object 5">
            <a:extLst>
              <a:ext uri="{FF2B5EF4-FFF2-40B4-BE49-F238E27FC236}">
                <a16:creationId xmlns:a16="http://schemas.microsoft.com/office/drawing/2014/main" id="{B99AA063-2303-4E79-851F-22FA55BF13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772526"/>
              </p:ext>
            </p:extLst>
          </p:nvPr>
        </p:nvGraphicFramePr>
        <p:xfrm>
          <a:off x="2462818" y="4060627"/>
          <a:ext cx="10763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6" name="Equation" r:id="rId10" imgW="558720" imgH="203040" progId="Equation.DSMT4">
                  <p:embed/>
                </p:oleObj>
              </mc:Choice>
              <mc:Fallback>
                <p:oleObj name="Equation" r:id="rId10" imgW="558720" imgH="203040" progId="Equation.DSMT4">
                  <p:embed/>
                  <p:pic>
                    <p:nvPicPr>
                      <p:cNvPr id="24" name="Object 5">
                        <a:extLst>
                          <a:ext uri="{FF2B5EF4-FFF2-40B4-BE49-F238E27FC236}">
                            <a16:creationId xmlns:a16="http://schemas.microsoft.com/office/drawing/2014/main" id="{28F2824A-1568-483B-8D40-DB7204612C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818" y="4060627"/>
                        <a:ext cx="10763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5">
            <a:extLst>
              <a:ext uri="{FF2B5EF4-FFF2-40B4-BE49-F238E27FC236}">
                <a16:creationId xmlns:a16="http://schemas.microsoft.com/office/drawing/2014/main" id="{D16AF244-BBC7-4392-9C95-AE93807A03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531776"/>
              </p:ext>
            </p:extLst>
          </p:nvPr>
        </p:nvGraphicFramePr>
        <p:xfrm>
          <a:off x="2362810" y="4456827"/>
          <a:ext cx="12017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7" name="Equation" r:id="rId12" imgW="622080" imgH="203040" progId="Equation.DSMT4">
                  <p:embed/>
                </p:oleObj>
              </mc:Choice>
              <mc:Fallback>
                <p:oleObj name="Equation" r:id="rId12" imgW="622080" imgH="203040" progId="Equation.DSMT4">
                  <p:embed/>
                  <p:pic>
                    <p:nvPicPr>
                      <p:cNvPr id="26" name="Object 5">
                        <a:extLst>
                          <a:ext uri="{FF2B5EF4-FFF2-40B4-BE49-F238E27FC236}">
                            <a16:creationId xmlns:a16="http://schemas.microsoft.com/office/drawing/2014/main" id="{DBFC87A3-9958-4EF5-8EB7-6158442BE4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810" y="4456827"/>
                        <a:ext cx="120173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B0B034F2-031B-4D4C-98CB-A9032F5CB0C6}"/>
              </a:ext>
            </a:extLst>
          </p:cNvPr>
          <p:cNvSpPr txBox="1"/>
          <p:nvPr/>
        </p:nvSpPr>
        <p:spPr>
          <a:xfrm>
            <a:off x="2069122" y="4814086"/>
            <a:ext cx="226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elseif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34" name="Object 5">
            <a:extLst>
              <a:ext uri="{FF2B5EF4-FFF2-40B4-BE49-F238E27FC236}">
                <a16:creationId xmlns:a16="http://schemas.microsoft.com/office/drawing/2014/main" id="{7850A1D9-1610-4507-A82A-C289E198B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51108"/>
              </p:ext>
            </p:extLst>
          </p:nvPr>
        </p:nvGraphicFramePr>
        <p:xfrm>
          <a:off x="2962086" y="4834702"/>
          <a:ext cx="10763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8" name="Equation" r:id="rId14" imgW="558720" imgH="203040" progId="Equation.DSMT4">
                  <p:embed/>
                </p:oleObj>
              </mc:Choice>
              <mc:Fallback>
                <p:oleObj name="Equation" r:id="rId14" imgW="558720" imgH="203040" progId="Equation.DSMT4">
                  <p:embed/>
                  <p:pic>
                    <p:nvPicPr>
                      <p:cNvPr id="28" name="Object 5">
                        <a:extLst>
                          <a:ext uri="{FF2B5EF4-FFF2-40B4-BE49-F238E27FC236}">
                            <a16:creationId xmlns:a16="http://schemas.microsoft.com/office/drawing/2014/main" id="{D6462498-BAF3-4718-B586-3F2C63103F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086" y="4834702"/>
                        <a:ext cx="10763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5">
            <a:extLst>
              <a:ext uri="{FF2B5EF4-FFF2-40B4-BE49-F238E27FC236}">
                <a16:creationId xmlns:a16="http://schemas.microsoft.com/office/drawing/2014/main" id="{A37C3012-24BD-47EB-9FC2-877A5520C5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779052"/>
              </p:ext>
            </p:extLst>
          </p:nvPr>
        </p:nvGraphicFramePr>
        <p:xfrm>
          <a:off x="2367661" y="5191840"/>
          <a:ext cx="11541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9" name="Equation" r:id="rId16" imgW="596880" imgH="203040" progId="Equation.DSMT4">
                  <p:embed/>
                </p:oleObj>
              </mc:Choice>
              <mc:Fallback>
                <p:oleObj name="Equation" r:id="rId16" imgW="596880" imgH="203040" progId="Equation.DSMT4">
                  <p:embed/>
                  <p:pic>
                    <p:nvPicPr>
                      <p:cNvPr id="29" name="Object 5">
                        <a:extLst>
                          <a:ext uri="{FF2B5EF4-FFF2-40B4-BE49-F238E27FC236}">
                            <a16:creationId xmlns:a16="http://schemas.microsoft.com/office/drawing/2014/main" id="{A988D245-FA6A-4935-A316-77C678C6CF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661" y="5191840"/>
                        <a:ext cx="115411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7BAB3ED3-27B5-45D5-BCF4-928C21A11B63}"/>
              </a:ext>
            </a:extLst>
          </p:cNvPr>
          <p:cNvSpPr txBox="1"/>
          <p:nvPr/>
        </p:nvSpPr>
        <p:spPr>
          <a:xfrm>
            <a:off x="5642418" y="3425311"/>
            <a:ext cx="3736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The 2</a:t>
            </a:r>
            <a:r>
              <a:rPr lang="en-US" altLang="zh-CN" baseline="30000" dirty="0"/>
              <a:t>nd</a:t>
            </a:r>
            <a:r>
              <a:rPr lang="en-US" altLang="zh-CN" dirty="0"/>
              <a:t> updating strategy for</a:t>
            </a:r>
            <a:endParaRPr lang="zh-CN" altLang="en-US" b="1" dirty="0"/>
          </a:p>
        </p:txBody>
      </p:sp>
      <p:graphicFrame>
        <p:nvGraphicFramePr>
          <p:cNvPr id="19" name="Object 5">
            <a:extLst>
              <a:ext uri="{FF2B5EF4-FFF2-40B4-BE49-F238E27FC236}">
                <a16:creationId xmlns:a16="http://schemas.microsoft.com/office/drawing/2014/main" id="{BD537207-FB83-4F8B-A99A-7623521B90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151163"/>
              </p:ext>
            </p:extLst>
          </p:nvPr>
        </p:nvGraphicFramePr>
        <p:xfrm>
          <a:off x="9274735" y="3556377"/>
          <a:ext cx="293687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0" name="Equation" r:id="rId18" imgW="152280" imgH="164880" progId="Equation.DSMT4">
                  <p:embed/>
                </p:oleObj>
              </mc:Choice>
              <mc:Fallback>
                <p:oleObj name="Equation" r:id="rId18" imgW="152280" imgH="164880" progId="Equation.DSMT4">
                  <p:embed/>
                  <p:pic>
                    <p:nvPicPr>
                      <p:cNvPr id="21" name="Object 5">
                        <a:extLst>
                          <a:ext uri="{FF2B5EF4-FFF2-40B4-BE49-F238E27FC236}">
                            <a16:creationId xmlns:a16="http://schemas.microsoft.com/office/drawing/2014/main" id="{DB852F18-7A62-4145-A141-30620771F0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4735" y="3556377"/>
                        <a:ext cx="293687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73FB7C09-DCEC-4F74-BF0E-31E08F833991}"/>
              </a:ext>
            </a:extLst>
          </p:cNvPr>
          <p:cNvSpPr txBox="1"/>
          <p:nvPr/>
        </p:nvSpPr>
        <p:spPr>
          <a:xfrm>
            <a:off x="6550248" y="4118868"/>
            <a:ext cx="119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if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EF417D9-34A1-4B6D-81FF-5048C9E9CBED}"/>
              </a:ext>
            </a:extLst>
          </p:cNvPr>
          <p:cNvSpPr/>
          <p:nvPr/>
        </p:nvSpPr>
        <p:spPr bwMode="auto">
          <a:xfrm>
            <a:off x="5649000" y="2906693"/>
            <a:ext cx="5818750" cy="3036907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6" name="Object 5">
            <a:extLst>
              <a:ext uri="{FF2B5EF4-FFF2-40B4-BE49-F238E27FC236}">
                <a16:creationId xmlns:a16="http://schemas.microsoft.com/office/drawing/2014/main" id="{F26FE58F-CF31-4C71-8734-06DDF56546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565925"/>
              </p:ext>
            </p:extLst>
          </p:nvPr>
        </p:nvGraphicFramePr>
        <p:xfrm>
          <a:off x="6912252" y="4162004"/>
          <a:ext cx="690655" cy="372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1" name="Equation" r:id="rId19" imgW="380880" imgH="203040" progId="Equation.DSMT4">
                  <p:embed/>
                </p:oleObj>
              </mc:Choice>
              <mc:Fallback>
                <p:oleObj name="Equation" r:id="rId19" imgW="380880" imgH="203040" progId="Equation.DSMT4">
                  <p:embed/>
                  <p:pic>
                    <p:nvPicPr>
                      <p:cNvPr id="30" name="Object 5">
                        <a:extLst>
                          <a:ext uri="{FF2B5EF4-FFF2-40B4-BE49-F238E27FC236}">
                            <a16:creationId xmlns:a16="http://schemas.microsoft.com/office/drawing/2014/main" id="{B99AA063-2303-4E79-851F-22FA55BF13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2252" y="4162004"/>
                        <a:ext cx="690655" cy="372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">
            <a:extLst>
              <a:ext uri="{FF2B5EF4-FFF2-40B4-BE49-F238E27FC236}">
                <a16:creationId xmlns:a16="http://schemas.microsoft.com/office/drawing/2014/main" id="{53501AE2-32B6-40EC-ACD0-B7F4795598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991500"/>
              </p:ext>
            </p:extLst>
          </p:nvPr>
        </p:nvGraphicFramePr>
        <p:xfrm>
          <a:off x="6891339" y="4361912"/>
          <a:ext cx="4132786" cy="789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2" name="Equation" r:id="rId21" imgW="2286000" imgH="431640" progId="Equation.DSMT4">
                  <p:embed/>
                </p:oleObj>
              </mc:Choice>
              <mc:Fallback>
                <p:oleObj name="Equation" r:id="rId21" imgW="2286000" imgH="431640" progId="Equation.DSMT4">
                  <p:embed/>
                  <p:pic>
                    <p:nvPicPr>
                      <p:cNvPr id="32" name="Object 5">
                        <a:extLst>
                          <a:ext uri="{FF2B5EF4-FFF2-40B4-BE49-F238E27FC236}">
                            <a16:creationId xmlns:a16="http://schemas.microsoft.com/office/drawing/2014/main" id="{D16AF244-BBC7-4392-9C95-AE93807A03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339" y="4361912"/>
                        <a:ext cx="4132786" cy="789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12E971A2-75CB-470E-809D-2AD78C6083C6}"/>
              </a:ext>
            </a:extLst>
          </p:cNvPr>
          <p:cNvSpPr txBox="1"/>
          <p:nvPr/>
        </p:nvSpPr>
        <p:spPr>
          <a:xfrm>
            <a:off x="6550246" y="5000042"/>
            <a:ext cx="890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else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36" name="Object 5">
            <a:extLst>
              <a:ext uri="{FF2B5EF4-FFF2-40B4-BE49-F238E27FC236}">
                <a16:creationId xmlns:a16="http://schemas.microsoft.com/office/drawing/2014/main" id="{D5B8349C-0017-45CF-B023-04237F8AFD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45193"/>
              </p:ext>
            </p:extLst>
          </p:nvPr>
        </p:nvGraphicFramePr>
        <p:xfrm>
          <a:off x="6867832" y="5377475"/>
          <a:ext cx="2183889" cy="375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3" name="Equation" r:id="rId23" imgW="1193760" imgH="203040" progId="Equation.DSMT4">
                  <p:embed/>
                </p:oleObj>
              </mc:Choice>
              <mc:Fallback>
                <p:oleObj name="Equation" r:id="rId23" imgW="1193760" imgH="203040" progId="Equation.DSMT4">
                  <p:embed/>
                  <p:pic>
                    <p:nvPicPr>
                      <p:cNvPr id="35" name="Object 5">
                        <a:extLst>
                          <a:ext uri="{FF2B5EF4-FFF2-40B4-BE49-F238E27FC236}">
                            <a16:creationId xmlns:a16="http://schemas.microsoft.com/office/drawing/2014/main" id="{A37C3012-24BD-47EB-9FC2-877A5520C5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7832" y="5377475"/>
                        <a:ext cx="2183889" cy="375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5">
            <a:extLst>
              <a:ext uri="{FF2B5EF4-FFF2-40B4-BE49-F238E27FC236}">
                <a16:creationId xmlns:a16="http://schemas.microsoft.com/office/drawing/2014/main" id="{ED0B16AA-8A61-4E95-B31C-3FCD64850F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325944"/>
              </p:ext>
            </p:extLst>
          </p:nvPr>
        </p:nvGraphicFramePr>
        <p:xfrm>
          <a:off x="6607685" y="3878030"/>
          <a:ext cx="573291" cy="300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4" name="Equation" r:id="rId25" imgW="342720" imgH="177480" progId="Equation.DSMT4">
                  <p:embed/>
                </p:oleObj>
              </mc:Choice>
              <mc:Fallback>
                <p:oleObj name="Equation" r:id="rId25" imgW="342720" imgH="177480" progId="Equation.DSMT4">
                  <p:embed/>
                  <p:pic>
                    <p:nvPicPr>
                      <p:cNvPr id="26" name="Object 5">
                        <a:extLst>
                          <a:ext uri="{FF2B5EF4-FFF2-40B4-BE49-F238E27FC236}">
                            <a16:creationId xmlns:a16="http://schemas.microsoft.com/office/drawing/2014/main" id="{F26FE58F-CF31-4C71-8734-06DDF5654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7685" y="3878030"/>
                        <a:ext cx="573291" cy="300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D573EC8B-C840-4293-9E79-CACF5A23BE31}"/>
              </a:ext>
            </a:extLst>
          </p:cNvPr>
          <p:cNvSpPr txBox="1"/>
          <p:nvPr/>
        </p:nvSpPr>
        <p:spPr>
          <a:xfrm>
            <a:off x="3177982" y="5541862"/>
            <a:ext cx="1989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/>
              <a:t>(Marquart 1963)</a:t>
            </a:r>
            <a:endParaRPr lang="zh-CN" altLang="en-US" sz="20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DA1EB0C-73A6-4B9D-B730-C424D2DEE48B}"/>
              </a:ext>
            </a:extLst>
          </p:cNvPr>
          <p:cNvSpPr txBox="1"/>
          <p:nvPr/>
        </p:nvSpPr>
        <p:spPr>
          <a:xfrm>
            <a:off x="9798297" y="5553444"/>
            <a:ext cx="1812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/>
              <a:t>(Nielsen 1999)</a:t>
            </a:r>
            <a:endParaRPr lang="zh-CN" altLang="en-US" sz="20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055F2EF-B64B-4F09-B3FE-F06C4956EFCF}"/>
              </a:ext>
            </a:extLst>
          </p:cNvPr>
          <p:cNvSpPr txBox="1"/>
          <p:nvPr/>
        </p:nvSpPr>
        <p:spPr>
          <a:xfrm>
            <a:off x="1176175" y="290359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Algo#4</a:t>
            </a:r>
            <a:endParaRPr lang="zh-CN" altLang="en-US" sz="2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14A0AE3-641A-4A15-91BD-83385EA97C53}"/>
              </a:ext>
            </a:extLst>
          </p:cNvPr>
          <p:cNvSpPr txBox="1"/>
          <p:nvPr/>
        </p:nvSpPr>
        <p:spPr>
          <a:xfrm>
            <a:off x="5649000" y="290359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Algo#5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05360631"/>
      </p:ext>
    </p:extLst>
  </p:cSld>
  <p:clrMapOvr>
    <a:masterClrMapping/>
  </p:clrMapOvr>
  <p:transition advTm="12526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3B44B13F-BB94-4F47-B409-635FAF8B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11362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1-phase methods: damped method</a:t>
            </a:r>
            <a:endParaRPr lang="zh-CN" altLang="en-US" sz="3000" i="1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0CCA4D-1F62-4462-8EA1-94D678A79112}"/>
              </a:ext>
            </a:extLst>
          </p:cNvPr>
          <p:cNvSpPr txBox="1"/>
          <p:nvPr/>
        </p:nvSpPr>
        <p:spPr>
          <a:xfrm>
            <a:off x="819729" y="852275"/>
            <a:ext cx="1076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/>
              <a:t>Ex: Damped Newton method</a:t>
            </a:r>
            <a:endParaRPr lang="zh-CN" altLang="en-US" b="1" dirty="0"/>
          </a:p>
        </p:txBody>
      </p:sp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A08193E9-F0A1-46A6-B819-C699FB0230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077189"/>
              </p:ext>
            </p:extLst>
          </p:nvPr>
        </p:nvGraphicFramePr>
        <p:xfrm>
          <a:off x="2900263" y="1207459"/>
          <a:ext cx="479583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5" name="Equation" r:id="rId3" imgW="2489040" imgH="393480" progId="Equation.DSMT4">
                  <p:embed/>
                </p:oleObj>
              </mc:Choice>
              <mc:Fallback>
                <p:oleObj name="Equation" r:id="rId3" imgW="2489040" imgH="39348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0C5989FF-D530-4225-85D0-7EA37B982A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263" y="1207459"/>
                        <a:ext cx="4795838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979A368C-D8E7-4873-AA13-AC8F8D6A3478}"/>
              </a:ext>
            </a:extLst>
          </p:cNvPr>
          <p:cNvSpPr txBox="1"/>
          <p:nvPr/>
        </p:nvSpPr>
        <p:spPr>
          <a:xfrm>
            <a:off x="810766" y="1805313"/>
            <a:ext cx="498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where            and               is symmetric</a:t>
            </a:r>
            <a:endParaRPr lang="zh-CN" altLang="en-US" dirty="0"/>
          </a:p>
        </p:txBody>
      </p:sp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id="{4DADE8C1-D886-48BB-8A6B-CDCD5E61AB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348437"/>
              </p:ext>
            </p:extLst>
          </p:nvPr>
        </p:nvGraphicFramePr>
        <p:xfrm>
          <a:off x="1732720" y="1828158"/>
          <a:ext cx="8080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6" name="Equation" r:id="rId5" imgW="419040" imgH="203040" progId="Equation.DSMT4">
                  <p:embed/>
                </p:oleObj>
              </mc:Choice>
              <mc:Fallback>
                <p:oleObj name="Equation" r:id="rId5" imgW="419040" imgH="203040" progId="Equation.DSMT4">
                  <p:embed/>
                  <p:pic>
                    <p:nvPicPr>
                      <p:cNvPr id="15" name="Object 5">
                        <a:extLst>
                          <a:ext uri="{FF2B5EF4-FFF2-40B4-BE49-F238E27FC236}">
                            <a16:creationId xmlns:a16="http://schemas.microsoft.com/office/drawing/2014/main" id="{94479137-1EEF-426C-8923-F03098C18F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720" y="1828158"/>
                        <a:ext cx="80803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>
            <a:extLst>
              <a:ext uri="{FF2B5EF4-FFF2-40B4-BE49-F238E27FC236}">
                <a16:creationId xmlns:a16="http://schemas.microsoft.com/office/drawing/2014/main" id="{A6CC2DAD-1630-4C2A-8F5C-8CB088C68B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085718"/>
              </p:ext>
            </p:extLst>
          </p:nvPr>
        </p:nvGraphicFramePr>
        <p:xfrm>
          <a:off x="3025528" y="1834118"/>
          <a:ext cx="10779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7" name="Equation" r:id="rId7" imgW="558720" imgH="190440" progId="Equation.DSMT4">
                  <p:embed/>
                </p:oleObj>
              </mc:Choice>
              <mc:Fallback>
                <p:oleObj name="Equation" r:id="rId7" imgW="558720" imgH="190440" progId="Equation.DSMT4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0CC489A2-7885-4569-91C5-DD7442B662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528" y="1834118"/>
                        <a:ext cx="107791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0ADF191E-1223-4252-9C40-CBD53008172E}"/>
              </a:ext>
            </a:extLst>
          </p:cNvPr>
          <p:cNvGrpSpPr/>
          <p:nvPr/>
        </p:nvGrpSpPr>
        <p:grpSpPr>
          <a:xfrm>
            <a:off x="792836" y="2233010"/>
            <a:ext cx="10355360" cy="1286189"/>
            <a:chOff x="792836" y="2233010"/>
            <a:chExt cx="10355360" cy="1286189"/>
          </a:xfrm>
        </p:grpSpPr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7EA24619-C8E9-4404-8632-F32BE01E21F5}"/>
                </a:ext>
              </a:extLst>
            </p:cNvPr>
            <p:cNvSpPr/>
            <p:nvPr/>
          </p:nvSpPr>
          <p:spPr bwMode="auto">
            <a:xfrm>
              <a:off x="4199323" y="2233010"/>
              <a:ext cx="369116" cy="461665"/>
            </a:xfrm>
            <a:prstGeom prst="down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E61933E-9829-4865-9B38-7D878E28CD6F}"/>
                </a:ext>
              </a:extLst>
            </p:cNvPr>
            <p:cNvSpPr txBox="1"/>
            <p:nvPr/>
          </p:nvSpPr>
          <p:spPr>
            <a:xfrm>
              <a:off x="4547218" y="2251994"/>
              <a:ext cx="349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/>
                <a:t>if                 and</a:t>
              </a:r>
              <a:endParaRPr lang="zh-CN" altLang="en-US" dirty="0"/>
            </a:p>
          </p:txBody>
        </p:sp>
        <p:graphicFrame>
          <p:nvGraphicFramePr>
            <p:cNvPr id="28" name="Object 5">
              <a:extLst>
                <a:ext uri="{FF2B5EF4-FFF2-40B4-BE49-F238E27FC236}">
                  <a16:creationId xmlns:a16="http://schemas.microsoft.com/office/drawing/2014/main" id="{F6075AFC-65FC-4B29-846D-3BBC1799977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538257"/>
                </p:ext>
              </p:extLst>
            </p:nvPr>
          </p:nvGraphicFramePr>
          <p:xfrm>
            <a:off x="4898650" y="2263580"/>
            <a:ext cx="1174750" cy="496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98" name="Equation" r:id="rId9" imgW="609480" imgH="253800" progId="Equation.DSMT4">
                    <p:embed/>
                  </p:oleObj>
                </mc:Choice>
                <mc:Fallback>
                  <p:oleObj name="Equation" r:id="rId9" imgW="609480" imgH="253800" progId="Equation.DSMT4">
                    <p:embed/>
                    <p:pic>
                      <p:nvPicPr>
                        <p:cNvPr id="17" name="Object 5">
                          <a:extLst>
                            <a:ext uri="{FF2B5EF4-FFF2-40B4-BE49-F238E27FC236}">
                              <a16:creationId xmlns:a16="http://schemas.microsoft.com/office/drawing/2014/main" id="{A08193E9-F0A1-46A6-B819-C699FB0230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8650" y="2263580"/>
                          <a:ext cx="1174750" cy="496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5">
              <a:extLst>
                <a:ext uri="{FF2B5EF4-FFF2-40B4-BE49-F238E27FC236}">
                  <a16:creationId xmlns:a16="http://schemas.microsoft.com/office/drawing/2014/main" id="{C49D64D3-5A45-4CD4-964D-120B0C5F1F5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4570589"/>
                </p:ext>
              </p:extLst>
            </p:nvPr>
          </p:nvGraphicFramePr>
          <p:xfrm>
            <a:off x="6683656" y="2263580"/>
            <a:ext cx="1271587" cy="496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99" name="Equation" r:id="rId11" imgW="660240" imgH="253800" progId="Equation.DSMT4">
                    <p:embed/>
                  </p:oleObj>
                </mc:Choice>
                <mc:Fallback>
                  <p:oleObj name="Equation" r:id="rId11" imgW="660240" imgH="253800" progId="Equation.DSMT4">
                    <p:embed/>
                    <p:pic>
                      <p:nvPicPr>
                        <p:cNvPr id="28" name="Object 5">
                          <a:extLst>
                            <a:ext uri="{FF2B5EF4-FFF2-40B4-BE49-F238E27FC236}">
                              <a16:creationId xmlns:a16="http://schemas.microsoft.com/office/drawing/2014/main" id="{F6075AFC-65FC-4B29-846D-3BBC179997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3656" y="2263580"/>
                          <a:ext cx="1271587" cy="496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8E2F1BE-931C-42D1-8DB8-2C2983E2179F}"/>
                </a:ext>
              </a:extLst>
            </p:cNvPr>
            <p:cNvSpPr txBox="1"/>
            <p:nvPr/>
          </p:nvSpPr>
          <p:spPr>
            <a:xfrm>
              <a:off x="792836" y="2531452"/>
              <a:ext cx="3053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/>
                <a:t>(Eq. 3) takes the form,</a:t>
              </a:r>
              <a:endParaRPr lang="zh-CN" altLang="en-US" dirty="0"/>
            </a:p>
          </p:txBody>
        </p:sp>
        <p:graphicFrame>
          <p:nvGraphicFramePr>
            <p:cNvPr id="37" name="Object 5">
              <a:extLst>
                <a:ext uri="{FF2B5EF4-FFF2-40B4-BE49-F238E27FC236}">
                  <a16:creationId xmlns:a16="http://schemas.microsoft.com/office/drawing/2014/main" id="{724843C2-02B3-4582-8691-ECDC51E5A2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006793"/>
                </p:ext>
              </p:extLst>
            </p:nvPr>
          </p:nvGraphicFramePr>
          <p:xfrm>
            <a:off x="3026243" y="2923887"/>
            <a:ext cx="3355975" cy="595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00" name="Equation" r:id="rId13" imgW="1739880" imgH="304560" progId="Equation.DSMT4">
                    <p:embed/>
                  </p:oleObj>
                </mc:Choice>
                <mc:Fallback>
                  <p:oleObj name="Equation" r:id="rId13" imgW="1739880" imgH="304560" progId="Equation.DSMT4">
                    <p:embed/>
                    <p:pic>
                      <p:nvPicPr>
                        <p:cNvPr id="13" name="Object 5">
                          <a:extLst>
                            <a:ext uri="{FF2B5EF4-FFF2-40B4-BE49-F238E27FC236}">
                              <a16:creationId xmlns:a16="http://schemas.microsoft.com/office/drawing/2014/main" id="{7CDD6A65-7C7A-4FF7-87A3-C81EB763A9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6243" y="2923887"/>
                          <a:ext cx="3355975" cy="595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24AB41B-9039-4E2A-AB86-905E405F499B}"/>
                </a:ext>
              </a:extLst>
            </p:cNvPr>
            <p:cNvSpPr txBox="1"/>
            <p:nvPr/>
          </p:nvSpPr>
          <p:spPr>
            <a:xfrm>
              <a:off x="6498384" y="2977865"/>
              <a:ext cx="4649812" cy="461665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>
                  <a:solidFill>
                    <a:srgbClr val="FFFF00"/>
                  </a:solidFill>
                </a:rPr>
                <a:t>the so-called damped Newton step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268A855-4CBB-4B42-9695-012F8CA4FEFE}"/>
              </a:ext>
            </a:extLst>
          </p:cNvPr>
          <p:cNvGrpSpPr/>
          <p:nvPr/>
        </p:nvGrpSpPr>
        <p:grpSpPr>
          <a:xfrm>
            <a:off x="819732" y="3436882"/>
            <a:ext cx="11192975" cy="1262014"/>
            <a:chOff x="819732" y="3436882"/>
            <a:chExt cx="11192975" cy="1262014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420E369-C0ED-4C46-B2E2-2D54F4A98D2D}"/>
                </a:ext>
              </a:extLst>
            </p:cNvPr>
            <p:cNvSpPr txBox="1"/>
            <p:nvPr/>
          </p:nvSpPr>
          <p:spPr>
            <a:xfrm>
              <a:off x="819732" y="3436882"/>
              <a:ext cx="2873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/>
                <a:t>If      is very large,</a:t>
              </a:r>
              <a:endParaRPr lang="zh-CN" altLang="en-US" dirty="0"/>
            </a:p>
          </p:txBody>
        </p:sp>
        <p:graphicFrame>
          <p:nvGraphicFramePr>
            <p:cNvPr id="40" name="Object 5">
              <a:extLst>
                <a:ext uri="{FF2B5EF4-FFF2-40B4-BE49-F238E27FC236}">
                  <a16:creationId xmlns:a16="http://schemas.microsoft.com/office/drawing/2014/main" id="{658A8C70-0BD1-4914-AEC3-76FD280009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1225519"/>
                </p:ext>
              </p:extLst>
            </p:nvPr>
          </p:nvGraphicFramePr>
          <p:xfrm>
            <a:off x="1188897" y="3549389"/>
            <a:ext cx="293687" cy="32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01" name="Equation" r:id="rId15" imgW="152280" imgH="164880" progId="Equation.DSMT4">
                    <p:embed/>
                  </p:oleObj>
                </mc:Choice>
                <mc:Fallback>
                  <p:oleObj name="Equation" r:id="rId15" imgW="152280" imgH="164880" progId="Equation.DSMT4">
                    <p:embed/>
                    <p:pic>
                      <p:nvPicPr>
                        <p:cNvPr id="20" name="Object 5">
                          <a:extLst>
                            <a:ext uri="{FF2B5EF4-FFF2-40B4-BE49-F238E27FC236}">
                              <a16:creationId xmlns:a16="http://schemas.microsoft.com/office/drawing/2014/main" id="{35F7FFD1-DB3C-4066-AB3B-3E556073FC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8897" y="3549389"/>
                          <a:ext cx="293687" cy="322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5">
              <a:extLst>
                <a:ext uri="{FF2B5EF4-FFF2-40B4-BE49-F238E27FC236}">
                  <a16:creationId xmlns:a16="http://schemas.microsoft.com/office/drawing/2014/main" id="{B920BDEE-E168-4E34-AC21-E521DEB77EA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8366240"/>
                </p:ext>
              </p:extLst>
            </p:nvPr>
          </p:nvGraphicFramePr>
          <p:xfrm>
            <a:off x="1971111" y="3881333"/>
            <a:ext cx="1911350" cy="817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02" name="Equation" r:id="rId17" imgW="990360" imgH="419040" progId="Equation.DSMT4">
                    <p:embed/>
                  </p:oleObj>
                </mc:Choice>
                <mc:Fallback>
                  <p:oleObj name="Equation" r:id="rId17" imgW="990360" imgH="419040" progId="Equation.DSMT4">
                    <p:embed/>
                    <p:pic>
                      <p:nvPicPr>
                        <p:cNvPr id="37" name="Object 5">
                          <a:extLst>
                            <a:ext uri="{FF2B5EF4-FFF2-40B4-BE49-F238E27FC236}">
                              <a16:creationId xmlns:a16="http://schemas.microsoft.com/office/drawing/2014/main" id="{724843C2-02B3-4582-8691-ECDC51E5A2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1111" y="3881333"/>
                          <a:ext cx="1911350" cy="817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7CF8F9D-C78A-4E14-9447-971E2EB03D17}"/>
                </a:ext>
              </a:extLst>
            </p:cNvPr>
            <p:cNvSpPr txBox="1"/>
            <p:nvPr/>
          </p:nvSpPr>
          <p:spPr>
            <a:xfrm>
              <a:off x="3845861" y="4019595"/>
              <a:ext cx="81668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/>
                <a:t>, a short step in a direction close to the deepest descent direction</a:t>
              </a:r>
              <a:endParaRPr lang="zh-CN" altLang="en-US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8829892-5063-4360-A2D7-89D402C61D2E}"/>
              </a:ext>
            </a:extLst>
          </p:cNvPr>
          <p:cNvGrpSpPr/>
          <p:nvPr/>
        </p:nvGrpSpPr>
        <p:grpSpPr>
          <a:xfrm>
            <a:off x="810769" y="4620224"/>
            <a:ext cx="8279443" cy="1025470"/>
            <a:chOff x="810769" y="4620224"/>
            <a:chExt cx="8279443" cy="1025470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7425C49-6875-4577-9E05-4E0072A4543D}"/>
                </a:ext>
              </a:extLst>
            </p:cNvPr>
            <p:cNvSpPr txBox="1"/>
            <p:nvPr/>
          </p:nvSpPr>
          <p:spPr>
            <a:xfrm>
              <a:off x="810769" y="4620224"/>
              <a:ext cx="2873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/>
                <a:t>If      is very small,</a:t>
              </a:r>
              <a:endParaRPr lang="zh-CN" altLang="en-US" dirty="0"/>
            </a:p>
          </p:txBody>
        </p:sp>
        <p:graphicFrame>
          <p:nvGraphicFramePr>
            <p:cNvPr id="44" name="Object 5">
              <a:extLst>
                <a:ext uri="{FF2B5EF4-FFF2-40B4-BE49-F238E27FC236}">
                  <a16:creationId xmlns:a16="http://schemas.microsoft.com/office/drawing/2014/main" id="{F34719A1-8A02-4B08-B4AA-F5CF0697ED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4538763"/>
                </p:ext>
              </p:extLst>
            </p:nvPr>
          </p:nvGraphicFramePr>
          <p:xfrm>
            <a:off x="1179934" y="4732731"/>
            <a:ext cx="293687" cy="32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03" name="Equation" r:id="rId19" imgW="152280" imgH="164880" progId="Equation.DSMT4">
                    <p:embed/>
                  </p:oleObj>
                </mc:Choice>
                <mc:Fallback>
                  <p:oleObj name="Equation" r:id="rId19" imgW="152280" imgH="164880" progId="Equation.DSMT4">
                    <p:embed/>
                    <p:pic>
                      <p:nvPicPr>
                        <p:cNvPr id="40" name="Object 5">
                          <a:extLst>
                            <a:ext uri="{FF2B5EF4-FFF2-40B4-BE49-F238E27FC236}">
                              <a16:creationId xmlns:a16="http://schemas.microsoft.com/office/drawing/2014/main" id="{658A8C70-0BD1-4914-AEC3-76FD280009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9934" y="4732731"/>
                          <a:ext cx="293687" cy="322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5">
              <a:extLst>
                <a:ext uri="{FF2B5EF4-FFF2-40B4-BE49-F238E27FC236}">
                  <a16:creationId xmlns:a16="http://schemas.microsoft.com/office/drawing/2014/main" id="{81C8F2DE-5417-48F2-BF8A-14290BABA6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590657"/>
                </p:ext>
              </p:extLst>
            </p:nvPr>
          </p:nvGraphicFramePr>
          <p:xfrm>
            <a:off x="1984844" y="5050382"/>
            <a:ext cx="2817812" cy="595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04" name="Equation" r:id="rId20" imgW="1460160" imgH="304560" progId="Equation.DSMT4">
                    <p:embed/>
                  </p:oleObj>
                </mc:Choice>
                <mc:Fallback>
                  <p:oleObj name="Equation" r:id="rId20" imgW="1460160" imgH="304560" progId="Equation.DSMT4">
                    <p:embed/>
                    <p:pic>
                      <p:nvPicPr>
                        <p:cNvPr id="41" name="Object 5">
                          <a:extLst>
                            <a:ext uri="{FF2B5EF4-FFF2-40B4-BE49-F238E27FC236}">
                              <a16:creationId xmlns:a16="http://schemas.microsoft.com/office/drawing/2014/main" id="{B920BDEE-E168-4E34-AC21-E521DEB77E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4844" y="5050382"/>
                          <a:ext cx="2817812" cy="595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7E46694-D267-48A2-9A99-83756BF2FBA2}"/>
                </a:ext>
              </a:extLst>
            </p:cNvPr>
            <p:cNvSpPr txBox="1"/>
            <p:nvPr/>
          </p:nvSpPr>
          <p:spPr>
            <a:xfrm>
              <a:off x="4796123" y="5077427"/>
              <a:ext cx="4294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/>
                <a:t>, a step close to the Newton step</a:t>
              </a:r>
              <a:endParaRPr lang="zh-CN" altLang="en-US" dirty="0"/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E51F2F41-727D-497F-B9EB-FC1DC6F3EF89}"/>
              </a:ext>
            </a:extLst>
          </p:cNvPr>
          <p:cNvSpPr txBox="1"/>
          <p:nvPr/>
        </p:nvSpPr>
        <p:spPr>
          <a:xfrm>
            <a:off x="818283" y="5663786"/>
            <a:ext cx="11059952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rgbClr val="FFFF00"/>
                </a:solidFill>
              </a:rPr>
              <a:t>We can think of the damped Newton method as a hybrid between the steepest descent method and the Newton method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26943"/>
      </p:ext>
    </p:extLst>
  </p:cSld>
  <p:clrMapOvr>
    <a:masterClrMapping/>
  </p:clrMapOvr>
  <p:transition advTm="125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Outline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572294" y="931866"/>
            <a:ext cx="10771442" cy="460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Non-linear Least Squares</a:t>
            </a:r>
          </a:p>
          <a:p>
            <a:pPr lvl="2">
              <a:spcBef>
                <a:spcPct val="20000"/>
              </a:spcBef>
              <a:buFontTx/>
              <a:buChar char="•"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General Methods for Non-linear Optimization</a:t>
            </a:r>
          </a:p>
          <a:p>
            <a:pPr lvl="2">
              <a:spcBef>
                <a:spcPct val="20000"/>
              </a:spcBef>
              <a:buFontTx/>
              <a:buChar char="•"/>
              <a:defRPr/>
            </a:pP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Non-linear Least Squares Problems</a:t>
            </a:r>
          </a:p>
          <a:p>
            <a:pPr lvl="3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Basic Concepts</a:t>
            </a:r>
          </a:p>
          <a:p>
            <a:pPr lvl="3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Gauss-Newton Method</a:t>
            </a:r>
          </a:p>
          <a:p>
            <a:pPr lvl="3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dirty="0" err="1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Levenberg</a:t>
            </a:r>
            <a:r>
              <a:rPr lang="en-US" altLang="zh-CN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-Marquardt Method</a:t>
            </a:r>
          </a:p>
          <a:p>
            <a:pPr lvl="3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Powell’s Dog Leg Method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endParaRPr lang="en-US" altLang="zh-CN" sz="2800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677740"/>
      </p:ext>
    </p:extLst>
  </p:cSld>
  <p:clrMapOvr>
    <a:masterClrMapping/>
  </p:clrMapOvr>
  <p:transition advTm="12526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0D1D20AA-9657-413B-9C59-E2AB44DD7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7" y="914400"/>
            <a:ext cx="11352545" cy="439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Formulation of non-linear least squares problems</a:t>
            </a:r>
          </a:p>
          <a:p>
            <a:pPr lvl="1"/>
            <a:endParaRPr lang="en-US" altLang="zh-CN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</a:p>
          <a:p>
            <a:pPr lvl="1"/>
            <a:endParaRPr lang="en-US" altLang="zh-CN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Non-linear least squares problems can be solved by general optimization methods, which will have some specific forms in this special case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3B44B13F-BB94-4F47-B409-635FAF8B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11362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Basic Concepts</a:t>
            </a:r>
            <a:endParaRPr lang="zh-CN" altLang="en-US" sz="3000" i="1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0CCA4D-1F62-4462-8EA1-94D678A79112}"/>
              </a:ext>
            </a:extLst>
          </p:cNvPr>
          <p:cNvSpPr txBox="1"/>
          <p:nvPr/>
        </p:nvSpPr>
        <p:spPr>
          <a:xfrm>
            <a:off x="1024307" y="1494872"/>
            <a:ext cx="941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Given a vector function</a:t>
            </a:r>
            <a:endParaRPr lang="zh-CN" altLang="en-US" b="1" dirty="0"/>
          </a:p>
        </p:txBody>
      </p:sp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F426AEFE-F19A-4C26-A998-BC4142CD86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284005"/>
              </p:ext>
            </p:extLst>
          </p:nvPr>
        </p:nvGraphicFramePr>
        <p:xfrm>
          <a:off x="4045791" y="1519705"/>
          <a:ext cx="23256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17" name="Equation" r:id="rId3" imgW="1206360" imgH="228600" progId="Equation.DSMT4">
                  <p:embed/>
                </p:oleObj>
              </mc:Choice>
              <mc:Fallback>
                <p:oleObj name="Equation" r:id="rId3" imgW="1206360" imgH="228600" progId="Equation.DSMT4">
                  <p:embed/>
                  <p:pic>
                    <p:nvPicPr>
                      <p:cNvPr id="17" name="Object 5">
                        <a:extLst>
                          <a:ext uri="{FF2B5EF4-FFF2-40B4-BE49-F238E27FC236}">
                            <a16:creationId xmlns:a16="http://schemas.microsoft.com/office/drawing/2014/main" id="{A08193E9-F0A1-46A6-B819-C699FB0230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5791" y="1519705"/>
                        <a:ext cx="232568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C7E769B9-77CC-40C3-BDE3-4CA04FDA536E}"/>
              </a:ext>
            </a:extLst>
          </p:cNvPr>
          <p:cNvSpPr txBox="1"/>
          <p:nvPr/>
        </p:nvSpPr>
        <p:spPr>
          <a:xfrm>
            <a:off x="1024306" y="1862426"/>
            <a:ext cx="941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We want to find,</a:t>
            </a:r>
            <a:endParaRPr lang="zh-CN" altLang="en-US" b="1" dirty="0"/>
          </a:p>
        </p:txBody>
      </p:sp>
      <p:graphicFrame>
        <p:nvGraphicFramePr>
          <p:cNvPr id="24" name="Object 5">
            <a:extLst>
              <a:ext uri="{FF2B5EF4-FFF2-40B4-BE49-F238E27FC236}">
                <a16:creationId xmlns:a16="http://schemas.microsoft.com/office/drawing/2014/main" id="{AC1F0E3F-49DA-49D1-84C9-A8045931D4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119862"/>
              </p:ext>
            </p:extLst>
          </p:nvPr>
        </p:nvGraphicFramePr>
        <p:xfrm>
          <a:off x="3660775" y="2159000"/>
          <a:ext cx="25463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18" name="Equation" r:id="rId5" imgW="1320480" imgH="253800" progId="Equation.DSMT4">
                  <p:embed/>
                </p:oleObj>
              </mc:Choice>
              <mc:Fallback>
                <p:oleObj name="Equation" r:id="rId5" imgW="1320480" imgH="253800" progId="Equation.DSMT4">
                  <p:embed/>
                  <p:pic>
                    <p:nvPicPr>
                      <p:cNvPr id="17" name="Object 5">
                        <a:extLst>
                          <a:ext uri="{FF2B5EF4-FFF2-40B4-BE49-F238E27FC236}">
                            <a16:creationId xmlns:a16="http://schemas.microsoft.com/office/drawing/2014/main" id="{F426AEFE-F19A-4C26-A998-BC4142CD86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2159000"/>
                        <a:ext cx="25463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5479624D-DF4F-4870-A3C7-A25CCD620CC3}"/>
              </a:ext>
            </a:extLst>
          </p:cNvPr>
          <p:cNvSpPr txBox="1"/>
          <p:nvPr/>
        </p:nvSpPr>
        <p:spPr>
          <a:xfrm>
            <a:off x="1041211" y="2574747"/>
            <a:ext cx="941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where,</a:t>
            </a:r>
            <a:endParaRPr lang="zh-CN" altLang="en-US" b="1" dirty="0"/>
          </a:p>
        </p:txBody>
      </p:sp>
      <p:graphicFrame>
        <p:nvGraphicFramePr>
          <p:cNvPr id="27" name="Object 5">
            <a:extLst>
              <a:ext uri="{FF2B5EF4-FFF2-40B4-BE49-F238E27FC236}">
                <a16:creationId xmlns:a16="http://schemas.microsoft.com/office/drawing/2014/main" id="{41A52690-A80F-4C33-A6FF-FFB17E6340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927255"/>
              </p:ext>
            </p:extLst>
          </p:nvPr>
        </p:nvGraphicFramePr>
        <p:xfrm>
          <a:off x="2281518" y="2837053"/>
          <a:ext cx="57531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19" name="Equation" r:id="rId7" imgW="2984400" imgH="431640" progId="Equation.DSMT4">
                  <p:embed/>
                </p:oleObj>
              </mc:Choice>
              <mc:Fallback>
                <p:oleObj name="Equation" r:id="rId7" imgW="2984400" imgH="431640" progId="Equation.DSMT4">
                  <p:embed/>
                  <p:pic>
                    <p:nvPicPr>
                      <p:cNvPr id="24" name="Object 5">
                        <a:extLst>
                          <a:ext uri="{FF2B5EF4-FFF2-40B4-BE49-F238E27FC236}">
                            <a16:creationId xmlns:a16="http://schemas.microsoft.com/office/drawing/2014/main" id="{AC1F0E3F-49DA-49D1-84C9-A8045931D4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518" y="2837053"/>
                        <a:ext cx="57531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416936"/>
      </p:ext>
    </p:extLst>
  </p:cSld>
  <p:clrMapOvr>
    <a:masterClrMapping/>
  </p:clrMapOvr>
  <p:transition advTm="12526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3B44B13F-BB94-4F47-B409-635FAF8B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11362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Basic Concepts</a:t>
            </a:r>
            <a:endParaRPr lang="zh-CN" altLang="en-US" sz="3000" i="1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0CCA4D-1F62-4462-8EA1-94D678A79112}"/>
              </a:ext>
            </a:extLst>
          </p:cNvPr>
          <p:cNvSpPr txBox="1"/>
          <p:nvPr/>
        </p:nvSpPr>
        <p:spPr>
          <a:xfrm>
            <a:off x="800189" y="934223"/>
            <a:ext cx="941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Taylor expansion for          , </a:t>
            </a:r>
            <a:endParaRPr lang="zh-CN" altLang="en-US" b="1" dirty="0"/>
          </a:p>
        </p:txBody>
      </p:sp>
      <p:graphicFrame>
        <p:nvGraphicFramePr>
          <p:cNvPr id="24" name="Object 5">
            <a:extLst>
              <a:ext uri="{FF2B5EF4-FFF2-40B4-BE49-F238E27FC236}">
                <a16:creationId xmlns:a16="http://schemas.microsoft.com/office/drawing/2014/main" id="{AC1F0E3F-49DA-49D1-84C9-A8045931D4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083011"/>
              </p:ext>
            </p:extLst>
          </p:nvPr>
        </p:nvGraphicFramePr>
        <p:xfrm>
          <a:off x="1535113" y="1630363"/>
          <a:ext cx="8985250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16" name="Equation" r:id="rId3" imgW="4660560" imgH="1422360" progId="Equation.DSMT4">
                  <p:embed/>
                </p:oleObj>
              </mc:Choice>
              <mc:Fallback>
                <p:oleObj name="Equation" r:id="rId3" imgW="4660560" imgH="1422360" progId="Equation.DSMT4">
                  <p:embed/>
                  <p:pic>
                    <p:nvPicPr>
                      <p:cNvPr id="24" name="Object 5">
                        <a:extLst>
                          <a:ext uri="{FF2B5EF4-FFF2-40B4-BE49-F238E27FC236}">
                            <a16:creationId xmlns:a16="http://schemas.microsoft.com/office/drawing/2014/main" id="{AC1F0E3F-49DA-49D1-84C9-A8045931D4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1630363"/>
                        <a:ext cx="8985250" cy="278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6E7DB056-BE43-47EE-8F27-BE00ECEFA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280242"/>
              </p:ext>
            </p:extLst>
          </p:nvPr>
        </p:nvGraphicFramePr>
        <p:xfrm>
          <a:off x="3501558" y="967997"/>
          <a:ext cx="6365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17" name="Equation" r:id="rId5" imgW="330120" imgH="253800" progId="Equation.DSMT4">
                  <p:embed/>
                </p:oleObj>
              </mc:Choice>
              <mc:Fallback>
                <p:oleObj name="Equation" r:id="rId5" imgW="330120" imgH="253800" progId="Equation.DSMT4">
                  <p:embed/>
                  <p:pic>
                    <p:nvPicPr>
                      <p:cNvPr id="17" name="Object 5">
                        <a:extLst>
                          <a:ext uri="{FF2B5EF4-FFF2-40B4-BE49-F238E27FC236}">
                            <a16:creationId xmlns:a16="http://schemas.microsoft.com/office/drawing/2014/main" id="{F426AEFE-F19A-4C26-A998-BC4142CD86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1558" y="967997"/>
                        <a:ext cx="63658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D64FD0DE-A8A6-4BF8-88A8-862DF875326E}"/>
              </a:ext>
            </a:extLst>
          </p:cNvPr>
          <p:cNvGrpSpPr/>
          <p:nvPr/>
        </p:nvGrpSpPr>
        <p:grpSpPr>
          <a:xfrm>
            <a:off x="2595898" y="3944471"/>
            <a:ext cx="7646893" cy="1532030"/>
            <a:chOff x="1380566" y="3944471"/>
            <a:chExt cx="7646893" cy="153203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77FA50A-0228-470B-ABA5-B65F3BDFDA42}"/>
                </a:ext>
              </a:extLst>
            </p:cNvPr>
            <p:cNvSpPr/>
            <p:nvPr/>
          </p:nvSpPr>
          <p:spPr bwMode="auto">
            <a:xfrm>
              <a:off x="1380566" y="3944471"/>
              <a:ext cx="636494" cy="643778"/>
            </a:xfrm>
            <a:prstGeom prst="rect">
              <a:avLst/>
            </a:prstGeom>
            <a:solidFill>
              <a:schemeClr val="accent2">
                <a:lumMod val="50000"/>
                <a:alpha val="6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13" name="Object 5">
              <a:extLst>
                <a:ext uri="{FF2B5EF4-FFF2-40B4-BE49-F238E27FC236}">
                  <a16:creationId xmlns:a16="http://schemas.microsoft.com/office/drawing/2014/main" id="{7D647093-D86C-496F-83A0-1C6BB0DE6BC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3800739"/>
                </p:ext>
              </p:extLst>
            </p:nvPr>
          </p:nvGraphicFramePr>
          <p:xfrm>
            <a:off x="1780335" y="4979614"/>
            <a:ext cx="1493837" cy="496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18" name="Equation" r:id="rId7" imgW="774360" imgH="253800" progId="Equation.DSMT4">
                    <p:embed/>
                  </p:oleObj>
                </mc:Choice>
                <mc:Fallback>
                  <p:oleObj name="Equation" r:id="rId7" imgW="774360" imgH="253800" progId="Equation.DSMT4">
                    <p:embed/>
                    <p:pic>
                      <p:nvPicPr>
                        <p:cNvPr id="24" name="Object 5">
                          <a:extLst>
                            <a:ext uri="{FF2B5EF4-FFF2-40B4-BE49-F238E27FC236}">
                              <a16:creationId xmlns:a16="http://schemas.microsoft.com/office/drawing/2014/main" id="{AC1F0E3F-49DA-49D1-84C9-A8045931D4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0335" y="4979614"/>
                          <a:ext cx="1493837" cy="496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635802B-17E1-447C-975A-D44D688615B8}"/>
                </a:ext>
              </a:extLst>
            </p:cNvPr>
            <p:cNvSpPr txBox="1"/>
            <p:nvPr/>
          </p:nvSpPr>
          <p:spPr>
            <a:xfrm>
              <a:off x="3274172" y="4997224"/>
              <a:ext cx="5753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/>
                <a:t>is called the </a:t>
              </a:r>
              <a:r>
                <a:rPr lang="en-US" altLang="zh-CN" b="1" dirty="0">
                  <a:solidFill>
                    <a:srgbClr val="C00000"/>
                  </a:solidFill>
                </a:rPr>
                <a:t>Jacobian matrix </a:t>
              </a:r>
              <a:r>
                <a:rPr lang="en-US" altLang="zh-CN" dirty="0"/>
                <a:t>of </a:t>
              </a:r>
              <a:r>
                <a:rPr lang="en-US" altLang="zh-CN" b="1" dirty="0"/>
                <a:t>f</a:t>
              </a:r>
              <a:r>
                <a:rPr lang="en-US" altLang="zh-CN" dirty="0"/>
                <a:t>(</a:t>
              </a:r>
              <a:r>
                <a:rPr lang="en-US" altLang="zh-CN" b="1" dirty="0"/>
                <a:t>x</a:t>
              </a:r>
              <a:r>
                <a:rPr lang="en-US" altLang="zh-CN" dirty="0"/>
                <a:t>) </a:t>
              </a:r>
              <a:endParaRPr lang="zh-CN" altLang="en-US" b="1" dirty="0"/>
            </a:p>
          </p:txBody>
        </p:sp>
        <p:cxnSp>
          <p:nvCxnSpPr>
            <p:cNvPr id="4" name="连接符: 曲线 3">
              <a:extLst>
                <a:ext uri="{FF2B5EF4-FFF2-40B4-BE49-F238E27FC236}">
                  <a16:creationId xmlns:a16="http://schemas.microsoft.com/office/drawing/2014/main" id="{6A947682-B19F-40F2-BE53-3000FDA7274F}"/>
                </a:ext>
              </a:extLst>
            </p:cNvPr>
            <p:cNvCxnSpPr/>
            <p:nvPr/>
          </p:nvCxnSpPr>
          <p:spPr bwMode="auto">
            <a:xfrm rot="16200000" flipV="1">
              <a:off x="1610987" y="4757598"/>
              <a:ext cx="485775" cy="14707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C77A1F3-8E87-4F07-978F-8AC431B46653}"/>
              </a:ext>
            </a:extLst>
          </p:cNvPr>
          <p:cNvSpPr txBox="1"/>
          <p:nvPr/>
        </p:nvSpPr>
        <p:spPr>
          <a:xfrm>
            <a:off x="3910805" y="3923050"/>
            <a:ext cx="319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/>
              <a:t>(Eq. 4)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32276188"/>
      </p:ext>
    </p:extLst>
  </p:cSld>
  <p:clrMapOvr>
    <a:masterClrMapping/>
  </p:clrMapOvr>
  <p:transition advTm="125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3B44B13F-BB94-4F47-B409-635FAF8B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11362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Basic Concepts</a:t>
            </a:r>
            <a:endParaRPr lang="zh-CN" altLang="en-US" sz="3000" i="1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39B7596-EABA-41C7-9AA1-B72700987C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965699"/>
              </p:ext>
            </p:extLst>
          </p:nvPr>
        </p:nvGraphicFramePr>
        <p:xfrm>
          <a:off x="2279932" y="859958"/>
          <a:ext cx="658653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23" name="Equation" r:id="rId3" imgW="3416040" imgH="431640" progId="Equation.DSMT4">
                  <p:embed/>
                </p:oleObj>
              </mc:Choice>
              <mc:Fallback>
                <p:oleObj name="Equation" r:id="rId3" imgW="3416040" imgH="431640" progId="Equation.DSMT4">
                  <p:embed/>
                  <p:pic>
                    <p:nvPicPr>
                      <p:cNvPr id="27" name="Object 5">
                        <a:extLst>
                          <a:ext uri="{FF2B5EF4-FFF2-40B4-BE49-F238E27FC236}">
                            <a16:creationId xmlns:a16="http://schemas.microsoft.com/office/drawing/2014/main" id="{41A52690-A80F-4C33-A6FF-FFB17E6340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932" y="859958"/>
                        <a:ext cx="658653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CBA93D4C-A8E5-42F7-9DDC-63A060F4E2C0}"/>
              </a:ext>
            </a:extLst>
          </p:cNvPr>
          <p:cNvGrpSpPr/>
          <p:nvPr/>
        </p:nvGrpSpPr>
        <p:grpSpPr>
          <a:xfrm>
            <a:off x="2622550" y="1750519"/>
            <a:ext cx="5900738" cy="3572369"/>
            <a:chOff x="2622550" y="1750519"/>
            <a:chExt cx="5900738" cy="3572369"/>
          </a:xfrm>
        </p:grpSpPr>
        <p:graphicFrame>
          <p:nvGraphicFramePr>
            <p:cNvPr id="12" name="Object 5">
              <a:extLst>
                <a:ext uri="{FF2B5EF4-FFF2-40B4-BE49-F238E27FC236}">
                  <a16:creationId xmlns:a16="http://schemas.microsoft.com/office/drawing/2014/main" id="{07155198-A3B3-43CC-90FD-347454268A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7841945"/>
                </p:ext>
              </p:extLst>
            </p:nvPr>
          </p:nvGraphicFramePr>
          <p:xfrm>
            <a:off x="2622550" y="2317750"/>
            <a:ext cx="5900738" cy="3005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24" name="Equation" r:id="rId5" imgW="3060360" imgH="1536480" progId="Equation.DSMT4">
                    <p:embed/>
                  </p:oleObj>
                </mc:Choice>
                <mc:Fallback>
                  <p:oleObj name="Equation" r:id="rId5" imgW="3060360" imgH="1536480" progId="Equation.DSMT4">
                    <p:embed/>
                    <p:pic>
                      <p:nvPicPr>
                        <p:cNvPr id="11" name="Object 5">
                          <a:extLst>
                            <a:ext uri="{FF2B5EF4-FFF2-40B4-BE49-F238E27FC236}">
                              <a16:creationId xmlns:a16="http://schemas.microsoft.com/office/drawing/2014/main" id="{B39B7596-EABA-41C7-9AA1-B72700987C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2550" y="2317750"/>
                          <a:ext cx="5900738" cy="3005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箭头: 下 14">
              <a:extLst>
                <a:ext uri="{FF2B5EF4-FFF2-40B4-BE49-F238E27FC236}">
                  <a16:creationId xmlns:a16="http://schemas.microsoft.com/office/drawing/2014/main" id="{CB0461E2-2070-45F3-9D89-6E8EA89D4D7F}"/>
                </a:ext>
              </a:extLst>
            </p:cNvPr>
            <p:cNvSpPr/>
            <p:nvPr/>
          </p:nvSpPr>
          <p:spPr bwMode="auto">
            <a:xfrm>
              <a:off x="4692382" y="1750519"/>
              <a:ext cx="369116" cy="520700"/>
            </a:xfrm>
            <a:prstGeom prst="down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513338"/>
      </p:ext>
    </p:extLst>
  </p:cSld>
  <p:clrMapOvr>
    <a:masterClrMapping/>
  </p:clrMapOvr>
  <p:transition advTm="125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3B44B13F-BB94-4F47-B409-635FAF8B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11362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Basic Concepts</a:t>
            </a:r>
            <a:endParaRPr lang="zh-CN" altLang="en-US" sz="3000" i="1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07155198-A3B3-43CC-90FD-347454268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900687"/>
              </p:ext>
            </p:extLst>
          </p:nvPr>
        </p:nvGraphicFramePr>
        <p:xfrm>
          <a:off x="701024" y="979118"/>
          <a:ext cx="10674351" cy="382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1" name="Equation" r:id="rId3" imgW="5537160" imgH="1955520" progId="Equation.DSMT4">
                  <p:embed/>
                </p:oleObj>
              </mc:Choice>
              <mc:Fallback>
                <p:oleObj name="Equation" r:id="rId3" imgW="5537160" imgH="1955520" progId="Equation.DSMT4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07155198-A3B3-43CC-90FD-347454268A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24" y="979118"/>
                        <a:ext cx="10674351" cy="382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201900B-7524-4919-8DCD-CB82BC4B2C0C}"/>
              </a:ext>
            </a:extLst>
          </p:cNvPr>
          <p:cNvSpPr txBox="1"/>
          <p:nvPr/>
        </p:nvSpPr>
        <p:spPr>
          <a:xfrm>
            <a:off x="4054240" y="4298503"/>
            <a:ext cx="319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(</a:t>
            </a:r>
            <a:r>
              <a:rPr lang="en-US" altLang="zh-CN" b="1" dirty="0"/>
              <a:t>Eq. 5</a:t>
            </a:r>
            <a:r>
              <a:rPr lang="en-US" altLang="zh-CN" dirty="0"/>
              <a:t>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69590675"/>
      </p:ext>
    </p:extLst>
  </p:cSld>
  <p:clrMapOvr>
    <a:masterClrMapping/>
  </p:clrMapOvr>
  <p:transition advTm="12526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3B44B13F-BB94-4F47-B409-635FAF8B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11362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Basic Concepts</a:t>
            </a:r>
            <a:endParaRPr lang="zh-CN" altLang="en-US" sz="3000" i="1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C2753D3E-F4AF-480C-90E5-BF0B111B1C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400657"/>
              </p:ext>
            </p:extLst>
          </p:nvPr>
        </p:nvGraphicFramePr>
        <p:xfrm>
          <a:off x="4016375" y="896470"/>
          <a:ext cx="32575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1" name="Equation" r:id="rId3" imgW="1688760" imgH="507960" progId="Equation.DSMT4">
                  <p:embed/>
                </p:oleObj>
              </mc:Choice>
              <mc:Fallback>
                <p:oleObj name="Equation" r:id="rId3" imgW="1688760" imgH="507960" progId="Equation.DSMT4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07155198-A3B3-43CC-90FD-347454268A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896470"/>
                        <a:ext cx="32575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542B921D-2DA7-42C2-9B17-1DB768D9290D}"/>
              </a:ext>
            </a:extLst>
          </p:cNvPr>
          <p:cNvGrpSpPr/>
          <p:nvPr/>
        </p:nvGrpSpPr>
        <p:grpSpPr>
          <a:xfrm>
            <a:off x="2480983" y="1791585"/>
            <a:ext cx="5413375" cy="1451678"/>
            <a:chOff x="2480983" y="1791585"/>
            <a:chExt cx="5413375" cy="1451678"/>
          </a:xfrm>
        </p:grpSpPr>
        <p:sp>
          <p:nvSpPr>
            <p:cNvPr id="5" name="箭头: 下 4">
              <a:extLst>
                <a:ext uri="{FF2B5EF4-FFF2-40B4-BE49-F238E27FC236}">
                  <a16:creationId xmlns:a16="http://schemas.microsoft.com/office/drawing/2014/main" id="{1DED05AE-7A38-4FB0-A20E-9AFB8B692190}"/>
                </a:ext>
              </a:extLst>
            </p:cNvPr>
            <p:cNvSpPr/>
            <p:nvPr/>
          </p:nvSpPr>
          <p:spPr bwMode="auto">
            <a:xfrm>
              <a:off x="4818554" y="1791585"/>
              <a:ext cx="369116" cy="520700"/>
            </a:xfrm>
            <a:prstGeom prst="down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E8DFC53D-4AB0-46C2-B36D-FE526B40CA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2299699"/>
                </p:ext>
              </p:extLst>
            </p:nvPr>
          </p:nvGraphicFramePr>
          <p:xfrm>
            <a:off x="2480983" y="2249488"/>
            <a:ext cx="5413375" cy="993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02" name="Equation" r:id="rId5" imgW="2806560" imgH="507960" progId="Equation.DSMT4">
                    <p:embed/>
                  </p:oleObj>
                </mc:Choice>
                <mc:Fallback>
                  <p:oleObj name="Equation" r:id="rId5" imgW="2806560" imgH="507960" progId="Equation.DSMT4">
                    <p:embed/>
                    <p:pic>
                      <p:nvPicPr>
                        <p:cNvPr id="4" name="Object 5">
                          <a:extLst>
                            <a:ext uri="{FF2B5EF4-FFF2-40B4-BE49-F238E27FC236}">
                              <a16:creationId xmlns:a16="http://schemas.microsoft.com/office/drawing/2014/main" id="{C2753D3E-F4AF-480C-90E5-BF0B111B1C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0983" y="2249488"/>
                          <a:ext cx="5413375" cy="993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BCC73EA-A823-4937-9FE6-7222FF9E5D19}"/>
              </a:ext>
            </a:extLst>
          </p:cNvPr>
          <p:cNvGrpSpPr/>
          <p:nvPr/>
        </p:nvGrpSpPr>
        <p:grpSpPr>
          <a:xfrm>
            <a:off x="3170144" y="3419662"/>
            <a:ext cx="8842560" cy="2001651"/>
            <a:chOff x="3170144" y="3419662"/>
            <a:chExt cx="8842560" cy="2001651"/>
          </a:xfrm>
        </p:grpSpPr>
        <p:sp>
          <p:nvSpPr>
            <p:cNvPr id="7" name="箭头: 下 6">
              <a:extLst>
                <a:ext uri="{FF2B5EF4-FFF2-40B4-BE49-F238E27FC236}">
                  <a16:creationId xmlns:a16="http://schemas.microsoft.com/office/drawing/2014/main" id="{698D266F-DBD9-40B5-B35C-E16B71CEDE52}"/>
                </a:ext>
              </a:extLst>
            </p:cNvPr>
            <p:cNvSpPr/>
            <p:nvPr/>
          </p:nvSpPr>
          <p:spPr bwMode="auto">
            <a:xfrm>
              <a:off x="4818554" y="3419662"/>
              <a:ext cx="369116" cy="520700"/>
            </a:xfrm>
            <a:prstGeom prst="down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8" name="Object 5">
              <a:extLst>
                <a:ext uri="{FF2B5EF4-FFF2-40B4-BE49-F238E27FC236}">
                  <a16:creationId xmlns:a16="http://schemas.microsoft.com/office/drawing/2014/main" id="{9D7DA8DC-EEF5-40C8-95B4-C4D57A4D77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7373498"/>
                </p:ext>
              </p:extLst>
            </p:nvPr>
          </p:nvGraphicFramePr>
          <p:xfrm>
            <a:off x="3170144" y="3860238"/>
            <a:ext cx="4556125" cy="844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03" name="Equation" r:id="rId7" imgW="2361960" imgH="431640" progId="Equation.DSMT4">
                    <p:embed/>
                  </p:oleObj>
                </mc:Choice>
                <mc:Fallback>
                  <p:oleObj name="Equation" r:id="rId7" imgW="2361960" imgH="431640" progId="Equation.DSMT4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E8DFC53D-4AB0-46C2-B36D-FE526B40CA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0144" y="3860238"/>
                          <a:ext cx="4556125" cy="844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5">
              <a:extLst>
                <a:ext uri="{FF2B5EF4-FFF2-40B4-BE49-F238E27FC236}">
                  <a16:creationId xmlns:a16="http://schemas.microsoft.com/office/drawing/2014/main" id="{C6C6105B-921D-4535-AFFC-2B908B71AE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6265686"/>
                </p:ext>
              </p:extLst>
            </p:nvPr>
          </p:nvGraphicFramePr>
          <p:xfrm>
            <a:off x="5187670" y="5145364"/>
            <a:ext cx="68580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04" name="Equation" r:id="rId9" imgW="355320" imgH="139680" progId="Equation.DSMT4">
                    <p:embed/>
                  </p:oleObj>
                </mc:Choice>
                <mc:Fallback>
                  <p:oleObj name="Equation" r:id="rId9" imgW="355320" imgH="139680" progId="Equation.DSMT4">
                    <p:embed/>
                    <p:pic>
                      <p:nvPicPr>
                        <p:cNvPr id="8" name="Object 5">
                          <a:extLst>
                            <a:ext uri="{FF2B5EF4-FFF2-40B4-BE49-F238E27FC236}">
                              <a16:creationId xmlns:a16="http://schemas.microsoft.com/office/drawing/2014/main" id="{9D7DA8DC-EEF5-40C8-95B4-C4D57A4D77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7670" y="5145364"/>
                          <a:ext cx="685800" cy="273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5">
              <a:extLst>
                <a:ext uri="{FF2B5EF4-FFF2-40B4-BE49-F238E27FC236}">
                  <a16:creationId xmlns:a16="http://schemas.microsoft.com/office/drawing/2014/main" id="{8C02DF89-DC49-4A90-B900-40450CA8E8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6520443"/>
                </p:ext>
              </p:extLst>
            </p:nvPr>
          </p:nvGraphicFramePr>
          <p:xfrm>
            <a:off x="4291199" y="5145364"/>
            <a:ext cx="68580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05" name="Equation" r:id="rId11" imgW="355320" imgH="139680" progId="Equation.DSMT4">
                    <p:embed/>
                  </p:oleObj>
                </mc:Choice>
                <mc:Fallback>
                  <p:oleObj name="Equation" r:id="rId11" imgW="355320" imgH="139680" progId="Equation.DSMT4">
                    <p:embed/>
                    <p:pic>
                      <p:nvPicPr>
                        <p:cNvPr id="9" name="Object 5">
                          <a:extLst>
                            <a:ext uri="{FF2B5EF4-FFF2-40B4-BE49-F238E27FC236}">
                              <a16:creationId xmlns:a16="http://schemas.microsoft.com/office/drawing/2014/main" id="{C6C6105B-921D-4535-AFFC-2B908B71AE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1199" y="5145364"/>
                          <a:ext cx="685800" cy="273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5">
              <a:extLst>
                <a:ext uri="{FF2B5EF4-FFF2-40B4-BE49-F238E27FC236}">
                  <a16:creationId xmlns:a16="http://schemas.microsoft.com/office/drawing/2014/main" id="{04D00937-23EA-4422-8A30-53DE966FEC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8108528"/>
                </p:ext>
              </p:extLst>
            </p:nvPr>
          </p:nvGraphicFramePr>
          <p:xfrm>
            <a:off x="6403975" y="5099050"/>
            <a:ext cx="514350" cy="32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06" name="Equation" r:id="rId13" imgW="266400" imgH="164880" progId="Equation.DSMT4">
                    <p:embed/>
                  </p:oleObj>
                </mc:Choice>
                <mc:Fallback>
                  <p:oleObj name="Equation" r:id="rId13" imgW="266400" imgH="164880" progId="Equation.DSMT4">
                    <p:embed/>
                    <p:pic>
                      <p:nvPicPr>
                        <p:cNvPr id="9" name="Object 5">
                          <a:extLst>
                            <a:ext uri="{FF2B5EF4-FFF2-40B4-BE49-F238E27FC236}">
                              <a16:creationId xmlns:a16="http://schemas.microsoft.com/office/drawing/2014/main" id="{C6C6105B-921D-4535-AFFC-2B908B71AE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3975" y="5099050"/>
                          <a:ext cx="514350" cy="322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5">
              <a:extLst>
                <a:ext uri="{FF2B5EF4-FFF2-40B4-BE49-F238E27FC236}">
                  <a16:creationId xmlns:a16="http://schemas.microsoft.com/office/drawing/2014/main" id="{B920466D-5B11-4502-BE84-4563DB7DE5C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9103967"/>
                </p:ext>
              </p:extLst>
            </p:nvPr>
          </p:nvGraphicFramePr>
          <p:xfrm>
            <a:off x="7021513" y="5122863"/>
            <a:ext cx="612775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07" name="Equation" r:id="rId15" imgW="317160" imgH="139680" progId="Equation.DSMT4">
                    <p:embed/>
                  </p:oleObj>
                </mc:Choice>
                <mc:Fallback>
                  <p:oleObj name="Equation" r:id="rId15" imgW="317160" imgH="139680" progId="Equation.DSMT4">
                    <p:embed/>
                    <p:pic>
                      <p:nvPicPr>
                        <p:cNvPr id="11" name="Object 5">
                          <a:extLst>
                            <a:ext uri="{FF2B5EF4-FFF2-40B4-BE49-F238E27FC236}">
                              <a16:creationId xmlns:a16="http://schemas.microsoft.com/office/drawing/2014/main" id="{04D00937-23EA-4422-8A30-53DE966FEC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1513" y="5122863"/>
                          <a:ext cx="612775" cy="273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连接符: 曲线 2">
              <a:extLst>
                <a:ext uri="{FF2B5EF4-FFF2-40B4-BE49-F238E27FC236}">
                  <a16:creationId xmlns:a16="http://schemas.microsoft.com/office/drawing/2014/main" id="{93DDA826-01C5-45FC-A2E7-E2FA40107F49}"/>
                </a:ext>
              </a:extLst>
            </p:cNvPr>
            <p:cNvCxnSpPr/>
            <p:nvPr/>
          </p:nvCxnSpPr>
          <p:spPr bwMode="auto">
            <a:xfrm rot="5400000" flipH="1" flipV="1">
              <a:off x="4329488" y="4840753"/>
              <a:ext cx="609223" cy="12700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连接符: 曲线 14">
              <a:extLst>
                <a:ext uri="{FF2B5EF4-FFF2-40B4-BE49-F238E27FC236}">
                  <a16:creationId xmlns:a16="http://schemas.microsoft.com/office/drawing/2014/main" id="{35BB6702-3716-41B3-B888-80E38F56038C}"/>
                </a:ext>
              </a:extLst>
            </p:cNvPr>
            <p:cNvCxnSpPr/>
            <p:nvPr/>
          </p:nvCxnSpPr>
          <p:spPr bwMode="auto">
            <a:xfrm rot="16200000" flipV="1">
              <a:off x="5240758" y="4809238"/>
              <a:ext cx="556559" cy="23066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63984769-313D-42C5-AB62-58FF7E2822A1}"/>
                </a:ext>
              </a:extLst>
            </p:cNvPr>
            <p:cNvCxnSpPr/>
            <p:nvPr/>
          </p:nvCxnSpPr>
          <p:spPr bwMode="auto">
            <a:xfrm rot="5400000" flipH="1" flipV="1">
              <a:off x="6436472" y="4803029"/>
              <a:ext cx="520700" cy="71344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连接符: 曲线 18">
              <a:extLst>
                <a:ext uri="{FF2B5EF4-FFF2-40B4-BE49-F238E27FC236}">
                  <a16:creationId xmlns:a16="http://schemas.microsoft.com/office/drawing/2014/main" id="{F7830A1B-D8E1-4001-AB18-E8D3B1ED827C}"/>
                </a:ext>
              </a:extLst>
            </p:cNvPr>
            <p:cNvCxnSpPr/>
            <p:nvPr/>
          </p:nvCxnSpPr>
          <p:spPr bwMode="auto">
            <a:xfrm rot="5400000" flipH="1" flipV="1">
              <a:off x="7037714" y="4832677"/>
              <a:ext cx="580372" cy="12700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95A820D-900A-47BF-88AF-E4F68B7A5D4F}"/>
                </a:ext>
              </a:extLst>
            </p:cNvPr>
            <p:cNvSpPr txBox="1"/>
            <p:nvPr/>
          </p:nvSpPr>
          <p:spPr>
            <a:xfrm>
              <a:off x="7929653" y="4016106"/>
              <a:ext cx="4083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/>
                <a:t>(addition of a stack of matrices)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1742253"/>
      </p:ext>
    </p:extLst>
  </p:cSld>
  <p:clrMapOvr>
    <a:masterClrMapping/>
  </p:clrMapOvr>
  <p:transition advTm="125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Outline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572294" y="931866"/>
            <a:ext cx="10771442" cy="460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Non-linear Least Squares</a:t>
            </a:r>
          </a:p>
          <a:p>
            <a:pPr lvl="2">
              <a:spcBef>
                <a:spcPct val="20000"/>
              </a:spcBef>
              <a:buFontTx/>
              <a:buChar char="•"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General Methods for Non-linear Optimization</a:t>
            </a:r>
          </a:p>
          <a:p>
            <a:pPr lvl="2">
              <a:spcBef>
                <a:spcPct val="20000"/>
              </a:spcBef>
              <a:buFontTx/>
              <a:buChar char="•"/>
              <a:defRPr/>
            </a:pP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Non-linear Least Squares Problems</a:t>
            </a:r>
          </a:p>
          <a:p>
            <a:pPr lvl="3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Basic Concepts</a:t>
            </a:r>
          </a:p>
          <a:p>
            <a:pPr lvl="3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Gauss-Newton Method</a:t>
            </a:r>
          </a:p>
          <a:p>
            <a:pPr lvl="3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dirty="0" err="1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Levenberg</a:t>
            </a:r>
            <a:r>
              <a:rPr lang="en-US" altLang="zh-CN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-Marquardt Method</a:t>
            </a:r>
          </a:p>
          <a:p>
            <a:pPr lvl="3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Powell’s Dog Leg Method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endParaRPr lang="en-US" altLang="zh-CN" sz="2800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687069"/>
      </p:ext>
    </p:extLst>
  </p:cSld>
  <p:clrMapOvr>
    <a:masterClrMapping/>
  </p:clrMapOvr>
  <p:transition advTm="12526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Basic Concepts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318D8F-87FB-4B0A-B3AA-0F13A5D62BE1}"/>
              </a:ext>
            </a:extLst>
          </p:cNvPr>
          <p:cNvSpPr txBox="1"/>
          <p:nvPr/>
        </p:nvSpPr>
        <p:spPr>
          <a:xfrm>
            <a:off x="804672" y="1040183"/>
            <a:ext cx="393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Definition 1</a:t>
            </a:r>
            <a:r>
              <a:rPr lang="en-US" altLang="zh-CN" dirty="0"/>
              <a:t>: Local minimizer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94F989-CD73-4E29-8496-F533B2037F47}"/>
              </a:ext>
            </a:extLst>
          </p:cNvPr>
          <p:cNvSpPr txBox="1"/>
          <p:nvPr/>
        </p:nvSpPr>
        <p:spPr>
          <a:xfrm>
            <a:off x="804672" y="1750367"/>
            <a:ext cx="252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Given                   . </a:t>
            </a:r>
            <a:endParaRPr lang="zh-CN" altLang="en-US" dirty="0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F57B09B0-0966-4353-98CD-54688D15F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79522"/>
              </p:ext>
            </p:extLst>
          </p:nvPr>
        </p:nvGraphicFramePr>
        <p:xfrm>
          <a:off x="1687925" y="1788317"/>
          <a:ext cx="143033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6" name="Equation" r:id="rId3" imgW="761760" imgH="203040" progId="Equation.DSMT4">
                  <p:embed/>
                </p:oleObj>
              </mc:Choice>
              <mc:Fallback>
                <p:oleObj name="Equation" r:id="rId3" imgW="761760" imgH="203040" progId="Equation.DSMT4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925" y="1788317"/>
                        <a:ext cx="1430338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417728D-4C6E-48B9-9B54-D7F01313B2B5}"/>
              </a:ext>
            </a:extLst>
          </p:cNvPr>
          <p:cNvSpPr txBox="1"/>
          <p:nvPr/>
        </p:nvSpPr>
        <p:spPr>
          <a:xfrm>
            <a:off x="3246120" y="1770844"/>
            <a:ext cx="252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Find      so that</a:t>
            </a:r>
            <a:endParaRPr lang="zh-CN" altLang="en-US" dirty="0"/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99D4B55C-4D65-4F6E-AEB3-B9C16DDE86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503937"/>
              </p:ext>
            </p:extLst>
          </p:nvPr>
        </p:nvGraphicFramePr>
        <p:xfrm>
          <a:off x="4007071" y="1788317"/>
          <a:ext cx="3095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7" name="Equation" r:id="rId5" imgW="164880" imgH="190440" progId="Equation.DSMT4">
                  <p:embed/>
                </p:oleObj>
              </mc:Choice>
              <mc:Fallback>
                <p:oleObj name="Equation" r:id="rId5" imgW="164880" imgH="19044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F57B09B0-0966-4353-98CD-54688D15FC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071" y="1788317"/>
                        <a:ext cx="30956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F6C42DC0-5635-4A2F-BA25-24AEAD46DC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808710"/>
              </p:ext>
            </p:extLst>
          </p:nvPr>
        </p:nvGraphicFramePr>
        <p:xfrm>
          <a:off x="2927795" y="2362391"/>
          <a:ext cx="34607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8" name="Equation" r:id="rId7" imgW="1841400" imgH="279360" progId="Equation.DSMT4">
                  <p:embed/>
                </p:oleObj>
              </mc:Choice>
              <mc:Fallback>
                <p:oleObj name="Equation" r:id="rId7" imgW="1841400" imgH="27936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F57B09B0-0966-4353-98CD-54688D15FC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795" y="2362391"/>
                        <a:ext cx="34607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C6275972-FC8C-4140-9F43-48C28960DD2A}"/>
              </a:ext>
            </a:extLst>
          </p:cNvPr>
          <p:cNvSpPr txBox="1"/>
          <p:nvPr/>
        </p:nvSpPr>
        <p:spPr>
          <a:xfrm>
            <a:off x="810768" y="2945183"/>
            <a:ext cx="495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where      is a small positive number </a:t>
            </a:r>
            <a:endParaRPr lang="zh-CN" altLang="en-US" dirty="0"/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1FD57ECE-919A-4FBC-8C3B-F9DDC64BC0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794384"/>
              </p:ext>
            </p:extLst>
          </p:nvPr>
        </p:nvGraphicFramePr>
        <p:xfrm>
          <a:off x="1753265" y="3034378"/>
          <a:ext cx="2635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9" name="Equation" r:id="rId9" imgW="139680" imgH="177480" progId="Equation.DSMT4">
                  <p:embed/>
                </p:oleObj>
              </mc:Choice>
              <mc:Fallback>
                <p:oleObj name="Equation" r:id="rId9" imgW="139680" imgH="17748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F6C42DC0-5635-4A2F-BA25-24AEAD46D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3265" y="3034378"/>
                        <a:ext cx="263525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3491546E-134F-40A9-A05B-692E6A89B2C1}"/>
              </a:ext>
            </a:extLst>
          </p:cNvPr>
          <p:cNvSpPr/>
          <p:nvPr/>
        </p:nvSpPr>
        <p:spPr bwMode="auto">
          <a:xfrm>
            <a:off x="676656" y="1040183"/>
            <a:ext cx="10552176" cy="2571697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41170"/>
      </p:ext>
    </p:extLst>
  </p:cSld>
  <p:clrMapOvr>
    <a:masterClrMapping/>
  </p:clrMapOvr>
  <p:transition advTm="12526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3B44B13F-BB94-4F47-B409-635FAF8B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11362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Gauss-Newton Method</a:t>
            </a:r>
            <a:endParaRPr lang="zh-CN" altLang="en-US" sz="3000" i="1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F7871B4-8532-4C4E-B249-9EFDDE91E7F4}"/>
              </a:ext>
            </a:extLst>
          </p:cNvPr>
          <p:cNvSpPr txBox="1"/>
          <p:nvPr/>
        </p:nvSpPr>
        <p:spPr>
          <a:xfrm>
            <a:off x="810766" y="3218629"/>
            <a:ext cx="832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The Gauss-Newton step </a:t>
            </a:r>
            <a:r>
              <a:rPr lang="en-US" altLang="zh-CN" b="1" dirty="0" err="1"/>
              <a:t>h</a:t>
            </a:r>
            <a:r>
              <a:rPr lang="en-US" altLang="zh-CN" i="1" baseline="-25000" dirty="0" err="1"/>
              <a:t>gn</a:t>
            </a:r>
            <a:r>
              <a:rPr lang="en-US" altLang="zh-CN" dirty="0"/>
              <a:t> minimizes </a:t>
            </a:r>
            <a:r>
              <a:rPr lang="en-US" altLang="zh-CN" i="1" dirty="0"/>
              <a:t>L</a:t>
            </a:r>
            <a:r>
              <a:rPr lang="en-US" altLang="zh-CN" dirty="0"/>
              <a:t>(</a:t>
            </a:r>
            <a:r>
              <a:rPr lang="en-US" altLang="zh-CN" b="1" dirty="0"/>
              <a:t>h</a:t>
            </a:r>
            <a:r>
              <a:rPr lang="en-US" altLang="zh-CN" dirty="0"/>
              <a:t>),</a:t>
            </a:r>
            <a:endParaRPr lang="zh-CN" altLang="en-US" dirty="0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F76283C6-38A5-4B1E-B12E-A887123359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0" y="3761720"/>
          <a:ext cx="259556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34" name="Equation" r:id="rId3" imgW="1346040" imgH="253800" progId="Equation.DSMT4">
                  <p:embed/>
                </p:oleObj>
              </mc:Choice>
              <mc:Fallback>
                <p:oleObj name="Equation" r:id="rId3" imgW="1346040" imgH="25380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F76283C6-38A5-4B1E-B12E-A887123359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3761720"/>
                        <a:ext cx="2595563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1F90BC6-7142-4F09-8C4D-14D541EFC072}"/>
              </a:ext>
            </a:extLst>
          </p:cNvPr>
          <p:cNvSpPr txBox="1"/>
          <p:nvPr/>
        </p:nvSpPr>
        <p:spPr>
          <a:xfrm>
            <a:off x="827544" y="4023999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 err="1"/>
              <a:t>h</a:t>
            </a:r>
            <a:r>
              <a:rPr lang="en-US" altLang="zh-CN" i="1" baseline="-25000" dirty="0" err="1"/>
              <a:t>gn</a:t>
            </a:r>
            <a:r>
              <a:rPr lang="en-US" altLang="zh-CN" i="1" baseline="-25000" dirty="0"/>
              <a:t> </a:t>
            </a:r>
            <a:r>
              <a:rPr lang="en-US" altLang="zh-CN" dirty="0"/>
              <a:t>is the solution to,</a:t>
            </a:r>
            <a:endParaRPr lang="zh-CN" altLang="en-US" dirty="0"/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D951ABF9-5366-41E0-AB12-35F4B8FC5E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751060"/>
              </p:ext>
            </p:extLst>
          </p:nvPr>
        </p:nvGraphicFramePr>
        <p:xfrm>
          <a:off x="2606198" y="4559101"/>
          <a:ext cx="124777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35" name="Equation" r:id="rId5" imgW="647640" imgH="393480" progId="Equation.DSMT4">
                  <p:embed/>
                </p:oleObj>
              </mc:Choice>
              <mc:Fallback>
                <p:oleObj name="Equation" r:id="rId5" imgW="647640" imgH="39348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D951ABF9-5366-41E0-AB12-35F4B8FC5E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198" y="4559101"/>
                        <a:ext cx="1247775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箭头: 下 11">
            <a:extLst>
              <a:ext uri="{FF2B5EF4-FFF2-40B4-BE49-F238E27FC236}">
                <a16:creationId xmlns:a16="http://schemas.microsoft.com/office/drawing/2014/main" id="{73628D71-19F8-4C8A-8743-CD0C4763F029}"/>
              </a:ext>
            </a:extLst>
          </p:cNvPr>
          <p:cNvSpPr/>
          <p:nvPr/>
        </p:nvSpPr>
        <p:spPr bwMode="auto">
          <a:xfrm rot="16200000">
            <a:off x="3916506" y="4790428"/>
            <a:ext cx="369116" cy="283040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5907F853-2C12-43E6-9E88-C99A793B7E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218450"/>
              </p:ext>
            </p:extLst>
          </p:nvPr>
        </p:nvGraphicFramePr>
        <p:xfrm>
          <a:off x="4295599" y="4537265"/>
          <a:ext cx="300990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36" name="Equation" r:id="rId7" imgW="1562040" imgH="393480" progId="Equation.DSMT4">
                  <p:embed/>
                </p:oleObj>
              </mc:Choice>
              <mc:Fallback>
                <p:oleObj name="Equation" r:id="rId7" imgW="1562040" imgH="393480" progId="Equation.DSMT4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5907F853-2C12-43E6-9E88-C99A793B7E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599" y="4537265"/>
                        <a:ext cx="3009900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63CAF510-D107-42EF-85FC-C93B555BB4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441832"/>
              </p:ext>
            </p:extLst>
          </p:nvPr>
        </p:nvGraphicFramePr>
        <p:xfrm>
          <a:off x="3845434" y="5606555"/>
          <a:ext cx="2300287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37" name="Equation" r:id="rId9" imgW="1193760" imgH="304560" progId="Equation.DSMT4">
                  <p:embed/>
                </p:oleObj>
              </mc:Choice>
              <mc:Fallback>
                <p:oleObj name="Equation" r:id="rId9" imgW="1193760" imgH="304560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63CAF510-D107-42EF-85FC-C93B555BB4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5434" y="5606555"/>
                        <a:ext cx="2300287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箭头: 下 14">
            <a:extLst>
              <a:ext uri="{FF2B5EF4-FFF2-40B4-BE49-F238E27FC236}">
                <a16:creationId xmlns:a16="http://schemas.microsoft.com/office/drawing/2014/main" id="{986E3FA2-9904-41ED-9752-A6A19FCF2598}"/>
              </a:ext>
            </a:extLst>
          </p:cNvPr>
          <p:cNvSpPr/>
          <p:nvPr/>
        </p:nvSpPr>
        <p:spPr bwMode="auto">
          <a:xfrm rot="16200000">
            <a:off x="3486187" y="5770337"/>
            <a:ext cx="369116" cy="283040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01FD1F0-FE6F-48AC-8CC5-270E0FA1840E}"/>
              </a:ext>
            </a:extLst>
          </p:cNvPr>
          <p:cNvSpPr txBox="1"/>
          <p:nvPr/>
        </p:nvSpPr>
        <p:spPr>
          <a:xfrm>
            <a:off x="810766" y="882523"/>
            <a:ext cx="1045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FF0000"/>
                </a:solidFill>
              </a:rPr>
              <a:t>Gauss-Newton</a:t>
            </a:r>
            <a:r>
              <a:rPr lang="en-US" altLang="zh-CN" dirty="0"/>
              <a:t> method is based on a linear approximation to the components of </a:t>
            </a:r>
            <a:r>
              <a:rPr lang="en-US" altLang="zh-CN" b="1" dirty="0"/>
              <a:t>f</a:t>
            </a:r>
            <a:r>
              <a:rPr lang="en-US" altLang="zh-CN" dirty="0"/>
              <a:t> (a linear model of </a:t>
            </a:r>
            <a:r>
              <a:rPr lang="en-US" altLang="zh-CN" b="1" dirty="0"/>
              <a:t>f</a:t>
            </a:r>
            <a:r>
              <a:rPr lang="en-US" altLang="zh-CN" dirty="0"/>
              <a:t>) in the neighborhood of</a:t>
            </a:r>
            <a:r>
              <a:rPr lang="en-US" altLang="zh-CN" b="1" dirty="0"/>
              <a:t> x </a:t>
            </a:r>
            <a:r>
              <a:rPr lang="en-US" altLang="zh-CN" dirty="0"/>
              <a:t>(refer to Eq. 4),</a:t>
            </a:r>
            <a:endParaRPr lang="zh-CN" altLang="en-US" dirty="0"/>
          </a:p>
        </p:txBody>
      </p:sp>
      <p:graphicFrame>
        <p:nvGraphicFramePr>
          <p:cNvPr id="27" name="Object 5">
            <a:extLst>
              <a:ext uri="{FF2B5EF4-FFF2-40B4-BE49-F238E27FC236}">
                <a16:creationId xmlns:a16="http://schemas.microsoft.com/office/drawing/2014/main" id="{BDE92CF1-C0EF-49AF-8F2E-7FAFF6D479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181237"/>
              </p:ext>
            </p:extLst>
          </p:nvPr>
        </p:nvGraphicFramePr>
        <p:xfrm>
          <a:off x="4113213" y="1697038"/>
          <a:ext cx="29400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38" name="Equation" r:id="rId11" imgW="1523880" imgH="253800" progId="Equation.DSMT4">
                  <p:embed/>
                </p:oleObj>
              </mc:Choice>
              <mc:Fallback>
                <p:oleObj name="Equation" r:id="rId11" imgW="1523880" imgH="253800" progId="Equation.DSMT4">
                  <p:embed/>
                  <p:pic>
                    <p:nvPicPr>
                      <p:cNvPr id="23" name="Object 5">
                        <a:extLst>
                          <a:ext uri="{FF2B5EF4-FFF2-40B4-BE49-F238E27FC236}">
                            <a16:creationId xmlns:a16="http://schemas.microsoft.com/office/drawing/2014/main" id="{4DADE8C1-D886-48BB-8A6B-CDCD5E61AB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1697038"/>
                        <a:ext cx="29400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箭头: 下 27">
            <a:extLst>
              <a:ext uri="{FF2B5EF4-FFF2-40B4-BE49-F238E27FC236}">
                <a16:creationId xmlns:a16="http://schemas.microsoft.com/office/drawing/2014/main" id="{361E62C6-B530-4B0D-BEA1-12724196D374}"/>
              </a:ext>
            </a:extLst>
          </p:cNvPr>
          <p:cNvSpPr/>
          <p:nvPr/>
        </p:nvSpPr>
        <p:spPr bwMode="auto">
          <a:xfrm>
            <a:off x="5400266" y="2170577"/>
            <a:ext cx="369116" cy="283040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9" name="Object 5">
            <a:extLst>
              <a:ext uri="{FF2B5EF4-FFF2-40B4-BE49-F238E27FC236}">
                <a16:creationId xmlns:a16="http://schemas.microsoft.com/office/drawing/2014/main" id="{720A87ED-C95A-4CAF-911F-ECBF646ECA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965833"/>
              </p:ext>
            </p:extLst>
          </p:nvPr>
        </p:nvGraphicFramePr>
        <p:xfrm>
          <a:off x="1541463" y="2403475"/>
          <a:ext cx="810577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39" name="Equation" r:id="rId13" imgW="4203360" imgH="393480" progId="Equation.DSMT4">
                  <p:embed/>
                </p:oleObj>
              </mc:Choice>
              <mc:Fallback>
                <p:oleObj name="Equation" r:id="rId13" imgW="4203360" imgH="393480" progId="Equation.DSMT4">
                  <p:embed/>
                  <p:pic>
                    <p:nvPicPr>
                      <p:cNvPr id="32" name="Object 5">
                        <a:extLst>
                          <a:ext uri="{FF2B5EF4-FFF2-40B4-BE49-F238E27FC236}">
                            <a16:creationId xmlns:a16="http://schemas.microsoft.com/office/drawing/2014/main" id="{9C3C18EA-DB67-4B90-80FE-4DD4AB9EE6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2403475"/>
                        <a:ext cx="8105775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E92BF2C6-FFEC-41BF-8D45-905F1117EF49}"/>
              </a:ext>
            </a:extLst>
          </p:cNvPr>
          <p:cNvSpPr txBox="1"/>
          <p:nvPr/>
        </p:nvSpPr>
        <p:spPr>
          <a:xfrm>
            <a:off x="7130662" y="1751424"/>
            <a:ext cx="4570631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rgbClr val="FFFF00"/>
                </a:solidFill>
              </a:rPr>
              <a:t>We suppose </a:t>
            </a:r>
            <a:r>
              <a:rPr lang="en-US" altLang="zh-CN" sz="2000" b="1" dirty="0">
                <a:solidFill>
                  <a:srgbClr val="FFFF00"/>
                </a:solidFill>
              </a:rPr>
              <a:t>J</a:t>
            </a:r>
            <a:r>
              <a:rPr lang="en-US" altLang="zh-CN" sz="2000" dirty="0">
                <a:solidFill>
                  <a:srgbClr val="FFFF00"/>
                </a:solidFill>
              </a:rPr>
              <a:t> has full column rank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E8EA45C-C2B9-49D4-8488-B1A17FD76C3E}"/>
              </a:ext>
            </a:extLst>
          </p:cNvPr>
          <p:cNvSpPr txBox="1"/>
          <p:nvPr/>
        </p:nvSpPr>
        <p:spPr>
          <a:xfrm>
            <a:off x="7648848" y="4550307"/>
            <a:ext cx="4357263" cy="163121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rgbClr val="FFFF00"/>
                </a:solidFill>
              </a:rPr>
              <a:t>It can be considered that the Gauss-Newton’s updating step is obtained by using the trust-region method with ∆=</a:t>
            </a:r>
            <a:r>
              <a:rPr lang="en-US" altLang="zh-CN" sz="2000" dirty="0" err="1">
                <a:solidFill>
                  <a:srgbClr val="FFFF00"/>
                </a:solidFill>
              </a:rPr>
              <a:t>inf</a:t>
            </a:r>
            <a:r>
              <a:rPr lang="en-US" altLang="zh-CN" sz="2000" dirty="0">
                <a:solidFill>
                  <a:srgbClr val="FFFF00"/>
                </a:solidFill>
              </a:rPr>
              <a:t>, or by the damped method with </a:t>
            </a:r>
            <a:r>
              <a:rPr lang="en-US" altLang="zh-CN" sz="2000" i="1" dirty="0">
                <a:solidFill>
                  <a:srgbClr val="FFFF00"/>
                </a:solidFill>
              </a:rPr>
              <a:t>µ</a:t>
            </a:r>
            <a:r>
              <a:rPr lang="en-US" altLang="zh-CN" sz="2000" dirty="0">
                <a:solidFill>
                  <a:srgbClr val="FFFF00"/>
                </a:solidFill>
              </a:rPr>
              <a:t>=0 (compare with Eq. 3)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546900"/>
      </p:ext>
    </p:extLst>
  </p:cSld>
  <p:clrMapOvr>
    <a:masterClrMapping/>
  </p:clrMapOvr>
  <p:transition advTm="12526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3B44B13F-BB94-4F47-B409-635FAF8B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11362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Gauss-Newton Method</a:t>
            </a:r>
            <a:endParaRPr lang="zh-CN" altLang="en-US" sz="3000" i="1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7485ADD6-416C-49CF-B417-5BB22ACDC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7" y="914400"/>
            <a:ext cx="11689484" cy="157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Some notes about Gauss-Newton methods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classical Gauss-Newton method </a:t>
            </a:r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uses           in all steps, then it can be regarded as a 1-phase method)</a:t>
            </a:r>
          </a:p>
        </p:txBody>
      </p:sp>
      <p:graphicFrame>
        <p:nvGraphicFramePr>
          <p:cNvPr id="27" name="Object 5">
            <a:extLst>
              <a:ext uri="{FF2B5EF4-FFF2-40B4-BE49-F238E27FC236}">
                <a16:creationId xmlns:a16="http://schemas.microsoft.com/office/drawing/2014/main" id="{2D08BD0F-8E34-4B84-8817-E21311DC93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301193"/>
              </p:ext>
            </p:extLst>
          </p:nvPr>
        </p:nvGraphicFramePr>
        <p:xfrm>
          <a:off x="6857782" y="1482026"/>
          <a:ext cx="6858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9" name="Equation" r:id="rId3" imgW="355320" imgH="177480" progId="Equation.DSMT4">
                  <p:embed/>
                </p:oleObj>
              </mc:Choice>
              <mc:Fallback>
                <p:oleObj name="Equation" r:id="rId3" imgW="355320" imgH="177480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63CAF510-D107-42EF-85FC-C93B555BB4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7782" y="1482026"/>
                        <a:ext cx="6858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E6894353-CFEA-4974-8C7F-8208696D9326}"/>
              </a:ext>
            </a:extLst>
          </p:cNvPr>
          <p:cNvGrpSpPr/>
          <p:nvPr/>
        </p:nvGrpSpPr>
        <p:grpSpPr>
          <a:xfrm>
            <a:off x="2996531" y="2350485"/>
            <a:ext cx="4306818" cy="1856747"/>
            <a:chOff x="7508147" y="4239668"/>
            <a:chExt cx="4306818" cy="185674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57C2CAB-5A92-490E-BC9D-C5699D8A5C2D}"/>
                </a:ext>
              </a:extLst>
            </p:cNvPr>
            <p:cNvSpPr/>
            <p:nvPr/>
          </p:nvSpPr>
          <p:spPr bwMode="auto">
            <a:xfrm>
              <a:off x="7508147" y="4239668"/>
              <a:ext cx="4233815" cy="1856747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A5FEB1E-4275-401A-A06F-487335ED3AEA}"/>
                </a:ext>
              </a:extLst>
            </p:cNvPr>
            <p:cNvSpPr txBox="1"/>
            <p:nvPr/>
          </p:nvSpPr>
          <p:spPr>
            <a:xfrm>
              <a:off x="7581150" y="4258607"/>
              <a:ext cx="4233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000" dirty="0"/>
                <a:t>We can use </a:t>
              </a:r>
              <a:r>
                <a:rPr lang="en-US" altLang="zh-CN" sz="2000" b="1" dirty="0" err="1"/>
                <a:t>h</a:t>
              </a:r>
              <a:r>
                <a:rPr lang="en-US" altLang="zh-CN" sz="2000" i="1" baseline="-25000" dirty="0" err="1"/>
                <a:t>gn</a:t>
              </a:r>
              <a:r>
                <a:rPr lang="en-US" altLang="zh-CN" sz="2000" dirty="0"/>
                <a:t> for </a:t>
              </a:r>
              <a:r>
                <a:rPr lang="en-US" altLang="zh-CN" sz="2000" b="1" dirty="0" err="1"/>
                <a:t>h</a:t>
              </a:r>
              <a:r>
                <a:rPr lang="en-US" altLang="zh-CN" sz="2000" i="1" baseline="-25000" dirty="0" err="1"/>
                <a:t>d</a:t>
              </a:r>
              <a:r>
                <a:rPr lang="en-US" altLang="zh-CN" sz="2000" dirty="0"/>
                <a:t> in </a:t>
              </a:r>
              <a:r>
                <a:rPr lang="en-US" altLang="zh-CN" sz="2000" b="1" dirty="0"/>
                <a:t>Algo#1</a:t>
              </a:r>
              <a:r>
                <a:rPr lang="en-US" altLang="zh-CN" sz="2000" dirty="0"/>
                <a:t>. </a:t>
              </a:r>
              <a:endParaRPr lang="zh-CN" altLang="en-US" sz="2000" dirty="0"/>
            </a:p>
          </p:txBody>
        </p:sp>
        <p:graphicFrame>
          <p:nvGraphicFramePr>
            <p:cNvPr id="20" name="Object 5">
              <a:extLst>
                <a:ext uri="{FF2B5EF4-FFF2-40B4-BE49-F238E27FC236}">
                  <a16:creationId xmlns:a16="http://schemas.microsoft.com/office/drawing/2014/main" id="{73CFB9FE-E6F9-445A-B424-CA2598885D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0775413"/>
                </p:ext>
              </p:extLst>
            </p:nvPr>
          </p:nvGraphicFramePr>
          <p:xfrm>
            <a:off x="9047439" y="4732833"/>
            <a:ext cx="2055813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20" name="Equation" r:id="rId5" imgW="1066680" imgH="279360" progId="Equation.DSMT4">
                    <p:embed/>
                  </p:oleObj>
                </mc:Choice>
                <mc:Fallback>
                  <p:oleObj name="Equation" r:id="rId5" imgW="106668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7439" y="4732833"/>
                          <a:ext cx="2055813" cy="546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68648FE-1B1E-4BE0-B5B0-27B44959F5FB}"/>
                </a:ext>
              </a:extLst>
            </p:cNvPr>
            <p:cNvSpPr txBox="1"/>
            <p:nvPr/>
          </p:nvSpPr>
          <p:spPr>
            <a:xfrm>
              <a:off x="8298794" y="4804563"/>
              <a:ext cx="10589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000" dirty="0"/>
                <a:t>Solve </a:t>
              </a:r>
              <a:endParaRPr lang="zh-CN" altLang="en-US" sz="2000" dirty="0"/>
            </a:p>
          </p:txBody>
        </p:sp>
        <p:graphicFrame>
          <p:nvGraphicFramePr>
            <p:cNvPr id="22" name="Object 5">
              <a:extLst>
                <a:ext uri="{FF2B5EF4-FFF2-40B4-BE49-F238E27FC236}">
                  <a16:creationId xmlns:a16="http://schemas.microsoft.com/office/drawing/2014/main" id="{62B00159-446A-4BAB-95FD-8D02034276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9877598"/>
                </p:ext>
              </p:extLst>
            </p:nvPr>
          </p:nvGraphicFramePr>
          <p:xfrm>
            <a:off x="9004241" y="5282684"/>
            <a:ext cx="1344613" cy="471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21" name="Equation" r:id="rId7" imgW="698400" imgH="241200" progId="Equation.DSMT4">
                    <p:embed/>
                  </p:oleObj>
                </mc:Choice>
                <mc:Fallback>
                  <p:oleObj name="Equation" r:id="rId7" imgW="6984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4241" y="5282684"/>
                          <a:ext cx="1344613" cy="471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65740660"/>
      </p:ext>
    </p:extLst>
  </p:cSld>
  <p:clrMapOvr>
    <a:masterClrMapping/>
  </p:clrMapOvr>
  <p:transition advTm="125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3B44B13F-BB94-4F47-B409-635FAF8B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11362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Gauss-Newton Method</a:t>
            </a:r>
            <a:endParaRPr lang="zh-CN" altLang="en-US" sz="3000" i="1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7485ADD6-416C-49CF-B417-5BB22ACDC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6" y="914400"/>
            <a:ext cx="11773887" cy="157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Some notes about Gauss-Newton methods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classical Gauss-Newton method </a:t>
            </a:r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uses           in all steps, then it can be regarded as a 1-phase method)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      is elegantly searched by line search, it can be categorized as a 2-phase method</a:t>
            </a:r>
          </a:p>
          <a:p>
            <a:pPr lvl="2"/>
            <a:endParaRPr lang="en-US" altLang="zh-CN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27" name="Object 5">
            <a:extLst>
              <a:ext uri="{FF2B5EF4-FFF2-40B4-BE49-F238E27FC236}">
                <a16:creationId xmlns:a16="http://schemas.microsoft.com/office/drawing/2014/main" id="{2D08BD0F-8E34-4B84-8817-E21311DC93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7782" y="1482026"/>
          <a:ext cx="6858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09" name="Equation" r:id="rId3" imgW="355320" imgH="177480" progId="Equation.DSMT4">
                  <p:embed/>
                </p:oleObj>
              </mc:Choice>
              <mc:Fallback>
                <p:oleObj name="Equation" r:id="rId3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7782" y="1482026"/>
                        <a:ext cx="6858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2D08BD0F-8E34-4B84-8817-E21311DC93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735769"/>
              </p:ext>
            </p:extLst>
          </p:nvPr>
        </p:nvGraphicFramePr>
        <p:xfrm>
          <a:off x="1830840" y="2355798"/>
          <a:ext cx="293688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10" name="Equation" r:id="rId5" imgW="152280" imgH="139680" progId="Equation.DSMT4">
                  <p:embed/>
                </p:oleObj>
              </mc:Choice>
              <mc:Fallback>
                <p:oleObj name="Equation" r:id="rId5" imgW="152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840" y="2355798"/>
                        <a:ext cx="293688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057C2CAB-5A92-490E-BC9D-C5699D8A5C2D}"/>
              </a:ext>
            </a:extLst>
          </p:cNvPr>
          <p:cNvSpPr/>
          <p:nvPr/>
        </p:nvSpPr>
        <p:spPr bwMode="auto">
          <a:xfrm>
            <a:off x="2996531" y="2807683"/>
            <a:ext cx="6458020" cy="1856747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5FEB1E-4275-401A-A06F-487335ED3AEA}"/>
              </a:ext>
            </a:extLst>
          </p:cNvPr>
          <p:cNvSpPr txBox="1"/>
          <p:nvPr/>
        </p:nvSpPr>
        <p:spPr>
          <a:xfrm>
            <a:off x="3069534" y="2826622"/>
            <a:ext cx="4233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/>
              <a:t>We can use </a:t>
            </a:r>
            <a:r>
              <a:rPr lang="en-US" altLang="zh-CN" sz="2000" b="1" dirty="0" err="1"/>
              <a:t>h</a:t>
            </a:r>
            <a:r>
              <a:rPr lang="en-US" altLang="zh-CN" sz="2000" i="1" baseline="-25000" dirty="0" err="1"/>
              <a:t>gn</a:t>
            </a:r>
            <a:r>
              <a:rPr lang="en-US" altLang="zh-CN" sz="2000" dirty="0"/>
              <a:t> for </a:t>
            </a:r>
            <a:r>
              <a:rPr lang="en-US" altLang="zh-CN" sz="2000" b="1" dirty="0" err="1"/>
              <a:t>h</a:t>
            </a:r>
            <a:r>
              <a:rPr lang="en-US" altLang="zh-CN" sz="2000" i="1" baseline="-25000" dirty="0" err="1"/>
              <a:t>d</a:t>
            </a:r>
            <a:r>
              <a:rPr lang="en-US" altLang="zh-CN" sz="2000" dirty="0"/>
              <a:t> in </a:t>
            </a:r>
            <a:r>
              <a:rPr lang="en-US" altLang="zh-CN" sz="2000" b="1" dirty="0"/>
              <a:t>Algo#1</a:t>
            </a:r>
            <a:r>
              <a:rPr lang="en-US" altLang="zh-CN" sz="2000" dirty="0"/>
              <a:t>. </a:t>
            </a:r>
            <a:endParaRPr lang="zh-CN" altLang="en-US" sz="2000" dirty="0"/>
          </a:p>
        </p:txBody>
      </p:sp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73CFB9FE-E6F9-445A-B424-CA2598885D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751615"/>
              </p:ext>
            </p:extLst>
          </p:nvPr>
        </p:nvGraphicFramePr>
        <p:xfrm>
          <a:off x="4535823" y="3300848"/>
          <a:ext cx="20558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11" name="Equation" r:id="rId7" imgW="1066680" imgH="279360" progId="Equation.DSMT4">
                  <p:embed/>
                </p:oleObj>
              </mc:Choice>
              <mc:Fallback>
                <p:oleObj name="Equation" r:id="rId7" imgW="1066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823" y="3300848"/>
                        <a:ext cx="20558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568648FE-1B1E-4BE0-B5B0-27B44959F5FB}"/>
              </a:ext>
            </a:extLst>
          </p:cNvPr>
          <p:cNvSpPr txBox="1"/>
          <p:nvPr/>
        </p:nvSpPr>
        <p:spPr>
          <a:xfrm>
            <a:off x="3787178" y="3372578"/>
            <a:ext cx="105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/>
              <a:t>Solve </a:t>
            </a:r>
            <a:endParaRPr lang="zh-CN" altLang="en-US" sz="2000" dirty="0"/>
          </a:p>
        </p:txBody>
      </p:sp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id="{62B00159-446A-4BAB-95FD-8D02034276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772265"/>
              </p:ext>
            </p:extLst>
          </p:nvPr>
        </p:nvGraphicFramePr>
        <p:xfrm>
          <a:off x="4395788" y="3850774"/>
          <a:ext cx="153987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12" name="Equation" r:id="rId9" imgW="799920" imgH="241200" progId="Equation.DSMT4">
                  <p:embed/>
                </p:oleObj>
              </mc:Choice>
              <mc:Fallback>
                <p:oleObj name="Equation" r:id="rId9" imgW="799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788" y="3850774"/>
                        <a:ext cx="153987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BA5FEB1E-4275-401A-A06F-487335ED3AEA}"/>
              </a:ext>
            </a:extLst>
          </p:cNvPr>
          <p:cNvSpPr txBox="1"/>
          <p:nvPr/>
        </p:nvSpPr>
        <p:spPr>
          <a:xfrm>
            <a:off x="3109793" y="4238476"/>
            <a:ext cx="4233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/>
              <a:t>where      is obtained by line search</a:t>
            </a:r>
            <a:endParaRPr lang="zh-CN" altLang="en-US" sz="2000" dirty="0"/>
          </a:p>
        </p:txBody>
      </p:sp>
      <p:graphicFrame>
        <p:nvGraphicFramePr>
          <p:cNvPr id="25" name="Object 5">
            <a:extLst>
              <a:ext uri="{FF2B5EF4-FFF2-40B4-BE49-F238E27FC236}">
                <a16:creationId xmlns:a16="http://schemas.microsoft.com/office/drawing/2014/main" id="{62B00159-446A-4BAB-95FD-8D02034276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159763"/>
              </p:ext>
            </p:extLst>
          </p:nvPr>
        </p:nvGraphicFramePr>
        <p:xfrm>
          <a:off x="3917293" y="4338233"/>
          <a:ext cx="293688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13" name="Equation" r:id="rId11" imgW="152280" imgH="139680" progId="Equation.DSMT4">
                  <p:embed/>
                </p:oleObj>
              </mc:Choice>
              <mc:Fallback>
                <p:oleObj name="Equation" r:id="rId11" imgW="152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293" y="4338233"/>
                        <a:ext cx="293688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6611637"/>
      </p:ext>
    </p:extLst>
  </p:cSld>
  <p:clrMapOvr>
    <a:masterClrMapping/>
  </p:clrMapOvr>
  <p:transition advTm="12526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3B44B13F-BB94-4F47-B409-635FAF8B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11362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Gauss-Newton Method</a:t>
            </a:r>
            <a:endParaRPr lang="zh-CN" altLang="en-US" sz="3000" i="1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7485ADD6-416C-49CF-B417-5BB22ACDC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7" y="914400"/>
            <a:ext cx="11646351" cy="157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Some notes about Gauss-Newton methods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classical Gauss-Newton method </a:t>
            </a:r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uses           in all steps, then it can be regarded as a 1-phase method)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      is elegantly searched by line search, it can be categorized as a 2-phase method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 each iteration step, it requires that the Jacobian </a:t>
            </a:r>
            <a:r>
              <a:rPr lang="en-US" altLang="zh-CN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has full column rank</a:t>
            </a:r>
          </a:p>
        </p:txBody>
      </p:sp>
      <p:graphicFrame>
        <p:nvGraphicFramePr>
          <p:cNvPr id="27" name="Object 5">
            <a:extLst>
              <a:ext uri="{FF2B5EF4-FFF2-40B4-BE49-F238E27FC236}">
                <a16:creationId xmlns:a16="http://schemas.microsoft.com/office/drawing/2014/main" id="{2D08BD0F-8E34-4B84-8817-E21311DC93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7782" y="1482026"/>
          <a:ext cx="6858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30" name="Equation" r:id="rId3" imgW="355320" imgH="177480" progId="Equation.DSMT4">
                  <p:embed/>
                </p:oleObj>
              </mc:Choice>
              <mc:Fallback>
                <p:oleObj name="Equation" r:id="rId3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7782" y="1482026"/>
                        <a:ext cx="6858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2D08BD0F-8E34-4B84-8817-E21311DC93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0840" y="2355798"/>
          <a:ext cx="293688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31" name="Equation" r:id="rId5" imgW="152280" imgH="139680" progId="Equation.DSMT4">
                  <p:embed/>
                </p:oleObj>
              </mc:Choice>
              <mc:Fallback>
                <p:oleObj name="Equation" r:id="rId5" imgW="152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840" y="2355798"/>
                        <a:ext cx="293688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E1AA9BD-7292-435E-92AB-941515CD6B22}"/>
              </a:ext>
            </a:extLst>
          </p:cNvPr>
          <p:cNvSpPr txBox="1"/>
          <p:nvPr/>
        </p:nvSpPr>
        <p:spPr>
          <a:xfrm>
            <a:off x="1480139" y="3167890"/>
            <a:ext cx="832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If </a:t>
            </a:r>
            <a:r>
              <a:rPr lang="en-US" altLang="zh-CN" b="1" dirty="0"/>
              <a:t>J</a:t>
            </a:r>
            <a:r>
              <a:rPr lang="en-US" altLang="zh-CN" dirty="0"/>
              <a:t> has full column rank, </a:t>
            </a:r>
            <a:r>
              <a:rPr lang="en-US" altLang="zh-CN" b="1" dirty="0"/>
              <a:t>J</a:t>
            </a:r>
            <a:r>
              <a:rPr lang="en-US" altLang="zh-CN" i="1" baseline="30000" dirty="0"/>
              <a:t>T</a:t>
            </a:r>
            <a:r>
              <a:rPr lang="en-US" altLang="zh-CN" b="1" dirty="0"/>
              <a:t>J</a:t>
            </a:r>
            <a:r>
              <a:rPr lang="en-US" altLang="zh-CN" dirty="0"/>
              <a:t> is positive definite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4A1C1E5-72D0-460B-B0E8-0E7ACCE62208}"/>
              </a:ext>
            </a:extLst>
          </p:cNvPr>
          <p:cNvSpPr txBox="1"/>
          <p:nvPr/>
        </p:nvSpPr>
        <p:spPr>
          <a:xfrm>
            <a:off x="1463361" y="3680211"/>
            <a:ext cx="832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Proof: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789E4DA-DC2F-4007-81E7-C9B16CF4ADCE}"/>
              </a:ext>
            </a:extLst>
          </p:cNvPr>
          <p:cNvSpPr txBox="1"/>
          <p:nvPr/>
        </p:nvSpPr>
        <p:spPr>
          <a:xfrm>
            <a:off x="2048987" y="4141876"/>
            <a:ext cx="775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/>
              <a:t>J</a:t>
            </a:r>
            <a:r>
              <a:rPr lang="en-US" altLang="zh-CN" dirty="0"/>
              <a:t> has full column rank       </a:t>
            </a:r>
            <a:r>
              <a:rPr lang="en-US" altLang="zh-CN" b="1" dirty="0"/>
              <a:t>J</a:t>
            </a:r>
            <a:r>
              <a:rPr lang="en-US" altLang="zh-CN" dirty="0"/>
              <a:t>’s columns are linearly unrelated</a:t>
            </a:r>
            <a:endParaRPr lang="zh-CN" altLang="en-US" dirty="0"/>
          </a:p>
        </p:txBody>
      </p:sp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5E0ECABA-4D77-4B2A-A111-75EA845B10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635025"/>
              </p:ext>
            </p:extLst>
          </p:nvPr>
        </p:nvGraphicFramePr>
        <p:xfrm>
          <a:off x="4958176" y="4257436"/>
          <a:ext cx="4159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32" name="Equation" r:id="rId7" imgW="215640" imgH="152280" progId="Equation.DSMT4">
                  <p:embed/>
                </p:oleObj>
              </mc:Choice>
              <mc:Fallback>
                <p:oleObj name="Equation" r:id="rId7" imgW="21564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8176" y="4257436"/>
                        <a:ext cx="41592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箭头: 下 35">
            <a:extLst>
              <a:ext uri="{FF2B5EF4-FFF2-40B4-BE49-F238E27FC236}">
                <a16:creationId xmlns:a16="http://schemas.microsoft.com/office/drawing/2014/main" id="{5B8A4F93-FEA5-4719-B210-F86BE14CBB01}"/>
              </a:ext>
            </a:extLst>
          </p:cNvPr>
          <p:cNvSpPr/>
          <p:nvPr/>
        </p:nvSpPr>
        <p:spPr bwMode="auto">
          <a:xfrm>
            <a:off x="4978090" y="4567792"/>
            <a:ext cx="369116" cy="381308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2" name="Object 5">
            <a:extLst>
              <a:ext uri="{FF2B5EF4-FFF2-40B4-BE49-F238E27FC236}">
                <a16:creationId xmlns:a16="http://schemas.microsoft.com/office/drawing/2014/main" id="{54C66CF4-0FCF-4522-8E7B-502D177892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247586"/>
              </p:ext>
            </p:extLst>
          </p:nvPr>
        </p:nvGraphicFramePr>
        <p:xfrm>
          <a:off x="3424682" y="4949100"/>
          <a:ext cx="21764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33" name="Equation" r:id="rId9" imgW="1130040" imgH="203040" progId="Equation.DSMT4">
                  <p:embed/>
                </p:oleObj>
              </mc:Choice>
              <mc:Fallback>
                <p:oleObj name="Equation" r:id="rId9" imgW="1130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682" y="4949100"/>
                        <a:ext cx="2176463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箭头: 下 37">
            <a:extLst>
              <a:ext uri="{FF2B5EF4-FFF2-40B4-BE49-F238E27FC236}">
                <a16:creationId xmlns:a16="http://schemas.microsoft.com/office/drawing/2014/main" id="{C2B71E9E-1C52-4783-B7D5-870DEB7CE2DF}"/>
              </a:ext>
            </a:extLst>
          </p:cNvPr>
          <p:cNvSpPr/>
          <p:nvPr/>
        </p:nvSpPr>
        <p:spPr bwMode="auto">
          <a:xfrm rot="16200000">
            <a:off x="5679613" y="4942697"/>
            <a:ext cx="369116" cy="381308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9" name="Object 5">
            <a:extLst>
              <a:ext uri="{FF2B5EF4-FFF2-40B4-BE49-F238E27FC236}">
                <a16:creationId xmlns:a16="http://schemas.microsoft.com/office/drawing/2014/main" id="{878E9513-B40B-478E-91FD-DD79F6FF93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886671"/>
              </p:ext>
            </p:extLst>
          </p:nvPr>
        </p:nvGraphicFramePr>
        <p:xfrm>
          <a:off x="6075466" y="4875114"/>
          <a:ext cx="34226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34" name="Equation" r:id="rId11" imgW="1777680" imgH="279360" progId="Equation.DSMT4">
                  <p:embed/>
                </p:oleObj>
              </mc:Choice>
              <mc:Fallback>
                <p:oleObj name="Equation" r:id="rId11" imgW="1777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466" y="4875114"/>
                        <a:ext cx="34226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箭头: 下 39">
            <a:extLst>
              <a:ext uri="{FF2B5EF4-FFF2-40B4-BE49-F238E27FC236}">
                <a16:creationId xmlns:a16="http://schemas.microsoft.com/office/drawing/2014/main" id="{3B80AC7C-567C-4B6B-939E-716ECD80F5E2}"/>
              </a:ext>
            </a:extLst>
          </p:cNvPr>
          <p:cNvSpPr/>
          <p:nvPr/>
        </p:nvSpPr>
        <p:spPr bwMode="auto">
          <a:xfrm>
            <a:off x="7416000" y="5468019"/>
            <a:ext cx="369116" cy="381308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37435F-96F9-4637-8D94-4B4985FA5A06}"/>
              </a:ext>
            </a:extLst>
          </p:cNvPr>
          <p:cNvSpPr txBox="1"/>
          <p:nvPr/>
        </p:nvSpPr>
        <p:spPr>
          <a:xfrm>
            <a:off x="5861199" y="5849327"/>
            <a:ext cx="310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/>
              <a:t>J</a:t>
            </a:r>
            <a:r>
              <a:rPr lang="en-US" altLang="zh-CN" i="1" baseline="30000" dirty="0"/>
              <a:t>T</a:t>
            </a:r>
            <a:r>
              <a:rPr lang="en-US" altLang="zh-CN" b="1" dirty="0"/>
              <a:t>J</a:t>
            </a:r>
            <a:r>
              <a:rPr lang="en-US" altLang="zh-CN" dirty="0"/>
              <a:t> is positive definite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AAB10D6-CC9E-48BF-ABCF-41BC251D2B56}"/>
              </a:ext>
            </a:extLst>
          </p:cNvPr>
          <p:cNvSpPr/>
          <p:nvPr/>
        </p:nvSpPr>
        <p:spPr bwMode="auto">
          <a:xfrm>
            <a:off x="1463361" y="3108166"/>
            <a:ext cx="8450679" cy="3267063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1892"/>
      </p:ext>
    </p:extLst>
  </p:cSld>
  <p:clrMapOvr>
    <a:masterClrMapping/>
  </p:clrMapOvr>
  <p:transition advTm="12526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Outline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572294" y="931866"/>
            <a:ext cx="10771442" cy="460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Non-linear Least Squares</a:t>
            </a:r>
          </a:p>
          <a:p>
            <a:pPr lvl="2">
              <a:spcBef>
                <a:spcPct val="20000"/>
              </a:spcBef>
              <a:buFontTx/>
              <a:buChar char="•"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General Methods for Non-linear Optimization</a:t>
            </a:r>
          </a:p>
          <a:p>
            <a:pPr lvl="2">
              <a:spcBef>
                <a:spcPct val="20000"/>
              </a:spcBef>
              <a:buFontTx/>
              <a:buChar char="•"/>
              <a:defRPr/>
            </a:pP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Non-linear Least Squares Problems</a:t>
            </a:r>
          </a:p>
          <a:p>
            <a:pPr lvl="3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Basic Concepts</a:t>
            </a:r>
          </a:p>
          <a:p>
            <a:pPr lvl="3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Gauss-Newton Method</a:t>
            </a:r>
          </a:p>
          <a:p>
            <a:pPr lvl="3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dirty="0" err="1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Levenberg</a:t>
            </a:r>
            <a:r>
              <a:rPr lang="en-US" altLang="zh-CN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-Marquardt Method</a:t>
            </a:r>
          </a:p>
          <a:p>
            <a:pPr lvl="3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Powell’s Dog Leg Method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endParaRPr lang="en-US" altLang="zh-CN" sz="2800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583897"/>
      </p:ext>
    </p:extLst>
  </p:cSld>
  <p:clrMapOvr>
    <a:masterClrMapping/>
  </p:clrMapOvr>
  <p:transition advTm="12526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3B44B13F-BB94-4F47-B409-635FAF8B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11362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Levenberg-Marquardt Method</a:t>
            </a:r>
            <a:endParaRPr lang="zh-CN" altLang="en-US" sz="3000" i="1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E50B27-3A5D-4059-84D7-F8E3EBB0C15F}"/>
              </a:ext>
            </a:extLst>
          </p:cNvPr>
          <p:cNvSpPr txBox="1"/>
          <p:nvPr/>
        </p:nvSpPr>
        <p:spPr>
          <a:xfrm>
            <a:off x="810766" y="1478142"/>
            <a:ext cx="1045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Consider a linear approximation to the components of </a:t>
            </a:r>
            <a:r>
              <a:rPr lang="en-US" altLang="zh-CN" b="1" dirty="0"/>
              <a:t>f</a:t>
            </a:r>
            <a:r>
              <a:rPr lang="en-US" altLang="zh-CN" dirty="0"/>
              <a:t> (a linear model of </a:t>
            </a:r>
            <a:r>
              <a:rPr lang="en-US" altLang="zh-CN" b="1" dirty="0"/>
              <a:t>f</a:t>
            </a:r>
            <a:r>
              <a:rPr lang="en-US" altLang="zh-CN" dirty="0"/>
              <a:t>) in the neighborhood of</a:t>
            </a:r>
            <a:r>
              <a:rPr lang="en-US" altLang="zh-CN" b="1" dirty="0"/>
              <a:t> x</a:t>
            </a:r>
            <a:r>
              <a:rPr lang="en-US" altLang="zh-CN" dirty="0"/>
              <a:t>,</a:t>
            </a:r>
            <a:endParaRPr lang="zh-CN" altLang="en-US" dirty="0"/>
          </a:p>
        </p:txBody>
      </p:sp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F5801D05-F214-49A7-B835-76E53C3D01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615185"/>
              </p:ext>
            </p:extLst>
          </p:nvPr>
        </p:nvGraphicFramePr>
        <p:xfrm>
          <a:off x="3763963" y="1895475"/>
          <a:ext cx="293846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39" name="Equation" r:id="rId3" imgW="1523880" imgH="253800" progId="Equation.DSMT4">
                  <p:embed/>
                </p:oleObj>
              </mc:Choice>
              <mc:Fallback>
                <p:oleObj name="Equation" r:id="rId3" imgW="1523880" imgH="253800" progId="Equation.DSMT4">
                  <p:embed/>
                  <p:pic>
                    <p:nvPicPr>
                      <p:cNvPr id="23" name="Object 5">
                        <a:extLst>
                          <a:ext uri="{FF2B5EF4-FFF2-40B4-BE49-F238E27FC236}">
                            <a16:creationId xmlns:a16="http://schemas.microsoft.com/office/drawing/2014/main" id="{4DADE8C1-D886-48BB-8A6B-CDCD5E61AB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3" y="1895475"/>
                        <a:ext cx="2938462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箭头: 下 17">
            <a:extLst>
              <a:ext uri="{FF2B5EF4-FFF2-40B4-BE49-F238E27FC236}">
                <a16:creationId xmlns:a16="http://schemas.microsoft.com/office/drawing/2014/main" id="{FBD3EC1A-978F-4454-9CCE-FF5E0A7B4071}"/>
              </a:ext>
            </a:extLst>
          </p:cNvPr>
          <p:cNvSpPr/>
          <p:nvPr/>
        </p:nvSpPr>
        <p:spPr bwMode="auto">
          <a:xfrm>
            <a:off x="4748169" y="2416678"/>
            <a:ext cx="369116" cy="283040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CD196DF9-985D-404D-883D-00D0D37CC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7" y="914400"/>
            <a:ext cx="11352545" cy="55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L-M method can be considered as a </a:t>
            </a:r>
            <a:r>
              <a:rPr lang="en-US" altLang="zh-CN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damped Gauss-Newton method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25E8812-9F16-41B1-B978-D199B18D2BA9}"/>
              </a:ext>
            </a:extLst>
          </p:cNvPr>
          <p:cNvGrpSpPr/>
          <p:nvPr/>
        </p:nvGrpSpPr>
        <p:grpSpPr>
          <a:xfrm>
            <a:off x="870520" y="3370837"/>
            <a:ext cx="10774632" cy="1160136"/>
            <a:chOff x="870520" y="3370837"/>
            <a:chExt cx="10774632" cy="1160136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BFEF136-80B2-4234-BD89-6D4525F71FCE}"/>
                </a:ext>
              </a:extLst>
            </p:cNvPr>
            <p:cNvSpPr txBox="1"/>
            <p:nvPr/>
          </p:nvSpPr>
          <p:spPr>
            <a:xfrm>
              <a:off x="870520" y="3370837"/>
              <a:ext cx="5434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/>
                <a:t>Based on damped method (refer to Eq. 2),</a:t>
              </a:r>
              <a:endParaRPr lang="zh-CN" altLang="en-US" dirty="0"/>
            </a:p>
          </p:txBody>
        </p:sp>
        <p:graphicFrame>
          <p:nvGraphicFramePr>
            <p:cNvPr id="24" name="Object 5">
              <a:extLst>
                <a:ext uri="{FF2B5EF4-FFF2-40B4-BE49-F238E27FC236}">
                  <a16:creationId xmlns:a16="http://schemas.microsoft.com/office/drawing/2014/main" id="{7F5CE167-B1F1-4C2B-BC04-F5A3BC93E24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6597198"/>
                </p:ext>
              </p:extLst>
            </p:nvPr>
          </p:nvGraphicFramePr>
          <p:xfrm>
            <a:off x="3252496" y="3761035"/>
            <a:ext cx="3476625" cy="769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340" name="Equation" r:id="rId5" imgW="1803240" imgH="393480" progId="Equation.DSMT4">
                    <p:embed/>
                  </p:oleObj>
                </mc:Choice>
                <mc:Fallback>
                  <p:oleObj name="Equation" r:id="rId5" imgW="1803240" imgH="393480" progId="Equation.DSMT4">
                    <p:embed/>
                    <p:pic>
                      <p:nvPicPr>
                        <p:cNvPr id="19" name="Object 5">
                          <a:extLst>
                            <a:ext uri="{FF2B5EF4-FFF2-40B4-BE49-F238E27FC236}">
                              <a16:creationId xmlns:a16="http://schemas.microsoft.com/office/drawing/2014/main" id="{79157051-48F6-40BE-B3D9-A34078039D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2496" y="3761035"/>
                          <a:ext cx="3476625" cy="769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9E3F367-3EF5-48C8-B838-5C68416BFD7C}"/>
                </a:ext>
              </a:extLst>
            </p:cNvPr>
            <p:cNvSpPr txBox="1"/>
            <p:nvPr/>
          </p:nvSpPr>
          <p:spPr>
            <a:xfrm>
              <a:off x="6677099" y="3915171"/>
              <a:ext cx="49680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/>
                <a:t>, where          is the damped coefficient</a:t>
              </a:r>
              <a:endParaRPr lang="zh-CN" altLang="en-US" dirty="0"/>
            </a:p>
          </p:txBody>
        </p:sp>
        <p:graphicFrame>
          <p:nvGraphicFramePr>
            <p:cNvPr id="30" name="Object 5">
              <a:extLst>
                <a:ext uri="{FF2B5EF4-FFF2-40B4-BE49-F238E27FC236}">
                  <a16:creationId xmlns:a16="http://schemas.microsoft.com/office/drawing/2014/main" id="{8AB3CE3B-C3E1-4A69-B101-5D2E3E1887A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0921573"/>
                </p:ext>
              </p:extLst>
            </p:nvPr>
          </p:nvGraphicFramePr>
          <p:xfrm>
            <a:off x="7667349" y="4000049"/>
            <a:ext cx="735012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341" name="Equation" r:id="rId7" imgW="380880" imgH="203040" progId="Equation.DSMT4">
                    <p:embed/>
                  </p:oleObj>
                </mc:Choice>
                <mc:Fallback>
                  <p:oleObj name="Equation" r:id="rId7" imgW="380880" imgH="203040" progId="Equation.DSMT4">
                    <p:embed/>
                    <p:pic>
                      <p:nvPicPr>
                        <p:cNvPr id="24" name="Object 5">
                          <a:extLst>
                            <a:ext uri="{FF2B5EF4-FFF2-40B4-BE49-F238E27FC236}">
                              <a16:creationId xmlns:a16="http://schemas.microsoft.com/office/drawing/2014/main" id="{7F5CE167-B1F1-4C2B-BC04-F5A3BC93E2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7349" y="4000049"/>
                          <a:ext cx="735012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70916B8-595D-48D4-807C-889013B2C12B}"/>
              </a:ext>
            </a:extLst>
          </p:cNvPr>
          <p:cNvGrpSpPr/>
          <p:nvPr/>
        </p:nvGrpSpPr>
        <p:grpSpPr>
          <a:xfrm>
            <a:off x="870520" y="4388359"/>
            <a:ext cx="4897304" cy="1959515"/>
            <a:chOff x="870520" y="4388359"/>
            <a:chExt cx="4897304" cy="1959515"/>
          </a:xfrm>
        </p:grpSpPr>
        <p:sp>
          <p:nvSpPr>
            <p:cNvPr id="32" name="箭头: 下 31">
              <a:extLst>
                <a:ext uri="{FF2B5EF4-FFF2-40B4-BE49-F238E27FC236}">
                  <a16:creationId xmlns:a16="http://schemas.microsoft.com/office/drawing/2014/main" id="{CBCCC39D-3EDD-46C9-BAA6-10D72AF010B6}"/>
                </a:ext>
              </a:extLst>
            </p:cNvPr>
            <p:cNvSpPr/>
            <p:nvPr/>
          </p:nvSpPr>
          <p:spPr bwMode="auto">
            <a:xfrm>
              <a:off x="4368419" y="4388359"/>
              <a:ext cx="369116" cy="461665"/>
            </a:xfrm>
            <a:prstGeom prst="down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BFC1780-B4DB-4F84-A2C5-446C12406A40}"/>
                </a:ext>
              </a:extLst>
            </p:cNvPr>
            <p:cNvSpPr txBox="1"/>
            <p:nvPr/>
          </p:nvSpPr>
          <p:spPr>
            <a:xfrm>
              <a:off x="870520" y="4730254"/>
              <a:ext cx="4062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b="1" dirty="0" err="1"/>
                <a:t>h</a:t>
              </a:r>
              <a:r>
                <a:rPr lang="en-US" altLang="zh-CN" i="1" baseline="-25000" dirty="0" err="1"/>
                <a:t>lm</a:t>
              </a:r>
              <a:r>
                <a:rPr lang="en-US" altLang="zh-CN" dirty="0"/>
                <a:t> is the solution to,</a:t>
              </a:r>
              <a:endParaRPr lang="zh-CN" altLang="en-US" dirty="0"/>
            </a:p>
          </p:txBody>
        </p:sp>
        <p:graphicFrame>
          <p:nvGraphicFramePr>
            <p:cNvPr id="44" name="Object 5">
              <a:extLst>
                <a:ext uri="{FF2B5EF4-FFF2-40B4-BE49-F238E27FC236}">
                  <a16:creationId xmlns:a16="http://schemas.microsoft.com/office/drawing/2014/main" id="{2DAB65A2-EFF0-4AE4-808F-E140CC2033F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5967451"/>
                </p:ext>
              </p:extLst>
            </p:nvPr>
          </p:nvGraphicFramePr>
          <p:xfrm>
            <a:off x="3002399" y="5155662"/>
            <a:ext cx="2765425" cy="1192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342" name="Equation" r:id="rId9" imgW="1434960" imgH="609480" progId="Equation.DSMT4">
                    <p:embed/>
                  </p:oleObj>
                </mc:Choice>
                <mc:Fallback>
                  <p:oleObj name="Equation" r:id="rId9" imgW="1434960" imgH="609480" progId="Equation.DSMT4">
                    <p:embed/>
                    <p:pic>
                      <p:nvPicPr>
                        <p:cNvPr id="24" name="Object 5">
                          <a:extLst>
                            <a:ext uri="{FF2B5EF4-FFF2-40B4-BE49-F238E27FC236}">
                              <a16:creationId xmlns:a16="http://schemas.microsoft.com/office/drawing/2014/main" id="{7F5CE167-B1F1-4C2B-BC04-F5A3BC93E2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2399" y="5155662"/>
                          <a:ext cx="2765425" cy="1192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71CD934-3EF9-4AF5-905C-98C7C8D96B52}"/>
              </a:ext>
            </a:extLst>
          </p:cNvPr>
          <p:cNvGrpSpPr/>
          <p:nvPr/>
        </p:nvGrpSpPr>
        <p:grpSpPr>
          <a:xfrm>
            <a:off x="5894726" y="5464408"/>
            <a:ext cx="3274281" cy="595313"/>
            <a:chOff x="5894726" y="5464408"/>
            <a:chExt cx="3274281" cy="595313"/>
          </a:xfrm>
        </p:grpSpPr>
        <p:sp>
          <p:nvSpPr>
            <p:cNvPr id="45" name="箭头: 下 44">
              <a:extLst>
                <a:ext uri="{FF2B5EF4-FFF2-40B4-BE49-F238E27FC236}">
                  <a16:creationId xmlns:a16="http://schemas.microsoft.com/office/drawing/2014/main" id="{8EA00EE4-EA42-4B57-A0CF-767B8577FDE7}"/>
                </a:ext>
              </a:extLst>
            </p:cNvPr>
            <p:cNvSpPr/>
            <p:nvPr/>
          </p:nvSpPr>
          <p:spPr bwMode="auto">
            <a:xfrm rot="16200000">
              <a:off x="5851688" y="5610248"/>
              <a:ext cx="369116" cy="283040"/>
            </a:xfrm>
            <a:prstGeom prst="down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46" name="Object 5">
              <a:extLst>
                <a:ext uri="{FF2B5EF4-FFF2-40B4-BE49-F238E27FC236}">
                  <a16:creationId xmlns:a16="http://schemas.microsoft.com/office/drawing/2014/main" id="{F8C708EE-A8BC-4D0A-9D3C-64A4E703455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1602499"/>
                </p:ext>
              </p:extLst>
            </p:nvPr>
          </p:nvGraphicFramePr>
          <p:xfrm>
            <a:off x="6305157" y="5464408"/>
            <a:ext cx="286385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343" name="Equation" r:id="rId11" imgW="1485720" imgH="304560" progId="Equation.DSMT4">
                    <p:embed/>
                  </p:oleObj>
                </mc:Choice>
                <mc:Fallback>
                  <p:oleObj name="Equation" r:id="rId11" imgW="1485720" imgH="304560" progId="Equation.DSMT4">
                    <p:embed/>
                    <p:pic>
                      <p:nvPicPr>
                        <p:cNvPr id="44" name="Object 5">
                          <a:extLst>
                            <a:ext uri="{FF2B5EF4-FFF2-40B4-BE49-F238E27FC236}">
                              <a16:creationId xmlns:a16="http://schemas.microsoft.com/office/drawing/2014/main" id="{2DAB65A2-EFF0-4AE4-808F-E140CC2033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5157" y="5464408"/>
                          <a:ext cx="2863850" cy="595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88DF3C9-164B-4ADA-8EF6-3DEF7B2A0627}"/>
              </a:ext>
            </a:extLst>
          </p:cNvPr>
          <p:cNvGrpSpPr/>
          <p:nvPr/>
        </p:nvGrpSpPr>
        <p:grpSpPr>
          <a:xfrm>
            <a:off x="7189694" y="5464408"/>
            <a:ext cx="4446214" cy="894460"/>
            <a:chOff x="7189694" y="5464408"/>
            <a:chExt cx="4446214" cy="89446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CCCCD88-5EB0-4E3E-8A9B-98FAE2A72559}"/>
                </a:ext>
              </a:extLst>
            </p:cNvPr>
            <p:cNvSpPr/>
            <p:nvPr/>
          </p:nvSpPr>
          <p:spPr bwMode="auto">
            <a:xfrm>
              <a:off x="7189694" y="5464408"/>
              <a:ext cx="1290424" cy="595313"/>
            </a:xfrm>
            <a:prstGeom prst="rect">
              <a:avLst/>
            </a:prstGeom>
            <a:solidFill>
              <a:srgbClr val="002060">
                <a:alpha val="22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42F49B9-CE67-4AEE-A1EF-1EE20727DEED}"/>
                </a:ext>
              </a:extLst>
            </p:cNvPr>
            <p:cNvSpPr txBox="1"/>
            <p:nvPr/>
          </p:nvSpPr>
          <p:spPr>
            <a:xfrm>
              <a:off x="9375195" y="5897203"/>
              <a:ext cx="2260713" cy="461665"/>
            </a:xfrm>
            <a:prstGeom prst="rect">
              <a:avLst/>
            </a:prstGeom>
            <a:solidFill>
              <a:schemeClr val="accent4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>
                  <a:solidFill>
                    <a:srgbClr val="FFFF00"/>
                  </a:solidFill>
                </a:rPr>
                <a:t>positive definite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  <p:cxnSp>
          <p:nvCxnSpPr>
            <p:cNvPr id="4" name="连接符: 曲线 3">
              <a:extLst>
                <a:ext uri="{FF2B5EF4-FFF2-40B4-BE49-F238E27FC236}">
                  <a16:creationId xmlns:a16="http://schemas.microsoft.com/office/drawing/2014/main" id="{B2FA8D0B-A713-4D74-851F-435D2998FC2D}"/>
                </a:ext>
              </a:extLst>
            </p:cNvPr>
            <p:cNvCxnSpPr>
              <a:cxnSpLocks/>
              <a:stCxn id="47" idx="1"/>
            </p:cNvCxnSpPr>
            <p:nvPr/>
          </p:nvCxnSpPr>
          <p:spPr bwMode="auto">
            <a:xfrm rot="10800000">
              <a:off x="8501957" y="5982868"/>
              <a:ext cx="873238" cy="145168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6" name="Object 5">
            <a:extLst>
              <a:ext uri="{FF2B5EF4-FFF2-40B4-BE49-F238E27FC236}">
                <a16:creationId xmlns:a16="http://schemas.microsoft.com/office/drawing/2014/main" id="{E75B112E-A34B-4C17-A9C8-7BE47A4F1E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448216"/>
              </p:ext>
            </p:extLst>
          </p:nvPr>
        </p:nvGraphicFramePr>
        <p:xfrm>
          <a:off x="1541463" y="2636557"/>
          <a:ext cx="810577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44" name="Equation" r:id="rId13" imgW="4203360" imgH="393480" progId="Equation.DSMT4">
                  <p:embed/>
                </p:oleObj>
              </mc:Choice>
              <mc:Fallback>
                <p:oleObj name="Equation" r:id="rId13" imgW="4203360" imgH="393480" progId="Equation.DSMT4">
                  <p:embed/>
                  <p:pic>
                    <p:nvPicPr>
                      <p:cNvPr id="29" name="Object 5">
                        <a:extLst>
                          <a:ext uri="{FF2B5EF4-FFF2-40B4-BE49-F238E27FC236}">
                            <a16:creationId xmlns:a16="http://schemas.microsoft.com/office/drawing/2014/main" id="{720A87ED-C95A-4CAF-911F-ECBF646ECA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2636557"/>
                        <a:ext cx="8105775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50645C7E-0EF0-4628-A1A7-C6CA01100E46}"/>
              </a:ext>
            </a:extLst>
          </p:cNvPr>
          <p:cNvSpPr txBox="1"/>
          <p:nvPr/>
        </p:nvSpPr>
        <p:spPr>
          <a:xfrm>
            <a:off x="6810603" y="1913012"/>
            <a:ext cx="4570631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rgbClr val="FFFF00"/>
                </a:solidFill>
              </a:rPr>
              <a:t>We don’t require </a:t>
            </a:r>
            <a:r>
              <a:rPr lang="en-US" altLang="zh-CN" sz="2000" b="1" dirty="0">
                <a:solidFill>
                  <a:srgbClr val="FFFF00"/>
                </a:solidFill>
              </a:rPr>
              <a:t>J</a:t>
            </a:r>
            <a:r>
              <a:rPr lang="en-US" altLang="zh-CN" sz="2000" dirty="0">
                <a:solidFill>
                  <a:srgbClr val="FFFF00"/>
                </a:solidFill>
              </a:rPr>
              <a:t> has full column rank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165495"/>
      </p:ext>
    </p:extLst>
  </p:cSld>
  <p:clrMapOvr>
    <a:masterClrMapping/>
  </p:clrMapOvr>
  <p:transition advTm="125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3B44B13F-BB94-4F47-B409-635FAF8B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11362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Levenberg-Marquardt Method</a:t>
            </a:r>
            <a:endParaRPr lang="zh-CN" altLang="en-US" sz="3000" i="1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46" name="Object 5">
            <a:extLst>
              <a:ext uri="{FF2B5EF4-FFF2-40B4-BE49-F238E27FC236}">
                <a16:creationId xmlns:a16="http://schemas.microsoft.com/office/drawing/2014/main" id="{F8C708EE-A8BC-4D0A-9D3C-64A4E70345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836701"/>
              </p:ext>
            </p:extLst>
          </p:nvPr>
        </p:nvGraphicFramePr>
        <p:xfrm>
          <a:off x="3568079" y="958393"/>
          <a:ext cx="10525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6" name="Equation" r:id="rId3" imgW="545760" imgH="203040" progId="Equation.DSMT4">
                  <p:embed/>
                </p:oleObj>
              </mc:Choice>
              <mc:Fallback>
                <p:oleObj name="Equation" r:id="rId3" imgW="545760" imgH="203040" progId="Equation.DSMT4">
                  <p:embed/>
                  <p:pic>
                    <p:nvPicPr>
                      <p:cNvPr id="46" name="Object 5">
                        <a:extLst>
                          <a:ext uri="{FF2B5EF4-FFF2-40B4-BE49-F238E27FC236}">
                            <a16:creationId xmlns:a16="http://schemas.microsoft.com/office/drawing/2014/main" id="{F8C708EE-A8BC-4D0A-9D3C-64A4E70345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079" y="958393"/>
                        <a:ext cx="105251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84EFDA96-B524-46AB-9387-D7F67EB6F4A8}"/>
              </a:ext>
            </a:extLst>
          </p:cNvPr>
          <p:cNvSpPr txBox="1"/>
          <p:nvPr/>
        </p:nvSpPr>
        <p:spPr>
          <a:xfrm>
            <a:off x="2989347" y="943929"/>
            <a:ext cx="6755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Let              , then            is positive definite for </a:t>
            </a:r>
            <a:endParaRPr lang="zh-CN" altLang="en-US" dirty="0"/>
          </a:p>
        </p:txBody>
      </p:sp>
      <p:graphicFrame>
        <p:nvGraphicFramePr>
          <p:cNvPr id="26" name="Object 5">
            <a:extLst>
              <a:ext uri="{FF2B5EF4-FFF2-40B4-BE49-F238E27FC236}">
                <a16:creationId xmlns:a16="http://schemas.microsoft.com/office/drawing/2014/main" id="{8A8AC113-D5A6-4416-A533-5CF8C5769E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744184"/>
              </p:ext>
            </p:extLst>
          </p:nvPr>
        </p:nvGraphicFramePr>
        <p:xfrm>
          <a:off x="5249266" y="1011837"/>
          <a:ext cx="8810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7" name="Equation" r:id="rId5" imgW="457200" imgH="203040" progId="Equation.DSMT4">
                  <p:embed/>
                </p:oleObj>
              </mc:Choice>
              <mc:Fallback>
                <p:oleObj name="Equation" r:id="rId5" imgW="457200" imgH="203040" progId="Equation.DSMT4">
                  <p:embed/>
                  <p:pic>
                    <p:nvPicPr>
                      <p:cNvPr id="44" name="Object 5">
                        <a:extLst>
                          <a:ext uri="{FF2B5EF4-FFF2-40B4-BE49-F238E27FC236}">
                            <a16:creationId xmlns:a16="http://schemas.microsoft.com/office/drawing/2014/main" id="{2DAB65A2-EFF0-4AE4-808F-E140CC2033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266" y="1011837"/>
                        <a:ext cx="8810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">
            <a:extLst>
              <a:ext uri="{FF2B5EF4-FFF2-40B4-BE49-F238E27FC236}">
                <a16:creationId xmlns:a16="http://schemas.microsoft.com/office/drawing/2014/main" id="{9286335B-EF09-49A5-AED3-0BE9481211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841802"/>
              </p:ext>
            </p:extLst>
          </p:nvPr>
        </p:nvGraphicFramePr>
        <p:xfrm>
          <a:off x="8902044" y="991907"/>
          <a:ext cx="7350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8" name="Equation" r:id="rId7" imgW="380880" imgH="203040" progId="Equation.DSMT4">
                  <p:embed/>
                </p:oleObj>
              </mc:Choice>
              <mc:Fallback>
                <p:oleObj name="Equation" r:id="rId7" imgW="380880" imgH="203040" progId="Equation.DSMT4">
                  <p:embed/>
                  <p:pic>
                    <p:nvPicPr>
                      <p:cNvPr id="26" name="Object 5">
                        <a:extLst>
                          <a:ext uri="{FF2B5EF4-FFF2-40B4-BE49-F238E27FC236}">
                            <a16:creationId xmlns:a16="http://schemas.microsoft.com/office/drawing/2014/main" id="{8A8AC113-D5A6-4416-A533-5CF8C5769E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2044" y="991907"/>
                        <a:ext cx="73501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AFB61972-044B-4AB0-A1DF-8B9108FD86AA}"/>
              </a:ext>
            </a:extLst>
          </p:cNvPr>
          <p:cNvSpPr txBox="1"/>
          <p:nvPr/>
        </p:nvSpPr>
        <p:spPr>
          <a:xfrm>
            <a:off x="2127264" y="1525135"/>
            <a:ext cx="1162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Proof:</a:t>
            </a:r>
            <a:endParaRPr lang="zh-CN" altLang="en-US" dirty="0"/>
          </a:p>
        </p:txBody>
      </p:sp>
      <p:graphicFrame>
        <p:nvGraphicFramePr>
          <p:cNvPr id="29" name="Object 5">
            <a:extLst>
              <a:ext uri="{FF2B5EF4-FFF2-40B4-BE49-F238E27FC236}">
                <a16:creationId xmlns:a16="http://schemas.microsoft.com/office/drawing/2014/main" id="{6A9109AE-8F09-4A14-8EC8-799C00FC4C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044533"/>
              </p:ext>
            </p:extLst>
          </p:nvPr>
        </p:nvGraphicFramePr>
        <p:xfrm>
          <a:off x="4225925" y="1735138"/>
          <a:ext cx="17399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9" name="Equation" r:id="rId9" imgW="901440" imgH="203040" progId="Equation.DSMT4">
                  <p:embed/>
                </p:oleObj>
              </mc:Choice>
              <mc:Fallback>
                <p:oleObj name="Equation" r:id="rId9" imgW="901440" imgH="203040" progId="Equation.DSMT4">
                  <p:embed/>
                  <p:pic>
                    <p:nvPicPr>
                      <p:cNvPr id="27" name="Object 5">
                        <a:extLst>
                          <a:ext uri="{FF2B5EF4-FFF2-40B4-BE49-F238E27FC236}">
                            <a16:creationId xmlns:a16="http://schemas.microsoft.com/office/drawing/2014/main" id="{9286335B-EF09-49A5-AED3-0BE9481211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925" y="1735138"/>
                        <a:ext cx="17399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5">
            <a:extLst>
              <a:ext uri="{FF2B5EF4-FFF2-40B4-BE49-F238E27FC236}">
                <a16:creationId xmlns:a16="http://schemas.microsoft.com/office/drawing/2014/main" id="{0FCF30A7-E851-4F9D-96F6-7C9A0A0D1E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766636"/>
              </p:ext>
            </p:extLst>
          </p:nvPr>
        </p:nvGraphicFramePr>
        <p:xfrm>
          <a:off x="3241544" y="2162175"/>
          <a:ext cx="30607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0" name="Equation" r:id="rId11" imgW="1587240" imgH="228600" progId="Equation.DSMT4">
                  <p:embed/>
                </p:oleObj>
              </mc:Choice>
              <mc:Fallback>
                <p:oleObj name="Equation" r:id="rId11" imgW="1587240" imgH="228600" progId="Equation.DSMT4">
                  <p:embed/>
                  <p:pic>
                    <p:nvPicPr>
                      <p:cNvPr id="29" name="Object 5">
                        <a:extLst>
                          <a:ext uri="{FF2B5EF4-FFF2-40B4-BE49-F238E27FC236}">
                            <a16:creationId xmlns:a16="http://schemas.microsoft.com/office/drawing/2014/main" id="{6A9109AE-8F09-4A14-8EC8-799C00FC4C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544" y="2162175"/>
                        <a:ext cx="30607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5">
            <a:extLst>
              <a:ext uri="{FF2B5EF4-FFF2-40B4-BE49-F238E27FC236}">
                <a16:creationId xmlns:a16="http://schemas.microsoft.com/office/drawing/2014/main" id="{076E3FF1-AEF8-4EA6-907E-787F31B632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649468"/>
              </p:ext>
            </p:extLst>
          </p:nvPr>
        </p:nvGraphicFramePr>
        <p:xfrm>
          <a:off x="6340095" y="2266804"/>
          <a:ext cx="36830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1" name="Equation" r:id="rId13" imgW="190440" imgH="152280" progId="Equation.DSMT4">
                  <p:embed/>
                </p:oleObj>
              </mc:Choice>
              <mc:Fallback>
                <p:oleObj name="Equation" r:id="rId13" imgW="190440" imgH="152280" progId="Equation.DSMT4">
                  <p:embed/>
                  <p:pic>
                    <p:nvPicPr>
                      <p:cNvPr id="33" name="Object 5">
                        <a:extLst>
                          <a:ext uri="{FF2B5EF4-FFF2-40B4-BE49-F238E27FC236}">
                            <a16:creationId xmlns:a16="http://schemas.microsoft.com/office/drawing/2014/main" id="{0FCF30A7-E851-4F9D-96F6-7C9A0A0D1E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095" y="2266804"/>
                        <a:ext cx="368300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5">
            <a:extLst>
              <a:ext uri="{FF2B5EF4-FFF2-40B4-BE49-F238E27FC236}">
                <a16:creationId xmlns:a16="http://schemas.microsoft.com/office/drawing/2014/main" id="{22669274-17F9-4183-B9C4-77D3383DDB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584430"/>
              </p:ext>
            </p:extLst>
          </p:nvPr>
        </p:nvGraphicFramePr>
        <p:xfrm>
          <a:off x="6750315" y="2223898"/>
          <a:ext cx="31750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2" name="Equation" r:id="rId15" imgW="164880" imgH="164880" progId="Equation.DSMT4">
                  <p:embed/>
                </p:oleObj>
              </mc:Choice>
              <mc:Fallback>
                <p:oleObj name="Equation" r:id="rId15" imgW="164880" imgH="164880" progId="Equation.DSMT4">
                  <p:embed/>
                  <p:pic>
                    <p:nvPicPr>
                      <p:cNvPr id="33" name="Object 5">
                        <a:extLst>
                          <a:ext uri="{FF2B5EF4-FFF2-40B4-BE49-F238E27FC236}">
                            <a16:creationId xmlns:a16="http://schemas.microsoft.com/office/drawing/2014/main" id="{0FCF30A7-E851-4F9D-96F6-7C9A0A0D1E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315" y="2223898"/>
                        <a:ext cx="317500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3BE8C565-62D4-438B-B76B-CDB076FE5944}"/>
              </a:ext>
            </a:extLst>
          </p:cNvPr>
          <p:cNvSpPr txBox="1"/>
          <p:nvPr/>
        </p:nvSpPr>
        <p:spPr>
          <a:xfrm>
            <a:off x="6990206" y="2158325"/>
            <a:ext cx="3141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is positive semi-definite </a:t>
            </a:r>
            <a:endParaRPr lang="zh-CN" altLang="en-US" dirty="0"/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04BA254C-D23C-4861-9745-7B9D14DDC50A}"/>
              </a:ext>
            </a:extLst>
          </p:cNvPr>
          <p:cNvSpPr/>
          <p:nvPr/>
        </p:nvSpPr>
        <p:spPr bwMode="auto">
          <a:xfrm>
            <a:off x="5689797" y="2597535"/>
            <a:ext cx="369116" cy="283040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E5CC482-C731-4824-B70D-6F60A6372143}"/>
              </a:ext>
            </a:extLst>
          </p:cNvPr>
          <p:cNvSpPr txBox="1"/>
          <p:nvPr/>
        </p:nvSpPr>
        <p:spPr>
          <a:xfrm>
            <a:off x="2790602" y="2920021"/>
            <a:ext cx="620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All </a:t>
            </a:r>
            <a:r>
              <a:rPr lang="en-US" altLang="zh-CN" b="1" dirty="0"/>
              <a:t>A</a:t>
            </a:r>
            <a:r>
              <a:rPr lang="en-US" altLang="zh-CN" dirty="0"/>
              <a:t>’s eigen-values </a:t>
            </a:r>
            <a:endParaRPr lang="zh-CN" altLang="en-US" dirty="0"/>
          </a:p>
        </p:txBody>
      </p:sp>
      <p:graphicFrame>
        <p:nvGraphicFramePr>
          <p:cNvPr id="40" name="Object 5">
            <a:extLst>
              <a:ext uri="{FF2B5EF4-FFF2-40B4-BE49-F238E27FC236}">
                <a16:creationId xmlns:a16="http://schemas.microsoft.com/office/drawing/2014/main" id="{678562F6-4F80-4920-BCCB-4CF3E34262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372232"/>
              </p:ext>
            </p:extLst>
          </p:nvPr>
        </p:nvGraphicFramePr>
        <p:xfrm>
          <a:off x="4996330" y="3451688"/>
          <a:ext cx="12747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3" name="Equation" r:id="rId17" imgW="660240" imgH="228600" progId="Equation.DSMT4">
                  <p:embed/>
                </p:oleObj>
              </mc:Choice>
              <mc:Fallback>
                <p:oleObj name="Equation" r:id="rId17" imgW="660240" imgH="228600" progId="Equation.DSMT4">
                  <p:embed/>
                  <p:pic>
                    <p:nvPicPr>
                      <p:cNvPr id="33" name="Object 5">
                        <a:extLst>
                          <a:ext uri="{FF2B5EF4-FFF2-40B4-BE49-F238E27FC236}">
                            <a16:creationId xmlns:a16="http://schemas.microsoft.com/office/drawing/2014/main" id="{0FCF30A7-E851-4F9D-96F6-7C9A0A0D1E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6330" y="3451688"/>
                        <a:ext cx="12747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5">
            <a:extLst>
              <a:ext uri="{FF2B5EF4-FFF2-40B4-BE49-F238E27FC236}">
                <a16:creationId xmlns:a16="http://schemas.microsoft.com/office/drawing/2014/main" id="{20AB8F78-F5AD-46C0-9778-6EB865F800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882948"/>
              </p:ext>
            </p:extLst>
          </p:nvPr>
        </p:nvGraphicFramePr>
        <p:xfrm>
          <a:off x="4163078" y="4174565"/>
          <a:ext cx="286861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4" name="Equation" r:id="rId19" imgW="1485720" imgH="253800" progId="Equation.DSMT4">
                  <p:embed/>
                </p:oleObj>
              </mc:Choice>
              <mc:Fallback>
                <p:oleObj name="Equation" r:id="rId19" imgW="1485720" imgH="253800" progId="Equation.DSMT4">
                  <p:embed/>
                  <p:pic>
                    <p:nvPicPr>
                      <p:cNvPr id="40" name="Object 5">
                        <a:extLst>
                          <a:ext uri="{FF2B5EF4-FFF2-40B4-BE49-F238E27FC236}">
                            <a16:creationId xmlns:a16="http://schemas.microsoft.com/office/drawing/2014/main" id="{678562F6-4F80-4920-BCCB-4CF3E34262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3078" y="4174565"/>
                        <a:ext cx="2868612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5">
            <a:extLst>
              <a:ext uri="{FF2B5EF4-FFF2-40B4-BE49-F238E27FC236}">
                <a16:creationId xmlns:a16="http://schemas.microsoft.com/office/drawing/2014/main" id="{59AC87BB-7DAC-439B-B91F-C41C45862E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368248"/>
              </p:ext>
            </p:extLst>
          </p:nvPr>
        </p:nvGraphicFramePr>
        <p:xfrm>
          <a:off x="5475288" y="2933700"/>
          <a:ext cx="2133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5" name="Equation" r:id="rId21" imgW="1104840" imgH="253800" progId="Equation.DSMT4">
                  <p:embed/>
                </p:oleObj>
              </mc:Choice>
              <mc:Fallback>
                <p:oleObj name="Equation" r:id="rId21" imgW="1104840" imgH="253800" progId="Equation.DSMT4">
                  <p:embed/>
                  <p:pic>
                    <p:nvPicPr>
                      <p:cNvPr id="40" name="Object 5">
                        <a:extLst>
                          <a:ext uri="{FF2B5EF4-FFF2-40B4-BE49-F238E27FC236}">
                            <a16:creationId xmlns:a16="http://schemas.microsoft.com/office/drawing/2014/main" id="{678562F6-4F80-4920-BCCB-4CF3E34262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2933700"/>
                        <a:ext cx="2133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箭头: 下 48">
            <a:extLst>
              <a:ext uri="{FF2B5EF4-FFF2-40B4-BE49-F238E27FC236}">
                <a16:creationId xmlns:a16="http://schemas.microsoft.com/office/drawing/2014/main" id="{6AF42917-93B9-4F4C-B7F9-A637127E23F5}"/>
              </a:ext>
            </a:extLst>
          </p:cNvPr>
          <p:cNvSpPr/>
          <p:nvPr/>
        </p:nvSpPr>
        <p:spPr bwMode="auto">
          <a:xfrm>
            <a:off x="5390989" y="3897775"/>
            <a:ext cx="369116" cy="283040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59641ED8-A643-45BF-8B50-9A8B7BE4C171}"/>
              </a:ext>
            </a:extLst>
          </p:cNvPr>
          <p:cNvSpPr/>
          <p:nvPr/>
        </p:nvSpPr>
        <p:spPr bwMode="auto">
          <a:xfrm>
            <a:off x="5425703" y="4690654"/>
            <a:ext cx="369116" cy="283040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EF7B93E-FD55-4638-9AC3-A63A2DAFC825}"/>
              </a:ext>
            </a:extLst>
          </p:cNvPr>
          <p:cNvSpPr txBox="1"/>
          <p:nvPr/>
        </p:nvSpPr>
        <p:spPr>
          <a:xfrm>
            <a:off x="2808531" y="4981903"/>
            <a:ext cx="590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I.e., all </a:t>
            </a:r>
            <a:r>
              <a:rPr lang="en-US" altLang="zh-CN" b="1" dirty="0"/>
              <a:t>              </a:t>
            </a:r>
            <a:r>
              <a:rPr lang="en-US" altLang="zh-CN" dirty="0"/>
              <a:t>’s eigen-values </a:t>
            </a:r>
            <a:endParaRPr lang="zh-CN" altLang="en-US" dirty="0"/>
          </a:p>
        </p:txBody>
      </p:sp>
      <p:graphicFrame>
        <p:nvGraphicFramePr>
          <p:cNvPr id="53" name="Object 5">
            <a:extLst>
              <a:ext uri="{FF2B5EF4-FFF2-40B4-BE49-F238E27FC236}">
                <a16:creationId xmlns:a16="http://schemas.microsoft.com/office/drawing/2014/main" id="{ED0D90E3-1E5E-4532-AE90-F68848D79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82629"/>
              </p:ext>
            </p:extLst>
          </p:nvPr>
        </p:nvGraphicFramePr>
        <p:xfrm>
          <a:off x="3831764" y="4981903"/>
          <a:ext cx="11271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6" name="Equation" r:id="rId23" imgW="583920" imgH="253800" progId="Equation.DSMT4">
                  <p:embed/>
                </p:oleObj>
              </mc:Choice>
              <mc:Fallback>
                <p:oleObj name="Equation" r:id="rId23" imgW="583920" imgH="253800" progId="Equation.DSMT4">
                  <p:embed/>
                  <p:pic>
                    <p:nvPicPr>
                      <p:cNvPr id="42" name="Object 5">
                        <a:extLst>
                          <a:ext uri="{FF2B5EF4-FFF2-40B4-BE49-F238E27FC236}">
                            <a16:creationId xmlns:a16="http://schemas.microsoft.com/office/drawing/2014/main" id="{20AB8F78-F5AD-46C0-9778-6EB865F800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764" y="4981903"/>
                        <a:ext cx="11271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">
            <a:extLst>
              <a:ext uri="{FF2B5EF4-FFF2-40B4-BE49-F238E27FC236}">
                <a16:creationId xmlns:a16="http://schemas.microsoft.com/office/drawing/2014/main" id="{E9969BAD-E66C-4424-8D3C-94783885C1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407362"/>
              </p:ext>
            </p:extLst>
          </p:nvPr>
        </p:nvGraphicFramePr>
        <p:xfrm>
          <a:off x="6801485" y="4994339"/>
          <a:ext cx="14478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7" name="Equation" r:id="rId25" imgW="749160" imgH="253800" progId="Equation.DSMT4">
                  <p:embed/>
                </p:oleObj>
              </mc:Choice>
              <mc:Fallback>
                <p:oleObj name="Equation" r:id="rId25" imgW="749160" imgH="253800" progId="Equation.DSMT4">
                  <p:embed/>
                  <p:pic>
                    <p:nvPicPr>
                      <p:cNvPr id="42" name="Object 5">
                        <a:extLst>
                          <a:ext uri="{FF2B5EF4-FFF2-40B4-BE49-F238E27FC236}">
                            <a16:creationId xmlns:a16="http://schemas.microsoft.com/office/drawing/2014/main" id="{20AB8F78-F5AD-46C0-9778-6EB865F800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1485" y="4994339"/>
                        <a:ext cx="14478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箭头: 下 54">
            <a:extLst>
              <a:ext uri="{FF2B5EF4-FFF2-40B4-BE49-F238E27FC236}">
                <a16:creationId xmlns:a16="http://schemas.microsoft.com/office/drawing/2014/main" id="{E2595E04-2CF2-4A17-BD5F-4D9E9EF3AED8}"/>
              </a:ext>
            </a:extLst>
          </p:cNvPr>
          <p:cNvSpPr/>
          <p:nvPr/>
        </p:nvSpPr>
        <p:spPr bwMode="auto">
          <a:xfrm>
            <a:off x="5412826" y="5507873"/>
            <a:ext cx="369116" cy="283040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56" name="Object 5">
            <a:extLst>
              <a:ext uri="{FF2B5EF4-FFF2-40B4-BE49-F238E27FC236}">
                <a16:creationId xmlns:a16="http://schemas.microsoft.com/office/drawing/2014/main" id="{0E1EAD19-286D-46D4-ACAF-323C5A4BE0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047828"/>
              </p:ext>
            </p:extLst>
          </p:nvPr>
        </p:nvGraphicFramePr>
        <p:xfrm>
          <a:off x="4278080" y="5799105"/>
          <a:ext cx="8810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8" name="Equation" r:id="rId27" imgW="457200" imgH="203040" progId="Equation.DSMT4">
                  <p:embed/>
                </p:oleObj>
              </mc:Choice>
              <mc:Fallback>
                <p:oleObj name="Equation" r:id="rId27" imgW="457200" imgH="203040" progId="Equation.DSMT4">
                  <p:embed/>
                  <p:pic>
                    <p:nvPicPr>
                      <p:cNvPr id="26" name="Object 5">
                        <a:extLst>
                          <a:ext uri="{FF2B5EF4-FFF2-40B4-BE49-F238E27FC236}">
                            <a16:creationId xmlns:a16="http://schemas.microsoft.com/office/drawing/2014/main" id="{8A8AC113-D5A6-4416-A533-5CF8C5769E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080" y="5799105"/>
                        <a:ext cx="8810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文本框 56">
            <a:extLst>
              <a:ext uri="{FF2B5EF4-FFF2-40B4-BE49-F238E27FC236}">
                <a16:creationId xmlns:a16="http://schemas.microsoft.com/office/drawing/2014/main" id="{D4B89CAB-FE7D-4AC0-B009-5FF0A36E6132}"/>
              </a:ext>
            </a:extLst>
          </p:cNvPr>
          <p:cNvSpPr txBox="1"/>
          <p:nvPr/>
        </p:nvSpPr>
        <p:spPr>
          <a:xfrm>
            <a:off x="5132194" y="5735509"/>
            <a:ext cx="3152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is positive definite 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6E32FC5-1033-4782-86A2-1D2AF72316FD}"/>
              </a:ext>
            </a:extLst>
          </p:cNvPr>
          <p:cNvSpPr/>
          <p:nvPr/>
        </p:nvSpPr>
        <p:spPr bwMode="auto">
          <a:xfrm>
            <a:off x="1221827" y="943930"/>
            <a:ext cx="9607538" cy="535825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086390"/>
      </p:ext>
    </p:extLst>
  </p:cSld>
  <p:clrMapOvr>
    <a:masterClrMapping/>
  </p:clrMapOvr>
  <p:transition advTm="12526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3B44B13F-BB94-4F47-B409-635FAF8B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11362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Levenberg-Marquardt Method</a:t>
            </a:r>
            <a:endParaRPr lang="zh-CN" altLang="en-US" sz="3000" i="1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E50B27-3A5D-4059-84D7-F8E3EBB0C15F}"/>
              </a:ext>
            </a:extLst>
          </p:cNvPr>
          <p:cNvSpPr txBox="1"/>
          <p:nvPr/>
        </p:nvSpPr>
        <p:spPr>
          <a:xfrm>
            <a:off x="979182" y="1752600"/>
            <a:ext cx="171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L-M’s step:</a:t>
            </a:r>
            <a:endParaRPr lang="zh-CN" altLang="en-US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CD196DF9-985D-404D-883D-00D0D37CC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7" y="914400"/>
            <a:ext cx="11352545" cy="55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L-M method can be considered as a </a:t>
            </a:r>
            <a:r>
              <a:rPr lang="en-US" altLang="zh-CN" sz="28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damped Gauss-Newton method</a:t>
            </a:r>
          </a:p>
        </p:txBody>
      </p:sp>
      <p:graphicFrame>
        <p:nvGraphicFramePr>
          <p:cNvPr id="46" name="Object 5">
            <a:extLst>
              <a:ext uri="{FF2B5EF4-FFF2-40B4-BE49-F238E27FC236}">
                <a16:creationId xmlns:a16="http://schemas.microsoft.com/office/drawing/2014/main" id="{F8C708EE-A8BC-4D0A-9D3C-64A4E70345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627320"/>
              </p:ext>
            </p:extLst>
          </p:nvPr>
        </p:nvGraphicFramePr>
        <p:xfrm>
          <a:off x="2449792" y="2143405"/>
          <a:ext cx="28638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59" name="Equation" r:id="rId3" imgW="1485720" imgH="304560" progId="Equation.DSMT4">
                  <p:embed/>
                </p:oleObj>
              </mc:Choice>
              <mc:Fallback>
                <p:oleObj name="Equation" r:id="rId3" imgW="1485720" imgH="304560" progId="Equation.DSMT4">
                  <p:embed/>
                  <p:pic>
                    <p:nvPicPr>
                      <p:cNvPr id="46" name="Object 5">
                        <a:extLst>
                          <a:ext uri="{FF2B5EF4-FFF2-40B4-BE49-F238E27FC236}">
                            <a16:creationId xmlns:a16="http://schemas.microsoft.com/office/drawing/2014/main" id="{F8C708EE-A8BC-4D0A-9D3C-64A4E70345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792" y="2143405"/>
                        <a:ext cx="286385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045E70AE-84EB-4514-ADAA-429A433BC3D1}"/>
              </a:ext>
            </a:extLst>
          </p:cNvPr>
          <p:cNvSpPr txBox="1"/>
          <p:nvPr/>
        </p:nvSpPr>
        <p:spPr>
          <a:xfrm>
            <a:off x="961249" y="2738718"/>
            <a:ext cx="477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Gauss-Newton’s step (if         ):</a:t>
            </a:r>
            <a:endParaRPr lang="zh-CN" altLang="en-US" dirty="0"/>
          </a:p>
        </p:txBody>
      </p:sp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0A01408D-CC05-46F4-A067-7F4AD280C7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802495"/>
              </p:ext>
            </p:extLst>
          </p:nvPr>
        </p:nvGraphicFramePr>
        <p:xfrm>
          <a:off x="4062505" y="2804683"/>
          <a:ext cx="6858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60" name="Equation" r:id="rId5" imgW="355320" imgH="177480" progId="Equation.DSMT4">
                  <p:embed/>
                </p:oleObj>
              </mc:Choice>
              <mc:Fallback>
                <p:oleObj name="Equation" r:id="rId5" imgW="355320" imgH="177480" progId="Equation.DSMT4">
                  <p:embed/>
                  <p:pic>
                    <p:nvPicPr>
                      <p:cNvPr id="46" name="Object 5">
                        <a:extLst>
                          <a:ext uri="{FF2B5EF4-FFF2-40B4-BE49-F238E27FC236}">
                            <a16:creationId xmlns:a16="http://schemas.microsoft.com/office/drawing/2014/main" id="{F8C708EE-A8BC-4D0A-9D3C-64A4E70345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505" y="2804683"/>
                        <a:ext cx="685800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">
            <a:extLst>
              <a:ext uri="{FF2B5EF4-FFF2-40B4-BE49-F238E27FC236}">
                <a16:creationId xmlns:a16="http://schemas.microsoft.com/office/drawing/2014/main" id="{4391EF73-CEDD-49AD-B370-A676F15F1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807844"/>
              </p:ext>
            </p:extLst>
          </p:nvPr>
        </p:nvGraphicFramePr>
        <p:xfrm>
          <a:off x="2421123" y="3271276"/>
          <a:ext cx="2300287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61" name="Equation" r:id="rId7" imgW="1193760" imgH="304560" progId="Equation.DSMT4">
                  <p:embed/>
                </p:oleObj>
              </mc:Choice>
              <mc:Fallback>
                <p:oleObj name="Equation" r:id="rId7" imgW="1193760" imgH="304560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63CAF510-D107-42EF-85FC-C93B555BB4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123" y="3271276"/>
                        <a:ext cx="2300287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大括号 7">
            <a:extLst>
              <a:ext uri="{FF2B5EF4-FFF2-40B4-BE49-F238E27FC236}">
                <a16:creationId xmlns:a16="http://schemas.microsoft.com/office/drawing/2014/main" id="{DC8C45D1-105A-4BE9-B25D-160D74B8DF67}"/>
              </a:ext>
            </a:extLst>
          </p:cNvPr>
          <p:cNvSpPr/>
          <p:nvPr/>
        </p:nvSpPr>
        <p:spPr bwMode="auto">
          <a:xfrm>
            <a:off x="5432082" y="2214265"/>
            <a:ext cx="358588" cy="1559876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5CBBDE9-6F53-4A88-BE78-F03456D70542}"/>
              </a:ext>
            </a:extLst>
          </p:cNvPr>
          <p:cNvSpPr txBox="1"/>
          <p:nvPr/>
        </p:nvSpPr>
        <p:spPr>
          <a:xfrm>
            <a:off x="5909110" y="2640260"/>
            <a:ext cx="5242454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rgbClr val="FFFF00"/>
                </a:solidFill>
              </a:rPr>
              <a:t>That’s why we say L-M is a damped Gauss-Newton method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30772"/>
      </p:ext>
    </p:extLst>
  </p:cSld>
  <p:clrMapOvr>
    <a:masterClrMapping/>
  </p:clrMapOvr>
  <p:transition advTm="12526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3B44B13F-BB94-4F47-B409-635FAF8B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11362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Levenberg-Marquardt Method</a:t>
            </a:r>
            <a:endParaRPr lang="zh-CN" altLang="en-US" sz="3000" i="1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CD196DF9-985D-404D-883D-00D0D37CC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7" y="914399"/>
            <a:ext cx="11352545" cy="486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Updating strategy of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influences both the direction and the size of the step, and this leads L-M </a:t>
            </a:r>
            <a:r>
              <a:rPr lang="en-US" altLang="zh-CN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without</a:t>
            </a:r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a specific line search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initial     –value is related to the elements in                       by letting,</a:t>
            </a:r>
          </a:p>
          <a:p>
            <a:pPr lvl="2"/>
            <a:endParaRPr lang="en-US" altLang="zh-CN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During iteration,     can be updated by </a:t>
            </a:r>
            <a:r>
              <a:rPr lang="en-US" altLang="zh-CN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Algo#4 </a:t>
            </a:r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or</a:t>
            </a:r>
            <a:r>
              <a:rPr lang="en-US" altLang="zh-CN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Algo#5</a:t>
            </a:r>
          </a:p>
        </p:txBody>
      </p:sp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EA055200-AE98-442B-9EE6-776B759FEF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652723"/>
              </p:ext>
            </p:extLst>
          </p:nvPr>
        </p:nvGraphicFramePr>
        <p:xfrm>
          <a:off x="4132816" y="1080439"/>
          <a:ext cx="293687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4"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42" name="Object 5">
                        <a:extLst>
                          <a:ext uri="{FF2B5EF4-FFF2-40B4-BE49-F238E27FC236}">
                            <a16:creationId xmlns:a16="http://schemas.microsoft.com/office/drawing/2014/main" id="{20AB8F78-F5AD-46C0-9778-6EB865F800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816" y="1080439"/>
                        <a:ext cx="293687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>
            <a:extLst>
              <a:ext uri="{FF2B5EF4-FFF2-40B4-BE49-F238E27FC236}">
                <a16:creationId xmlns:a16="http://schemas.microsoft.com/office/drawing/2014/main" id="{0A7EC82A-DB04-45EA-A81C-5C5816FE0A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336128"/>
              </p:ext>
            </p:extLst>
          </p:nvPr>
        </p:nvGraphicFramePr>
        <p:xfrm>
          <a:off x="1567183" y="1529934"/>
          <a:ext cx="293687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5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20" name="Object 5">
                        <a:extLst>
                          <a:ext uri="{FF2B5EF4-FFF2-40B4-BE49-F238E27FC236}">
                            <a16:creationId xmlns:a16="http://schemas.microsoft.com/office/drawing/2014/main" id="{EA055200-AE98-442B-9EE6-776B759FEF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183" y="1529934"/>
                        <a:ext cx="293687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">
            <a:extLst>
              <a:ext uri="{FF2B5EF4-FFF2-40B4-BE49-F238E27FC236}">
                <a16:creationId xmlns:a16="http://schemas.microsoft.com/office/drawing/2014/main" id="{5720DA5C-D519-4C69-9A78-EC66DAFD9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098302"/>
              </p:ext>
            </p:extLst>
          </p:nvPr>
        </p:nvGraphicFramePr>
        <p:xfrm>
          <a:off x="2927598" y="2361842"/>
          <a:ext cx="293687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6"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21" name="Object 5">
                        <a:extLst>
                          <a:ext uri="{FF2B5EF4-FFF2-40B4-BE49-F238E27FC236}">
                            <a16:creationId xmlns:a16="http://schemas.microsoft.com/office/drawing/2014/main" id="{0A7EC82A-DB04-45EA-A81C-5C5816FE0A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598" y="2361842"/>
                        <a:ext cx="293687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">
            <a:extLst>
              <a:ext uri="{FF2B5EF4-FFF2-40B4-BE49-F238E27FC236}">
                <a16:creationId xmlns:a16="http://schemas.microsoft.com/office/drawing/2014/main" id="{374F347A-5FE1-4084-B27F-874B87CE23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989098"/>
              </p:ext>
            </p:extLst>
          </p:nvPr>
        </p:nvGraphicFramePr>
        <p:xfrm>
          <a:off x="7463930" y="2206574"/>
          <a:ext cx="1621347" cy="490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7" name="Equation" r:id="rId7" imgW="977760" imgH="291960" progId="Equation.DSMT4">
                  <p:embed/>
                </p:oleObj>
              </mc:Choice>
              <mc:Fallback>
                <p:oleObj name="Equation" r:id="rId7" imgW="977760" imgH="291960" progId="Equation.DSMT4">
                  <p:embed/>
                  <p:pic>
                    <p:nvPicPr>
                      <p:cNvPr id="20" name="Object 5">
                        <a:extLst>
                          <a:ext uri="{FF2B5EF4-FFF2-40B4-BE49-F238E27FC236}">
                            <a16:creationId xmlns:a16="http://schemas.microsoft.com/office/drawing/2014/main" id="{EA055200-AE98-442B-9EE6-776B759FEF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3930" y="2206574"/>
                        <a:ext cx="1621347" cy="490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26CE7F84-7606-4E1D-AEEA-EBC07B0AC5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394151"/>
              </p:ext>
            </p:extLst>
          </p:nvPr>
        </p:nvGraphicFramePr>
        <p:xfrm>
          <a:off x="3886478" y="2700775"/>
          <a:ext cx="2379662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8" name="Equation" r:id="rId9" imgW="1434960" imgH="380880" progId="Equation.DSMT4">
                  <p:embed/>
                </p:oleObj>
              </mc:Choice>
              <mc:Fallback>
                <p:oleObj name="Equation" r:id="rId9" imgW="1434960" imgH="380880" progId="Equation.DSMT4">
                  <p:embed/>
                  <p:pic>
                    <p:nvPicPr>
                      <p:cNvPr id="27" name="Object 5">
                        <a:extLst>
                          <a:ext uri="{FF2B5EF4-FFF2-40B4-BE49-F238E27FC236}">
                            <a16:creationId xmlns:a16="http://schemas.microsoft.com/office/drawing/2014/main" id="{374F347A-5FE1-4084-B27F-874B87CE23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478" y="2700775"/>
                        <a:ext cx="2379662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">
            <a:extLst>
              <a:ext uri="{FF2B5EF4-FFF2-40B4-BE49-F238E27FC236}">
                <a16:creationId xmlns:a16="http://schemas.microsoft.com/office/drawing/2014/main" id="{FFD1583C-3E46-4AE0-83FD-0B887898E6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572974"/>
              </p:ext>
            </p:extLst>
          </p:nvPr>
        </p:nvGraphicFramePr>
        <p:xfrm>
          <a:off x="3600116" y="3688702"/>
          <a:ext cx="293687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9" name="Equation" r:id="rId11" imgW="152280" imgH="164880" progId="Equation.DSMT4">
                  <p:embed/>
                </p:oleObj>
              </mc:Choice>
              <mc:Fallback>
                <p:oleObj name="Equation" r:id="rId11" imgW="152280" imgH="164880" progId="Equation.DSMT4">
                  <p:embed/>
                  <p:pic>
                    <p:nvPicPr>
                      <p:cNvPr id="26" name="Object 5">
                        <a:extLst>
                          <a:ext uri="{FF2B5EF4-FFF2-40B4-BE49-F238E27FC236}">
                            <a16:creationId xmlns:a16="http://schemas.microsoft.com/office/drawing/2014/main" id="{5720DA5C-D519-4C69-9A78-EC66DAFD9F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116" y="3688702"/>
                        <a:ext cx="293687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1742421"/>
      </p:ext>
    </p:extLst>
  </p:cSld>
  <p:clrMapOvr>
    <a:masterClrMapping/>
  </p:clrMapOvr>
  <p:transition advTm="12526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3B44B13F-BB94-4F47-B409-635FAF8B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11362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Levenberg-Marquardt Method</a:t>
            </a:r>
            <a:endParaRPr lang="zh-CN" altLang="en-US" sz="3000" i="1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CD196DF9-985D-404D-883D-00D0D37CC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7" y="914399"/>
            <a:ext cx="11352545" cy="486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Stopping criteria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 a minimizer </a:t>
            </a:r>
            <a:r>
              <a:rPr lang="en-US" altLang="zh-CN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ideally we will have </a:t>
            </a:r>
          </a:p>
          <a:p>
            <a:pPr marL="914400" lvl="2" indent="0">
              <a:buNone/>
            </a:pPr>
            <a:endParaRPr lang="en-US" altLang="zh-CN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 for the current iteration, the change of </a:t>
            </a:r>
            <a:r>
              <a:rPr lang="en-US" altLang="zh-CN" b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is too small,</a:t>
            </a:r>
          </a:p>
          <a:p>
            <a:pPr lvl="2"/>
            <a:endParaRPr lang="en-US" altLang="zh-CN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Finally, we need a safeguard against an infinite loop,</a:t>
            </a:r>
          </a:p>
        </p:txBody>
      </p:sp>
      <p:graphicFrame>
        <p:nvGraphicFramePr>
          <p:cNvPr id="33" name="Object 5">
            <a:extLst>
              <a:ext uri="{FF2B5EF4-FFF2-40B4-BE49-F238E27FC236}">
                <a16:creationId xmlns:a16="http://schemas.microsoft.com/office/drawing/2014/main" id="{93DDB7AC-2228-41AD-AF4F-604854B089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857608"/>
              </p:ext>
            </p:extLst>
          </p:nvPr>
        </p:nvGraphicFramePr>
        <p:xfrm>
          <a:off x="6506915" y="1457748"/>
          <a:ext cx="11160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87" name="Equation" r:id="rId3" imgW="672840" imgH="279360" progId="Equation.DSMT4">
                  <p:embed/>
                </p:oleObj>
              </mc:Choice>
              <mc:Fallback>
                <p:oleObj name="Equation" r:id="rId3" imgW="672840" imgH="279360" progId="Equation.DSMT4">
                  <p:embed/>
                  <p:pic>
                    <p:nvPicPr>
                      <p:cNvPr id="33" name="Object 5">
                        <a:extLst>
                          <a:ext uri="{FF2B5EF4-FFF2-40B4-BE49-F238E27FC236}">
                            <a16:creationId xmlns:a16="http://schemas.microsoft.com/office/drawing/2014/main" id="{93DDB7AC-2228-41AD-AF4F-604854B089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6915" y="1457748"/>
                        <a:ext cx="111601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A6E09047-88A6-426B-B794-EB3F8EE08217}"/>
              </a:ext>
            </a:extLst>
          </p:cNvPr>
          <p:cNvSpPr txBox="1"/>
          <p:nvPr/>
        </p:nvSpPr>
        <p:spPr>
          <a:xfrm>
            <a:off x="1432645" y="1884958"/>
            <a:ext cx="3152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So, we can use</a:t>
            </a:r>
            <a:endParaRPr lang="zh-CN" altLang="en-US" dirty="0"/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3C3F196B-AADA-4744-A4CA-A5B5B71E5C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937202"/>
              </p:ext>
            </p:extLst>
          </p:nvPr>
        </p:nvGraphicFramePr>
        <p:xfrm>
          <a:off x="3571875" y="2290763"/>
          <a:ext cx="134778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88" name="Equation" r:id="rId5" imgW="812520" imgH="291960" progId="Equation.DSMT4">
                  <p:embed/>
                </p:oleObj>
              </mc:Choice>
              <mc:Fallback>
                <p:oleObj name="Equation" r:id="rId5" imgW="812520" imgH="291960" progId="Equation.DSMT4">
                  <p:embed/>
                  <p:pic>
                    <p:nvPicPr>
                      <p:cNvPr id="33" name="Object 5">
                        <a:extLst>
                          <a:ext uri="{FF2B5EF4-FFF2-40B4-BE49-F238E27FC236}">
                            <a16:creationId xmlns:a16="http://schemas.microsoft.com/office/drawing/2014/main" id="{93DDB7AC-2228-41AD-AF4F-604854B089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2290763"/>
                        <a:ext cx="1347788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EBA4B338-2CC6-4DBB-9CDF-7EA2C59E953E}"/>
              </a:ext>
            </a:extLst>
          </p:cNvPr>
          <p:cNvSpPr txBox="1"/>
          <p:nvPr/>
        </p:nvSpPr>
        <p:spPr>
          <a:xfrm>
            <a:off x="1432644" y="2738613"/>
            <a:ext cx="587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as the first stopping criterion</a:t>
            </a:r>
            <a:endParaRPr lang="zh-CN" altLang="en-US" dirty="0"/>
          </a:p>
        </p:txBody>
      </p: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3258218C-0380-4421-BB10-724E241086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944783"/>
              </p:ext>
            </p:extLst>
          </p:nvPr>
        </p:nvGraphicFramePr>
        <p:xfrm>
          <a:off x="3594392" y="3616354"/>
          <a:ext cx="26114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89" name="Equation" r:id="rId7" imgW="1574640" imgH="279360" progId="Equation.DSMT4">
                  <p:embed/>
                </p:oleObj>
              </mc:Choice>
              <mc:Fallback>
                <p:oleObj name="Equation" r:id="rId7" imgW="1574640" imgH="279360" progId="Equation.DSMT4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3C3F196B-AADA-4744-A4CA-A5B5B71E5C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392" y="3616354"/>
                        <a:ext cx="26114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B8124D5C-4D9A-4A48-86AA-A2543C996E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998132"/>
              </p:ext>
            </p:extLst>
          </p:nvPr>
        </p:nvGraphicFramePr>
        <p:xfrm>
          <a:off x="4403725" y="4543425"/>
          <a:ext cx="8429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90" name="Equation" r:id="rId9" imgW="507960" imgH="228600" progId="Equation.DSMT4">
                  <p:embed/>
                </p:oleObj>
              </mc:Choice>
              <mc:Fallback>
                <p:oleObj name="Equation" r:id="rId9" imgW="507960" imgH="228600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3258218C-0380-4421-BB10-724E241086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4543425"/>
                        <a:ext cx="842963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2CA4FDE3-D124-48B0-A695-0B05D43DF63D}"/>
              </a:ext>
            </a:extLst>
          </p:cNvPr>
          <p:cNvSpPr txBox="1"/>
          <p:nvPr/>
        </p:nvSpPr>
        <p:spPr>
          <a:xfrm>
            <a:off x="1432643" y="4891709"/>
            <a:ext cx="587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where </a:t>
            </a:r>
            <a:r>
              <a:rPr lang="en-US" altLang="zh-CN" i="1" dirty="0"/>
              <a:t>k</a:t>
            </a:r>
            <a:r>
              <a:rPr lang="en-US" altLang="zh-CN" dirty="0"/>
              <a:t> is the current iteration index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822769"/>
      </p:ext>
    </p:extLst>
  </p:cSld>
  <p:clrMapOvr>
    <a:masterClrMapping/>
  </p:clrMapOvr>
  <p:transition advTm="12526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Basic Concepts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318D8F-87FB-4B0A-B3AA-0F13A5D62BE1}"/>
              </a:ext>
            </a:extLst>
          </p:cNvPr>
          <p:cNvSpPr txBox="1"/>
          <p:nvPr/>
        </p:nvSpPr>
        <p:spPr>
          <a:xfrm>
            <a:off x="804672" y="851922"/>
            <a:ext cx="10506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ssume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that the function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is differentiable and so smooth that the Taylor expansion is valid,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F6C42DC0-5635-4A2F-BA25-24AEAD46DC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312054"/>
              </p:ext>
            </p:extLst>
          </p:nvPr>
        </p:nvGraphicFramePr>
        <p:xfrm>
          <a:off x="2606675" y="1503363"/>
          <a:ext cx="59912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77" name="Equation" r:id="rId3" imgW="3187440" imgH="393480" progId="Equation.DSMT4">
                  <p:embed/>
                </p:oleObj>
              </mc:Choice>
              <mc:Fallback>
                <p:oleObj name="Equation" r:id="rId3" imgW="3187440" imgH="39348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F6C42DC0-5635-4A2F-BA25-24AEAD46D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1503363"/>
                        <a:ext cx="59912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2C73550-C38F-474C-80C3-21583DE132EB}"/>
              </a:ext>
            </a:extLst>
          </p:cNvPr>
          <p:cNvSpPr txBox="1"/>
          <p:nvPr/>
        </p:nvSpPr>
        <p:spPr>
          <a:xfrm>
            <a:off x="804672" y="2248374"/>
            <a:ext cx="675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</a:rPr>
              <a:t>w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here </a:t>
            </a:r>
            <a:r>
              <a:rPr lang="en-US" altLang="zh-CN" b="1" dirty="0">
                <a:solidFill>
                  <a:srgbClr val="000000"/>
                </a:solidFill>
              </a:rPr>
              <a:t>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is the gradient and </a:t>
            </a:r>
            <a:r>
              <a:rPr lang="en-US" altLang="zh-CN" b="1" dirty="0">
                <a:solidFill>
                  <a:srgbClr val="000000"/>
                </a:solidFill>
              </a:rPr>
              <a:t>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is the Hessian,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C28D6C2C-F768-44CB-A9E4-038E4E9593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508210"/>
              </p:ext>
            </p:extLst>
          </p:nvPr>
        </p:nvGraphicFramePr>
        <p:xfrm>
          <a:off x="1888102" y="2892708"/>
          <a:ext cx="2100262" cy="298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78" name="Equation" r:id="rId5" imgW="1117440" imgH="1574640" progId="Equation.DSMT4">
                  <p:embed/>
                </p:oleObj>
              </mc:Choice>
              <mc:Fallback>
                <p:oleObj name="Equation" r:id="rId5" imgW="1117440" imgH="157464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F6C42DC0-5635-4A2F-BA25-24AEAD46D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8102" y="2892708"/>
                        <a:ext cx="2100262" cy="298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D4B42235-2ED7-4805-BEE7-BEB34C9750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850369"/>
              </p:ext>
            </p:extLst>
          </p:nvPr>
        </p:nvGraphicFramePr>
        <p:xfrm>
          <a:off x="4357965" y="2672790"/>
          <a:ext cx="6254750" cy="312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79" name="Equation" r:id="rId7" imgW="3327120" imgH="1650960" progId="Equation.DSMT4">
                  <p:embed/>
                </p:oleObj>
              </mc:Choice>
              <mc:Fallback>
                <p:oleObj name="Equation" r:id="rId7" imgW="3327120" imgH="1650960" progId="Equation.DSMT4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C28D6C2C-F768-44CB-A9E4-038E4E9593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965" y="2672790"/>
                        <a:ext cx="6254750" cy="312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94766BD0-06AA-410C-B4A4-80600557C4EC}"/>
              </a:ext>
            </a:extLst>
          </p:cNvPr>
          <p:cNvSpPr txBox="1"/>
          <p:nvPr/>
        </p:nvSpPr>
        <p:spPr>
          <a:xfrm>
            <a:off x="3912838" y="3997555"/>
            <a:ext cx="483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D740DD74-6E12-462A-9C3F-62040F8DCD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128419"/>
              </p:ext>
            </p:extLst>
          </p:nvPr>
        </p:nvGraphicFramePr>
        <p:xfrm>
          <a:off x="1667716" y="2286318"/>
          <a:ext cx="7397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0" name="Equation" r:id="rId9" imgW="393480" imgH="253800" progId="Equation.DSMT4">
                  <p:embed/>
                </p:oleObj>
              </mc:Choice>
              <mc:Fallback>
                <p:oleObj name="Equation" r:id="rId9" imgW="393480" imgH="25380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F6C42DC0-5635-4A2F-BA25-24AEAD46D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716" y="2286318"/>
                        <a:ext cx="7397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3B6A93CA-E2A2-4545-803B-D7B6CDB598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767407"/>
              </p:ext>
            </p:extLst>
          </p:nvPr>
        </p:nvGraphicFramePr>
        <p:xfrm>
          <a:off x="4696619" y="2277353"/>
          <a:ext cx="7635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1" name="Equation" r:id="rId11" imgW="406080" imgH="253800" progId="Equation.DSMT4">
                  <p:embed/>
                </p:oleObj>
              </mc:Choice>
              <mc:Fallback>
                <p:oleObj name="Equation" r:id="rId11" imgW="406080" imgH="25380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F6C42DC0-5635-4A2F-BA25-24AEAD46D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6619" y="2277353"/>
                        <a:ext cx="76358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369644"/>
      </p:ext>
    </p:extLst>
  </p:cSld>
  <p:clrMapOvr>
    <a:masterClrMapping/>
  </p:clrMapOvr>
  <p:transition advTm="12526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3B44B13F-BB94-4F47-B409-635FAF8B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11362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Levenberg-Marquardt Method</a:t>
            </a:r>
            <a:endParaRPr lang="zh-CN" altLang="en-US" sz="3000" i="1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2B20143-0EDE-4068-B788-89033191AFBD}"/>
              </a:ext>
            </a:extLst>
          </p:cNvPr>
          <p:cNvSpPr txBox="1"/>
          <p:nvPr/>
        </p:nvSpPr>
        <p:spPr>
          <a:xfrm>
            <a:off x="687226" y="905959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Algo#6</a:t>
            </a:r>
            <a:r>
              <a:rPr lang="en-US" altLang="zh-CN" sz="2000" dirty="0"/>
              <a:t>: L-M Method</a:t>
            </a:r>
            <a:endParaRPr lang="zh-CN" altLang="en-US" sz="20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0CA6C4-90EC-413E-9532-38C53671824D}"/>
              </a:ext>
            </a:extLst>
          </p:cNvPr>
          <p:cNvSpPr/>
          <p:nvPr/>
        </p:nvSpPr>
        <p:spPr bwMode="auto">
          <a:xfrm>
            <a:off x="676656" y="914400"/>
            <a:ext cx="10552176" cy="5444455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D6D95D-61A9-419C-9714-CF809A5C4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17" y="1352359"/>
            <a:ext cx="7017042" cy="50064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C4684E-2647-4242-9FC9-79E0C9DADC4C}"/>
              </a:ext>
            </a:extLst>
          </p:cNvPr>
          <p:cNvSpPr txBox="1"/>
          <p:nvPr/>
        </p:nvSpPr>
        <p:spPr>
          <a:xfrm>
            <a:off x="7495864" y="1265882"/>
            <a:ext cx="3163172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>
                <a:solidFill>
                  <a:srgbClr val="FFFF00"/>
                </a:solidFill>
              </a:rPr>
              <a:t>g</a:t>
            </a:r>
            <a:r>
              <a:rPr lang="en-US" altLang="zh-CN" sz="2000" dirty="0">
                <a:solidFill>
                  <a:srgbClr val="FFFF00"/>
                </a:solidFill>
              </a:rPr>
              <a:t> actually is </a:t>
            </a:r>
            <a:r>
              <a:rPr lang="en-US" altLang="zh-CN" sz="2000" b="1" dirty="0">
                <a:solidFill>
                  <a:srgbClr val="FFFF00"/>
                </a:solidFill>
              </a:rPr>
              <a:t>F</a:t>
            </a:r>
            <a:r>
              <a:rPr lang="en-US" altLang="zh-CN" sz="2000" dirty="0">
                <a:solidFill>
                  <a:srgbClr val="FFFF00"/>
                </a:solidFill>
              </a:rPr>
              <a:t>'(</a:t>
            </a:r>
            <a:r>
              <a:rPr lang="en-US" altLang="zh-CN" sz="2000" b="1" dirty="0">
                <a:solidFill>
                  <a:srgbClr val="FFFF00"/>
                </a:solidFill>
              </a:rPr>
              <a:t>x</a:t>
            </a:r>
            <a:r>
              <a:rPr lang="en-US" altLang="zh-CN" sz="2000" dirty="0">
                <a:solidFill>
                  <a:srgbClr val="FFFF00"/>
                </a:solidFill>
              </a:rPr>
              <a:t>), see Eq. 5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69489A53-2FBD-40C0-9ADE-3DCFC11A67BD}"/>
              </a:ext>
            </a:extLst>
          </p:cNvPr>
          <p:cNvCxnSpPr/>
          <p:nvPr/>
        </p:nvCxnSpPr>
        <p:spPr bwMode="auto">
          <a:xfrm flipV="1">
            <a:off x="5486400" y="1470212"/>
            <a:ext cx="1918447" cy="528917"/>
          </a:xfrm>
          <a:prstGeom prst="curved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02256435"/>
      </p:ext>
    </p:extLst>
  </p:cSld>
  <p:clrMapOvr>
    <a:masterClrMapping/>
  </p:clrMapOvr>
  <p:transition advTm="12526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Outline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572294" y="931866"/>
            <a:ext cx="10771442" cy="460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Non-linear Least Squares</a:t>
            </a:r>
          </a:p>
          <a:p>
            <a:pPr lvl="2">
              <a:spcBef>
                <a:spcPct val="20000"/>
              </a:spcBef>
              <a:buFontTx/>
              <a:buChar char="•"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General Methods for Non-linear Optimization</a:t>
            </a:r>
          </a:p>
          <a:p>
            <a:pPr lvl="2">
              <a:spcBef>
                <a:spcPct val="20000"/>
              </a:spcBef>
              <a:buFontTx/>
              <a:buChar char="•"/>
              <a:defRPr/>
            </a:pP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Non-linear Least Squares Problems</a:t>
            </a:r>
          </a:p>
          <a:p>
            <a:pPr lvl="3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Basic Concepts</a:t>
            </a:r>
          </a:p>
          <a:p>
            <a:pPr lvl="3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Gauss-Newton Method</a:t>
            </a:r>
          </a:p>
          <a:p>
            <a:pPr lvl="3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Levenberg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-Marquardt Method</a:t>
            </a:r>
          </a:p>
          <a:p>
            <a:pPr lvl="3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Powell’s Dog Leg Method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endParaRPr lang="en-US" altLang="zh-CN" sz="2800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24451"/>
      </p:ext>
    </p:extLst>
  </p:cSld>
  <p:clrMapOvr>
    <a:masterClrMapping/>
  </p:clrMapOvr>
  <p:transition advTm="12526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3B44B13F-BB94-4F47-B409-635FAF8B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11362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Powell’s Dog Leg Method</a:t>
            </a:r>
            <a:endParaRPr lang="zh-CN" altLang="en-US" sz="3000" i="1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CD196DF9-985D-404D-883D-00D0D37CC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7" y="914399"/>
            <a:ext cx="11352545" cy="1669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/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 works with combinations with the Gauss-Newton and the steepest descent directions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 is a trust-region based method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E927D3F-6AB7-46F5-9BC9-8747360B1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77" y="2385909"/>
            <a:ext cx="2233791" cy="294741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35FF59-3119-4FB3-B8E3-FB25F1C21DF5}"/>
              </a:ext>
            </a:extLst>
          </p:cNvPr>
          <p:cNvSpPr/>
          <p:nvPr/>
        </p:nvSpPr>
        <p:spPr>
          <a:xfrm>
            <a:off x="930274" y="5333324"/>
            <a:ext cx="49774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/>
              <a:t>Michael James David Powell (29 July 1936 – 19 April 2015) was a British mathematician, who worked at the University of Cambridge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4CA0CC-00F9-4362-903B-48D1376F0EE6}"/>
              </a:ext>
            </a:extLst>
          </p:cNvPr>
          <p:cNvSpPr/>
          <p:nvPr/>
        </p:nvSpPr>
        <p:spPr>
          <a:xfrm>
            <a:off x="3480145" y="3156083"/>
            <a:ext cx="27234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/>
              <a:t>Powell </a:t>
            </a:r>
            <a:r>
              <a:rPr lang="en-US" altLang="zh-CN" sz="2000" dirty="0"/>
              <a:t>is a keen golfer!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7411647"/>
      </p:ext>
    </p:extLst>
  </p:cSld>
  <p:clrMapOvr>
    <a:masterClrMapping/>
  </p:clrMapOvr>
  <p:transition advTm="12526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3B44B13F-BB94-4F47-B409-635FAF8B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11362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Powell’s Dog Leg Method</a:t>
            </a:r>
            <a:endParaRPr lang="zh-CN" altLang="en-US" sz="3000" i="1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8B1F1E-D949-4661-BDC4-F595962C10B5}"/>
              </a:ext>
            </a:extLst>
          </p:cNvPr>
          <p:cNvSpPr txBox="1"/>
          <p:nvPr/>
        </p:nvSpPr>
        <p:spPr>
          <a:xfrm>
            <a:off x="810766" y="882523"/>
            <a:ext cx="3207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Gauss-Newton </a:t>
            </a:r>
            <a:r>
              <a:rPr lang="en-US" altLang="zh-CN" b="1" dirty="0">
                <a:solidFill>
                  <a:srgbClr val="FF0000"/>
                </a:solidFill>
              </a:rPr>
              <a:t>step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555831EB-839F-4BF2-BF2E-B295C056B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651191"/>
              </p:ext>
            </p:extLst>
          </p:nvPr>
        </p:nvGraphicFramePr>
        <p:xfrm>
          <a:off x="4018327" y="831638"/>
          <a:ext cx="2300287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61" name="Equation" r:id="rId3" imgW="1193760" imgH="304560" progId="Equation.DSMT4">
                  <p:embed/>
                </p:oleObj>
              </mc:Choice>
              <mc:Fallback>
                <p:oleObj name="Equation" r:id="rId3" imgW="1193760" imgH="304560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63CAF510-D107-42EF-85FC-C93B555BB4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8327" y="831638"/>
                        <a:ext cx="2300287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43385CB-DD6B-4332-923E-D1311DF4CE96}"/>
              </a:ext>
            </a:extLst>
          </p:cNvPr>
          <p:cNvSpPr txBox="1"/>
          <p:nvPr/>
        </p:nvSpPr>
        <p:spPr>
          <a:xfrm>
            <a:off x="820553" y="1479540"/>
            <a:ext cx="4137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The steepest descent direction</a:t>
            </a:r>
            <a:endParaRPr lang="zh-CN" altLang="en-US" dirty="0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E35FB5C9-0B39-4C82-B16E-1A2061647D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66678"/>
              </p:ext>
            </p:extLst>
          </p:nvPr>
        </p:nvGraphicFramePr>
        <p:xfrm>
          <a:off x="4649789" y="1442178"/>
          <a:ext cx="34925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62" name="Equation" r:id="rId5" imgW="1866600" imgH="291960" progId="Equation.DSMT4">
                  <p:embed/>
                </p:oleObj>
              </mc:Choice>
              <mc:Fallback>
                <p:oleObj name="Equation" r:id="rId5" imgW="1866600" imgH="291960" progId="Equation.DSMT4">
                  <p:embed/>
                  <p:pic>
                    <p:nvPicPr>
                      <p:cNvPr id="19" name="Object 5">
                        <a:extLst>
                          <a:ext uri="{FF2B5EF4-FFF2-40B4-BE49-F238E27FC236}">
                            <a16:creationId xmlns:a16="http://schemas.microsoft.com/office/drawing/2014/main" id="{C7109C97-C09C-47AB-9151-7ACF52E664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9" y="1442178"/>
                        <a:ext cx="34925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C6D78F9-69F7-483D-96A7-FEE6D611F0CC}"/>
              </a:ext>
            </a:extLst>
          </p:cNvPr>
          <p:cNvSpPr txBox="1"/>
          <p:nvPr/>
        </p:nvSpPr>
        <p:spPr>
          <a:xfrm>
            <a:off x="810766" y="1959381"/>
            <a:ext cx="10992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This is the direction, not a </a:t>
            </a:r>
            <a:r>
              <a:rPr lang="en-US" altLang="zh-CN" b="1" dirty="0"/>
              <a:t>step</a:t>
            </a:r>
            <a:r>
              <a:rPr lang="en-US" altLang="zh-CN" dirty="0"/>
              <a:t>, and to see how far we should go, we look at the linear model, </a:t>
            </a:r>
            <a:endParaRPr lang="zh-CN" altLang="en-US" dirty="0"/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8A665657-84B6-45B8-A5F7-C6A96C2C91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176501"/>
              </p:ext>
            </p:extLst>
          </p:nvPr>
        </p:nvGraphicFramePr>
        <p:xfrm>
          <a:off x="3606800" y="2457698"/>
          <a:ext cx="358616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63" name="Equation" r:id="rId7" imgW="1917360" imgH="253800" progId="Equation.DSMT4">
                  <p:embed/>
                </p:oleObj>
              </mc:Choice>
              <mc:Fallback>
                <p:oleObj name="Equation" r:id="rId7" imgW="1917360" imgH="25380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E35FB5C9-0B39-4C82-B16E-1A2061647D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2457698"/>
                        <a:ext cx="3586163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箭头: 下 10">
            <a:extLst>
              <a:ext uri="{FF2B5EF4-FFF2-40B4-BE49-F238E27FC236}">
                <a16:creationId xmlns:a16="http://schemas.microsoft.com/office/drawing/2014/main" id="{5378D57C-D9AA-4E15-B8AC-AC75F76FC3C8}"/>
              </a:ext>
            </a:extLst>
          </p:cNvPr>
          <p:cNvSpPr/>
          <p:nvPr/>
        </p:nvSpPr>
        <p:spPr bwMode="auto">
          <a:xfrm>
            <a:off x="4976732" y="2874372"/>
            <a:ext cx="369116" cy="283040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7DB46C96-ACF1-45B2-8C9C-E5F99FA152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710348"/>
              </p:ext>
            </p:extLst>
          </p:nvPr>
        </p:nvGraphicFramePr>
        <p:xfrm>
          <a:off x="1069875" y="3110743"/>
          <a:ext cx="10474326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64" name="Equation" r:id="rId9" imgW="5600520" imgH="393480" progId="Equation.DSMT4">
                  <p:embed/>
                </p:oleObj>
              </mc:Choice>
              <mc:Fallback>
                <p:oleObj name="Equation" r:id="rId9" imgW="5600520" imgH="393480" progId="Equation.DSMT4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8A665657-84B6-45B8-A5F7-C6A96C2C91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875" y="3110743"/>
                        <a:ext cx="10474326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58ED9033-C5DC-4C9E-9CCB-5E5C5CB39BC7}"/>
              </a:ext>
            </a:extLst>
          </p:cNvPr>
          <p:cNvSpPr txBox="1"/>
          <p:nvPr/>
        </p:nvSpPr>
        <p:spPr>
          <a:xfrm>
            <a:off x="810766" y="3854700"/>
            <a:ext cx="10992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This function of     is minimal for,</a:t>
            </a:r>
            <a:endParaRPr lang="zh-CN" altLang="en-US" dirty="0"/>
          </a:p>
        </p:txBody>
      </p: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CAEABB8E-B704-4876-870C-4949370431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171434"/>
              </p:ext>
            </p:extLst>
          </p:nvPr>
        </p:nvGraphicFramePr>
        <p:xfrm>
          <a:off x="2922779" y="4004394"/>
          <a:ext cx="285750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65" name="Equation" r:id="rId11" imgW="152280" imgH="139680" progId="Equation.DSMT4">
                  <p:embed/>
                </p:oleObj>
              </mc:Choice>
              <mc:Fallback>
                <p:oleObj name="Equation" r:id="rId11" imgW="152280" imgH="139680" progId="Equation.DSMT4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7DB46C96-ACF1-45B2-8C9C-E5F99FA152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779" y="4004394"/>
                        <a:ext cx="285750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CC2F7C9D-36F4-4B10-A2EE-01C699197B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958450"/>
              </p:ext>
            </p:extLst>
          </p:nvPr>
        </p:nvGraphicFramePr>
        <p:xfrm>
          <a:off x="3539251" y="4288799"/>
          <a:ext cx="4987925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66" name="Equation" r:id="rId13" imgW="2666880" imgH="533160" progId="Equation.DSMT4">
                  <p:embed/>
                </p:oleObj>
              </mc:Choice>
              <mc:Fallback>
                <p:oleObj name="Equation" r:id="rId13" imgW="2666880" imgH="533160" progId="Equation.DSMT4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7DB46C96-ACF1-45B2-8C9C-E5F99FA152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251" y="4288799"/>
                        <a:ext cx="4987925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A1E92D8C-0FC3-4D44-969B-E6B3039DABB5}"/>
              </a:ext>
            </a:extLst>
          </p:cNvPr>
          <p:cNvSpPr txBox="1"/>
          <p:nvPr/>
        </p:nvSpPr>
        <p:spPr>
          <a:xfrm>
            <a:off x="8688993" y="4598657"/>
            <a:ext cx="129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(</a:t>
            </a:r>
            <a:r>
              <a:rPr lang="en-US" altLang="zh-CN" b="1" dirty="0"/>
              <a:t>Eq. 6</a:t>
            </a:r>
            <a:r>
              <a:rPr lang="en-US" altLang="zh-CN" dirty="0"/>
              <a:t>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04166777"/>
      </p:ext>
    </p:extLst>
  </p:cSld>
  <p:clrMapOvr>
    <a:masterClrMapping/>
  </p:clrMapOvr>
  <p:transition advTm="12526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3B44B13F-BB94-4F47-B409-635FAF8B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11362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Powell’s Dog Leg Method</a:t>
            </a:r>
            <a:endParaRPr lang="zh-CN" altLang="en-US" sz="3000" i="1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8B1F1E-D949-4661-BDC4-F595962C10B5}"/>
              </a:ext>
            </a:extLst>
          </p:cNvPr>
          <p:cNvSpPr txBox="1"/>
          <p:nvPr/>
        </p:nvSpPr>
        <p:spPr>
          <a:xfrm>
            <a:off x="810766" y="882523"/>
            <a:ext cx="1045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Now, we have two candidates for the step to take from the current point </a:t>
            </a:r>
            <a:r>
              <a:rPr lang="en-US" altLang="zh-CN" b="1" dirty="0"/>
              <a:t>x,</a:t>
            </a:r>
            <a:endParaRPr lang="zh-CN" altLang="en-US" b="1" dirty="0"/>
          </a:p>
        </p:txBody>
      </p:sp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5799F0CC-202A-4805-A8E5-A6D6A91688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774966"/>
              </p:ext>
            </p:extLst>
          </p:nvPr>
        </p:nvGraphicFramePr>
        <p:xfrm>
          <a:off x="4171950" y="1406525"/>
          <a:ext cx="20081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72" name="Equation" r:id="rId3" imgW="1041120" imgH="241200" progId="Equation.DSMT4">
                  <p:embed/>
                </p:oleObj>
              </mc:Choice>
              <mc:Fallback>
                <p:oleObj name="Equation" r:id="rId3" imgW="1041120" imgH="24120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555831EB-839F-4BF2-BF2E-B295C056BE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1406525"/>
                        <a:ext cx="20081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46B5051B-ED5B-4DFB-AB57-B705885E1AC4}"/>
              </a:ext>
            </a:extLst>
          </p:cNvPr>
          <p:cNvSpPr txBox="1"/>
          <p:nvPr/>
        </p:nvSpPr>
        <p:spPr>
          <a:xfrm>
            <a:off x="810766" y="1806711"/>
            <a:ext cx="1045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Powell suggested to use the following strategy for choosing the step, when the trust region has the radius</a:t>
            </a:r>
            <a:endParaRPr lang="zh-CN" altLang="en-US" b="1" dirty="0"/>
          </a:p>
        </p:txBody>
      </p:sp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C0F70AA3-9C25-4FBE-A909-85CE49BAF8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363966"/>
              </p:ext>
            </p:extLst>
          </p:nvPr>
        </p:nvGraphicFramePr>
        <p:xfrm>
          <a:off x="3467129" y="2247376"/>
          <a:ext cx="2698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73" name="Equation" r:id="rId5" imgW="139680" imgH="164880" progId="Equation.DSMT4">
                  <p:embed/>
                </p:oleObj>
              </mc:Choice>
              <mc:Fallback>
                <p:oleObj name="Equation" r:id="rId5" imgW="139680" imgH="164880" progId="Equation.DSMT4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5799F0CC-202A-4805-A8E5-A6D6A91688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29" y="2247376"/>
                        <a:ext cx="26987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8F2C9A9C-11DC-428D-A725-12324D2D1508}"/>
              </a:ext>
            </a:extLst>
          </p:cNvPr>
          <p:cNvSpPr txBox="1"/>
          <p:nvPr/>
        </p:nvSpPr>
        <p:spPr>
          <a:xfrm>
            <a:off x="884457" y="3205799"/>
            <a:ext cx="3736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200" dirty="0"/>
              <a:t>if </a:t>
            </a:r>
            <a:endParaRPr lang="zh-CN" altLang="en-US" sz="2200" b="1" dirty="0"/>
          </a:p>
        </p:txBody>
      </p:sp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F9E18B56-CF93-4CFA-A511-9CC38926B2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139692"/>
              </p:ext>
            </p:extLst>
          </p:nvPr>
        </p:nvGraphicFramePr>
        <p:xfrm>
          <a:off x="1316530" y="3229724"/>
          <a:ext cx="951513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74" name="Equation" r:id="rId7" imgW="583920" imgH="279360" progId="Equation.DSMT4">
                  <p:embed/>
                </p:oleObj>
              </mc:Choice>
              <mc:Fallback>
                <p:oleObj name="Equation" r:id="rId7" imgW="583920" imgH="279360" progId="Equation.DSMT4">
                  <p:embed/>
                  <p:pic>
                    <p:nvPicPr>
                      <p:cNvPr id="21" name="Object 5">
                        <a:extLst>
                          <a:ext uri="{FF2B5EF4-FFF2-40B4-BE49-F238E27FC236}">
                            <a16:creationId xmlns:a16="http://schemas.microsoft.com/office/drawing/2014/main" id="{DB852F18-7A62-4145-A141-30620771F0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530" y="3229724"/>
                        <a:ext cx="951513" cy="461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70A44033-4A63-4AD2-8015-4BE1C60395E4}"/>
              </a:ext>
            </a:extLst>
          </p:cNvPr>
          <p:cNvSpPr/>
          <p:nvPr/>
        </p:nvSpPr>
        <p:spPr bwMode="auto">
          <a:xfrm>
            <a:off x="891039" y="2645236"/>
            <a:ext cx="3919422" cy="3705230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DD5A7F1-270C-472F-B696-6B773B39EEB8}"/>
              </a:ext>
            </a:extLst>
          </p:cNvPr>
          <p:cNvSpPr txBox="1"/>
          <p:nvPr/>
        </p:nvSpPr>
        <p:spPr>
          <a:xfrm>
            <a:off x="899338" y="26519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Algo#6</a:t>
            </a:r>
            <a:endParaRPr lang="zh-CN" altLang="en-US" sz="2000" dirty="0"/>
          </a:p>
        </p:txBody>
      </p:sp>
      <p:graphicFrame>
        <p:nvGraphicFramePr>
          <p:cNvPr id="30" name="Object 5">
            <a:extLst>
              <a:ext uri="{FF2B5EF4-FFF2-40B4-BE49-F238E27FC236}">
                <a16:creationId xmlns:a16="http://schemas.microsoft.com/office/drawing/2014/main" id="{20A635E3-AE23-428D-ADDA-DF37ED8851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164267"/>
              </p:ext>
            </p:extLst>
          </p:nvPr>
        </p:nvGraphicFramePr>
        <p:xfrm>
          <a:off x="1336675" y="3670999"/>
          <a:ext cx="95091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75" name="Equation" r:id="rId9" imgW="583920" imgH="241200" progId="Equation.DSMT4">
                  <p:embed/>
                </p:oleObj>
              </mc:Choice>
              <mc:Fallback>
                <p:oleObj name="Equation" r:id="rId9" imgW="583920" imgH="241200" progId="Equation.DSMT4">
                  <p:embed/>
                  <p:pic>
                    <p:nvPicPr>
                      <p:cNvPr id="20" name="Object 5">
                        <a:extLst>
                          <a:ext uri="{FF2B5EF4-FFF2-40B4-BE49-F238E27FC236}">
                            <a16:creationId xmlns:a16="http://schemas.microsoft.com/office/drawing/2014/main" id="{F9E18B56-CF93-4CFA-A511-9CC38926B2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3670999"/>
                        <a:ext cx="950913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5">
            <a:extLst>
              <a:ext uri="{FF2B5EF4-FFF2-40B4-BE49-F238E27FC236}">
                <a16:creationId xmlns:a16="http://schemas.microsoft.com/office/drawing/2014/main" id="{F1D15A2D-3A80-4FB3-89E8-6A2A6B9696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028346"/>
              </p:ext>
            </p:extLst>
          </p:nvPr>
        </p:nvGraphicFramePr>
        <p:xfrm>
          <a:off x="1700428" y="4049805"/>
          <a:ext cx="10779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76" name="Equation" r:id="rId11" imgW="660240" imgH="253800" progId="Equation.DSMT4">
                  <p:embed/>
                </p:oleObj>
              </mc:Choice>
              <mc:Fallback>
                <p:oleObj name="Equation" r:id="rId11" imgW="660240" imgH="253800" progId="Equation.DSMT4">
                  <p:embed/>
                  <p:pic>
                    <p:nvPicPr>
                      <p:cNvPr id="20" name="Object 5">
                        <a:extLst>
                          <a:ext uri="{FF2B5EF4-FFF2-40B4-BE49-F238E27FC236}">
                            <a16:creationId xmlns:a16="http://schemas.microsoft.com/office/drawing/2014/main" id="{F9E18B56-CF93-4CFA-A511-9CC38926B2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428" y="4049805"/>
                        <a:ext cx="10779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5">
            <a:extLst>
              <a:ext uri="{FF2B5EF4-FFF2-40B4-BE49-F238E27FC236}">
                <a16:creationId xmlns:a16="http://schemas.microsoft.com/office/drawing/2014/main" id="{0F95B92B-DE37-4E8A-B9C7-D31350EED1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324307"/>
              </p:ext>
            </p:extLst>
          </p:nvPr>
        </p:nvGraphicFramePr>
        <p:xfrm>
          <a:off x="1314392" y="4457671"/>
          <a:ext cx="1367625" cy="68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77" name="Equation" r:id="rId13" imgW="901440" imgH="444240" progId="Equation.DSMT4">
                  <p:embed/>
                </p:oleObj>
              </mc:Choice>
              <mc:Fallback>
                <p:oleObj name="Equation" r:id="rId13" imgW="901440" imgH="444240" progId="Equation.DSMT4">
                  <p:embed/>
                  <p:pic>
                    <p:nvPicPr>
                      <p:cNvPr id="30" name="Object 5">
                        <a:extLst>
                          <a:ext uri="{FF2B5EF4-FFF2-40B4-BE49-F238E27FC236}">
                            <a16:creationId xmlns:a16="http://schemas.microsoft.com/office/drawing/2014/main" id="{20A635E3-AE23-428D-ADDA-DF37ED8851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392" y="4457671"/>
                        <a:ext cx="1367625" cy="68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C357A41C-6885-48AC-8749-5E33379227F7}"/>
              </a:ext>
            </a:extLst>
          </p:cNvPr>
          <p:cNvSpPr txBox="1"/>
          <p:nvPr/>
        </p:nvSpPr>
        <p:spPr>
          <a:xfrm>
            <a:off x="884457" y="4005012"/>
            <a:ext cx="950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200" dirty="0"/>
              <a:t>elseif </a:t>
            </a:r>
            <a:endParaRPr lang="zh-CN" altLang="en-US" sz="22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5FA0BC1-ACC5-42CE-8473-DBA93A762775}"/>
              </a:ext>
            </a:extLst>
          </p:cNvPr>
          <p:cNvSpPr txBox="1"/>
          <p:nvPr/>
        </p:nvSpPr>
        <p:spPr>
          <a:xfrm>
            <a:off x="876890" y="5018599"/>
            <a:ext cx="950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200" dirty="0"/>
              <a:t>else </a:t>
            </a:r>
            <a:endParaRPr lang="zh-CN" altLang="en-US" sz="2200" b="1" dirty="0"/>
          </a:p>
        </p:txBody>
      </p:sp>
      <p:graphicFrame>
        <p:nvGraphicFramePr>
          <p:cNvPr id="36" name="Object 5">
            <a:extLst>
              <a:ext uri="{FF2B5EF4-FFF2-40B4-BE49-F238E27FC236}">
                <a16:creationId xmlns:a16="http://schemas.microsoft.com/office/drawing/2014/main" id="{F5C62D49-49E2-493E-AC7A-F15854ACE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346455"/>
              </p:ext>
            </p:extLst>
          </p:nvPr>
        </p:nvGraphicFramePr>
        <p:xfrm>
          <a:off x="1314392" y="5361893"/>
          <a:ext cx="2678768" cy="44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78" name="Equation" r:id="rId15" imgW="1701720" imgH="279360" progId="Equation.DSMT4">
                  <p:embed/>
                </p:oleObj>
              </mc:Choice>
              <mc:Fallback>
                <p:oleObj name="Equation" r:id="rId15" imgW="1701720" imgH="279360" progId="Equation.DSMT4">
                  <p:embed/>
                  <p:pic>
                    <p:nvPicPr>
                      <p:cNvPr id="33" name="Object 5">
                        <a:extLst>
                          <a:ext uri="{FF2B5EF4-FFF2-40B4-BE49-F238E27FC236}">
                            <a16:creationId xmlns:a16="http://schemas.microsoft.com/office/drawing/2014/main" id="{0F95B92B-DE37-4E8A-B9C7-D31350EED1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392" y="5361893"/>
                        <a:ext cx="2678768" cy="44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1583D5B3-1A95-484B-AAC7-C34930886DF6}"/>
              </a:ext>
            </a:extLst>
          </p:cNvPr>
          <p:cNvSpPr txBox="1"/>
          <p:nvPr/>
        </p:nvSpPr>
        <p:spPr>
          <a:xfrm>
            <a:off x="1231794" y="5769009"/>
            <a:ext cx="3256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200" dirty="0"/>
              <a:t>with chosen    so that </a:t>
            </a:r>
            <a:endParaRPr lang="zh-CN" altLang="en-US" sz="2200" b="1" dirty="0"/>
          </a:p>
        </p:txBody>
      </p:sp>
      <p:graphicFrame>
        <p:nvGraphicFramePr>
          <p:cNvPr id="38" name="Object 5">
            <a:extLst>
              <a:ext uri="{FF2B5EF4-FFF2-40B4-BE49-F238E27FC236}">
                <a16:creationId xmlns:a16="http://schemas.microsoft.com/office/drawing/2014/main" id="{580A18E8-1AA3-4C9C-9374-8B672555DA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88053"/>
              </p:ext>
            </p:extLst>
          </p:nvPr>
        </p:nvGraphicFramePr>
        <p:xfrm>
          <a:off x="3697915" y="5808197"/>
          <a:ext cx="9001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79" name="Equation" r:id="rId17" imgW="571320" imgH="253800" progId="Equation.DSMT4">
                  <p:embed/>
                </p:oleObj>
              </mc:Choice>
              <mc:Fallback>
                <p:oleObj name="Equation" r:id="rId17" imgW="571320" imgH="253800" progId="Equation.DSMT4">
                  <p:embed/>
                  <p:pic>
                    <p:nvPicPr>
                      <p:cNvPr id="36" name="Object 5">
                        <a:extLst>
                          <a:ext uri="{FF2B5EF4-FFF2-40B4-BE49-F238E27FC236}">
                            <a16:creationId xmlns:a16="http://schemas.microsoft.com/office/drawing/2014/main" id="{F5C62D49-49E2-493E-AC7A-F15854ACE2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915" y="5808197"/>
                        <a:ext cx="90011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3998EF85-71C6-4D33-8E99-07190A788F11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34135" t="16758" r="26032" b="21211"/>
          <a:stretch/>
        </p:blipFill>
        <p:spPr>
          <a:xfrm>
            <a:off x="7101512" y="2507779"/>
            <a:ext cx="4230011" cy="370523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AB98D3F-3CBB-4546-8F15-A4942E9F293D}"/>
              </a:ext>
            </a:extLst>
          </p:cNvPr>
          <p:cNvSpPr/>
          <p:nvPr/>
        </p:nvSpPr>
        <p:spPr bwMode="auto">
          <a:xfrm>
            <a:off x="8448291" y="3540154"/>
            <a:ext cx="1300293" cy="3439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F2F82FD-041C-4422-A734-939B0EB2EBB0}"/>
              </a:ext>
            </a:extLst>
          </p:cNvPr>
          <p:cNvSpPr/>
          <p:nvPr/>
        </p:nvSpPr>
        <p:spPr bwMode="auto">
          <a:xfrm>
            <a:off x="9163561" y="3670999"/>
            <a:ext cx="585024" cy="3439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91D3859-2AD9-4885-8A0B-A86101374287}"/>
              </a:ext>
            </a:extLst>
          </p:cNvPr>
          <p:cNvSpPr/>
          <p:nvPr/>
        </p:nvSpPr>
        <p:spPr bwMode="auto">
          <a:xfrm>
            <a:off x="7408056" y="4727864"/>
            <a:ext cx="345346" cy="3439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9ACCF45-17A3-43C1-9396-5B971D9F4064}"/>
              </a:ext>
            </a:extLst>
          </p:cNvPr>
          <p:cNvSpPr/>
          <p:nvPr/>
        </p:nvSpPr>
        <p:spPr bwMode="auto">
          <a:xfrm>
            <a:off x="7408055" y="5769009"/>
            <a:ext cx="935417" cy="4308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42" name="Object 5">
            <a:extLst>
              <a:ext uri="{FF2B5EF4-FFF2-40B4-BE49-F238E27FC236}">
                <a16:creationId xmlns:a16="http://schemas.microsoft.com/office/drawing/2014/main" id="{6A10D51A-E6CA-4380-9D54-78120C8512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928528"/>
              </p:ext>
            </p:extLst>
          </p:nvPr>
        </p:nvGraphicFramePr>
        <p:xfrm>
          <a:off x="6758739" y="5813800"/>
          <a:ext cx="9064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80" name="Equation" r:id="rId20" imgW="469800" imgH="241200" progId="Equation.DSMT4">
                  <p:embed/>
                </p:oleObj>
              </mc:Choice>
              <mc:Fallback>
                <p:oleObj name="Equation" r:id="rId20" imgW="469800" imgH="241200" progId="Equation.DSMT4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5799F0CC-202A-4805-A8E5-A6D6A91688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8739" y="5813800"/>
                        <a:ext cx="9064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5">
            <a:extLst>
              <a:ext uri="{FF2B5EF4-FFF2-40B4-BE49-F238E27FC236}">
                <a16:creationId xmlns:a16="http://schemas.microsoft.com/office/drawing/2014/main" id="{66DDD9C9-42AD-4E06-B2D8-91B5021ADB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580586"/>
              </p:ext>
            </p:extLst>
          </p:nvPr>
        </p:nvGraphicFramePr>
        <p:xfrm>
          <a:off x="8343472" y="3556842"/>
          <a:ext cx="103028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81" name="Equation" r:id="rId22" imgW="533160" imgH="228600" progId="Equation.DSMT4">
                  <p:embed/>
                </p:oleObj>
              </mc:Choice>
              <mc:Fallback>
                <p:oleObj name="Equation" r:id="rId22" imgW="533160" imgH="228600" progId="Equation.DSMT4">
                  <p:embed/>
                  <p:pic>
                    <p:nvPicPr>
                      <p:cNvPr id="42" name="Object 5">
                        <a:extLst>
                          <a:ext uri="{FF2B5EF4-FFF2-40B4-BE49-F238E27FC236}">
                            <a16:creationId xmlns:a16="http://schemas.microsoft.com/office/drawing/2014/main" id="{6A10D51A-E6CA-4380-9D54-78120C8512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3472" y="3556842"/>
                        <a:ext cx="103028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5">
            <a:extLst>
              <a:ext uri="{FF2B5EF4-FFF2-40B4-BE49-F238E27FC236}">
                <a16:creationId xmlns:a16="http://schemas.microsoft.com/office/drawing/2014/main" id="{5F9341D2-9ACF-46DF-AB0E-0CEB55AE5D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028923"/>
              </p:ext>
            </p:extLst>
          </p:nvPr>
        </p:nvGraphicFramePr>
        <p:xfrm>
          <a:off x="7430715" y="4625726"/>
          <a:ext cx="4159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82" name="Equation" r:id="rId24" imgW="215640" imgH="228600" progId="Equation.DSMT4">
                  <p:embed/>
                </p:oleObj>
              </mc:Choice>
              <mc:Fallback>
                <p:oleObj name="Equation" r:id="rId24" imgW="215640" imgH="228600" progId="Equation.DSMT4">
                  <p:embed/>
                  <p:pic>
                    <p:nvPicPr>
                      <p:cNvPr id="43" name="Object 5">
                        <a:extLst>
                          <a:ext uri="{FF2B5EF4-FFF2-40B4-BE49-F238E27FC236}">
                            <a16:creationId xmlns:a16="http://schemas.microsoft.com/office/drawing/2014/main" id="{66DDD9C9-42AD-4E06-B2D8-91B5021ADB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0715" y="4625726"/>
                        <a:ext cx="4159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E32151DE-72DC-414C-9F79-FDBF1E0607F2}"/>
              </a:ext>
            </a:extLst>
          </p:cNvPr>
          <p:cNvCxnSpPr>
            <a:cxnSpLocks/>
          </p:cNvCxnSpPr>
          <p:nvPr/>
        </p:nvCxnSpPr>
        <p:spPr bwMode="auto">
          <a:xfrm flipV="1">
            <a:off x="4630295" y="4069463"/>
            <a:ext cx="2950434" cy="1963787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6B0D3967-C0E9-46A6-A6CF-58CDD758500A}"/>
              </a:ext>
            </a:extLst>
          </p:cNvPr>
          <p:cNvSpPr txBox="1"/>
          <p:nvPr/>
        </p:nvSpPr>
        <p:spPr>
          <a:xfrm rot="19198810">
            <a:off x="4806905" y="4463911"/>
            <a:ext cx="210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the last case</a:t>
            </a:r>
            <a:endParaRPr lang="zh-CN" altLang="en-US" b="1" dirty="0"/>
          </a:p>
        </p:txBody>
      </p:sp>
      <p:graphicFrame>
        <p:nvGraphicFramePr>
          <p:cNvPr id="47" name="Object 5">
            <a:extLst>
              <a:ext uri="{FF2B5EF4-FFF2-40B4-BE49-F238E27FC236}">
                <a16:creationId xmlns:a16="http://schemas.microsoft.com/office/drawing/2014/main" id="{6B514170-6C36-47A9-89C9-761757EB99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464387"/>
              </p:ext>
            </p:extLst>
          </p:nvPr>
        </p:nvGraphicFramePr>
        <p:xfrm>
          <a:off x="2685213" y="5871325"/>
          <a:ext cx="23971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83" name="Equation" r:id="rId26" imgW="152280" imgH="203040" progId="Equation.DSMT4">
                  <p:embed/>
                </p:oleObj>
              </mc:Choice>
              <mc:Fallback>
                <p:oleObj name="Equation" r:id="rId26" imgW="152280" imgH="203040" progId="Equation.DSMT4">
                  <p:embed/>
                  <p:pic>
                    <p:nvPicPr>
                      <p:cNvPr id="36" name="Object 5">
                        <a:extLst>
                          <a:ext uri="{FF2B5EF4-FFF2-40B4-BE49-F238E27FC236}">
                            <a16:creationId xmlns:a16="http://schemas.microsoft.com/office/drawing/2014/main" id="{F5C62D49-49E2-493E-AC7A-F15854ACE2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213" y="5871325"/>
                        <a:ext cx="23971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1880582"/>
      </p:ext>
    </p:extLst>
  </p:cSld>
  <p:clrMapOvr>
    <a:masterClrMapping/>
  </p:clrMapOvr>
  <p:transition advTm="12526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3B44B13F-BB94-4F47-B409-635FAF8B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11362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Powell’s Dog Leg Method</a:t>
            </a:r>
            <a:endParaRPr lang="zh-CN" altLang="en-US" sz="3000" i="1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8B1F1E-D949-4661-BDC4-F595962C10B5}"/>
              </a:ext>
            </a:extLst>
          </p:cNvPr>
          <p:cNvSpPr txBox="1"/>
          <p:nvPr/>
        </p:nvSpPr>
        <p:spPr>
          <a:xfrm>
            <a:off x="810766" y="882523"/>
            <a:ext cx="1045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name </a:t>
            </a:r>
            <a:r>
              <a:rPr lang="en-US" altLang="zh-CN" i="1" dirty="0"/>
              <a:t>Dog Leg </a:t>
            </a:r>
            <a:r>
              <a:rPr lang="en-US" altLang="zh-CN" dirty="0"/>
              <a:t>is taken from golf: The fairway at a “dog leg hole” has a shape as the line from </a:t>
            </a:r>
            <a:r>
              <a:rPr lang="en-US" altLang="zh-CN" b="1" dirty="0"/>
              <a:t>x </a:t>
            </a:r>
            <a:r>
              <a:rPr lang="en-US" altLang="zh-CN" dirty="0"/>
              <a:t>(the tee point) via the end point of </a:t>
            </a:r>
            <a:r>
              <a:rPr lang="en-US" altLang="zh-CN" b="1" dirty="0"/>
              <a:t>a </a:t>
            </a:r>
            <a:r>
              <a:rPr lang="en-US" altLang="zh-CN" dirty="0"/>
              <a:t>to the end point of </a:t>
            </a:r>
            <a:r>
              <a:rPr lang="en-US" altLang="zh-CN" b="1" dirty="0" err="1"/>
              <a:t>h</a:t>
            </a:r>
            <a:r>
              <a:rPr lang="en-US" altLang="zh-CN" i="1" baseline="-25000" dirty="0" err="1"/>
              <a:t>dl</a:t>
            </a:r>
            <a:r>
              <a:rPr lang="en-US" altLang="zh-CN" dirty="0"/>
              <a:t> (the hole)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998EF85-71C6-4D33-8E99-07190A788F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35" t="16758" r="26032" b="21211"/>
          <a:stretch/>
        </p:blipFill>
        <p:spPr>
          <a:xfrm>
            <a:off x="7101512" y="2507779"/>
            <a:ext cx="4230011" cy="370523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AB98D3F-3CBB-4546-8F15-A4942E9F293D}"/>
              </a:ext>
            </a:extLst>
          </p:cNvPr>
          <p:cNvSpPr/>
          <p:nvPr/>
        </p:nvSpPr>
        <p:spPr bwMode="auto">
          <a:xfrm>
            <a:off x="8448291" y="3540154"/>
            <a:ext cx="1300293" cy="3439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F2F82FD-041C-4422-A734-939B0EB2EBB0}"/>
              </a:ext>
            </a:extLst>
          </p:cNvPr>
          <p:cNvSpPr/>
          <p:nvPr/>
        </p:nvSpPr>
        <p:spPr bwMode="auto">
          <a:xfrm>
            <a:off x="9163561" y="3670999"/>
            <a:ext cx="585024" cy="3439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91D3859-2AD9-4885-8A0B-A86101374287}"/>
              </a:ext>
            </a:extLst>
          </p:cNvPr>
          <p:cNvSpPr/>
          <p:nvPr/>
        </p:nvSpPr>
        <p:spPr bwMode="auto">
          <a:xfrm>
            <a:off x="7408056" y="4727864"/>
            <a:ext cx="345346" cy="3439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9ACCF45-17A3-43C1-9396-5B971D9F4064}"/>
              </a:ext>
            </a:extLst>
          </p:cNvPr>
          <p:cNvSpPr/>
          <p:nvPr/>
        </p:nvSpPr>
        <p:spPr bwMode="auto">
          <a:xfrm>
            <a:off x="7408055" y="5769009"/>
            <a:ext cx="935417" cy="4308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42" name="Object 5">
            <a:extLst>
              <a:ext uri="{FF2B5EF4-FFF2-40B4-BE49-F238E27FC236}">
                <a16:creationId xmlns:a16="http://schemas.microsoft.com/office/drawing/2014/main" id="{6A10D51A-E6CA-4380-9D54-78120C8512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8739" y="5813800"/>
          <a:ext cx="9064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45" name="Equation" r:id="rId4" imgW="469800" imgH="241200" progId="Equation.DSMT4">
                  <p:embed/>
                </p:oleObj>
              </mc:Choice>
              <mc:Fallback>
                <p:oleObj name="Equation" r:id="rId4" imgW="469800" imgH="241200" progId="Equation.DSMT4">
                  <p:embed/>
                  <p:pic>
                    <p:nvPicPr>
                      <p:cNvPr id="42" name="Object 5">
                        <a:extLst>
                          <a:ext uri="{FF2B5EF4-FFF2-40B4-BE49-F238E27FC236}">
                            <a16:creationId xmlns:a16="http://schemas.microsoft.com/office/drawing/2014/main" id="{6A10D51A-E6CA-4380-9D54-78120C8512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8739" y="5813800"/>
                        <a:ext cx="9064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5">
            <a:extLst>
              <a:ext uri="{FF2B5EF4-FFF2-40B4-BE49-F238E27FC236}">
                <a16:creationId xmlns:a16="http://schemas.microsoft.com/office/drawing/2014/main" id="{66DDD9C9-42AD-4E06-B2D8-91B5021ADB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43472" y="3556842"/>
          <a:ext cx="103028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46" name="Equation" r:id="rId6" imgW="533160" imgH="228600" progId="Equation.DSMT4">
                  <p:embed/>
                </p:oleObj>
              </mc:Choice>
              <mc:Fallback>
                <p:oleObj name="Equation" r:id="rId6" imgW="533160" imgH="228600" progId="Equation.DSMT4">
                  <p:embed/>
                  <p:pic>
                    <p:nvPicPr>
                      <p:cNvPr id="43" name="Object 5">
                        <a:extLst>
                          <a:ext uri="{FF2B5EF4-FFF2-40B4-BE49-F238E27FC236}">
                            <a16:creationId xmlns:a16="http://schemas.microsoft.com/office/drawing/2014/main" id="{66DDD9C9-42AD-4E06-B2D8-91B5021ADB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3472" y="3556842"/>
                        <a:ext cx="103028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5">
            <a:extLst>
              <a:ext uri="{FF2B5EF4-FFF2-40B4-BE49-F238E27FC236}">
                <a16:creationId xmlns:a16="http://schemas.microsoft.com/office/drawing/2014/main" id="{5F9341D2-9ACF-46DF-AB0E-0CEB55AE5D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30715" y="4625726"/>
          <a:ext cx="4159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47" name="Equation" r:id="rId8" imgW="215640" imgH="228600" progId="Equation.DSMT4">
                  <p:embed/>
                </p:oleObj>
              </mc:Choice>
              <mc:Fallback>
                <p:oleObj name="Equation" r:id="rId8" imgW="215640" imgH="228600" progId="Equation.DSMT4">
                  <p:embed/>
                  <p:pic>
                    <p:nvPicPr>
                      <p:cNvPr id="44" name="Object 5">
                        <a:extLst>
                          <a:ext uri="{FF2B5EF4-FFF2-40B4-BE49-F238E27FC236}">
                            <a16:creationId xmlns:a16="http://schemas.microsoft.com/office/drawing/2014/main" id="{5F9341D2-9ACF-46DF-AB0E-0CEB55AE5D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0715" y="4625726"/>
                        <a:ext cx="4159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457" name="Picture 9" descr="âgolf dog legâçå¾çæç´¢ç»æ">
            <a:extLst>
              <a:ext uri="{FF2B5EF4-FFF2-40B4-BE49-F238E27FC236}">
                <a16:creationId xmlns:a16="http://schemas.microsoft.com/office/drawing/2014/main" id="{3D0EACB4-B82F-491F-895E-EA3250730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226" y="2203454"/>
            <a:ext cx="2337421" cy="360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79081002-4011-4A9D-A5CE-86FE576CE90B}"/>
              </a:ext>
            </a:extLst>
          </p:cNvPr>
          <p:cNvSpPr txBox="1"/>
          <p:nvPr/>
        </p:nvSpPr>
        <p:spPr>
          <a:xfrm>
            <a:off x="3034669" y="5806440"/>
            <a:ext cx="2559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Dog Leg hole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5299149"/>
      </p:ext>
    </p:extLst>
  </p:cSld>
  <p:clrMapOvr>
    <a:masterClrMapping/>
  </p:clrMapOvr>
  <p:transition advTm="12526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3B44B13F-BB94-4F47-B409-635FAF8B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11362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 dirty="0">
                <a:ea typeface="楷体" panose="02010609060101010101" pitchFamily="49" charset="-122"/>
                <a:cs typeface="Calibri" panose="020F0502020204030204" pitchFamily="34" charset="0"/>
              </a:rPr>
              <a:t>Powell’s Dog Leg Method</a:t>
            </a:r>
            <a:endParaRPr lang="zh-CN" altLang="en-US" sz="3000" i="1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7FCD93A-C33E-487C-B783-957EF14A863E}"/>
              </a:ext>
            </a:extLst>
          </p:cNvPr>
          <p:cNvSpPr txBox="1"/>
          <p:nvPr/>
        </p:nvSpPr>
        <p:spPr>
          <a:xfrm>
            <a:off x="687226" y="905959"/>
            <a:ext cx="2855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Algo#7</a:t>
            </a:r>
            <a:r>
              <a:rPr lang="en-US" altLang="zh-CN" sz="2000" dirty="0"/>
              <a:t>: Dog Leg Method</a:t>
            </a:r>
            <a:endParaRPr lang="zh-CN" altLang="en-US" sz="20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BE3A9DB-BD6E-43ED-B737-BB717E082F5D}"/>
              </a:ext>
            </a:extLst>
          </p:cNvPr>
          <p:cNvSpPr/>
          <p:nvPr/>
        </p:nvSpPr>
        <p:spPr bwMode="auto">
          <a:xfrm>
            <a:off x="676656" y="914400"/>
            <a:ext cx="10552176" cy="5444455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FEF005-EE38-4A79-AE3B-F1D1DFF84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68" y="1428532"/>
            <a:ext cx="4678790" cy="4807860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7CE461C9-0DDD-45E7-AF2A-05B403C6CE6B}"/>
              </a:ext>
            </a:extLst>
          </p:cNvPr>
          <p:cNvSpPr txBox="1"/>
          <p:nvPr/>
        </p:nvSpPr>
        <p:spPr>
          <a:xfrm>
            <a:off x="3704616" y="2384378"/>
            <a:ext cx="7598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/>
              <a:t>(Eq. 6)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2FB198A-C768-4D2E-B4DC-FFED54E5E6BC}"/>
              </a:ext>
            </a:extLst>
          </p:cNvPr>
          <p:cNvSpPr txBox="1"/>
          <p:nvPr/>
        </p:nvSpPr>
        <p:spPr>
          <a:xfrm>
            <a:off x="2699814" y="2865804"/>
            <a:ext cx="88750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/>
              <a:t>(</a:t>
            </a:r>
            <a:r>
              <a:rPr lang="en-US" altLang="zh-CN" sz="1200" dirty="0" err="1"/>
              <a:t>Algo</a:t>
            </a:r>
            <a:r>
              <a:rPr lang="en-US" altLang="zh-CN" sz="1200" dirty="0"/>
              <a:t># 6)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70956011"/>
      </p:ext>
    </p:extLst>
  </p:cSld>
  <p:clrMapOvr>
    <a:masterClrMapping/>
  </p:clrMapOvr>
  <p:transition advTm="12526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âq and a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800" y="1927698"/>
            <a:ext cx="41148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425167"/>
      </p:ext>
    </p:extLst>
  </p:cSld>
  <p:clrMapOvr>
    <a:masterClrMapping/>
  </p:clrMapOvr>
  <p:transition advTm="12526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Basic Concepts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318D8F-87FB-4B0A-B3AA-0F13A5D62BE1}"/>
              </a:ext>
            </a:extLst>
          </p:cNvPr>
          <p:cNvSpPr txBox="1"/>
          <p:nvPr/>
        </p:nvSpPr>
        <p:spPr>
          <a:xfrm>
            <a:off x="804672" y="851922"/>
            <a:ext cx="10506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ssume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that the function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is differentiable and so smooth that the Taylor expansion is valid,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F6C42DC0-5635-4A2F-BA25-24AEAD46DC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223359"/>
              </p:ext>
            </p:extLst>
          </p:nvPr>
        </p:nvGraphicFramePr>
        <p:xfrm>
          <a:off x="2606675" y="1503363"/>
          <a:ext cx="59912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98" name="Equation" r:id="rId3" imgW="3187440" imgH="393480" progId="Equation.DSMT4">
                  <p:embed/>
                </p:oleObj>
              </mc:Choice>
              <mc:Fallback>
                <p:oleObj name="Equation" r:id="rId3" imgW="3187440" imgH="39348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F6C42DC0-5635-4A2F-BA25-24AEAD46D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1503363"/>
                        <a:ext cx="59912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2C73550-C38F-474C-80C3-21583DE132EB}"/>
              </a:ext>
            </a:extLst>
          </p:cNvPr>
          <p:cNvSpPr txBox="1"/>
          <p:nvPr/>
        </p:nvSpPr>
        <p:spPr>
          <a:xfrm>
            <a:off x="804672" y="2248374"/>
            <a:ext cx="675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</a:rPr>
              <a:t>w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here </a:t>
            </a:r>
            <a:r>
              <a:rPr lang="en-US" altLang="zh-CN" b="1" dirty="0">
                <a:solidFill>
                  <a:srgbClr val="000000"/>
                </a:solidFill>
              </a:rPr>
              <a:t>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is the gradient and </a:t>
            </a:r>
            <a:r>
              <a:rPr lang="en-US" altLang="zh-CN" b="1" dirty="0">
                <a:solidFill>
                  <a:srgbClr val="000000"/>
                </a:solidFill>
              </a:rPr>
              <a:t>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is the Hessian,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D740DD74-6E12-462A-9C3F-62040F8DCD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7716" y="2286318"/>
          <a:ext cx="7397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99" name="Equation" r:id="rId5" imgW="393480" imgH="253800" progId="Equation.DSMT4">
                  <p:embed/>
                </p:oleObj>
              </mc:Choice>
              <mc:Fallback>
                <p:oleObj name="Equation" r:id="rId5" imgW="393480" imgH="253800" progId="Equation.DSMT4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D740DD74-6E12-462A-9C3F-62040F8DCD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716" y="2286318"/>
                        <a:ext cx="7397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3B6A93CA-E2A2-4545-803B-D7B6CDB598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6619" y="2277353"/>
          <a:ext cx="7635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00" name="Equation" r:id="rId7" imgW="406080" imgH="253800" progId="Equation.DSMT4">
                  <p:embed/>
                </p:oleObj>
              </mc:Choice>
              <mc:Fallback>
                <p:oleObj name="Equation" r:id="rId7" imgW="406080" imgH="253800" progId="Equation.DSMT4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3B6A93CA-E2A2-4545-803B-D7B6CDB598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6619" y="2277353"/>
                        <a:ext cx="76358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303E0526-C91D-458C-AA61-68C29A743249}"/>
              </a:ext>
            </a:extLst>
          </p:cNvPr>
          <p:cNvSpPr txBox="1"/>
          <p:nvPr/>
        </p:nvSpPr>
        <p:spPr>
          <a:xfrm>
            <a:off x="817299" y="2984167"/>
            <a:ext cx="7999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It is easy to verify that,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C04982E1-3F55-47AD-9B0F-542F5F3F9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395174"/>
              </p:ext>
            </p:extLst>
          </p:nvPr>
        </p:nvGraphicFramePr>
        <p:xfrm>
          <a:off x="3629245" y="3447599"/>
          <a:ext cx="188595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01" name="Equation" r:id="rId9" imgW="1002960" imgH="431640" progId="Equation.DSMT4">
                  <p:embed/>
                </p:oleObj>
              </mc:Choice>
              <mc:Fallback>
                <p:oleObj name="Equation" r:id="rId9" imgW="1002960" imgH="431640" progId="Equation.DSMT4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E12DA819-7D14-4C97-8FDD-7CF52C88EC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245" y="3447599"/>
                        <a:ext cx="188595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44416"/>
      </p:ext>
    </p:extLst>
  </p:cSld>
  <p:clrMapOvr>
    <a:masterClrMapping/>
  </p:clrMapOvr>
  <p:transition advTm="12526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Basic Concepts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4285DC-3C1F-400B-BCFD-2D895F966065}"/>
              </a:ext>
            </a:extLst>
          </p:cNvPr>
          <p:cNvSpPr txBox="1"/>
          <p:nvPr/>
        </p:nvSpPr>
        <p:spPr>
          <a:xfrm>
            <a:off x="804672" y="1040183"/>
            <a:ext cx="6930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Theorem 1</a:t>
            </a:r>
            <a:r>
              <a:rPr lang="en-US" altLang="zh-CN" dirty="0"/>
              <a:t>: Necessary condition for a local minimizer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293215-3DAA-4192-A80C-04A43A84EF17}"/>
              </a:ext>
            </a:extLst>
          </p:cNvPr>
          <p:cNvSpPr txBox="1"/>
          <p:nvPr/>
        </p:nvSpPr>
        <p:spPr>
          <a:xfrm>
            <a:off x="841248" y="1576631"/>
            <a:ext cx="5193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     is a local minimizer, then </a:t>
            </a:r>
            <a:endParaRPr lang="zh-CN" altLang="en-US" dirty="0"/>
          </a:p>
        </p:txBody>
      </p:sp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CEC46B6F-C5B5-4314-80E7-1EAF82FF43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549971"/>
              </p:ext>
            </p:extLst>
          </p:nvPr>
        </p:nvGraphicFramePr>
        <p:xfrm>
          <a:off x="1245583" y="1597108"/>
          <a:ext cx="3095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34" name="Equation" r:id="rId3" imgW="164880" imgH="190440" progId="Equation.DSMT4">
                  <p:embed/>
                </p:oleObj>
              </mc:Choice>
              <mc:Fallback>
                <p:oleObj name="Equation" r:id="rId3" imgW="164880" imgH="190440" progId="Equation.DSMT4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99D4B55C-4D65-4F6E-AEB3-B9C16DDE86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583" y="1597108"/>
                        <a:ext cx="30956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>
            <a:extLst>
              <a:ext uri="{FF2B5EF4-FFF2-40B4-BE49-F238E27FC236}">
                <a16:creationId xmlns:a16="http://schemas.microsoft.com/office/drawing/2014/main" id="{713110F5-0CD9-4071-A11F-32F9F340BB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397603"/>
              </p:ext>
            </p:extLst>
          </p:nvPr>
        </p:nvGraphicFramePr>
        <p:xfrm>
          <a:off x="4060825" y="2078038"/>
          <a:ext cx="12636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35" name="Equation" r:id="rId5" imgW="672840" imgH="279360" progId="Equation.DSMT4">
                  <p:embed/>
                </p:oleObj>
              </mc:Choice>
              <mc:Fallback>
                <p:oleObj name="Equation" r:id="rId5" imgW="672840" imgH="27936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F6C42DC0-5635-4A2F-BA25-24AEAD46D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2078038"/>
                        <a:ext cx="12636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3A848B7D-C495-4909-8CDA-EA3A5DD0228A}"/>
              </a:ext>
            </a:extLst>
          </p:cNvPr>
          <p:cNvSpPr/>
          <p:nvPr/>
        </p:nvSpPr>
        <p:spPr bwMode="auto">
          <a:xfrm>
            <a:off x="676656" y="1040183"/>
            <a:ext cx="10552176" cy="1639009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C4A55F3-1252-41C4-9B9D-C3ED89567378}"/>
              </a:ext>
            </a:extLst>
          </p:cNvPr>
          <p:cNvSpPr txBox="1"/>
          <p:nvPr/>
        </p:nvSpPr>
        <p:spPr>
          <a:xfrm>
            <a:off x="804672" y="2850695"/>
            <a:ext cx="386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Definition 2</a:t>
            </a:r>
            <a:r>
              <a:rPr lang="en-US" altLang="zh-CN" dirty="0"/>
              <a:t>: Stationary point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557335A-D8B9-4275-B7AD-70D854B95950}"/>
              </a:ext>
            </a:extLst>
          </p:cNvPr>
          <p:cNvSpPr txBox="1"/>
          <p:nvPr/>
        </p:nvSpPr>
        <p:spPr>
          <a:xfrm>
            <a:off x="804672" y="3368855"/>
            <a:ext cx="252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                 ,                    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D9F0DD9-AF62-4F15-940C-27CFBF871DD0}"/>
              </a:ext>
            </a:extLst>
          </p:cNvPr>
          <p:cNvSpPr txBox="1"/>
          <p:nvPr/>
        </p:nvSpPr>
        <p:spPr>
          <a:xfrm>
            <a:off x="810768" y="3905303"/>
            <a:ext cx="910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then      is said to be a stationary point for </a:t>
            </a:r>
            <a:r>
              <a:rPr lang="en-US" altLang="zh-CN" i="1" dirty="0"/>
              <a:t>F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graphicFrame>
        <p:nvGraphicFramePr>
          <p:cNvPr id="30" name="Object 5">
            <a:extLst>
              <a:ext uri="{FF2B5EF4-FFF2-40B4-BE49-F238E27FC236}">
                <a16:creationId xmlns:a16="http://schemas.microsoft.com/office/drawing/2014/main" id="{B49B2377-CB79-4CED-82BC-61049711C8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909544"/>
              </p:ext>
            </p:extLst>
          </p:nvPr>
        </p:nvGraphicFramePr>
        <p:xfrm>
          <a:off x="1519238" y="3946335"/>
          <a:ext cx="3111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36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1FD57ECE-919A-4FBC-8C3B-F9DDC64BC0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3946335"/>
                        <a:ext cx="3111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3B0EECBD-1338-44AB-A0E3-DCF036767410}"/>
              </a:ext>
            </a:extLst>
          </p:cNvPr>
          <p:cNvSpPr/>
          <p:nvPr/>
        </p:nvSpPr>
        <p:spPr bwMode="auto">
          <a:xfrm>
            <a:off x="676656" y="2850695"/>
            <a:ext cx="10552176" cy="1639009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32" name="Object 5">
            <a:extLst>
              <a:ext uri="{FF2B5EF4-FFF2-40B4-BE49-F238E27FC236}">
                <a16:creationId xmlns:a16="http://schemas.microsoft.com/office/drawing/2014/main" id="{59715E40-4021-4EBC-B97C-AA6330B86B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036533"/>
              </p:ext>
            </p:extLst>
          </p:nvPr>
        </p:nvGraphicFramePr>
        <p:xfrm>
          <a:off x="1231804" y="3388660"/>
          <a:ext cx="12636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37" name="Equation" r:id="rId9" imgW="672840" imgH="253800" progId="Equation.DSMT4">
                  <p:embed/>
                </p:oleObj>
              </mc:Choice>
              <mc:Fallback>
                <p:oleObj name="Equation" r:id="rId9" imgW="672840" imgH="253800" progId="Equation.DSMT4">
                  <p:embed/>
                  <p:pic>
                    <p:nvPicPr>
                      <p:cNvPr id="19" name="Object 5">
                        <a:extLst>
                          <a:ext uri="{FF2B5EF4-FFF2-40B4-BE49-F238E27FC236}">
                            <a16:creationId xmlns:a16="http://schemas.microsoft.com/office/drawing/2014/main" id="{713110F5-0CD9-4071-A11F-32F9F340BB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804" y="3388660"/>
                        <a:ext cx="12636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752856" y="4642919"/>
            <a:ext cx="10741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local minimizer (or maximizer) is also a stationary point. A stationary point which is neither a local maximizer nor a local minimizer is called a </a:t>
            </a:r>
            <a:r>
              <a:rPr lang="en-US" altLang="zh-CN" b="1" dirty="0">
                <a:solidFill>
                  <a:srgbClr val="FF0000"/>
                </a:solidFill>
              </a:rPr>
              <a:t>saddle point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131366"/>
      </p:ext>
    </p:extLst>
  </p:cSld>
  <p:clrMapOvr>
    <a:masterClrMapping/>
  </p:clrMapOvr>
  <p:transition advTm="12526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Basic Concepts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4285DC-3C1F-400B-BCFD-2D895F966065}"/>
              </a:ext>
            </a:extLst>
          </p:cNvPr>
          <p:cNvSpPr txBox="1"/>
          <p:nvPr/>
        </p:nvSpPr>
        <p:spPr>
          <a:xfrm>
            <a:off x="804672" y="1040183"/>
            <a:ext cx="687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Theorem 2</a:t>
            </a:r>
            <a:r>
              <a:rPr lang="en-US" altLang="zh-CN" dirty="0"/>
              <a:t>: Sufficient condition for a local minimizer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293215-3DAA-4192-A80C-04A43A84EF17}"/>
              </a:ext>
            </a:extLst>
          </p:cNvPr>
          <p:cNvSpPr txBox="1"/>
          <p:nvPr/>
        </p:nvSpPr>
        <p:spPr>
          <a:xfrm>
            <a:off x="841248" y="1576631"/>
            <a:ext cx="10131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Assume that      is a stationary point and that             is positive definite, then  </a:t>
            </a:r>
            <a:endParaRPr lang="zh-CN" altLang="en-US" dirty="0"/>
          </a:p>
        </p:txBody>
      </p:sp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CEC46B6F-C5B5-4314-80E7-1EAF82FF43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380897"/>
              </p:ext>
            </p:extLst>
          </p:nvPr>
        </p:nvGraphicFramePr>
        <p:xfrm>
          <a:off x="2516453" y="1597089"/>
          <a:ext cx="3095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77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18" name="Object 5">
                        <a:extLst>
                          <a:ext uri="{FF2B5EF4-FFF2-40B4-BE49-F238E27FC236}">
                            <a16:creationId xmlns:a16="http://schemas.microsoft.com/office/drawing/2014/main" id="{CEC46B6F-C5B5-4314-80E7-1EAF82FF43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453" y="1597089"/>
                        <a:ext cx="3095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3A848B7D-C495-4909-8CDA-EA3A5DD0228A}"/>
              </a:ext>
            </a:extLst>
          </p:cNvPr>
          <p:cNvSpPr/>
          <p:nvPr/>
        </p:nvSpPr>
        <p:spPr bwMode="auto">
          <a:xfrm>
            <a:off x="676656" y="1040183"/>
            <a:ext cx="10552176" cy="1639009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778CC85-B5ED-4983-A19C-70264C2FB011}"/>
              </a:ext>
            </a:extLst>
          </p:cNvPr>
          <p:cNvSpPr txBox="1"/>
          <p:nvPr/>
        </p:nvSpPr>
        <p:spPr>
          <a:xfrm>
            <a:off x="676656" y="3013501"/>
            <a:ext cx="10741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            is negative definite, then      is a local maximizer. If               is indefinite (</a:t>
            </a:r>
            <a:r>
              <a:rPr lang="en-US" altLang="zh-CN" dirty="0" err="1"/>
              <a:t>ie</a:t>
            </a:r>
            <a:r>
              <a:rPr lang="en-US" altLang="zh-CN" dirty="0"/>
              <a:t>. it has both positive and negative eigenvalues), then     is a saddle point </a:t>
            </a:r>
            <a:endParaRPr lang="zh-CN" altLang="en-US" dirty="0"/>
          </a:p>
        </p:txBody>
      </p:sp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B8CB223E-DF55-40F7-8CE5-F4ABF92B3E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429587"/>
              </p:ext>
            </p:extLst>
          </p:nvPr>
        </p:nvGraphicFramePr>
        <p:xfrm>
          <a:off x="6428930" y="1603697"/>
          <a:ext cx="85883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78" name="Equation" r:id="rId5" imgW="457200" imgH="253800" progId="Equation.DSMT4">
                  <p:embed/>
                </p:oleObj>
              </mc:Choice>
              <mc:Fallback>
                <p:oleObj name="Equation" r:id="rId5" imgW="457200" imgH="253800" progId="Equation.DSMT4">
                  <p:embed/>
                  <p:pic>
                    <p:nvPicPr>
                      <p:cNvPr id="19" name="Object 5">
                        <a:extLst>
                          <a:ext uri="{FF2B5EF4-FFF2-40B4-BE49-F238E27FC236}">
                            <a16:creationId xmlns:a16="http://schemas.microsoft.com/office/drawing/2014/main" id="{713110F5-0CD9-4071-A11F-32F9F340BB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8930" y="1603697"/>
                        <a:ext cx="858838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FF66B083-34CB-4E0E-A71A-5108D064C2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03024"/>
              </p:ext>
            </p:extLst>
          </p:nvPr>
        </p:nvGraphicFramePr>
        <p:xfrm>
          <a:off x="909637" y="2032064"/>
          <a:ext cx="3095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79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18" name="Object 5">
                        <a:extLst>
                          <a:ext uri="{FF2B5EF4-FFF2-40B4-BE49-F238E27FC236}">
                            <a16:creationId xmlns:a16="http://schemas.microsoft.com/office/drawing/2014/main" id="{CEC46B6F-C5B5-4314-80E7-1EAF82FF43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7" y="2032064"/>
                        <a:ext cx="3095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883608-4102-40C2-9359-70638F8769DE}"/>
              </a:ext>
            </a:extLst>
          </p:cNvPr>
          <p:cNvSpPr txBox="1"/>
          <p:nvPr/>
        </p:nvSpPr>
        <p:spPr>
          <a:xfrm>
            <a:off x="1216152" y="2005374"/>
            <a:ext cx="3605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is a local minimizer</a:t>
            </a:r>
            <a:endParaRPr lang="zh-CN" altLang="en-US" dirty="0"/>
          </a:p>
        </p:txBody>
      </p:sp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20F5F08E-A2D3-46F1-914B-D2A61865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780325"/>
              </p:ext>
            </p:extLst>
          </p:nvPr>
        </p:nvGraphicFramePr>
        <p:xfrm>
          <a:off x="1064418" y="3040933"/>
          <a:ext cx="85883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80" name="Equation" r:id="rId8" imgW="457200" imgH="253800" progId="Equation.DSMT4">
                  <p:embed/>
                </p:oleObj>
              </mc:Choice>
              <mc:Fallback>
                <p:oleObj name="Equation" r:id="rId8" imgW="457200" imgH="253800" progId="Equation.DSMT4">
                  <p:embed/>
                  <p:pic>
                    <p:nvPicPr>
                      <p:cNvPr id="15" name="Object 5">
                        <a:extLst>
                          <a:ext uri="{FF2B5EF4-FFF2-40B4-BE49-F238E27FC236}">
                            <a16:creationId xmlns:a16="http://schemas.microsoft.com/office/drawing/2014/main" id="{B8CB223E-DF55-40F7-8CE5-F4ABF92B3E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418" y="3040933"/>
                        <a:ext cx="858838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>
            <a:extLst>
              <a:ext uri="{FF2B5EF4-FFF2-40B4-BE49-F238E27FC236}">
                <a16:creationId xmlns:a16="http://schemas.microsoft.com/office/drawing/2014/main" id="{8F9CC0F0-EC25-42C4-8F36-F956863AE1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802742"/>
              </p:ext>
            </p:extLst>
          </p:nvPr>
        </p:nvGraphicFramePr>
        <p:xfrm>
          <a:off x="5034407" y="3040933"/>
          <a:ext cx="3095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81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18" name="Object 5">
                        <a:extLst>
                          <a:ext uri="{FF2B5EF4-FFF2-40B4-BE49-F238E27FC236}">
                            <a16:creationId xmlns:a16="http://schemas.microsoft.com/office/drawing/2014/main" id="{CEC46B6F-C5B5-4314-80E7-1EAF82FF43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407" y="3040933"/>
                        <a:ext cx="3095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">
            <a:extLst>
              <a:ext uri="{FF2B5EF4-FFF2-40B4-BE49-F238E27FC236}">
                <a16:creationId xmlns:a16="http://schemas.microsoft.com/office/drawing/2014/main" id="{2884780B-FDAC-4D26-B513-C17DCFE245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71083"/>
              </p:ext>
            </p:extLst>
          </p:nvPr>
        </p:nvGraphicFramePr>
        <p:xfrm>
          <a:off x="8333867" y="3040933"/>
          <a:ext cx="85883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82" name="Equation" r:id="rId10" imgW="457200" imgH="253800" progId="Equation.DSMT4">
                  <p:embed/>
                </p:oleObj>
              </mc:Choice>
              <mc:Fallback>
                <p:oleObj name="Equation" r:id="rId10" imgW="457200" imgH="253800" progId="Equation.DSMT4">
                  <p:embed/>
                  <p:pic>
                    <p:nvPicPr>
                      <p:cNvPr id="20" name="Object 5">
                        <a:extLst>
                          <a:ext uri="{FF2B5EF4-FFF2-40B4-BE49-F238E27FC236}">
                            <a16:creationId xmlns:a16="http://schemas.microsoft.com/office/drawing/2014/main" id="{20F5F08E-A2D3-46F1-914B-D2A61865FB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3867" y="3040933"/>
                        <a:ext cx="858838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">
            <a:extLst>
              <a:ext uri="{FF2B5EF4-FFF2-40B4-BE49-F238E27FC236}">
                <a16:creationId xmlns:a16="http://schemas.microsoft.com/office/drawing/2014/main" id="{4E531F18-52B2-48DA-BCBC-6260AD966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333241"/>
              </p:ext>
            </p:extLst>
          </p:nvPr>
        </p:nvGraphicFramePr>
        <p:xfrm>
          <a:off x="7050869" y="3410820"/>
          <a:ext cx="3095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83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21" name="Object 5">
                        <a:extLst>
                          <a:ext uri="{FF2B5EF4-FFF2-40B4-BE49-F238E27FC236}">
                            <a16:creationId xmlns:a16="http://schemas.microsoft.com/office/drawing/2014/main" id="{8F9CC0F0-EC25-42C4-8F36-F956863AE1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869" y="3410820"/>
                        <a:ext cx="3095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1725324"/>
      </p:ext>
    </p:extLst>
  </p:cSld>
  <p:clrMapOvr>
    <a:masterClrMapping/>
  </p:clrMapOvr>
  <p:transition advTm="12526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5" y="76200"/>
            <a:ext cx="8153400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Outline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572294" y="931866"/>
            <a:ext cx="10771442" cy="460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Non-linear Least Squares</a:t>
            </a:r>
          </a:p>
          <a:p>
            <a:pPr lvl="2">
              <a:spcBef>
                <a:spcPct val="20000"/>
              </a:spcBef>
              <a:buFontTx/>
              <a:buChar char="•"/>
              <a:defRPr/>
            </a:pP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General Methods for Non-linear Optimization</a:t>
            </a:r>
          </a:p>
          <a:p>
            <a:pPr lvl="3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Basic Concepts</a:t>
            </a:r>
          </a:p>
          <a:p>
            <a:pPr lvl="3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Descent Methods</a:t>
            </a:r>
          </a:p>
          <a:p>
            <a:pPr lvl="2">
              <a:spcBef>
                <a:spcPct val="20000"/>
              </a:spcBef>
              <a:buFontTx/>
              <a:buChar char="•"/>
              <a:defRPr/>
            </a:pP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Non-linear Least Squares Problems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endParaRPr lang="en-US" altLang="zh-CN" sz="2800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844242"/>
      </p:ext>
    </p:extLst>
  </p:cSld>
  <p:clrMapOvr>
    <a:masterClrMapping/>
  </p:clrMapOvr>
  <p:transition advTm="12526"/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61204</TotalTime>
  <Words>2860</Words>
  <Application>Microsoft Office PowerPoint</Application>
  <PresentationFormat>宽屏</PresentationFormat>
  <Paragraphs>396</Paragraphs>
  <Slides>57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3" baseType="lpstr">
      <vt:lpstr>Arial</vt:lpstr>
      <vt:lpstr>Calibri</vt:lpstr>
      <vt:lpstr>Times New Roman</vt:lpstr>
      <vt:lpstr>Wingdings</vt:lpstr>
      <vt:lpstr>Blank Presentation</vt:lpstr>
      <vt:lpstr>Equation</vt:lpstr>
      <vt:lpstr>PowerPoint 演示文稿</vt:lpstr>
      <vt:lpstr>Why is least squares an important problem?</vt:lpstr>
      <vt:lpstr>Outline</vt:lpstr>
      <vt:lpstr>Basic Concepts</vt:lpstr>
      <vt:lpstr>Basic Concepts</vt:lpstr>
      <vt:lpstr>Basic Concepts</vt:lpstr>
      <vt:lpstr>Basic Concepts</vt:lpstr>
      <vt:lpstr>Basic Concepts</vt:lpstr>
      <vt:lpstr>Outline</vt:lpstr>
      <vt:lpstr>Descent Methods</vt:lpstr>
      <vt:lpstr>Descent Methods</vt:lpstr>
      <vt:lpstr>Descent Methods</vt:lpstr>
      <vt:lpstr>2-phase methods: General Algorithm Framework</vt:lpstr>
      <vt:lpstr>2-phase methods: steepest descent to compute the descent direction </vt:lpstr>
      <vt:lpstr>2-phase methods: steepest descent to compute the descent direction </vt:lpstr>
      <vt:lpstr>2-phase methods: Newton’s method to compute the descent direction </vt:lpstr>
      <vt:lpstr>2-phase methods: Newton’s method to compute the descent direction </vt:lpstr>
      <vt:lpstr>2-phase methods: Newton’s method to compute the descent direction </vt:lpstr>
      <vt:lpstr>2-phase methods: General Algorithm Framework</vt:lpstr>
      <vt:lpstr>2-phase methods: Line search to find the step length </vt:lpstr>
      <vt:lpstr>PowerPoint 演示文稿</vt:lpstr>
      <vt:lpstr>Descent Methods</vt:lpstr>
      <vt:lpstr>1-phase methods: approximation model for F</vt:lpstr>
      <vt:lpstr>1-phase methods: trust region method</vt:lpstr>
      <vt:lpstr>PowerPoint 演示文稿</vt:lpstr>
      <vt:lpstr>PowerPoint 演示文稿</vt:lpstr>
      <vt:lpstr>Descent Methods</vt:lpstr>
      <vt:lpstr>PowerPoint 演示文稿</vt:lpstr>
      <vt:lpstr>PowerPoint 演示文稿</vt:lpstr>
      <vt:lpstr>1-phase methods: damped method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Steve Seitz</dc:creator>
  <cp:lastModifiedBy>lin</cp:lastModifiedBy>
  <cp:revision>6423</cp:revision>
  <cp:lastPrinted>2024-08-30T03:13:50Z</cp:lastPrinted>
  <dcterms:created xsi:type="dcterms:W3CDTF">1998-05-10T17:20:27Z</dcterms:created>
  <dcterms:modified xsi:type="dcterms:W3CDTF">2025-03-10T07:16:27Z</dcterms:modified>
</cp:coreProperties>
</file>