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4"/>
  </p:notesMasterIdLst>
  <p:handoutMasterIdLst>
    <p:handoutMasterId r:id="rId55"/>
  </p:handoutMasterIdLst>
  <p:sldIdLst>
    <p:sldId id="269" r:id="rId2"/>
    <p:sldId id="835" r:id="rId3"/>
    <p:sldId id="543" r:id="rId4"/>
    <p:sldId id="750" r:id="rId5"/>
    <p:sldId id="786" r:id="rId6"/>
    <p:sldId id="827" r:id="rId7"/>
    <p:sldId id="828" r:id="rId8"/>
    <p:sldId id="829" r:id="rId9"/>
    <p:sldId id="830" r:id="rId10"/>
    <p:sldId id="831" r:id="rId11"/>
    <p:sldId id="787" r:id="rId12"/>
    <p:sldId id="788" r:id="rId13"/>
    <p:sldId id="789" r:id="rId14"/>
    <p:sldId id="790" r:id="rId15"/>
    <p:sldId id="791" r:id="rId16"/>
    <p:sldId id="793" r:id="rId17"/>
    <p:sldId id="792" r:id="rId18"/>
    <p:sldId id="796" r:id="rId19"/>
    <p:sldId id="797" r:id="rId20"/>
    <p:sldId id="794" r:id="rId21"/>
    <p:sldId id="795" r:id="rId22"/>
    <p:sldId id="798" r:id="rId23"/>
    <p:sldId id="799" r:id="rId24"/>
    <p:sldId id="800" r:id="rId25"/>
    <p:sldId id="801" r:id="rId26"/>
    <p:sldId id="802" r:id="rId27"/>
    <p:sldId id="803" r:id="rId28"/>
    <p:sldId id="804" r:id="rId29"/>
    <p:sldId id="805" r:id="rId30"/>
    <p:sldId id="806" r:id="rId31"/>
    <p:sldId id="807" r:id="rId32"/>
    <p:sldId id="808" r:id="rId33"/>
    <p:sldId id="809" r:id="rId34"/>
    <p:sldId id="811" r:id="rId35"/>
    <p:sldId id="812" r:id="rId36"/>
    <p:sldId id="813" r:id="rId37"/>
    <p:sldId id="814" r:id="rId38"/>
    <p:sldId id="815" r:id="rId39"/>
    <p:sldId id="816" r:id="rId40"/>
    <p:sldId id="818" r:id="rId41"/>
    <p:sldId id="817" r:id="rId42"/>
    <p:sldId id="820" r:id="rId43"/>
    <p:sldId id="821" r:id="rId44"/>
    <p:sldId id="826" r:id="rId45"/>
    <p:sldId id="823" r:id="rId46"/>
    <p:sldId id="822" r:id="rId47"/>
    <p:sldId id="824" r:id="rId48"/>
    <p:sldId id="825" r:id="rId49"/>
    <p:sldId id="832" r:id="rId50"/>
    <p:sldId id="834" r:id="rId51"/>
    <p:sldId id="833" r:id="rId52"/>
    <p:sldId id="747" r:id="rId53"/>
  </p:sldIdLst>
  <p:sldSz cx="12192000" cy="6858000"/>
  <p:notesSz cx="7099300" cy="10234613"/>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33"/>
    <a:srgbClr val="660066"/>
    <a:srgbClr val="FFFF00"/>
    <a:srgbClr val="990000"/>
    <a:srgbClr val="FF3300"/>
    <a:srgbClr val="CC3399"/>
    <a:srgbClr val="FF0000"/>
    <a:srgbClr val="FF6600"/>
    <a:srgbClr val="FF5050"/>
    <a:srgbClr val="DF73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2" autoAdjust="0"/>
    <p:restoredTop sz="95388" autoAdjust="0"/>
  </p:normalViewPr>
  <p:slideViewPr>
    <p:cSldViewPr snapToGrid="0" snapToObjects="1">
      <p:cViewPr varScale="1">
        <p:scale>
          <a:sx n="116" d="100"/>
          <a:sy n="116" d="100"/>
        </p:scale>
        <p:origin x="360" y="6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2"/>
    </p:cViewPr>
  </p:sorterViewPr>
  <p:notesViewPr>
    <p:cSldViewPr snapToGrid="0" snapToObjects="1">
      <p:cViewPr varScale="1">
        <p:scale>
          <a:sx n="63" d="100"/>
          <a:sy n="63" d="100"/>
        </p:scale>
        <p:origin x="-2604" y="-114"/>
      </p:cViewPr>
      <p:guideLst>
        <p:guide orient="horz" pos="3224"/>
        <p:guide pos="2237"/>
      </p:guideLst>
    </p:cSldViewPr>
  </p:notesViewPr>
  <p:gridSpacing cx="76330" cy="7633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56.wmf"/><Relationship Id="rId1" Type="http://schemas.openxmlformats.org/officeDocument/2006/relationships/image" Target="../media/image61.wmf"/><Relationship Id="rId5" Type="http://schemas.openxmlformats.org/officeDocument/2006/relationships/image" Target="../media/image64.wmf"/><Relationship Id="rId4"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 Id="rId5" Type="http://schemas.openxmlformats.org/officeDocument/2006/relationships/image" Target="../media/image80.wmf"/><Relationship Id="rId4" Type="http://schemas.openxmlformats.org/officeDocument/2006/relationships/image" Target="../media/image7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5" Type="http://schemas.openxmlformats.org/officeDocument/2006/relationships/image" Target="../media/image112.wmf"/><Relationship Id="rId4" Type="http://schemas.openxmlformats.org/officeDocument/2006/relationships/image" Target="../media/image11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90.wmf"/><Relationship Id="rId1" Type="http://schemas.openxmlformats.org/officeDocument/2006/relationships/image" Target="../media/image113.wmf"/><Relationship Id="rId4" Type="http://schemas.openxmlformats.org/officeDocument/2006/relationships/image" Target="../media/image115.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93.wmf"/><Relationship Id="rId4" Type="http://schemas.openxmlformats.org/officeDocument/2006/relationships/image" Target="../media/image118.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4" Type="http://schemas.openxmlformats.org/officeDocument/2006/relationships/image" Target="../media/image12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0.wmf"/><Relationship Id="rId6" Type="http://schemas.openxmlformats.org/officeDocument/2006/relationships/image" Target="../media/image129.wmf"/><Relationship Id="rId5" Type="http://schemas.openxmlformats.org/officeDocument/2006/relationships/image" Target="../media/image128.wmf"/><Relationship Id="rId4" Type="http://schemas.openxmlformats.org/officeDocument/2006/relationships/image" Target="../media/image12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1.wmf"/><Relationship Id="rId2" Type="http://schemas.openxmlformats.org/officeDocument/2006/relationships/image" Target="../media/image120.wmf"/><Relationship Id="rId1" Type="http://schemas.openxmlformats.org/officeDocument/2006/relationships/image" Target="../media/image130.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16.wmf"/><Relationship Id="rId7" Type="http://schemas.openxmlformats.org/officeDocument/2006/relationships/image" Target="../media/image29.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17.wmf"/><Relationship Id="rId9"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 Id="rId9"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734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t" anchorCtr="0" compatLnSpc="1">
            <a:prstTxWarp prst="textNoShape">
              <a:avLst/>
            </a:prstTxWarp>
          </a:bodyPr>
          <a:lstStyle>
            <a:lvl1pPr defTabSz="952500">
              <a:defRPr sz="1300"/>
            </a:lvl1pPr>
          </a:lstStyle>
          <a:p>
            <a:pPr>
              <a:defRPr/>
            </a:pPr>
            <a:endParaRPr lang="en-US" altLang="zh-CN"/>
          </a:p>
        </p:txBody>
      </p:sp>
      <p:sp>
        <p:nvSpPr>
          <p:cNvPr id="64515" name="Rectangle 3"/>
          <p:cNvSpPr>
            <a:spLocks noGrp="1" noChangeArrowheads="1"/>
          </p:cNvSpPr>
          <p:nvPr>
            <p:ph type="dt" sz="quarter" idx="1"/>
          </p:nvPr>
        </p:nvSpPr>
        <p:spPr bwMode="auto">
          <a:xfrm>
            <a:off x="3994150" y="0"/>
            <a:ext cx="3074988"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t" anchorCtr="0" compatLnSpc="1">
            <a:prstTxWarp prst="textNoShape">
              <a:avLst/>
            </a:prstTxWarp>
          </a:bodyPr>
          <a:lstStyle>
            <a:lvl1pPr algn="r" defTabSz="952500">
              <a:defRPr sz="1300"/>
            </a:lvl1pPr>
          </a:lstStyle>
          <a:p>
            <a:pPr>
              <a:defRPr/>
            </a:pPr>
            <a:endParaRPr lang="en-US" altLang="zh-CN"/>
          </a:p>
        </p:txBody>
      </p:sp>
      <p:sp>
        <p:nvSpPr>
          <p:cNvPr id="64516" name="Rectangle 4"/>
          <p:cNvSpPr>
            <a:spLocks noGrp="1" noChangeArrowheads="1"/>
          </p:cNvSpPr>
          <p:nvPr>
            <p:ph type="ftr" sz="quarter" idx="2"/>
          </p:nvPr>
        </p:nvSpPr>
        <p:spPr bwMode="auto">
          <a:xfrm>
            <a:off x="0" y="9764713"/>
            <a:ext cx="3073400"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b" anchorCtr="0" compatLnSpc="1">
            <a:prstTxWarp prst="textNoShape">
              <a:avLst/>
            </a:prstTxWarp>
          </a:bodyPr>
          <a:lstStyle>
            <a:lvl1pPr defTabSz="952500">
              <a:defRPr sz="1300"/>
            </a:lvl1pPr>
          </a:lstStyle>
          <a:p>
            <a:pPr>
              <a:defRPr/>
            </a:pPr>
            <a:endParaRPr lang="en-US" altLang="zh-CN"/>
          </a:p>
        </p:txBody>
      </p:sp>
      <p:sp>
        <p:nvSpPr>
          <p:cNvPr id="64517" name="Rectangle 5"/>
          <p:cNvSpPr>
            <a:spLocks noGrp="1" noChangeArrowheads="1"/>
          </p:cNvSpPr>
          <p:nvPr>
            <p:ph type="sldNum" sz="quarter" idx="3"/>
          </p:nvPr>
        </p:nvSpPr>
        <p:spPr bwMode="auto">
          <a:xfrm>
            <a:off x="3994150" y="9764713"/>
            <a:ext cx="3074988"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b" anchorCtr="0" compatLnSpc="1">
            <a:prstTxWarp prst="textNoShape">
              <a:avLst/>
            </a:prstTxWarp>
          </a:bodyPr>
          <a:lstStyle>
            <a:lvl1pPr algn="r" defTabSz="952500">
              <a:defRPr sz="1300"/>
            </a:lvl1pPr>
          </a:lstStyle>
          <a:p>
            <a:pPr>
              <a:defRPr/>
            </a:pPr>
            <a:fld id="{FC4600CF-6F06-4714-AF7B-190F71E060F3}" type="slidenum">
              <a:rPr lang="en-US" altLang="zh-CN"/>
              <a:pPr>
                <a:defRPr/>
              </a:pPr>
              <a:t>‹#›</a:t>
            </a:fld>
            <a:endParaRPr lang="en-US" altLang="zh-CN"/>
          </a:p>
        </p:txBody>
      </p:sp>
    </p:spTree>
    <p:extLst>
      <p:ext uri="{BB962C8B-B14F-4D97-AF65-F5344CB8AC3E}">
        <p14:creationId xmlns:p14="http://schemas.microsoft.com/office/powerpoint/2010/main" val="2103999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30734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t" anchorCtr="0" compatLnSpc="1">
            <a:prstTxWarp prst="textNoShape">
              <a:avLst/>
            </a:prstTxWarp>
          </a:bodyPr>
          <a:lstStyle>
            <a:lvl1pPr defTabSz="952500">
              <a:defRPr sz="1300"/>
            </a:lvl1pPr>
          </a:lstStyle>
          <a:p>
            <a:pPr>
              <a:defRPr/>
            </a:pPr>
            <a:endParaRPr lang="en-US" altLang="zh-CN"/>
          </a:p>
        </p:txBody>
      </p:sp>
      <p:sp>
        <p:nvSpPr>
          <p:cNvPr id="81923" name="Rectangle 3"/>
          <p:cNvSpPr>
            <a:spLocks noGrp="1" noChangeArrowheads="1"/>
          </p:cNvSpPr>
          <p:nvPr>
            <p:ph type="dt" idx="1"/>
          </p:nvPr>
        </p:nvSpPr>
        <p:spPr bwMode="auto">
          <a:xfrm>
            <a:off x="3994150" y="0"/>
            <a:ext cx="3074988"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t" anchorCtr="0" compatLnSpc="1">
            <a:prstTxWarp prst="textNoShape">
              <a:avLst/>
            </a:prstTxWarp>
          </a:bodyPr>
          <a:lstStyle>
            <a:lvl1pPr algn="r" defTabSz="952500">
              <a:defRPr sz="13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42875" y="765175"/>
            <a:ext cx="6788150" cy="381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p:cNvSpPr>
            <a:spLocks noGrp="1" noChangeArrowheads="1"/>
          </p:cNvSpPr>
          <p:nvPr>
            <p:ph type="body" sz="quarter" idx="3"/>
          </p:nvPr>
        </p:nvSpPr>
        <p:spPr bwMode="auto">
          <a:xfrm>
            <a:off x="922338" y="4840288"/>
            <a:ext cx="5222875" cy="466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1926" name="Rectangle 6"/>
          <p:cNvSpPr>
            <a:spLocks noGrp="1" noChangeArrowheads="1"/>
          </p:cNvSpPr>
          <p:nvPr>
            <p:ph type="ftr" sz="quarter" idx="4"/>
          </p:nvPr>
        </p:nvSpPr>
        <p:spPr bwMode="auto">
          <a:xfrm>
            <a:off x="0" y="9764713"/>
            <a:ext cx="3073400"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b" anchorCtr="0" compatLnSpc="1">
            <a:prstTxWarp prst="textNoShape">
              <a:avLst/>
            </a:prstTxWarp>
          </a:bodyPr>
          <a:lstStyle>
            <a:lvl1pPr defTabSz="952500">
              <a:defRPr sz="1300"/>
            </a:lvl1pPr>
          </a:lstStyle>
          <a:p>
            <a:pPr>
              <a:defRPr/>
            </a:pPr>
            <a:endParaRPr lang="en-US" altLang="zh-CN"/>
          </a:p>
        </p:txBody>
      </p:sp>
      <p:sp>
        <p:nvSpPr>
          <p:cNvPr id="81927" name="Rectangle 7"/>
          <p:cNvSpPr>
            <a:spLocks noGrp="1" noChangeArrowheads="1"/>
          </p:cNvSpPr>
          <p:nvPr>
            <p:ph type="sldNum" sz="quarter" idx="5"/>
          </p:nvPr>
        </p:nvSpPr>
        <p:spPr bwMode="auto">
          <a:xfrm>
            <a:off x="3994150" y="9764713"/>
            <a:ext cx="3074988"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93" tIns="47647" rIns="95293" bIns="47647" numCol="1" anchor="b" anchorCtr="0" compatLnSpc="1">
            <a:prstTxWarp prst="textNoShape">
              <a:avLst/>
            </a:prstTxWarp>
          </a:bodyPr>
          <a:lstStyle>
            <a:lvl1pPr algn="r" defTabSz="952500">
              <a:defRPr sz="1300"/>
            </a:lvl1pPr>
          </a:lstStyle>
          <a:p>
            <a:pPr>
              <a:defRPr/>
            </a:pPr>
            <a:fld id="{B74319BE-11C6-4BB2-9552-47586B450AE6}" type="slidenum">
              <a:rPr lang="en-US" altLang="zh-CN"/>
              <a:pPr>
                <a:defRPr/>
              </a:pPr>
              <a:t>‹#›</a:t>
            </a:fld>
            <a:endParaRPr lang="en-US" altLang="zh-CN"/>
          </a:p>
        </p:txBody>
      </p:sp>
    </p:spTree>
    <p:extLst>
      <p:ext uri="{BB962C8B-B14F-4D97-AF65-F5344CB8AC3E}">
        <p14:creationId xmlns:p14="http://schemas.microsoft.com/office/powerpoint/2010/main" val="2994834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24" tIns="48312" rIns="96624" bIns="48312" anchor="b"/>
          <a:lstStyle>
            <a:lvl1pPr defTabSz="966788">
              <a:defRPr sz="2400">
                <a:solidFill>
                  <a:schemeClr val="tx1"/>
                </a:solidFill>
                <a:latin typeface="Times New Roman" panose="02020603050405020304" pitchFamily="18" charset="0"/>
              </a:defRPr>
            </a:lvl1pPr>
            <a:lvl2pPr marL="742950" indent="-287338"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30188"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fld id="{9299BE07-2D31-4E6B-87BD-2CA9C5B150C3}" type="slidenum">
              <a:rPr lang="zh-CN" altLang="en-US" sz="1200">
                <a:latin typeface="Arial" panose="020B0604020202020204" pitchFamily="34" charset="0"/>
                <a:cs typeface="Arial" panose="020B0604020202020204" pitchFamily="34" charset="0"/>
              </a:rPr>
              <a:pPr algn="r" eaLnBrk="1" hangingPunct="1"/>
              <a:t>52</a:t>
            </a:fld>
            <a:endParaRPr lang="en-US" altLang="zh-CN" sz="1200">
              <a:latin typeface="Arial" panose="020B0604020202020204" pitchFamily="34" charset="0"/>
              <a:cs typeface="Arial" panose="020B0604020202020204" pitchFamily="34" charset="0"/>
            </a:endParaRPr>
          </a:p>
        </p:txBody>
      </p:sp>
      <p:sp>
        <p:nvSpPr>
          <p:cNvPr id="31747" name="Rectangle 2"/>
          <p:cNvSpPr>
            <a:spLocks noGrp="1" noRot="1" noChangeAspect="1" noChangeArrowheads="1" noTextEdit="1"/>
          </p:cNvSpPr>
          <p:nvPr>
            <p:ph type="sldImg"/>
          </p:nvPr>
        </p:nvSpPr>
        <p:spPr>
          <a:xfrm>
            <a:off x="139700" y="766763"/>
            <a:ext cx="6824663" cy="3840162"/>
          </a:xfrm>
          <a:ln/>
        </p:spPr>
      </p:sp>
      <p:sp>
        <p:nvSpPr>
          <p:cNvPr id="31748" name="Rectangle 3"/>
          <p:cNvSpPr>
            <a:spLocks noGrp="1" noChangeArrowheads="1"/>
          </p:cNvSpPr>
          <p:nvPr>
            <p:ph type="body" idx="1"/>
          </p:nvPr>
        </p:nvSpPr>
        <p:spPr>
          <a:xfrm>
            <a:off x="711200" y="4862513"/>
            <a:ext cx="5676900" cy="4605337"/>
          </a:xfrm>
          <a:noFill/>
        </p:spPr>
        <p:txBody>
          <a:bodyPr lIns="96624" tIns="48312" rIns="96624" bIns="48312"/>
          <a:lstStyle/>
          <a:p>
            <a:pPr eaLnBrk="1" hangingPunct="1"/>
            <a:endParaRPr lang="zh-CN" altLang="en-US"/>
          </a:p>
        </p:txBody>
      </p:sp>
    </p:spTree>
    <p:extLst>
      <p:ext uri="{BB962C8B-B14F-4D97-AF65-F5344CB8AC3E}">
        <p14:creationId xmlns:p14="http://schemas.microsoft.com/office/powerpoint/2010/main" val="2426617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7"/>
          <p:cNvSpPr>
            <a:spLocks noChangeShapeType="1"/>
          </p:cNvSpPr>
          <p:nvPr/>
        </p:nvSpPr>
        <p:spPr bwMode="auto">
          <a:xfrm>
            <a:off x="914400" y="838200"/>
            <a:ext cx="10363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6"/>
          <p:cNvSpPr>
            <a:spLocks noChangeArrowheads="1"/>
          </p:cNvSpPr>
          <p:nvPr userDrawn="1"/>
        </p:nvSpPr>
        <p:spPr bwMode="auto">
          <a:xfrm>
            <a:off x="203200" y="6400803"/>
            <a:ext cx="11785600" cy="396875"/>
          </a:xfrm>
          <a:prstGeom prst="rect">
            <a:avLst/>
          </a:prstGeom>
          <a:solidFill>
            <a:srgbClr val="990000"/>
          </a:solidFill>
          <a:ln w="9525" algn="ctr">
            <a:solidFill>
              <a:srgbClr val="990033"/>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altLang="zh-CN" sz="1800" baseline="0" dirty="0">
                <a:solidFill>
                  <a:srgbClr val="FFFF00"/>
                </a:solidFill>
                <a:latin typeface="Calibri" panose="020F0502020204030204" pitchFamily="34" charset="0"/>
                <a:ea typeface="Arial Unicode MS" panose="020B0604020202020204" pitchFamily="34" charset="-122"/>
                <a:cs typeface="Arial Unicode MS" panose="020B0604020202020204" pitchFamily="34" charset="-122"/>
              </a:rPr>
              <a:t>SCST, Tongji University</a:t>
            </a:r>
            <a:endParaRPr lang="zh-CN" altLang="en-US" sz="1800" dirty="0">
              <a:solidFill>
                <a:srgbClr val="FFFF00"/>
              </a:solidFill>
              <a:latin typeface="Calibri" panose="020F0502020204030204" pitchFamily="34" charset="0"/>
              <a:ea typeface="Arial Unicode MS" panose="020B0604020202020204" pitchFamily="34" charset="-122"/>
              <a:cs typeface="Arial Unicode MS" panose="020B0604020202020204" pitchFamily="34" charset="-122"/>
            </a:endParaRPr>
          </a:p>
          <a:p>
            <a:pPr algn="r">
              <a:defRPr/>
            </a:pPr>
            <a:endParaRPr lang="zh-CN" altLang="en-US" sz="1800" dirty="0">
              <a:solidFill>
                <a:srgbClr val="FFFF00"/>
              </a:solidFill>
              <a:latin typeface="Calibri" panose="020F0502020204030204" pitchFamily="34" charset="0"/>
              <a:ea typeface="Arial Unicode MS" panose="020B0604020202020204" pitchFamily="34" charset="-122"/>
              <a:cs typeface="Arial Unicode MS" panose="020B0604020202020204" pitchFamily="34" charset="-122"/>
            </a:endParaRPr>
          </a:p>
        </p:txBody>
      </p:sp>
      <p:sp>
        <p:nvSpPr>
          <p:cNvPr id="2" name="标题 1"/>
          <p:cNvSpPr>
            <a:spLocks noGrp="1"/>
          </p:cNvSpPr>
          <p:nvPr>
            <p:ph type="ctrTitle"/>
          </p:nvPr>
        </p:nvSpPr>
        <p:spPr>
          <a:xfrm>
            <a:off x="914400" y="2130428"/>
            <a:ext cx="103632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548619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0311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76200"/>
            <a:ext cx="10363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914400" y="914400"/>
            <a:ext cx="103632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ea typeface="宋体" panose="02010600030101010101" pitchFamily="2" charset="-122"/>
              </a:defRPr>
            </a:lvl1pPr>
          </a:lstStyle>
          <a:p>
            <a:pPr>
              <a:defRPr/>
            </a:pPr>
            <a:fld id="{48346FB0-3C42-4F63-B766-701439F2A1A3}" type="slidenum">
              <a:rPr lang="en-US" altLang="zh-CN"/>
              <a:pPr>
                <a:defRPr/>
              </a:pPr>
              <a:t>‹#›</a:t>
            </a:fld>
            <a:endParaRPr lang="en-US" altLang="zh-CN"/>
          </a:p>
        </p:txBody>
      </p:sp>
      <p:sp>
        <p:nvSpPr>
          <p:cNvPr id="1029" name="Line 7"/>
          <p:cNvSpPr>
            <a:spLocks noChangeShapeType="1"/>
          </p:cNvSpPr>
          <p:nvPr/>
        </p:nvSpPr>
        <p:spPr bwMode="auto">
          <a:xfrm>
            <a:off x="914400" y="838200"/>
            <a:ext cx="10363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pic>
        <p:nvPicPr>
          <p:cNvPr id="2" name="Picture 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1" name="矩形 6"/>
          <p:cNvSpPr>
            <a:spLocks noChangeArrowheads="1"/>
          </p:cNvSpPr>
          <p:nvPr userDrawn="1"/>
        </p:nvSpPr>
        <p:spPr bwMode="auto">
          <a:xfrm>
            <a:off x="203200" y="6400803"/>
            <a:ext cx="11785600" cy="396875"/>
          </a:xfrm>
          <a:prstGeom prst="rect">
            <a:avLst/>
          </a:prstGeom>
          <a:solidFill>
            <a:srgbClr val="990000"/>
          </a:solidFill>
          <a:ln w="9525" algn="ctr">
            <a:solidFill>
              <a:srgbClr val="990033"/>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US" altLang="zh-CN" sz="1800" baseline="0" dirty="0">
                <a:solidFill>
                  <a:srgbClr val="FFFF00"/>
                </a:solidFill>
                <a:latin typeface="Calibri" panose="020F0502020204030204" pitchFamily="34" charset="0"/>
                <a:ea typeface="Arial Unicode MS" panose="020B0604020202020204" pitchFamily="34" charset="-122"/>
                <a:cs typeface="Arial Unicode MS" panose="020B0604020202020204" pitchFamily="34" charset="-122"/>
              </a:rPr>
              <a:t>SCST, Tongji University</a:t>
            </a:r>
            <a:endParaRPr lang="zh-CN" altLang="en-US" sz="1800" dirty="0">
              <a:solidFill>
                <a:srgbClr val="FFFF00"/>
              </a:solidFill>
              <a:latin typeface="Calibri" panose="020F0502020204030204" pitchFamily="34" charset="0"/>
              <a:ea typeface="Arial Unicode MS" panose="020B0604020202020204" pitchFamily="34" charset="-122"/>
              <a:cs typeface="Arial Unicode MS" panose="020B0604020202020204" pitchFamily="34" charset="-122"/>
            </a:endParaRPr>
          </a:p>
        </p:txBody>
      </p:sp>
    </p:spTree>
  </p:cSld>
  <p:clrMap bg1="lt1" tx1="dk1" bg2="lt2" tx2="dk2" accent1="accent1" accent2="accent2" accent3="accent3" accent4="accent4" accent5="accent5" accent6="accent6" hlink="hlink" folHlink="folHlink"/>
  <p:sldLayoutIdLst>
    <p:sldLayoutId id="2147483778" r:id="rId1"/>
    <p:sldLayoutId id="2147483777" r:id="rId2"/>
  </p:sldLayoutIdLst>
  <p:txStyles>
    <p:title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Calibri" panose="020F0502020204030204" pitchFamily="34" charset="0"/>
          <a:ea typeface="+mn-ea"/>
          <a:cs typeface="+mn-cs"/>
        </a:defRPr>
      </a:lvl1pPr>
      <a:lvl2pPr marL="742950" indent="-285750" algn="l" rtl="0" eaLnBrk="0" fontAlgn="base" hangingPunct="0">
        <a:spcBef>
          <a:spcPct val="20000"/>
        </a:spcBef>
        <a:spcAft>
          <a:spcPct val="0"/>
        </a:spcAft>
        <a:buChar char="•"/>
        <a:defRPr sz="2000">
          <a:solidFill>
            <a:schemeClr val="tx1"/>
          </a:solidFill>
          <a:latin typeface="Calibri" panose="020F0502020204030204" pitchFamily="34" charset="0"/>
        </a:defRPr>
      </a:lvl2pPr>
      <a:lvl3pPr marL="1143000" indent="-228600" algn="l" rtl="0" eaLnBrk="0" fontAlgn="base" hangingPunct="0">
        <a:spcBef>
          <a:spcPct val="20000"/>
        </a:spcBef>
        <a:spcAft>
          <a:spcPct val="0"/>
        </a:spcAft>
        <a:buChar char="–"/>
        <a:defRPr>
          <a:solidFill>
            <a:schemeClr val="tx1"/>
          </a:solidFill>
          <a:latin typeface="Calibri" panose="020F0502020204030204" pitchFamily="34" charset="0"/>
        </a:defRPr>
      </a:lvl3pPr>
      <a:lvl4pPr marL="1600200" indent="-228600" algn="l" rtl="0" eaLnBrk="0" fontAlgn="base" hangingPunct="0">
        <a:spcBef>
          <a:spcPct val="20000"/>
        </a:spcBef>
        <a:spcAft>
          <a:spcPct val="0"/>
        </a:spcAft>
        <a:buChar char="»"/>
        <a:defRPr sz="1600">
          <a:solidFill>
            <a:schemeClr val="tx1"/>
          </a:solidFill>
          <a:latin typeface="Calibri" panose="020F0502020204030204" pitchFamily="34" charset="0"/>
        </a:defRPr>
      </a:lvl4pPr>
      <a:lvl5pPr marL="2057400" indent="-228600" algn="l" rtl="0" eaLnBrk="0" fontAlgn="base" hangingPunct="0">
        <a:spcBef>
          <a:spcPct val="20000"/>
        </a:spcBef>
        <a:spcAft>
          <a:spcPct val="0"/>
        </a:spcAft>
        <a:buChar char="»"/>
        <a:defRPr sz="1400">
          <a:solidFill>
            <a:schemeClr val="tx1"/>
          </a:solidFill>
          <a:latin typeface="Calibri" panose="020F0502020204030204" pitchFamily="34" charset="0"/>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8.bin"/><Relationship Id="rId18" Type="http://schemas.openxmlformats.org/officeDocument/2006/relationships/oleObject" Target="../embeddings/oleObject40.bin"/><Relationship Id="rId3" Type="http://schemas.openxmlformats.org/officeDocument/2006/relationships/oleObject" Target="../embeddings/oleObject33.bin"/><Relationship Id="rId21" Type="http://schemas.openxmlformats.org/officeDocument/2006/relationships/image" Target="../media/image40.wmf"/><Relationship Id="rId7" Type="http://schemas.openxmlformats.org/officeDocument/2006/relationships/oleObject" Target="../embeddings/oleObject35.bin"/><Relationship Id="rId12" Type="http://schemas.openxmlformats.org/officeDocument/2006/relationships/image" Target="../media/image36.wmf"/><Relationship Id="rId17" Type="http://schemas.openxmlformats.org/officeDocument/2006/relationships/image" Target="../media/image38.wmf"/><Relationship Id="rId2" Type="http://schemas.openxmlformats.org/officeDocument/2006/relationships/slideLayout" Target="../slideLayouts/slideLayout2.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7.vml"/><Relationship Id="rId6" Type="http://schemas.openxmlformats.org/officeDocument/2006/relationships/image" Target="../media/image33.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image" Target="../media/image41.png"/><Relationship Id="rId10" Type="http://schemas.openxmlformats.org/officeDocument/2006/relationships/image" Target="../media/image35.wmf"/><Relationship Id="rId19" Type="http://schemas.openxmlformats.org/officeDocument/2006/relationships/image" Target="../media/image39.wmf"/><Relationship Id="rId4" Type="http://schemas.openxmlformats.org/officeDocument/2006/relationships/image" Target="../media/image32.wmf"/><Relationship Id="rId9" Type="http://schemas.openxmlformats.org/officeDocument/2006/relationships/oleObject" Target="../embeddings/oleObject36.bin"/><Relationship Id="rId14" Type="http://schemas.openxmlformats.org/officeDocument/2006/relationships/image" Target="../media/image3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s>
</file>

<file path=ppt/slides/_rels/slide13.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9.bin"/><Relationship Id="rId18" Type="http://schemas.openxmlformats.org/officeDocument/2006/relationships/image" Target="../media/image51.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8.wmf"/><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50.wmf"/><Relationship Id="rId1" Type="http://schemas.openxmlformats.org/officeDocument/2006/relationships/vmlDrawing" Target="../drawings/vmlDrawing9.vml"/><Relationship Id="rId6" Type="http://schemas.openxmlformats.org/officeDocument/2006/relationships/image" Target="../media/image45.wmf"/><Relationship Id="rId11" Type="http://schemas.openxmlformats.org/officeDocument/2006/relationships/oleObject" Target="../embeddings/oleObject48.bin"/><Relationship Id="rId5" Type="http://schemas.openxmlformats.org/officeDocument/2006/relationships/oleObject" Target="../embeddings/oleObject45.bin"/><Relationship Id="rId15" Type="http://schemas.openxmlformats.org/officeDocument/2006/relationships/oleObject" Target="../embeddings/oleObject50.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7.bin"/><Relationship Id="rId14" Type="http://schemas.openxmlformats.org/officeDocument/2006/relationships/image" Target="../media/image49.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2.bin"/><Relationship Id="rId7"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3.wmf"/><Relationship Id="rId5" Type="http://schemas.openxmlformats.org/officeDocument/2006/relationships/oleObject" Target="../embeddings/oleObject53.bin"/><Relationship Id="rId4" Type="http://schemas.openxmlformats.org/officeDocument/2006/relationships/image" Target="../media/image52.wmf"/></Relationships>
</file>

<file path=ppt/slides/_rels/slide1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9.jpeg"/><Relationship Id="rId3" Type="http://schemas.openxmlformats.org/officeDocument/2006/relationships/oleObject" Target="../embeddings/oleObject54.bin"/><Relationship Id="rId7"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7.wmf"/><Relationship Id="rId5" Type="http://schemas.openxmlformats.org/officeDocument/2006/relationships/oleObject" Target="../embeddings/oleObject55.bin"/><Relationship Id="rId4" Type="http://schemas.openxmlformats.org/officeDocument/2006/relationships/image" Target="../media/image5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7.wmf"/><Relationship Id="rId5" Type="http://schemas.openxmlformats.org/officeDocument/2006/relationships/oleObject" Target="../embeddings/oleObject57.bin"/><Relationship Id="rId4" Type="http://schemas.openxmlformats.org/officeDocument/2006/relationships/image" Target="../media/image60.wmf"/></Relationships>
</file>

<file path=ppt/slides/_rels/slide19.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image" Target="../media/image64.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6.w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63.wmf"/><Relationship Id="rId4" Type="http://schemas.openxmlformats.org/officeDocument/2006/relationships/image" Target="../media/image61.wmf"/><Relationship Id="rId9" Type="http://schemas.openxmlformats.org/officeDocument/2006/relationships/oleObject" Target="../embeddings/oleObject61.bin"/></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5.bin"/><Relationship Id="rId5" Type="http://schemas.openxmlformats.org/officeDocument/2006/relationships/image" Target="../media/image65.wmf"/><Relationship Id="rId4" Type="http://schemas.openxmlformats.org/officeDocument/2006/relationships/oleObject" Target="../embeddings/oleObject64.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6.wmf"/><Relationship Id="rId5" Type="http://schemas.openxmlformats.org/officeDocument/2006/relationships/oleObject" Target="../embeddings/oleObject67.bin"/><Relationship Id="rId4" Type="http://schemas.openxmlformats.org/officeDocument/2006/relationships/image" Target="../media/image6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6.wmf"/><Relationship Id="rId5" Type="http://schemas.openxmlformats.org/officeDocument/2006/relationships/oleObject" Target="../embeddings/oleObject69.bin"/><Relationship Id="rId4" Type="http://schemas.openxmlformats.org/officeDocument/2006/relationships/image" Target="../media/image6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6.wmf"/><Relationship Id="rId5" Type="http://schemas.openxmlformats.org/officeDocument/2006/relationships/oleObject" Target="../embeddings/oleObject71.bin"/><Relationship Id="rId4" Type="http://schemas.openxmlformats.org/officeDocument/2006/relationships/image" Target="../media/image65.wmf"/></Relationships>
</file>

<file path=ppt/slides/_rels/slide2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2.png"/><Relationship Id="rId5" Type="http://schemas.openxmlformats.org/officeDocument/2006/relationships/image" Target="../media/image70.wmf"/><Relationship Id="rId4" Type="http://schemas.openxmlformats.org/officeDocument/2006/relationships/oleObject" Target="../embeddings/oleObject72.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5.png"/><Relationship Id="rId4" Type="http://schemas.openxmlformats.org/officeDocument/2006/relationships/image" Target="../media/image70.wmf"/></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74.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5.bin"/><Relationship Id="rId5" Type="http://schemas.openxmlformats.org/officeDocument/2006/relationships/image" Target="../media/image73.wmf"/><Relationship Id="rId4" Type="http://schemas.openxmlformats.org/officeDocument/2006/relationships/oleObject" Target="../embeddings/oleObject74.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4.wmf"/><Relationship Id="rId5" Type="http://schemas.openxmlformats.org/officeDocument/2006/relationships/oleObject" Target="../embeddings/oleObject77.bin"/><Relationship Id="rId4" Type="http://schemas.openxmlformats.org/officeDocument/2006/relationships/image" Target="../media/image73.wmf"/></Relationships>
</file>

<file path=ppt/slides/_rels/slide28.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77.wmf"/><Relationship Id="rId11" Type="http://schemas.openxmlformats.org/officeDocument/2006/relationships/oleObject" Target="../embeddings/oleObject82.bin"/><Relationship Id="rId5" Type="http://schemas.openxmlformats.org/officeDocument/2006/relationships/oleObject" Target="../embeddings/oleObject79.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8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88.bin"/><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82.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86.bin"/><Relationship Id="rId14" Type="http://schemas.openxmlformats.org/officeDocument/2006/relationships/image" Target="../media/image86.wmf"/></Relationships>
</file>

<file path=ppt/slides/_rels/slide31.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89.bin"/><Relationship Id="rId7" Type="http://schemas.openxmlformats.org/officeDocument/2006/relationships/oleObject" Target="../embeddings/oleObject91.bin"/><Relationship Id="rId12" Type="http://schemas.openxmlformats.org/officeDocument/2006/relationships/image" Target="../media/image91.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8.w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92.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9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93.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6.bin"/><Relationship Id="rId7"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5.wmf"/><Relationship Id="rId5" Type="http://schemas.openxmlformats.org/officeDocument/2006/relationships/oleObject" Target="../embeddings/oleObject97.bin"/><Relationship Id="rId4" Type="http://schemas.openxmlformats.org/officeDocument/2006/relationships/image" Target="../media/image9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0.wmf"/><Relationship Id="rId2" Type="http://schemas.openxmlformats.org/officeDocument/2006/relationships/slideLayout" Target="../slideLayouts/slideLayout2.xml"/><Relationship Id="rId16" Type="http://schemas.openxmlformats.org/officeDocument/2006/relationships/image" Target="../media/image102.wmf"/><Relationship Id="rId1" Type="http://schemas.openxmlformats.org/officeDocument/2006/relationships/vmlDrawing" Target="../drawings/vmlDrawing28.vml"/><Relationship Id="rId6" Type="http://schemas.openxmlformats.org/officeDocument/2006/relationships/image" Target="../media/image97.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101.bin"/><Relationship Id="rId14" Type="http://schemas.openxmlformats.org/officeDocument/2006/relationships/image" Target="../media/image101.wmf"/></Relationships>
</file>

<file path=ppt/slides/_rels/slide3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image" Target="../media/image107.png"/><Relationship Id="rId7"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06.bin"/><Relationship Id="rId5" Type="http://schemas.openxmlformats.org/officeDocument/2006/relationships/image" Target="../media/image104.wmf"/><Relationship Id="rId4" Type="http://schemas.openxmlformats.org/officeDocument/2006/relationships/oleObject" Target="../embeddings/oleObject105.bin"/><Relationship Id="rId9" Type="http://schemas.openxmlformats.org/officeDocument/2006/relationships/image" Target="../media/image106.wmf"/></Relationships>
</file>

<file path=ppt/slides/_rels/slide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108.bin"/><Relationship Id="rId7" Type="http://schemas.openxmlformats.org/officeDocument/2006/relationships/oleObject" Target="../embeddings/oleObject110.bin"/><Relationship Id="rId12" Type="http://schemas.openxmlformats.org/officeDocument/2006/relationships/image" Target="../media/image112.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9.wmf"/><Relationship Id="rId11" Type="http://schemas.openxmlformats.org/officeDocument/2006/relationships/oleObject" Target="../embeddings/oleObject112.bin"/><Relationship Id="rId5" Type="http://schemas.openxmlformats.org/officeDocument/2006/relationships/oleObject" Target="../embeddings/oleObject109.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111.bin"/></Relationships>
</file>

<file path=ppt/slides/_rels/slide41.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90.wmf"/><Relationship Id="rId5" Type="http://schemas.openxmlformats.org/officeDocument/2006/relationships/oleObject" Target="../embeddings/oleObject114.bin"/><Relationship Id="rId10" Type="http://schemas.openxmlformats.org/officeDocument/2006/relationships/image" Target="../media/image115.wmf"/><Relationship Id="rId4" Type="http://schemas.openxmlformats.org/officeDocument/2006/relationships/image" Target="../media/image113.wmf"/><Relationship Id="rId9" Type="http://schemas.openxmlformats.org/officeDocument/2006/relationships/oleObject" Target="../embeddings/oleObject116.bin"/></Relationships>
</file>

<file path=ppt/slides/_rels/slide42.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6.wmf"/><Relationship Id="rId11" Type="http://schemas.openxmlformats.org/officeDocument/2006/relationships/image" Target="../media/image118.wmf"/><Relationship Id="rId5" Type="http://schemas.openxmlformats.org/officeDocument/2006/relationships/oleObject" Target="../embeddings/oleObject118.bin"/><Relationship Id="rId10" Type="http://schemas.openxmlformats.org/officeDocument/2006/relationships/oleObject" Target="../embeddings/oleObject121.bin"/><Relationship Id="rId4" Type="http://schemas.openxmlformats.org/officeDocument/2006/relationships/image" Target="../media/image93.wmf"/><Relationship Id="rId9" Type="http://schemas.openxmlformats.org/officeDocument/2006/relationships/oleObject" Target="../embeddings/oleObject120.bin"/></Relationships>
</file>

<file path=ppt/slides/_rels/slide43.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25.bin"/><Relationship Id="rId13" Type="http://schemas.openxmlformats.org/officeDocument/2006/relationships/image" Target="../media/image124.png"/><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1.wmf"/><Relationship Id="rId11" Type="http://schemas.openxmlformats.org/officeDocument/2006/relationships/image" Target="../media/image123.wmf"/><Relationship Id="rId5" Type="http://schemas.openxmlformats.org/officeDocument/2006/relationships/oleObject" Target="../embeddings/oleObject123.bin"/><Relationship Id="rId10" Type="http://schemas.openxmlformats.org/officeDocument/2006/relationships/oleObject" Target="../embeddings/oleObject126.bin"/><Relationship Id="rId4" Type="http://schemas.openxmlformats.org/officeDocument/2006/relationships/image" Target="../media/image120.wmf"/><Relationship Id="rId9" Type="http://schemas.openxmlformats.org/officeDocument/2006/relationships/image" Target="../media/image122.wmf"/></Relationships>
</file>

<file path=ppt/slides/_rels/slide45.xml.rels><?xml version="1.0" encoding="UTF-8" standalone="yes"?>
<Relationships xmlns="http://schemas.openxmlformats.org/package/2006/relationships"><Relationship Id="rId8" Type="http://schemas.openxmlformats.org/officeDocument/2006/relationships/image" Target="../media/image126.wmf"/><Relationship Id="rId13" Type="http://schemas.openxmlformats.org/officeDocument/2006/relationships/oleObject" Target="../embeddings/oleObject133.bin"/><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28.w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25.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27.wmf"/><Relationship Id="rId4" Type="http://schemas.openxmlformats.org/officeDocument/2006/relationships/image" Target="../media/image120.wmf"/><Relationship Id="rId9" Type="http://schemas.openxmlformats.org/officeDocument/2006/relationships/oleObject" Target="../embeddings/oleObject131.bin"/><Relationship Id="rId14" Type="http://schemas.openxmlformats.org/officeDocument/2006/relationships/image" Target="../media/image129.wmf"/></Relationships>
</file>

<file path=ppt/slides/_rels/slide46.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20.wmf"/><Relationship Id="rId5" Type="http://schemas.openxmlformats.org/officeDocument/2006/relationships/oleObject" Target="../embeddings/oleObject135.bin"/><Relationship Id="rId4" Type="http://schemas.openxmlformats.org/officeDocument/2006/relationships/image" Target="../media/image13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3.wmf"/><Relationship Id="rId5" Type="http://schemas.openxmlformats.org/officeDocument/2006/relationships/oleObject" Target="../embeddings/oleObject138.bin"/><Relationship Id="rId4" Type="http://schemas.openxmlformats.org/officeDocument/2006/relationships/image" Target="../media/image132.wmf"/></Relationships>
</file>

<file path=ppt/slides/_rels/slide48.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4.bin"/><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image" Target="../media/image6.wmf"/><Relationship Id="rId9" Type="http://schemas.openxmlformats.org/officeDocument/2006/relationships/image" Target="../media/image8.wmf"/></Relationships>
</file>

<file path=ppt/slides/_rels/slide50.x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oleObject" Target="../embeddings/oleObject144.bin"/><Relationship Id="rId3" Type="http://schemas.openxmlformats.org/officeDocument/2006/relationships/oleObject" Target="../embeddings/oleObject139.bin"/><Relationship Id="rId7" Type="http://schemas.openxmlformats.org/officeDocument/2006/relationships/oleObject" Target="../embeddings/oleObject141.bin"/><Relationship Id="rId12"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7.wmf"/><Relationship Id="rId11" Type="http://schemas.openxmlformats.org/officeDocument/2006/relationships/oleObject" Target="../embeddings/oleObject143.bin"/><Relationship Id="rId5" Type="http://schemas.openxmlformats.org/officeDocument/2006/relationships/oleObject" Target="../embeddings/oleObject140.bin"/><Relationship Id="rId10" Type="http://schemas.openxmlformats.org/officeDocument/2006/relationships/image" Target="../media/image139.wmf"/><Relationship Id="rId4" Type="http://schemas.openxmlformats.org/officeDocument/2006/relationships/image" Target="../media/image136.wmf"/><Relationship Id="rId9" Type="http://schemas.openxmlformats.org/officeDocument/2006/relationships/oleObject" Target="../embeddings/oleObject142.bin"/><Relationship Id="rId14" Type="http://schemas.openxmlformats.org/officeDocument/2006/relationships/image" Target="../media/image141.wmf"/></Relationships>
</file>

<file path=ppt/slides/_rels/slide51.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slideLayout" Target="../slideLayouts/slideLayout2.xml"/><Relationship Id="rId4" Type="http://schemas.openxmlformats.org/officeDocument/2006/relationships/image" Target="../media/image144.emf"/></Relationships>
</file>

<file path=ppt/slides/_rels/slide52.xml.rels><?xml version="1.0" encoding="UTF-8" standalone="yes"?>
<Relationships xmlns="http://schemas.openxmlformats.org/package/2006/relationships"><Relationship Id="rId3" Type="http://schemas.openxmlformats.org/officeDocument/2006/relationships/image" Target="../media/image14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12.png"/><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8.bin"/><Relationship Id="rId18" Type="http://schemas.openxmlformats.org/officeDocument/2006/relationships/image" Target="../media/image20.wmf"/><Relationship Id="rId3" Type="http://schemas.openxmlformats.org/officeDocument/2006/relationships/oleObject" Target="../embeddings/oleObject13.bin"/><Relationship Id="rId21" Type="http://schemas.openxmlformats.org/officeDocument/2006/relationships/oleObject" Target="../embeddings/oleObject21.bin"/><Relationship Id="rId7" Type="http://schemas.openxmlformats.org/officeDocument/2006/relationships/oleObject" Target="../embeddings/oleObject15.bin"/><Relationship Id="rId12" Type="http://schemas.openxmlformats.org/officeDocument/2006/relationships/image" Target="../media/image17.wmf"/><Relationship Id="rId17"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19.wmf"/><Relationship Id="rId20" Type="http://schemas.openxmlformats.org/officeDocument/2006/relationships/image" Target="../media/image24.jpeg"/><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7.bin"/><Relationship Id="rId24" Type="http://schemas.openxmlformats.org/officeDocument/2006/relationships/image" Target="../media/image22.wmf"/><Relationship Id="rId5" Type="http://schemas.openxmlformats.org/officeDocument/2006/relationships/oleObject" Target="../embeddings/oleObject14.bin"/><Relationship Id="rId15" Type="http://schemas.openxmlformats.org/officeDocument/2006/relationships/oleObject" Target="../embeddings/oleObject19.bin"/><Relationship Id="rId23" Type="http://schemas.openxmlformats.org/officeDocument/2006/relationships/oleObject" Target="../embeddings/oleObject22.bin"/><Relationship Id="rId10" Type="http://schemas.openxmlformats.org/officeDocument/2006/relationships/image" Target="../media/image16.wmf"/><Relationship Id="rId19" Type="http://schemas.openxmlformats.org/officeDocument/2006/relationships/image" Target="../media/image23.jpeg"/><Relationship Id="rId4" Type="http://schemas.openxmlformats.org/officeDocument/2006/relationships/image" Target="../media/image13.wmf"/><Relationship Id="rId9" Type="http://schemas.openxmlformats.org/officeDocument/2006/relationships/oleObject" Target="../embeddings/oleObject16.bin"/><Relationship Id="rId14" Type="http://schemas.openxmlformats.org/officeDocument/2006/relationships/image" Target="../media/image18.wmf"/><Relationship Id="rId22" Type="http://schemas.openxmlformats.org/officeDocument/2006/relationships/image" Target="../media/image21.wmf"/></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27.wmf"/><Relationship Id="rId18" Type="http://schemas.openxmlformats.org/officeDocument/2006/relationships/oleObject" Target="../embeddings/oleObject31.bin"/><Relationship Id="rId3" Type="http://schemas.openxmlformats.org/officeDocument/2006/relationships/oleObject" Target="../embeddings/oleObject23.bin"/><Relationship Id="rId21" Type="http://schemas.openxmlformats.org/officeDocument/2006/relationships/image" Target="../media/image31.wmf"/><Relationship Id="rId7" Type="http://schemas.openxmlformats.org/officeDocument/2006/relationships/oleObject" Target="../embeddings/oleObject25.bin"/><Relationship Id="rId12" Type="http://schemas.openxmlformats.org/officeDocument/2006/relationships/oleObject" Target="../embeddings/oleObject28.bin"/><Relationship Id="rId17" Type="http://schemas.openxmlformats.org/officeDocument/2006/relationships/image" Target="../media/image29.wmf"/><Relationship Id="rId2" Type="http://schemas.openxmlformats.org/officeDocument/2006/relationships/slideLayout" Target="../slideLayouts/slideLayout2.xml"/><Relationship Id="rId16" Type="http://schemas.openxmlformats.org/officeDocument/2006/relationships/oleObject" Target="../embeddings/oleObject30.bin"/><Relationship Id="rId20" Type="http://schemas.openxmlformats.org/officeDocument/2006/relationships/oleObject" Target="../embeddings/oleObject32.bin"/><Relationship Id="rId1" Type="http://schemas.openxmlformats.org/officeDocument/2006/relationships/vmlDrawing" Target="../drawings/vmlDrawing6.vml"/><Relationship Id="rId6" Type="http://schemas.openxmlformats.org/officeDocument/2006/relationships/image" Target="../media/image26.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image" Target="../media/image28.wmf"/><Relationship Id="rId10" Type="http://schemas.openxmlformats.org/officeDocument/2006/relationships/image" Target="../media/image17.wmf"/><Relationship Id="rId19" Type="http://schemas.openxmlformats.org/officeDocument/2006/relationships/image" Target="../media/image30.wmf"/><Relationship Id="rId4" Type="http://schemas.openxmlformats.org/officeDocument/2006/relationships/image" Target="../media/image25.wmf"/><Relationship Id="rId9" Type="http://schemas.openxmlformats.org/officeDocument/2006/relationships/oleObject" Target="../embeddings/oleObject26.bin"/><Relationship Id="rId1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4915" y="1276090"/>
            <a:ext cx="1086431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pPr algn="ctr"/>
            <a:r>
              <a:rPr lang="en-US" altLang="zh-CN" sz="4000" kern="0" dirty="0">
                <a:ea typeface="Arial Unicode MS" panose="020B0604020202020204" pitchFamily="34" charset="-122"/>
                <a:cs typeface="Calibri" panose="020F0502020204030204" pitchFamily="34" charset="0"/>
              </a:rPr>
              <a:t>Chapter 13 </a:t>
            </a:r>
          </a:p>
          <a:p>
            <a:pPr algn="ctr"/>
            <a:r>
              <a:rPr lang="en-US" altLang="zh-CN" sz="4000" kern="0" dirty="0">
                <a:ea typeface="Arial Unicode MS" panose="020B0604020202020204" pitchFamily="34" charset="-122"/>
                <a:cs typeface="Calibri" panose="020F0502020204030204" pitchFamily="34" charset="0"/>
              </a:rPr>
              <a:t>Fundamentals for Convex Optimization</a:t>
            </a:r>
          </a:p>
          <a:p>
            <a:pPr algn="r"/>
            <a:r>
              <a:rPr lang="en-US" altLang="zh-CN" sz="2800" kern="0" dirty="0">
                <a:ea typeface="Arial Unicode MS" panose="020B0604020202020204" pitchFamily="34" charset="-122"/>
                <a:cs typeface="Calibri" panose="020F0502020204030204" pitchFamily="34" charset="0"/>
              </a:rPr>
              <a:t>--From convex sets to KKT optimality conditions</a:t>
            </a:r>
            <a:endParaRPr lang="en-US" altLang="zh-CN" sz="3600" kern="0" dirty="0">
              <a:ea typeface="Arial Unicode MS" panose="020B0604020202020204" pitchFamily="34" charset="-122"/>
              <a:cs typeface="Calibri" panose="020F0502020204030204" pitchFamily="34" charset="0"/>
            </a:endParaRPr>
          </a:p>
        </p:txBody>
      </p:sp>
      <p:sp>
        <p:nvSpPr>
          <p:cNvPr id="4" name="Rectangle 2">
            <a:extLst>
              <a:ext uri="{FF2B5EF4-FFF2-40B4-BE49-F238E27FC236}">
                <a16:creationId xmlns:a16="http://schemas.microsoft.com/office/drawing/2014/main" id="{75618A64-2443-4012-930D-B2F860250BD6}"/>
              </a:ext>
            </a:extLst>
          </p:cNvPr>
          <p:cNvSpPr txBox="1">
            <a:spLocks noChangeArrowheads="1"/>
          </p:cNvSpPr>
          <p:nvPr/>
        </p:nvSpPr>
        <p:spPr bwMode="auto">
          <a:xfrm>
            <a:off x="2957942" y="3612204"/>
            <a:ext cx="634300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800">
                <a:solidFill>
                  <a:schemeClr val="tx1"/>
                </a:solidFill>
                <a:latin typeface="Calibri" panose="020F0502020204030204" pitchFamily="34" charset="0"/>
              </a:defRPr>
            </a:lvl1pPr>
            <a:lvl2pPr marL="742950" indent="-285750">
              <a:spcBef>
                <a:spcPct val="20000"/>
              </a:spcBef>
              <a:buChar char="•"/>
              <a:defRPr sz="2000">
                <a:solidFill>
                  <a:schemeClr val="tx1"/>
                </a:solidFill>
                <a:latin typeface="Calibri" panose="020F0502020204030204" pitchFamily="34" charset="0"/>
              </a:defRPr>
            </a:lvl2pPr>
            <a:lvl3pPr marL="1143000" indent="-228600">
              <a:spcBef>
                <a:spcPct val="20000"/>
              </a:spcBef>
              <a:buChar char="–"/>
              <a:defRPr>
                <a:solidFill>
                  <a:schemeClr val="tx1"/>
                </a:solidFill>
                <a:latin typeface="Calibri" panose="020F0502020204030204" pitchFamily="34" charset="0"/>
              </a:defRPr>
            </a:lvl3pPr>
            <a:lvl4pPr marL="1600200" indent="-228600">
              <a:spcBef>
                <a:spcPct val="20000"/>
              </a:spcBef>
              <a:buChar char="»"/>
              <a:defRPr sz="1600">
                <a:solidFill>
                  <a:schemeClr val="tx1"/>
                </a:solidFill>
                <a:latin typeface="Calibri" panose="020F0502020204030204" pitchFamily="34" charset="0"/>
              </a:defRPr>
            </a:lvl4pPr>
            <a:lvl5pPr marL="2057400" indent="-228600">
              <a:spcBef>
                <a:spcPct val="20000"/>
              </a:spcBef>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1400">
                <a:solidFill>
                  <a:schemeClr val="tx1"/>
                </a:solidFill>
                <a:latin typeface="Calibri" panose="020F0502020204030204" pitchFamily="34" charset="0"/>
              </a:defRPr>
            </a:lvl9pPr>
          </a:lstStyle>
          <a:p>
            <a:pPr algn="ctr">
              <a:spcBef>
                <a:spcPct val="0"/>
              </a:spcBef>
            </a:pPr>
            <a:r>
              <a:rPr lang="en-US" altLang="zh-CN" sz="2600" dirty="0">
                <a:solidFill>
                  <a:schemeClr val="tx2"/>
                </a:solidFill>
                <a:latin typeface="Calibri" panose="020F0502020204030204" pitchFamily="34" charset="0"/>
                <a:ea typeface="宋体" panose="02010600030101010101" pitchFamily="2" charset="-122"/>
              </a:rPr>
              <a:t>Prof. Lin ZHANG</a:t>
            </a:r>
          </a:p>
          <a:p>
            <a:pPr algn="ctr">
              <a:spcBef>
                <a:spcPct val="0"/>
              </a:spcBef>
            </a:pPr>
            <a:r>
              <a:rPr lang="en-US" altLang="zh-CN" sz="2600" dirty="0">
                <a:solidFill>
                  <a:schemeClr val="tx2"/>
                </a:solidFill>
                <a:latin typeface="Calibri" panose="020F0502020204030204" pitchFamily="34" charset="0"/>
                <a:ea typeface="宋体" panose="02010600030101010101" pitchFamily="2" charset="-122"/>
              </a:rPr>
              <a:t>School of Computer Science and Technology</a:t>
            </a:r>
          </a:p>
          <a:p>
            <a:pPr algn="ctr">
              <a:spcBef>
                <a:spcPct val="0"/>
              </a:spcBef>
            </a:pPr>
            <a:r>
              <a:rPr lang="en-US" altLang="zh-CN" sz="2600" dirty="0">
                <a:solidFill>
                  <a:schemeClr val="tx2"/>
                </a:solidFill>
                <a:latin typeface="Calibri" panose="020F0502020204030204" pitchFamily="34" charset="0"/>
                <a:ea typeface="宋体" panose="02010600030101010101" pitchFamily="2" charset="-122"/>
              </a:rPr>
              <a:t>Tongji University</a:t>
            </a:r>
          </a:p>
        </p:txBody>
      </p:sp>
    </p:spTree>
  </p:cSld>
  <p:clrMapOvr>
    <a:masterClrMapping/>
  </p:clrMapOvr>
  <p:transition advTm="711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sets and affine sets</a:t>
            </a:r>
            <a:endParaRPr lang="zh-CN" altLang="en-US" sz="3000" kern="0" dirty="0">
              <a:ea typeface="楷体" panose="02010609060101010101" pitchFamily="49" charset="-122"/>
              <a:cs typeface="Calibri" panose="020F0502020204030204" pitchFamily="34" charset="0"/>
            </a:endParaRPr>
          </a:p>
        </p:txBody>
      </p:sp>
      <p:sp>
        <p:nvSpPr>
          <p:cNvPr id="14" name="文本框 1">
            <a:extLst>
              <a:ext uri="{FF2B5EF4-FFF2-40B4-BE49-F238E27FC236}">
                <a16:creationId xmlns:a16="http://schemas.microsoft.com/office/drawing/2014/main" id="{F4318D8F-87FB-4B0A-B3AA-0F13A5D62BE1}"/>
              </a:ext>
            </a:extLst>
          </p:cNvPr>
          <p:cNvSpPr txBox="1"/>
          <p:nvPr/>
        </p:nvSpPr>
        <p:spPr>
          <a:xfrm>
            <a:off x="764430" y="914400"/>
            <a:ext cx="10062194"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Example</a:t>
            </a:r>
            <a:r>
              <a:rPr lang="en-US" altLang="zh-CN" dirty="0"/>
              <a:t>: Consider a square in the               plane in      , defined as,</a:t>
            </a:r>
            <a:endParaRPr lang="zh-CN" altLang="en-US" dirty="0"/>
          </a:p>
        </p:txBody>
      </p:sp>
      <p:graphicFrame>
        <p:nvGraphicFramePr>
          <p:cNvPr id="15" name="Object 5">
            <a:extLst>
              <a:ext uri="{FF2B5EF4-FFF2-40B4-BE49-F238E27FC236}">
                <a16:creationId xmlns:a16="http://schemas.microsoft.com/office/drawing/2014/main" id="{02F15C26-893D-4869-BA11-B193B06D8A8F}"/>
              </a:ext>
            </a:extLst>
          </p:cNvPr>
          <p:cNvGraphicFramePr>
            <a:graphicFrameLocks noChangeAspect="1"/>
          </p:cNvGraphicFramePr>
          <p:nvPr>
            <p:extLst>
              <p:ext uri="{D42A27DB-BD31-4B8C-83A1-F6EECF244321}">
                <p14:modId xmlns:p14="http://schemas.microsoft.com/office/powerpoint/2010/main" val="3956510294"/>
              </p:ext>
            </p:extLst>
          </p:nvPr>
        </p:nvGraphicFramePr>
        <p:xfrm>
          <a:off x="5229177" y="989048"/>
          <a:ext cx="966351" cy="424355"/>
        </p:xfrm>
        <a:graphic>
          <a:graphicData uri="http://schemas.openxmlformats.org/presentationml/2006/ole">
            <mc:AlternateContent xmlns:mc="http://schemas.openxmlformats.org/markup-compatibility/2006">
              <mc:Choice xmlns:v="urn:schemas-microsoft-com:vml" Requires="v">
                <p:oleObj spid="_x0000_s119823" name="Equation" r:id="rId3" imgW="583920" imgH="253800" progId="Equation.DSMT4">
                  <p:embed/>
                </p:oleObj>
              </mc:Choice>
              <mc:Fallback>
                <p:oleObj name="Equation" r:id="rId3" imgW="583920" imgH="253800" progId="Equation.DSMT4">
                  <p:embed/>
                  <p:pic>
                    <p:nvPicPr>
                      <p:cNvPr id="0" name=""/>
                      <p:cNvPicPr>
                        <a:picLocks noChangeAspect="1" noChangeArrowheads="1"/>
                      </p:cNvPicPr>
                      <p:nvPr/>
                    </p:nvPicPr>
                    <p:blipFill>
                      <a:blip r:embed="rId4"/>
                      <a:srcRect/>
                      <a:stretch>
                        <a:fillRect/>
                      </a:stretch>
                    </p:blipFill>
                    <p:spPr bwMode="auto">
                      <a:xfrm>
                        <a:off x="5229177" y="989048"/>
                        <a:ext cx="966351" cy="424355"/>
                      </a:xfrm>
                      <a:prstGeom prst="rect">
                        <a:avLst/>
                      </a:prstGeom>
                      <a:noFill/>
                      <a:ln>
                        <a:noFill/>
                      </a:ln>
                    </p:spPr>
                  </p:pic>
                </p:oleObj>
              </mc:Fallback>
            </mc:AlternateContent>
          </a:graphicData>
        </a:graphic>
      </p:graphicFrame>
      <p:graphicFrame>
        <p:nvGraphicFramePr>
          <p:cNvPr id="16" name="Object 5">
            <a:extLst>
              <a:ext uri="{FF2B5EF4-FFF2-40B4-BE49-F238E27FC236}">
                <a16:creationId xmlns:a16="http://schemas.microsoft.com/office/drawing/2014/main" id="{02F15C26-893D-4869-BA11-B193B06D8A8F}"/>
              </a:ext>
            </a:extLst>
          </p:cNvPr>
          <p:cNvGraphicFramePr>
            <a:graphicFrameLocks noChangeAspect="1"/>
          </p:cNvGraphicFramePr>
          <p:nvPr>
            <p:extLst>
              <p:ext uri="{D42A27DB-BD31-4B8C-83A1-F6EECF244321}">
                <p14:modId xmlns:p14="http://schemas.microsoft.com/office/powerpoint/2010/main" val="2121052128"/>
              </p:ext>
            </p:extLst>
          </p:nvPr>
        </p:nvGraphicFramePr>
        <p:xfrm>
          <a:off x="7287403" y="955720"/>
          <a:ext cx="381000" cy="360363"/>
        </p:xfrm>
        <a:graphic>
          <a:graphicData uri="http://schemas.openxmlformats.org/presentationml/2006/ole">
            <mc:AlternateContent xmlns:mc="http://schemas.openxmlformats.org/markup-compatibility/2006">
              <mc:Choice xmlns:v="urn:schemas-microsoft-com:vml" Requires="v">
                <p:oleObj spid="_x0000_s119824" name="Equation" r:id="rId5" imgW="203040" imgH="190440" progId="Equation.DSMT4">
                  <p:embed/>
                </p:oleObj>
              </mc:Choice>
              <mc:Fallback>
                <p:oleObj name="Equation" r:id="rId5" imgW="203040" imgH="190440" progId="Equation.DSMT4">
                  <p:embed/>
                  <p:pic>
                    <p:nvPicPr>
                      <p:cNvPr id="0" name=""/>
                      <p:cNvPicPr>
                        <a:picLocks noChangeAspect="1" noChangeArrowheads="1"/>
                      </p:cNvPicPr>
                      <p:nvPr/>
                    </p:nvPicPr>
                    <p:blipFill>
                      <a:blip r:embed="rId6"/>
                      <a:srcRect/>
                      <a:stretch>
                        <a:fillRect/>
                      </a:stretch>
                    </p:blipFill>
                    <p:spPr bwMode="auto">
                      <a:xfrm>
                        <a:off x="7287403" y="955720"/>
                        <a:ext cx="381000" cy="360363"/>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143258119"/>
              </p:ext>
            </p:extLst>
          </p:nvPr>
        </p:nvGraphicFramePr>
        <p:xfrm>
          <a:off x="3567939" y="1404744"/>
          <a:ext cx="4854595" cy="470706"/>
        </p:xfrm>
        <a:graphic>
          <a:graphicData uri="http://schemas.openxmlformats.org/presentationml/2006/ole">
            <mc:AlternateContent xmlns:mc="http://schemas.openxmlformats.org/markup-compatibility/2006">
              <mc:Choice xmlns:v="urn:schemas-microsoft-com:vml" Requires="v">
                <p:oleObj spid="_x0000_s119825" name="Equation" r:id="rId7" imgW="2222500" imgH="215900" progId="Equation.DSMT4">
                  <p:embed/>
                </p:oleObj>
              </mc:Choice>
              <mc:Fallback>
                <p:oleObj name="Equation" r:id="rId7" imgW="2222500" imgH="2159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7939" y="1404744"/>
                        <a:ext cx="4854595" cy="470706"/>
                      </a:xfrm>
                      <a:prstGeom prst="rect">
                        <a:avLst/>
                      </a:prstGeom>
                      <a:noFill/>
                    </p:spPr>
                  </p:pic>
                </p:oleObj>
              </mc:Fallback>
            </mc:AlternateContent>
          </a:graphicData>
        </a:graphic>
      </p:graphicFrame>
      <p:sp>
        <p:nvSpPr>
          <p:cNvPr id="19" name="文本框 1">
            <a:extLst>
              <a:ext uri="{FF2B5EF4-FFF2-40B4-BE49-F238E27FC236}">
                <a16:creationId xmlns:a16="http://schemas.microsoft.com/office/drawing/2014/main" id="{F4318D8F-87FB-4B0A-B3AA-0F13A5D62BE1}"/>
              </a:ext>
            </a:extLst>
          </p:cNvPr>
          <p:cNvSpPr txBox="1"/>
          <p:nvPr/>
        </p:nvSpPr>
        <p:spPr>
          <a:xfrm>
            <a:off x="764430" y="2055845"/>
            <a:ext cx="10062194"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Its affine hull is the (</a:t>
            </a: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)-plane, i.e.,  </a:t>
            </a:r>
            <a:endParaRPr lang="zh-CN" altLang="en-US" dirty="0"/>
          </a:p>
        </p:txBody>
      </p:sp>
      <p:graphicFrame>
        <p:nvGraphicFramePr>
          <p:cNvPr id="20" name="对象 19"/>
          <p:cNvGraphicFramePr>
            <a:graphicFrameLocks noChangeAspect="1"/>
          </p:cNvGraphicFramePr>
          <p:nvPr>
            <p:extLst>
              <p:ext uri="{D42A27DB-BD31-4B8C-83A1-F6EECF244321}">
                <p14:modId xmlns:p14="http://schemas.microsoft.com/office/powerpoint/2010/main" val="508231599"/>
              </p:ext>
            </p:extLst>
          </p:nvPr>
        </p:nvGraphicFramePr>
        <p:xfrm>
          <a:off x="5608638" y="2093913"/>
          <a:ext cx="2662237" cy="469900"/>
        </p:xfrm>
        <a:graphic>
          <a:graphicData uri="http://schemas.openxmlformats.org/presentationml/2006/ole">
            <mc:AlternateContent xmlns:mc="http://schemas.openxmlformats.org/markup-compatibility/2006">
              <mc:Choice xmlns:v="urn:schemas-microsoft-com:vml" Requires="v">
                <p:oleObj spid="_x0000_s119826" name="Equation" r:id="rId9" imgW="1218960" imgH="215640" progId="Equation.DSMT4">
                  <p:embed/>
                </p:oleObj>
              </mc:Choice>
              <mc:Fallback>
                <p:oleObj name="Equation" r:id="rId9" imgW="1218960" imgH="215640" progId="Equation.DSMT4">
                  <p:embed/>
                  <p:pic>
                    <p:nvPicPr>
                      <p:cNvPr id="0" name=""/>
                      <p:cNvPicPr>
                        <a:picLocks noChangeAspect="1" noChangeArrowheads="1"/>
                      </p:cNvPicPr>
                      <p:nvPr/>
                    </p:nvPicPr>
                    <p:blipFill>
                      <a:blip r:embed="rId10"/>
                      <a:srcRect/>
                      <a:stretch>
                        <a:fillRect/>
                      </a:stretch>
                    </p:blipFill>
                    <p:spPr bwMode="auto">
                      <a:xfrm>
                        <a:off x="5608638" y="2093913"/>
                        <a:ext cx="2662237" cy="469900"/>
                      </a:xfrm>
                      <a:prstGeom prst="rect">
                        <a:avLst/>
                      </a:prstGeom>
                      <a:noFill/>
                    </p:spPr>
                  </p:pic>
                </p:oleObj>
              </mc:Fallback>
            </mc:AlternateContent>
          </a:graphicData>
        </a:graphic>
      </p:graphicFrame>
      <p:sp>
        <p:nvSpPr>
          <p:cNvPr id="21" name="文本框 1">
            <a:extLst>
              <a:ext uri="{FF2B5EF4-FFF2-40B4-BE49-F238E27FC236}">
                <a16:creationId xmlns:a16="http://schemas.microsoft.com/office/drawing/2014/main" id="{F4318D8F-87FB-4B0A-B3AA-0F13A5D62BE1}"/>
              </a:ext>
            </a:extLst>
          </p:cNvPr>
          <p:cNvSpPr txBox="1"/>
          <p:nvPr/>
        </p:nvSpPr>
        <p:spPr>
          <a:xfrm>
            <a:off x="764430" y="2574499"/>
            <a:ext cx="10062194"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The interior of </a:t>
            </a:r>
            <a:r>
              <a:rPr lang="en-US" altLang="zh-CN" dirty="0">
                <a:latin typeface="Euclid Math One" panose="05050601010101010101" pitchFamily="18" charset="2"/>
              </a:rPr>
              <a:t>C</a:t>
            </a:r>
            <a:r>
              <a:rPr lang="en-US" altLang="zh-CN" dirty="0"/>
              <a:t> is empty, but its relative interior is,</a:t>
            </a:r>
            <a:endParaRPr lang="zh-CN" altLang="en-US" dirty="0"/>
          </a:p>
        </p:txBody>
      </p:sp>
      <p:graphicFrame>
        <p:nvGraphicFramePr>
          <p:cNvPr id="7" name="对象 6"/>
          <p:cNvGraphicFramePr>
            <a:graphicFrameLocks noChangeAspect="1"/>
          </p:cNvGraphicFramePr>
          <p:nvPr>
            <p:extLst>
              <p:ext uri="{D42A27DB-BD31-4B8C-83A1-F6EECF244321}">
                <p14:modId xmlns:p14="http://schemas.microsoft.com/office/powerpoint/2010/main" val="3650798542"/>
              </p:ext>
            </p:extLst>
          </p:nvPr>
        </p:nvGraphicFramePr>
        <p:xfrm>
          <a:off x="2827175" y="3093153"/>
          <a:ext cx="5012766" cy="429208"/>
        </p:xfrm>
        <a:graphic>
          <a:graphicData uri="http://schemas.openxmlformats.org/presentationml/2006/ole">
            <mc:AlternateContent xmlns:mc="http://schemas.openxmlformats.org/markup-compatibility/2006">
              <mc:Choice xmlns:v="urn:schemas-microsoft-com:vml" Requires="v">
                <p:oleObj spid="_x0000_s119827" name="Equation" r:id="rId11" imgW="2514600" imgH="215900" progId="Equation.DSMT4">
                  <p:embed/>
                </p:oleObj>
              </mc:Choice>
              <mc:Fallback>
                <p:oleObj name="Equation" r:id="rId11" imgW="2514600" imgH="215900" progId="Equation.DSMT4">
                  <p:embed/>
                  <p:pic>
                    <p:nvPicPr>
                      <p:cNvPr id="0"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27175" y="3093153"/>
                        <a:ext cx="5012766" cy="429208"/>
                      </a:xfrm>
                      <a:prstGeom prst="rect">
                        <a:avLst/>
                      </a:prstGeom>
                      <a:noFill/>
                    </p:spPr>
                  </p:pic>
                </p:oleObj>
              </mc:Fallback>
            </mc:AlternateContent>
          </a:graphicData>
        </a:graphic>
      </p:graphicFrame>
      <p:sp>
        <p:nvSpPr>
          <p:cNvPr id="24" name="文本框 1">
            <a:extLst>
              <a:ext uri="{FF2B5EF4-FFF2-40B4-BE49-F238E27FC236}">
                <a16:creationId xmlns:a16="http://schemas.microsoft.com/office/drawing/2014/main" id="{F4318D8F-87FB-4B0A-B3AA-0F13A5D62BE1}"/>
              </a:ext>
            </a:extLst>
          </p:cNvPr>
          <p:cNvSpPr txBox="1"/>
          <p:nvPr/>
        </p:nvSpPr>
        <p:spPr>
          <a:xfrm>
            <a:off x="764430" y="3566909"/>
            <a:ext cx="10062194"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The boundary of </a:t>
            </a:r>
            <a:r>
              <a:rPr lang="en-US" altLang="zh-CN" dirty="0">
                <a:latin typeface="Euclid Math One" panose="05050601010101010101" pitchFamily="18" charset="2"/>
              </a:rPr>
              <a:t>C</a:t>
            </a:r>
            <a:r>
              <a:rPr lang="en-US" altLang="zh-CN" dirty="0"/>
              <a:t> is itself, but its relative boundary is the wire-frame outline,</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2994893171"/>
              </p:ext>
            </p:extLst>
          </p:nvPr>
        </p:nvGraphicFramePr>
        <p:xfrm>
          <a:off x="2727596" y="4073122"/>
          <a:ext cx="5211924" cy="513184"/>
        </p:xfrm>
        <a:graphic>
          <a:graphicData uri="http://schemas.openxmlformats.org/presentationml/2006/ole">
            <mc:AlternateContent xmlns:mc="http://schemas.openxmlformats.org/markup-compatibility/2006">
              <mc:Choice xmlns:v="urn:schemas-microsoft-com:vml" Requires="v">
                <p:oleObj spid="_x0000_s119828" name="Equation" r:id="rId13" imgW="2984500" imgH="304800" progId="Equation.DSMT4">
                  <p:embed/>
                </p:oleObj>
              </mc:Choice>
              <mc:Fallback>
                <p:oleObj name="Equation" r:id="rId13" imgW="2984500" imgH="304800" progId="Equation.DSMT4">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27596" y="4073122"/>
                        <a:ext cx="5211924" cy="513184"/>
                      </a:xfrm>
                      <a:prstGeom prst="rect">
                        <a:avLst/>
                      </a:prstGeom>
                      <a:noFill/>
                    </p:spPr>
                  </p:pic>
                </p:oleObj>
              </mc:Fallback>
            </mc:AlternateContent>
          </a:graphicData>
        </a:graphic>
      </p:graphicFrame>
      <p:pic>
        <p:nvPicPr>
          <p:cNvPr id="10" name="图片 9"/>
          <p:cNvPicPr>
            <a:picLocks noChangeAspect="1"/>
          </p:cNvPicPr>
          <p:nvPr/>
        </p:nvPicPr>
        <p:blipFill>
          <a:blip r:embed="rId15"/>
          <a:stretch>
            <a:fillRect/>
          </a:stretch>
        </p:blipFill>
        <p:spPr>
          <a:xfrm>
            <a:off x="2028926" y="4630854"/>
            <a:ext cx="6799092" cy="1413277"/>
          </a:xfrm>
          <a:prstGeom prst="rect">
            <a:avLst/>
          </a:prstGeom>
        </p:spPr>
      </p:pic>
      <p:graphicFrame>
        <p:nvGraphicFramePr>
          <p:cNvPr id="57" name="对象 56"/>
          <p:cNvGraphicFramePr>
            <a:graphicFrameLocks noChangeAspect="1"/>
          </p:cNvGraphicFramePr>
          <p:nvPr>
            <p:extLst>
              <p:ext uri="{D42A27DB-BD31-4B8C-83A1-F6EECF244321}">
                <p14:modId xmlns:p14="http://schemas.microsoft.com/office/powerpoint/2010/main" val="1249605952"/>
              </p:ext>
            </p:extLst>
          </p:nvPr>
        </p:nvGraphicFramePr>
        <p:xfrm>
          <a:off x="2817844" y="6107342"/>
          <a:ext cx="222365" cy="268372"/>
        </p:xfrm>
        <a:graphic>
          <a:graphicData uri="http://schemas.openxmlformats.org/presentationml/2006/ole">
            <mc:AlternateContent xmlns:mc="http://schemas.openxmlformats.org/markup-compatibility/2006">
              <mc:Choice xmlns:v="urn:schemas-microsoft-com:vml" Requires="v">
                <p:oleObj spid="_x0000_s119829" name="Equation" r:id="rId16" imgW="126720" imgH="152280" progId="Equation.DSMT4">
                  <p:embed/>
                </p:oleObj>
              </mc:Choice>
              <mc:Fallback>
                <p:oleObj name="Equation" r:id="rId16" imgW="126720" imgH="152280" progId="Equation.DSMT4">
                  <p:embed/>
                  <p:pic>
                    <p:nvPicPr>
                      <p:cNvPr id="0" name=""/>
                      <p:cNvPicPr>
                        <a:picLocks noChangeAspect="1" noChangeArrowheads="1"/>
                      </p:cNvPicPr>
                      <p:nvPr/>
                    </p:nvPicPr>
                    <p:blipFill>
                      <a:blip r:embed="rId17"/>
                      <a:srcRect/>
                      <a:stretch>
                        <a:fillRect/>
                      </a:stretch>
                    </p:blipFill>
                    <p:spPr bwMode="auto">
                      <a:xfrm>
                        <a:off x="2817844" y="6107342"/>
                        <a:ext cx="222365" cy="268372"/>
                      </a:xfrm>
                      <a:prstGeom prst="rect">
                        <a:avLst/>
                      </a:prstGeom>
                      <a:noFill/>
                    </p:spPr>
                  </p:pic>
                </p:oleObj>
              </mc:Fallback>
            </mc:AlternateContent>
          </a:graphicData>
        </a:graphic>
      </p:graphicFrame>
      <p:graphicFrame>
        <p:nvGraphicFramePr>
          <p:cNvPr id="58" name="对象 57"/>
          <p:cNvGraphicFramePr>
            <a:graphicFrameLocks noChangeAspect="1"/>
          </p:cNvGraphicFramePr>
          <p:nvPr>
            <p:extLst>
              <p:ext uri="{D42A27DB-BD31-4B8C-83A1-F6EECF244321}">
                <p14:modId xmlns:p14="http://schemas.microsoft.com/office/powerpoint/2010/main" val="1027298234"/>
              </p:ext>
            </p:extLst>
          </p:nvPr>
        </p:nvGraphicFramePr>
        <p:xfrm>
          <a:off x="4835525" y="6100763"/>
          <a:ext cx="726025" cy="265619"/>
        </p:xfrm>
        <a:graphic>
          <a:graphicData uri="http://schemas.openxmlformats.org/presentationml/2006/ole">
            <mc:AlternateContent xmlns:mc="http://schemas.openxmlformats.org/markup-compatibility/2006">
              <mc:Choice xmlns:v="urn:schemas-microsoft-com:vml" Requires="v">
                <p:oleObj spid="_x0000_s119830" name="Equation" r:id="rId18" imgW="419040" imgH="152280" progId="Equation.DSMT4">
                  <p:embed/>
                </p:oleObj>
              </mc:Choice>
              <mc:Fallback>
                <p:oleObj name="Equation" r:id="rId18" imgW="419040" imgH="152280" progId="Equation.DSMT4">
                  <p:embed/>
                  <p:pic>
                    <p:nvPicPr>
                      <p:cNvPr id="0" name=""/>
                      <p:cNvPicPr>
                        <a:picLocks noChangeAspect="1" noChangeArrowheads="1"/>
                      </p:cNvPicPr>
                      <p:nvPr/>
                    </p:nvPicPr>
                    <p:blipFill>
                      <a:blip r:embed="rId19"/>
                      <a:srcRect/>
                      <a:stretch>
                        <a:fillRect/>
                      </a:stretch>
                    </p:blipFill>
                    <p:spPr bwMode="auto">
                      <a:xfrm>
                        <a:off x="4835525" y="6100763"/>
                        <a:ext cx="726025" cy="265619"/>
                      </a:xfrm>
                      <a:prstGeom prst="rect">
                        <a:avLst/>
                      </a:prstGeom>
                      <a:noFill/>
                    </p:spPr>
                  </p:pic>
                </p:oleObj>
              </mc:Fallback>
            </mc:AlternateContent>
          </a:graphicData>
        </a:graphic>
      </p:graphicFrame>
      <p:graphicFrame>
        <p:nvGraphicFramePr>
          <p:cNvPr id="59" name="对象 58"/>
          <p:cNvGraphicFramePr>
            <a:graphicFrameLocks noChangeAspect="1"/>
          </p:cNvGraphicFramePr>
          <p:nvPr>
            <p:extLst>
              <p:ext uri="{D42A27DB-BD31-4B8C-83A1-F6EECF244321}">
                <p14:modId xmlns:p14="http://schemas.microsoft.com/office/powerpoint/2010/main" val="3593587813"/>
              </p:ext>
            </p:extLst>
          </p:nvPr>
        </p:nvGraphicFramePr>
        <p:xfrm>
          <a:off x="6919012" y="6119249"/>
          <a:ext cx="1138388" cy="247133"/>
        </p:xfrm>
        <a:graphic>
          <a:graphicData uri="http://schemas.openxmlformats.org/presentationml/2006/ole">
            <mc:AlternateContent xmlns:mc="http://schemas.openxmlformats.org/markup-compatibility/2006">
              <mc:Choice xmlns:v="urn:schemas-microsoft-com:vml" Requires="v">
                <p:oleObj spid="_x0000_s119831" name="Equation" r:id="rId20" imgW="787320" imgH="177480" progId="Equation.DSMT4">
                  <p:embed/>
                </p:oleObj>
              </mc:Choice>
              <mc:Fallback>
                <p:oleObj name="Equation" r:id="rId20" imgW="787320" imgH="177480" progId="Equation.DSMT4">
                  <p:embed/>
                  <p:pic>
                    <p:nvPicPr>
                      <p:cNvPr id="0" name=""/>
                      <p:cNvPicPr>
                        <a:picLocks noChangeAspect="1" noChangeArrowheads="1"/>
                      </p:cNvPicPr>
                      <p:nvPr/>
                    </p:nvPicPr>
                    <p:blipFill>
                      <a:blip r:embed="rId21"/>
                      <a:srcRect/>
                      <a:stretch>
                        <a:fillRect/>
                      </a:stretch>
                    </p:blipFill>
                    <p:spPr bwMode="auto">
                      <a:xfrm>
                        <a:off x="6919012" y="6119249"/>
                        <a:ext cx="1138388" cy="247133"/>
                      </a:xfrm>
                      <a:prstGeom prst="rect">
                        <a:avLst/>
                      </a:prstGeom>
                      <a:noFill/>
                    </p:spPr>
                  </p:pic>
                </p:oleObj>
              </mc:Fallback>
            </mc:AlternateContent>
          </a:graphicData>
        </a:graphic>
      </p:graphicFrame>
    </p:spTree>
    <p:extLst>
      <p:ext uri="{BB962C8B-B14F-4D97-AF65-F5344CB8AC3E}">
        <p14:creationId xmlns:p14="http://schemas.microsoft.com/office/powerpoint/2010/main" val="655822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30275" y="76200"/>
            <a:ext cx="8153400" cy="838200"/>
          </a:xfrm>
        </p:spPr>
        <p:txBody>
          <a:bodyPr/>
          <a:lstStyle/>
          <a:p>
            <a:r>
              <a:rPr lang="en-US" altLang="zh-CN" sz="3000" dirty="0">
                <a:ea typeface="楷体" panose="02010609060101010101" pitchFamily="49" charset="-122"/>
                <a:cs typeface="Calibri" panose="020F0502020204030204" pitchFamily="34" charset="0"/>
              </a:rPr>
              <a:t>Outline</a:t>
            </a:r>
            <a:endParaRPr lang="zh-CN" altLang="en-US" sz="3000" dirty="0">
              <a:ea typeface="楷体" panose="02010609060101010101" pitchFamily="49" charset="-122"/>
              <a:cs typeface="Calibri" panose="020F0502020204030204" pitchFamily="34" charset="0"/>
            </a:endParaRPr>
          </a:p>
        </p:txBody>
      </p:sp>
      <p:sp>
        <p:nvSpPr>
          <p:cNvPr id="14339" name="Rectangle 3"/>
          <p:cNvSpPr txBox="1">
            <a:spLocks noChangeArrowheads="1"/>
          </p:cNvSpPr>
          <p:nvPr/>
        </p:nvSpPr>
        <p:spPr bwMode="auto">
          <a:xfrm>
            <a:off x="572294" y="931866"/>
            <a:ext cx="8869362" cy="460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Convex functions</a:t>
            </a:r>
          </a:p>
          <a:p>
            <a:pPr lvl="2">
              <a:spcBef>
                <a:spcPct val="20000"/>
              </a:spcBef>
              <a:buFontTx/>
              <a:buChar char="•"/>
              <a:defRPr/>
            </a:pPr>
            <a:r>
              <a:rPr lang="en-US" altLang="zh-CN"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sets and affine sets</a:t>
            </a:r>
          </a:p>
          <a:p>
            <a:pPr lvl="2">
              <a:spcBef>
                <a:spcPct val="20000"/>
              </a:spcBef>
              <a:buFontTx/>
              <a:buChar char="•"/>
              <a:defRPr/>
            </a:pPr>
            <a:r>
              <a:rPr lang="en-US" altLang="zh-CN" dirty="0">
                <a:latin typeface="Calibri" panose="020F0502020204030204" pitchFamily="34" charset="0"/>
                <a:ea typeface="楷体" panose="02010609060101010101" pitchFamily="49" charset="-122"/>
                <a:cs typeface="Calibri" panose="020F0502020204030204" pitchFamily="34" charset="0"/>
              </a:rPr>
              <a:t>Convex functions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Optimization problems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Convex optimization problems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Duality</a:t>
            </a:r>
          </a:p>
        </p:txBody>
      </p:sp>
    </p:spTree>
    <p:extLst>
      <p:ext uri="{BB962C8B-B14F-4D97-AF65-F5344CB8AC3E}">
        <p14:creationId xmlns:p14="http://schemas.microsoft.com/office/powerpoint/2010/main" val="363234093"/>
      </p:ext>
    </p:extLst>
  </p:cSld>
  <p:clrMapOvr>
    <a:masterClrMapping/>
  </p:clrMapOvr>
  <p:transition advTm="1252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8" y="895528"/>
            <a:ext cx="3775264"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5</a:t>
            </a:r>
            <a:r>
              <a:rPr lang="en-US" altLang="zh-CN" dirty="0"/>
              <a:t>: Affine function</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7" y="1485597"/>
            <a:ext cx="10284180"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If the function                           is the sum of a linear function and a constant, it is called an </a:t>
            </a:r>
            <a:r>
              <a:rPr lang="en-US" altLang="zh-CN" b="1" dirty="0">
                <a:solidFill>
                  <a:srgbClr val="C00000"/>
                </a:solidFill>
              </a:rPr>
              <a:t>affine function</a:t>
            </a:r>
            <a:r>
              <a:rPr lang="en-US" altLang="zh-CN" dirty="0"/>
              <a:t>, i.e., it has the form, </a:t>
            </a:r>
            <a:endParaRPr lang="zh-CN" altLang="en-US" dirty="0"/>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1988698"/>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2" name="Object 5">
            <a:extLst>
              <a:ext uri="{FF2B5EF4-FFF2-40B4-BE49-F238E27FC236}">
                <a16:creationId xmlns:a16="http://schemas.microsoft.com/office/drawing/2014/main" id="{37EC45A2-4977-4770-AA1D-F0281BFEC518}"/>
              </a:ext>
            </a:extLst>
          </p:cNvPr>
          <p:cNvGraphicFramePr>
            <a:graphicFrameLocks noChangeAspect="1"/>
          </p:cNvGraphicFramePr>
          <p:nvPr>
            <p:extLst>
              <p:ext uri="{D42A27DB-BD31-4B8C-83A1-F6EECF244321}">
                <p14:modId xmlns:p14="http://schemas.microsoft.com/office/powerpoint/2010/main" val="3035919447"/>
              </p:ext>
            </p:extLst>
          </p:nvPr>
        </p:nvGraphicFramePr>
        <p:xfrm>
          <a:off x="2885603" y="1495565"/>
          <a:ext cx="1954212" cy="482600"/>
        </p:xfrm>
        <a:graphic>
          <a:graphicData uri="http://schemas.openxmlformats.org/presentationml/2006/ole">
            <mc:AlternateContent xmlns:mc="http://schemas.openxmlformats.org/markup-compatibility/2006">
              <mc:Choice xmlns:v="urn:schemas-microsoft-com:vml" Requires="v">
                <p:oleObj spid="_x0000_s68182" name="Equation" r:id="rId3" imgW="1041120" imgH="253800" progId="Equation.DSMT4">
                  <p:embed/>
                </p:oleObj>
              </mc:Choice>
              <mc:Fallback>
                <p:oleObj name="Equation" r:id="rId3" imgW="1041120" imgH="253800" progId="Equation.DSMT4">
                  <p:embed/>
                  <p:pic>
                    <p:nvPicPr>
                      <p:cNvPr id="12" name="Object 5">
                        <a:extLst>
                          <a:ext uri="{FF2B5EF4-FFF2-40B4-BE49-F238E27FC236}">
                            <a16:creationId xmlns:a16="http://schemas.microsoft.com/office/drawing/2014/main" id="{37EC45A2-4977-4770-AA1D-F0281BFEC518}"/>
                          </a:ext>
                        </a:extLst>
                      </p:cNvPr>
                      <p:cNvPicPr>
                        <a:picLocks noChangeAspect="1" noChangeArrowheads="1"/>
                      </p:cNvPicPr>
                      <p:nvPr/>
                    </p:nvPicPr>
                    <p:blipFill>
                      <a:blip r:embed="rId4"/>
                      <a:srcRect/>
                      <a:stretch>
                        <a:fillRect/>
                      </a:stretch>
                    </p:blipFill>
                    <p:spPr bwMode="auto">
                      <a:xfrm>
                        <a:off x="2885603" y="1495565"/>
                        <a:ext cx="1954212" cy="482600"/>
                      </a:xfrm>
                      <a:prstGeom prst="rect">
                        <a:avLst/>
                      </a:prstGeom>
                      <a:noFill/>
                      <a:ln>
                        <a:noFill/>
                      </a:ln>
                    </p:spPr>
                  </p:pic>
                </p:oleObj>
              </mc:Fallback>
            </mc:AlternateContent>
          </a:graphicData>
        </a:graphic>
      </p:graphicFrame>
      <p:sp>
        <p:nvSpPr>
          <p:cNvPr id="2" name="Rectangle 5">
            <a:extLst>
              <a:ext uri="{FF2B5EF4-FFF2-40B4-BE49-F238E27FC236}">
                <a16:creationId xmlns:a16="http://schemas.microsoft.com/office/drawing/2014/main" id="{292B5FFD-6723-45B2-858E-0B9A89576F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1D953CC7-5923-4C8A-834A-1C0DCCB59F94}"/>
              </a:ext>
            </a:extLst>
          </p:cNvPr>
          <p:cNvGraphicFramePr>
            <a:graphicFrameLocks noChangeAspect="1"/>
          </p:cNvGraphicFramePr>
          <p:nvPr>
            <p:extLst>
              <p:ext uri="{D42A27DB-BD31-4B8C-83A1-F6EECF244321}">
                <p14:modId xmlns:p14="http://schemas.microsoft.com/office/powerpoint/2010/main" val="3716724162"/>
              </p:ext>
            </p:extLst>
          </p:nvPr>
        </p:nvGraphicFramePr>
        <p:xfrm>
          <a:off x="3158557" y="2373251"/>
          <a:ext cx="4943664" cy="429036"/>
        </p:xfrm>
        <a:graphic>
          <a:graphicData uri="http://schemas.openxmlformats.org/presentationml/2006/ole">
            <mc:AlternateContent xmlns:mc="http://schemas.openxmlformats.org/markup-compatibility/2006">
              <mc:Choice xmlns:v="urn:schemas-microsoft-com:vml" Requires="v">
                <p:oleObj spid="_x0000_s68183" name="Equation" r:id="rId5" imgW="2603500" imgH="228600" progId="Equation.DSMT4">
                  <p:embed/>
                </p:oleObj>
              </mc:Choice>
              <mc:Fallback>
                <p:oleObj name="Equation" r:id="rId5" imgW="260350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8557" y="2373251"/>
                        <a:ext cx="4943664" cy="429036"/>
                      </a:xfrm>
                      <a:prstGeom prst="rect">
                        <a:avLst/>
                      </a:prstGeom>
                      <a:noFill/>
                    </p:spPr>
                  </p:pic>
                </p:oleObj>
              </mc:Fallback>
            </mc:AlternateContent>
          </a:graphicData>
        </a:graphic>
      </p:graphicFrame>
    </p:spTree>
    <p:extLst>
      <p:ext uri="{BB962C8B-B14F-4D97-AF65-F5344CB8AC3E}">
        <p14:creationId xmlns:p14="http://schemas.microsoft.com/office/powerpoint/2010/main" val="38035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8" y="895528"/>
            <a:ext cx="3951723"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6</a:t>
            </a:r>
            <a:r>
              <a:rPr lang="en-US" altLang="zh-CN" dirty="0"/>
              <a:t>: Convex function</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7" y="1485597"/>
            <a:ext cx="10284180"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A function                         is </a:t>
            </a:r>
            <a:r>
              <a:rPr lang="en-US" altLang="zh-CN" b="1" dirty="0">
                <a:solidFill>
                  <a:srgbClr val="C00000"/>
                </a:solidFill>
              </a:rPr>
              <a:t>convex</a:t>
            </a:r>
            <a:r>
              <a:rPr lang="en-US" altLang="zh-CN" dirty="0"/>
              <a:t> if its domain           is a convex set, and if for all                     and any              , we have,</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2170668"/>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2" name="Object 5">
            <a:extLst>
              <a:ext uri="{FF2B5EF4-FFF2-40B4-BE49-F238E27FC236}">
                <a16:creationId xmlns:a16="http://schemas.microsoft.com/office/drawing/2014/main" id="{37EC45A2-4977-4770-AA1D-F0281BFEC518}"/>
              </a:ext>
            </a:extLst>
          </p:cNvPr>
          <p:cNvGraphicFramePr>
            <a:graphicFrameLocks noChangeAspect="1"/>
          </p:cNvGraphicFramePr>
          <p:nvPr>
            <p:extLst>
              <p:ext uri="{D42A27DB-BD31-4B8C-83A1-F6EECF244321}">
                <p14:modId xmlns:p14="http://schemas.microsoft.com/office/powerpoint/2010/main" val="1056397563"/>
              </p:ext>
            </p:extLst>
          </p:nvPr>
        </p:nvGraphicFramePr>
        <p:xfrm>
          <a:off x="2451766" y="1504950"/>
          <a:ext cx="1809750" cy="482600"/>
        </p:xfrm>
        <a:graphic>
          <a:graphicData uri="http://schemas.openxmlformats.org/presentationml/2006/ole">
            <mc:AlternateContent xmlns:mc="http://schemas.openxmlformats.org/markup-compatibility/2006">
              <mc:Choice xmlns:v="urn:schemas-microsoft-com:vml" Requires="v">
                <p:oleObj spid="_x0000_s114998" name="Equation" r:id="rId3" imgW="965160" imgH="253800" progId="Equation.DSMT4">
                  <p:embed/>
                </p:oleObj>
              </mc:Choice>
              <mc:Fallback>
                <p:oleObj name="Equation" r:id="rId3" imgW="965160" imgH="253800" progId="Equation.DSMT4">
                  <p:embed/>
                  <p:pic>
                    <p:nvPicPr>
                      <p:cNvPr id="12" name="Object 5">
                        <a:extLst>
                          <a:ext uri="{FF2B5EF4-FFF2-40B4-BE49-F238E27FC236}">
                            <a16:creationId xmlns:a16="http://schemas.microsoft.com/office/drawing/2014/main" id="{37EC45A2-4977-4770-AA1D-F0281BFEC518}"/>
                          </a:ext>
                        </a:extLst>
                      </p:cNvPr>
                      <p:cNvPicPr>
                        <a:picLocks noChangeAspect="1" noChangeArrowheads="1"/>
                      </p:cNvPicPr>
                      <p:nvPr/>
                    </p:nvPicPr>
                    <p:blipFill>
                      <a:blip r:embed="rId4"/>
                      <a:srcRect/>
                      <a:stretch>
                        <a:fillRect/>
                      </a:stretch>
                    </p:blipFill>
                    <p:spPr bwMode="auto">
                      <a:xfrm>
                        <a:off x="2451766" y="1504950"/>
                        <a:ext cx="1809750" cy="482600"/>
                      </a:xfrm>
                      <a:prstGeom prst="rect">
                        <a:avLst/>
                      </a:prstGeom>
                      <a:noFill/>
                      <a:ln>
                        <a:noFill/>
                      </a:ln>
                    </p:spPr>
                  </p:pic>
                </p:oleObj>
              </mc:Fallback>
            </mc:AlternateContent>
          </a:graphicData>
        </a:graphic>
      </p:graphicFrame>
      <p:sp>
        <p:nvSpPr>
          <p:cNvPr id="2" name="Rectangle 5">
            <a:extLst>
              <a:ext uri="{FF2B5EF4-FFF2-40B4-BE49-F238E27FC236}">
                <a16:creationId xmlns:a16="http://schemas.microsoft.com/office/drawing/2014/main" id="{292B5FFD-6723-45B2-858E-0B9A89576F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5">
            <a:extLst>
              <a:ext uri="{FF2B5EF4-FFF2-40B4-BE49-F238E27FC236}">
                <a16:creationId xmlns:a16="http://schemas.microsoft.com/office/drawing/2014/main" id="{69007B16-D809-4320-A9BE-F4081D146AD5}"/>
              </a:ext>
            </a:extLst>
          </p:cNvPr>
          <p:cNvGraphicFramePr>
            <a:graphicFrameLocks noChangeAspect="1"/>
          </p:cNvGraphicFramePr>
          <p:nvPr>
            <p:extLst>
              <p:ext uri="{D42A27DB-BD31-4B8C-83A1-F6EECF244321}">
                <p14:modId xmlns:p14="http://schemas.microsoft.com/office/powerpoint/2010/main" val="2476435469"/>
              </p:ext>
            </p:extLst>
          </p:nvPr>
        </p:nvGraphicFramePr>
        <p:xfrm>
          <a:off x="7229172" y="1566956"/>
          <a:ext cx="762000" cy="385762"/>
        </p:xfrm>
        <a:graphic>
          <a:graphicData uri="http://schemas.openxmlformats.org/presentationml/2006/ole">
            <mc:AlternateContent xmlns:mc="http://schemas.openxmlformats.org/markup-compatibility/2006">
              <mc:Choice xmlns:v="urn:schemas-microsoft-com:vml" Requires="v">
                <p:oleObj spid="_x0000_s114999" name="Equation" r:id="rId5" imgW="406080" imgH="203040" progId="Equation.DSMT4">
                  <p:embed/>
                </p:oleObj>
              </mc:Choice>
              <mc:Fallback>
                <p:oleObj name="Equation" r:id="rId5" imgW="406080" imgH="203040" progId="Equation.DSMT4">
                  <p:embed/>
                  <p:pic>
                    <p:nvPicPr>
                      <p:cNvPr id="12" name="Object 5">
                        <a:extLst>
                          <a:ext uri="{FF2B5EF4-FFF2-40B4-BE49-F238E27FC236}">
                            <a16:creationId xmlns:a16="http://schemas.microsoft.com/office/drawing/2014/main" id="{37EC45A2-4977-4770-AA1D-F0281BFEC518}"/>
                          </a:ext>
                        </a:extLst>
                      </p:cNvPr>
                      <p:cNvPicPr>
                        <a:picLocks noChangeAspect="1" noChangeArrowheads="1"/>
                      </p:cNvPicPr>
                      <p:nvPr/>
                    </p:nvPicPr>
                    <p:blipFill>
                      <a:blip r:embed="rId6"/>
                      <a:srcRect/>
                      <a:stretch>
                        <a:fillRect/>
                      </a:stretch>
                    </p:blipFill>
                    <p:spPr bwMode="auto">
                      <a:xfrm>
                        <a:off x="7229172" y="1566956"/>
                        <a:ext cx="762000" cy="385762"/>
                      </a:xfrm>
                      <a:prstGeom prst="rect">
                        <a:avLst/>
                      </a:prstGeom>
                      <a:noFill/>
                      <a:ln>
                        <a:noFill/>
                      </a:ln>
                    </p:spPr>
                  </p:pic>
                </p:oleObj>
              </mc:Fallback>
            </mc:AlternateContent>
          </a:graphicData>
        </a:graphic>
      </p:graphicFrame>
      <p:graphicFrame>
        <p:nvGraphicFramePr>
          <p:cNvPr id="10" name="对象 9">
            <a:extLst>
              <a:ext uri="{FF2B5EF4-FFF2-40B4-BE49-F238E27FC236}">
                <a16:creationId xmlns:a16="http://schemas.microsoft.com/office/drawing/2014/main" id="{802157DE-6751-443C-9256-2C943D8C2D65}"/>
              </a:ext>
            </a:extLst>
          </p:cNvPr>
          <p:cNvGraphicFramePr>
            <a:graphicFrameLocks noChangeAspect="1"/>
          </p:cNvGraphicFramePr>
          <p:nvPr>
            <p:extLst>
              <p:ext uri="{D42A27DB-BD31-4B8C-83A1-F6EECF244321}">
                <p14:modId xmlns:p14="http://schemas.microsoft.com/office/powerpoint/2010/main" val="1500400035"/>
              </p:ext>
            </p:extLst>
          </p:nvPr>
        </p:nvGraphicFramePr>
        <p:xfrm>
          <a:off x="1399016" y="1921966"/>
          <a:ext cx="1470025" cy="381000"/>
        </p:xfrm>
        <a:graphic>
          <a:graphicData uri="http://schemas.openxmlformats.org/presentationml/2006/ole">
            <mc:AlternateContent xmlns:mc="http://schemas.openxmlformats.org/markup-compatibility/2006">
              <mc:Choice xmlns:v="urn:schemas-microsoft-com:vml" Requires="v">
                <p:oleObj spid="_x0000_s115000" name="Equation" r:id="rId7" imgW="774360" imgH="203040" progId="Equation.DSMT4">
                  <p:embed/>
                </p:oleObj>
              </mc:Choice>
              <mc:Fallback>
                <p:oleObj name="Equation" r:id="rId7" imgW="774360" imgH="203040" progId="Equation.DSMT4">
                  <p:embed/>
                  <p:pic>
                    <p:nvPicPr>
                      <p:cNvPr id="3" name="对象 2">
                        <a:extLst>
                          <a:ext uri="{FF2B5EF4-FFF2-40B4-BE49-F238E27FC236}">
                            <a16:creationId xmlns:a16="http://schemas.microsoft.com/office/drawing/2014/main" id="{1D953CC7-5923-4C8A-834A-1C0DCCB59F94}"/>
                          </a:ext>
                        </a:extLst>
                      </p:cNvPr>
                      <p:cNvPicPr>
                        <a:picLocks noChangeAspect="1" noChangeArrowheads="1"/>
                      </p:cNvPicPr>
                      <p:nvPr/>
                    </p:nvPicPr>
                    <p:blipFill>
                      <a:blip r:embed="rId8"/>
                      <a:srcRect/>
                      <a:stretch>
                        <a:fillRect/>
                      </a:stretch>
                    </p:blipFill>
                    <p:spPr bwMode="auto">
                      <a:xfrm>
                        <a:off x="1399016" y="1921966"/>
                        <a:ext cx="1470025" cy="381000"/>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640C40BE-F28A-4178-B485-7BB8C89443B5}"/>
              </a:ext>
            </a:extLst>
          </p:cNvPr>
          <p:cNvGraphicFramePr>
            <a:graphicFrameLocks noChangeAspect="1"/>
          </p:cNvGraphicFramePr>
          <p:nvPr>
            <p:extLst>
              <p:ext uri="{D42A27DB-BD31-4B8C-83A1-F6EECF244321}">
                <p14:modId xmlns:p14="http://schemas.microsoft.com/office/powerpoint/2010/main" val="1380793496"/>
              </p:ext>
            </p:extLst>
          </p:nvPr>
        </p:nvGraphicFramePr>
        <p:xfrm>
          <a:off x="3945235" y="1887194"/>
          <a:ext cx="1036637" cy="477838"/>
        </p:xfrm>
        <a:graphic>
          <a:graphicData uri="http://schemas.openxmlformats.org/presentationml/2006/ole">
            <mc:AlternateContent xmlns:mc="http://schemas.openxmlformats.org/markup-compatibility/2006">
              <mc:Choice xmlns:v="urn:schemas-microsoft-com:vml" Requires="v">
                <p:oleObj spid="_x0000_s115001" name="Equation" r:id="rId9" imgW="545760" imgH="253800" progId="Equation.DSMT4">
                  <p:embed/>
                </p:oleObj>
              </mc:Choice>
              <mc:Fallback>
                <p:oleObj name="Equation" r:id="rId9" imgW="545760" imgH="253800" progId="Equation.DSMT4">
                  <p:embed/>
                  <p:pic>
                    <p:nvPicPr>
                      <p:cNvPr id="3" name="对象 2">
                        <a:extLst>
                          <a:ext uri="{FF2B5EF4-FFF2-40B4-BE49-F238E27FC236}">
                            <a16:creationId xmlns:a16="http://schemas.microsoft.com/office/drawing/2014/main" id="{1D953CC7-5923-4C8A-834A-1C0DCCB59F94}"/>
                          </a:ext>
                        </a:extLst>
                      </p:cNvPr>
                      <p:cNvPicPr>
                        <a:picLocks noChangeAspect="1" noChangeArrowheads="1"/>
                      </p:cNvPicPr>
                      <p:nvPr/>
                    </p:nvPicPr>
                    <p:blipFill>
                      <a:blip r:embed="rId10"/>
                      <a:srcRect/>
                      <a:stretch>
                        <a:fillRect/>
                      </a:stretch>
                    </p:blipFill>
                    <p:spPr bwMode="auto">
                      <a:xfrm>
                        <a:off x="3945235" y="1887194"/>
                        <a:ext cx="1036637" cy="477838"/>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9793CCBD-C661-4833-A823-F4D798BACD84}"/>
              </a:ext>
            </a:extLst>
          </p:cNvPr>
          <p:cNvGraphicFramePr>
            <a:graphicFrameLocks noChangeAspect="1"/>
          </p:cNvGraphicFramePr>
          <p:nvPr>
            <p:extLst>
              <p:ext uri="{D42A27DB-BD31-4B8C-83A1-F6EECF244321}">
                <p14:modId xmlns:p14="http://schemas.microsoft.com/office/powerpoint/2010/main" val="486112917"/>
              </p:ext>
            </p:extLst>
          </p:nvPr>
        </p:nvGraphicFramePr>
        <p:xfrm>
          <a:off x="3247389" y="2468875"/>
          <a:ext cx="4741102" cy="426603"/>
        </p:xfrm>
        <a:graphic>
          <a:graphicData uri="http://schemas.openxmlformats.org/presentationml/2006/ole">
            <mc:AlternateContent xmlns:mc="http://schemas.openxmlformats.org/markup-compatibility/2006">
              <mc:Choice xmlns:v="urn:schemas-microsoft-com:vml" Requires="v">
                <p:oleObj spid="_x0000_s115002" name="Equation" r:id="rId11" imgW="2489200" imgH="228600" progId="Equation.DSMT4">
                  <p:embed/>
                </p:oleObj>
              </mc:Choice>
              <mc:Fallback>
                <p:oleObj name="Equation" r:id="rId11" imgW="2489200" imgH="228600" progId="Equation.DSMT4">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47389" y="2468875"/>
                        <a:ext cx="4741102" cy="426603"/>
                      </a:xfrm>
                      <a:prstGeom prst="rect">
                        <a:avLst/>
                      </a:prstGeom>
                      <a:noFill/>
                    </p:spPr>
                  </p:pic>
                </p:oleObj>
              </mc:Fallback>
            </mc:AlternateContent>
          </a:graphicData>
        </a:graphic>
      </p:graphicFrame>
      <p:sp>
        <p:nvSpPr>
          <p:cNvPr id="47" name="文本框 46">
            <a:extLst>
              <a:ext uri="{FF2B5EF4-FFF2-40B4-BE49-F238E27FC236}">
                <a16:creationId xmlns:a16="http://schemas.microsoft.com/office/drawing/2014/main" id="{A188B5CF-76B0-42CF-ADF2-B263D5173493}"/>
              </a:ext>
            </a:extLst>
          </p:cNvPr>
          <p:cNvSpPr txBox="1"/>
          <p:nvPr/>
        </p:nvSpPr>
        <p:spPr>
          <a:xfrm>
            <a:off x="8548717" y="2448871"/>
            <a:ext cx="1437674" cy="461665"/>
          </a:xfrm>
          <a:prstGeom prst="rect">
            <a:avLst/>
          </a:prstGeom>
          <a:noFill/>
        </p:spPr>
        <p:txBody>
          <a:bodyPr wrap="square" rtlCol="0">
            <a:spAutoFit/>
          </a:bodyPr>
          <a:lstStyle/>
          <a:p>
            <a:r>
              <a:rPr lang="en-US" altLang="zh-CN" dirty="0"/>
              <a:t>(</a:t>
            </a:r>
            <a:r>
              <a:rPr lang="en-US" altLang="zh-CN" b="1" dirty="0"/>
              <a:t>Eq. 1</a:t>
            </a:r>
            <a:r>
              <a:rPr lang="en-US" altLang="zh-CN" dirty="0"/>
              <a:t>)</a:t>
            </a:r>
            <a:endParaRPr lang="zh-CN" altLang="en-US" dirty="0"/>
          </a:p>
        </p:txBody>
      </p:sp>
      <p:grpSp>
        <p:nvGrpSpPr>
          <p:cNvPr id="7" name="组合 6"/>
          <p:cNvGrpSpPr/>
          <p:nvPr/>
        </p:nvGrpSpPr>
        <p:grpSpPr>
          <a:xfrm>
            <a:off x="767820" y="2147137"/>
            <a:ext cx="4214052" cy="4115373"/>
            <a:chOff x="767820" y="2147137"/>
            <a:chExt cx="4214052" cy="4115373"/>
          </a:xfrm>
        </p:grpSpPr>
        <p:sp>
          <p:nvSpPr>
            <p:cNvPr id="39" name="弧形 38">
              <a:extLst>
                <a:ext uri="{FF2B5EF4-FFF2-40B4-BE49-F238E27FC236}">
                  <a16:creationId xmlns:a16="http://schemas.microsoft.com/office/drawing/2014/main" id="{31FB9734-ED6A-4061-A4D0-829DFA22163B}"/>
                </a:ext>
              </a:extLst>
            </p:cNvPr>
            <p:cNvSpPr/>
            <p:nvPr/>
          </p:nvSpPr>
          <p:spPr bwMode="auto">
            <a:xfrm rot="12886693">
              <a:off x="767820" y="2147137"/>
              <a:ext cx="3429119" cy="3209026"/>
            </a:xfrm>
            <a:prstGeom prst="arc">
              <a:avLst>
                <a:gd name="adj1" fmla="val 9705828"/>
                <a:gd name="adj2" fmla="val 18059378"/>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cxnSp>
          <p:nvCxnSpPr>
            <p:cNvPr id="40" name="直线箭头连接符 41">
              <a:extLst>
                <a:ext uri="{FF2B5EF4-FFF2-40B4-BE49-F238E27FC236}">
                  <a16:creationId xmlns:a16="http://schemas.microsoft.com/office/drawing/2014/main" id="{9202B6C2-CD89-44DF-9214-EC570AFB0145}"/>
                </a:ext>
              </a:extLst>
            </p:cNvPr>
            <p:cNvCxnSpPr>
              <a:cxnSpLocks/>
            </p:cNvCxnSpPr>
            <p:nvPr/>
          </p:nvCxnSpPr>
          <p:spPr>
            <a:xfrm>
              <a:off x="1141053" y="5819572"/>
              <a:ext cx="3217311" cy="0"/>
            </a:xfrm>
            <a:prstGeom prst="straightConnector1">
              <a:avLst/>
            </a:prstGeom>
            <a:ln w="254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线箭头连接符 41">
              <a:extLst>
                <a:ext uri="{FF2B5EF4-FFF2-40B4-BE49-F238E27FC236}">
                  <a16:creationId xmlns:a16="http://schemas.microsoft.com/office/drawing/2014/main" id="{9EFE7FDB-2B87-400D-AC56-EAAC7A8DB906}"/>
                </a:ext>
              </a:extLst>
            </p:cNvPr>
            <p:cNvCxnSpPr>
              <a:cxnSpLocks/>
            </p:cNvCxnSpPr>
            <p:nvPr/>
          </p:nvCxnSpPr>
          <p:spPr>
            <a:xfrm flipH="1" flipV="1">
              <a:off x="1142878" y="3215285"/>
              <a:ext cx="7903" cy="2604287"/>
            </a:xfrm>
            <a:prstGeom prst="straightConnector1">
              <a:avLst/>
            </a:prstGeom>
            <a:ln w="254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接连接符 41">
              <a:extLst>
                <a:ext uri="{FF2B5EF4-FFF2-40B4-BE49-F238E27FC236}">
                  <a16:creationId xmlns:a16="http://schemas.microsoft.com/office/drawing/2014/main" id="{FC7919C9-0EC1-4068-BC34-ABDD4119F596}"/>
                </a:ext>
              </a:extLst>
            </p:cNvPr>
            <p:cNvCxnSpPr>
              <a:endCxn id="46" idx="2"/>
            </p:cNvCxnSpPr>
            <p:nvPr/>
          </p:nvCxnSpPr>
          <p:spPr bwMode="auto">
            <a:xfrm flipV="1">
              <a:off x="1363238" y="4581707"/>
              <a:ext cx="2581653" cy="326392"/>
            </a:xfrm>
            <a:prstGeom prst="line">
              <a:avLst/>
            </a:prstGeom>
            <a:solidFill>
              <a:schemeClr val="accent1"/>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椭圆 42">
              <a:extLst>
                <a:ext uri="{FF2B5EF4-FFF2-40B4-BE49-F238E27FC236}">
                  <a16:creationId xmlns:a16="http://schemas.microsoft.com/office/drawing/2014/main" id="{66A5FD54-04CB-4185-9BC9-58EC21FDBDAA}"/>
                </a:ext>
              </a:extLst>
            </p:cNvPr>
            <p:cNvSpPr/>
            <p:nvPr/>
          </p:nvSpPr>
          <p:spPr bwMode="auto">
            <a:xfrm>
              <a:off x="1338537" y="4878499"/>
              <a:ext cx="72000" cy="72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aphicFrame>
          <p:nvGraphicFramePr>
            <p:cNvPr id="44" name="Object 12">
              <a:extLst>
                <a:ext uri="{FF2B5EF4-FFF2-40B4-BE49-F238E27FC236}">
                  <a16:creationId xmlns:a16="http://schemas.microsoft.com/office/drawing/2014/main" id="{E7B5D019-08BD-47CA-8680-C7BE032D7EFD}"/>
                </a:ext>
              </a:extLst>
            </p:cNvPr>
            <p:cNvGraphicFramePr>
              <a:graphicFrameLocks noChangeAspect="1"/>
            </p:cNvGraphicFramePr>
            <p:nvPr>
              <p:extLst>
                <p:ext uri="{D42A27DB-BD31-4B8C-83A1-F6EECF244321}">
                  <p14:modId xmlns:p14="http://schemas.microsoft.com/office/powerpoint/2010/main" val="1659104283"/>
                </p:ext>
              </p:extLst>
            </p:nvPr>
          </p:nvGraphicFramePr>
          <p:xfrm>
            <a:off x="1230576" y="4517428"/>
            <a:ext cx="833437" cy="349250"/>
          </p:xfrm>
          <a:graphic>
            <a:graphicData uri="http://schemas.openxmlformats.org/presentationml/2006/ole">
              <mc:AlternateContent xmlns:mc="http://schemas.openxmlformats.org/markup-compatibility/2006">
                <mc:Choice xmlns:v="urn:schemas-microsoft-com:vml" Requires="v">
                  <p:oleObj spid="_x0000_s115003" name="Equation" r:id="rId13" imgW="520560" imgH="215640" progId="Equation.DSMT4">
                    <p:embed/>
                  </p:oleObj>
                </mc:Choice>
                <mc:Fallback>
                  <p:oleObj name="Equation" r:id="rId13" imgW="520560" imgH="215640" progId="Equation.DSMT4">
                    <p:embed/>
                    <p:pic>
                      <p:nvPicPr>
                        <p:cNvPr id="54" name="Object 12">
                          <a:extLst>
                            <a:ext uri="{FF2B5EF4-FFF2-40B4-BE49-F238E27FC236}">
                              <a16:creationId xmlns:a16="http://schemas.microsoft.com/office/drawing/2014/main" id="{57822410-B103-3D83-B55C-2EAE24AA0501}"/>
                            </a:ext>
                          </a:extLst>
                        </p:cNvPr>
                        <p:cNvPicPr>
                          <a:picLocks noChangeAspect="1" noChangeArrowheads="1"/>
                        </p:cNvPicPr>
                        <p:nvPr/>
                      </p:nvPicPr>
                      <p:blipFill>
                        <a:blip r:embed="rId14"/>
                        <a:srcRect/>
                        <a:stretch>
                          <a:fillRect/>
                        </a:stretch>
                      </p:blipFill>
                      <p:spPr bwMode="auto">
                        <a:xfrm>
                          <a:off x="1230576" y="4517428"/>
                          <a:ext cx="833437" cy="349250"/>
                        </a:xfrm>
                        <a:prstGeom prst="rect">
                          <a:avLst/>
                        </a:prstGeom>
                        <a:noFill/>
                        <a:ln>
                          <a:noFill/>
                        </a:ln>
                      </p:spPr>
                    </p:pic>
                  </p:oleObj>
                </mc:Fallback>
              </mc:AlternateContent>
            </a:graphicData>
          </a:graphic>
        </p:graphicFrame>
        <p:graphicFrame>
          <p:nvGraphicFramePr>
            <p:cNvPr id="45" name="Object 12">
              <a:extLst>
                <a:ext uri="{FF2B5EF4-FFF2-40B4-BE49-F238E27FC236}">
                  <a16:creationId xmlns:a16="http://schemas.microsoft.com/office/drawing/2014/main" id="{FAF28235-BEA8-4CCA-A5BC-E5EB47F147C8}"/>
                </a:ext>
              </a:extLst>
            </p:cNvPr>
            <p:cNvGraphicFramePr>
              <a:graphicFrameLocks noChangeAspect="1"/>
            </p:cNvGraphicFramePr>
            <p:nvPr>
              <p:extLst>
                <p:ext uri="{D42A27DB-BD31-4B8C-83A1-F6EECF244321}">
                  <p14:modId xmlns:p14="http://schemas.microsoft.com/office/powerpoint/2010/main" val="4046544951"/>
                </p:ext>
              </p:extLst>
            </p:nvPr>
          </p:nvGraphicFramePr>
          <p:xfrm>
            <a:off x="4037394" y="4386128"/>
            <a:ext cx="874712" cy="358775"/>
          </p:xfrm>
          <a:graphic>
            <a:graphicData uri="http://schemas.openxmlformats.org/presentationml/2006/ole">
              <mc:AlternateContent xmlns:mc="http://schemas.openxmlformats.org/markup-compatibility/2006">
                <mc:Choice xmlns:v="urn:schemas-microsoft-com:vml" Requires="v">
                  <p:oleObj spid="_x0000_s115004" name="Equation" r:id="rId15" imgW="533160" imgH="215640" progId="Equation.DSMT4">
                    <p:embed/>
                  </p:oleObj>
                </mc:Choice>
                <mc:Fallback>
                  <p:oleObj name="Equation" r:id="rId15" imgW="533160" imgH="215640" progId="Equation.DSMT4">
                    <p:embed/>
                    <p:pic>
                      <p:nvPicPr>
                        <p:cNvPr id="55" name="Object 12">
                          <a:extLst>
                            <a:ext uri="{FF2B5EF4-FFF2-40B4-BE49-F238E27FC236}">
                              <a16:creationId xmlns:a16="http://schemas.microsoft.com/office/drawing/2014/main" id="{57822410-B103-3D83-B55C-2EAE24AA0501}"/>
                            </a:ext>
                          </a:extLst>
                        </p:cNvPr>
                        <p:cNvPicPr>
                          <a:picLocks noChangeAspect="1" noChangeArrowheads="1"/>
                        </p:cNvPicPr>
                        <p:nvPr/>
                      </p:nvPicPr>
                      <p:blipFill>
                        <a:blip r:embed="rId16"/>
                        <a:srcRect/>
                        <a:stretch>
                          <a:fillRect/>
                        </a:stretch>
                      </p:blipFill>
                      <p:spPr bwMode="auto">
                        <a:xfrm>
                          <a:off x="4037394" y="4386128"/>
                          <a:ext cx="874712" cy="358775"/>
                        </a:xfrm>
                        <a:prstGeom prst="rect">
                          <a:avLst/>
                        </a:prstGeom>
                        <a:noFill/>
                        <a:ln>
                          <a:noFill/>
                        </a:ln>
                      </p:spPr>
                    </p:pic>
                  </p:oleObj>
                </mc:Fallback>
              </mc:AlternateContent>
            </a:graphicData>
          </a:graphic>
        </p:graphicFrame>
        <p:sp>
          <p:nvSpPr>
            <p:cNvPr id="46" name="椭圆 45">
              <a:extLst>
                <a:ext uri="{FF2B5EF4-FFF2-40B4-BE49-F238E27FC236}">
                  <a16:creationId xmlns:a16="http://schemas.microsoft.com/office/drawing/2014/main" id="{4A995AB5-133A-4921-87D5-7B1E05B38ACD}"/>
                </a:ext>
              </a:extLst>
            </p:cNvPr>
            <p:cNvSpPr/>
            <p:nvPr/>
          </p:nvSpPr>
          <p:spPr bwMode="auto">
            <a:xfrm>
              <a:off x="3944891" y="4545707"/>
              <a:ext cx="72000" cy="72000"/>
            </a:xfrm>
            <a:prstGeom prst="ellips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53" name="文本框 5">
              <a:extLst>
                <a:ext uri="{FF2B5EF4-FFF2-40B4-BE49-F238E27FC236}">
                  <a16:creationId xmlns:a16="http://schemas.microsoft.com/office/drawing/2014/main" id="{DCF6D013-67EE-478B-BF82-A878D4F7A245}"/>
                </a:ext>
              </a:extLst>
            </p:cNvPr>
            <p:cNvSpPr txBox="1"/>
            <p:nvPr/>
          </p:nvSpPr>
          <p:spPr>
            <a:xfrm>
              <a:off x="819912" y="5800845"/>
              <a:ext cx="416196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A typical convex function in 2D</a:t>
              </a:r>
              <a:endParaRPr lang="en-US" altLang="zh-CN" b="1" dirty="0">
                <a:solidFill>
                  <a:srgbClr val="C00000"/>
                </a:solidFill>
              </a:endParaRPr>
            </a:p>
          </p:txBody>
        </p:sp>
      </p:grpSp>
      <p:grpSp>
        <p:nvGrpSpPr>
          <p:cNvPr id="4" name="组合 3"/>
          <p:cNvGrpSpPr/>
          <p:nvPr/>
        </p:nvGrpSpPr>
        <p:grpSpPr>
          <a:xfrm>
            <a:off x="4981873" y="3147556"/>
            <a:ext cx="6390216" cy="3007583"/>
            <a:chOff x="4981873" y="3147556"/>
            <a:chExt cx="6390216" cy="3007583"/>
          </a:xfrm>
        </p:grpSpPr>
        <p:sp>
          <p:nvSpPr>
            <p:cNvPr id="48" name="矩形 47">
              <a:extLst>
                <a:ext uri="{FF2B5EF4-FFF2-40B4-BE49-F238E27FC236}">
                  <a16:creationId xmlns:a16="http://schemas.microsoft.com/office/drawing/2014/main" id="{24E1C4F5-BD21-4B99-AA5E-11BBF587C24F}"/>
                </a:ext>
              </a:extLst>
            </p:cNvPr>
            <p:cNvSpPr/>
            <p:nvPr/>
          </p:nvSpPr>
          <p:spPr bwMode="auto">
            <a:xfrm>
              <a:off x="4981873" y="3147556"/>
              <a:ext cx="6390216" cy="3007583"/>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49" name="文本框 5">
              <a:extLst>
                <a:ext uri="{FF2B5EF4-FFF2-40B4-BE49-F238E27FC236}">
                  <a16:creationId xmlns:a16="http://schemas.microsoft.com/office/drawing/2014/main" id="{8756E551-E2C8-4B56-8F44-F41C9C7013D3}"/>
                </a:ext>
              </a:extLst>
            </p:cNvPr>
            <p:cNvSpPr txBox="1"/>
            <p:nvPr/>
          </p:nvSpPr>
          <p:spPr>
            <a:xfrm>
              <a:off x="5069717" y="3917264"/>
              <a:ext cx="522682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In Def. 6, if Eq. 1 changes to,</a:t>
              </a:r>
            </a:p>
          </p:txBody>
        </p:sp>
        <p:graphicFrame>
          <p:nvGraphicFramePr>
            <p:cNvPr id="50" name="对象 49">
              <a:extLst>
                <a:ext uri="{FF2B5EF4-FFF2-40B4-BE49-F238E27FC236}">
                  <a16:creationId xmlns:a16="http://schemas.microsoft.com/office/drawing/2014/main" id="{90A4F91C-DC0C-459F-BB7D-41C0DD236909}"/>
                </a:ext>
              </a:extLst>
            </p:cNvPr>
            <p:cNvGraphicFramePr>
              <a:graphicFrameLocks noChangeAspect="1"/>
            </p:cNvGraphicFramePr>
            <p:nvPr>
              <p:extLst>
                <p:ext uri="{D42A27DB-BD31-4B8C-83A1-F6EECF244321}">
                  <p14:modId xmlns:p14="http://schemas.microsoft.com/office/powerpoint/2010/main" val="3520960201"/>
                </p:ext>
              </p:extLst>
            </p:nvPr>
          </p:nvGraphicFramePr>
          <p:xfrm>
            <a:off x="5933723" y="4474313"/>
            <a:ext cx="4741102" cy="426603"/>
          </p:xfrm>
          <a:graphic>
            <a:graphicData uri="http://schemas.openxmlformats.org/presentationml/2006/ole">
              <mc:AlternateContent xmlns:mc="http://schemas.openxmlformats.org/markup-compatibility/2006">
                <mc:Choice xmlns:v="urn:schemas-microsoft-com:vml" Requires="v">
                  <p:oleObj spid="_x0000_s115005" name="Equation" r:id="rId17" imgW="2489040" imgH="228600" progId="Equation.DSMT4">
                    <p:embed/>
                  </p:oleObj>
                </mc:Choice>
                <mc:Fallback>
                  <p:oleObj name="Equation" r:id="rId17" imgW="2489040" imgH="228600" progId="Equation.DSMT4">
                    <p:embed/>
                    <p:pic>
                      <p:nvPicPr>
                        <p:cNvPr id="5" name="对象 4">
                          <a:extLst>
                            <a:ext uri="{FF2B5EF4-FFF2-40B4-BE49-F238E27FC236}">
                              <a16:creationId xmlns:a16="http://schemas.microsoft.com/office/drawing/2014/main" id="{9793CCBD-C661-4833-A823-F4D798BACD84}"/>
                            </a:ext>
                          </a:extLst>
                        </p:cNvPr>
                        <p:cNvPicPr>
                          <a:picLocks noChangeAspect="1" noChangeArrowheads="1"/>
                        </p:cNvPicPr>
                        <p:nvPr/>
                      </p:nvPicPr>
                      <p:blipFill>
                        <a:blip r:embed="rId18"/>
                        <a:srcRect/>
                        <a:stretch>
                          <a:fillRect/>
                        </a:stretch>
                      </p:blipFill>
                      <p:spPr bwMode="auto">
                        <a:xfrm>
                          <a:off x="5933723" y="4474313"/>
                          <a:ext cx="4741102" cy="426603"/>
                        </a:xfrm>
                        <a:prstGeom prst="rect">
                          <a:avLst/>
                        </a:prstGeom>
                        <a:noFill/>
                      </p:spPr>
                    </p:pic>
                  </p:oleObj>
                </mc:Fallback>
              </mc:AlternateContent>
            </a:graphicData>
          </a:graphic>
        </p:graphicFrame>
        <p:sp>
          <p:nvSpPr>
            <p:cNvPr id="52" name="文本框 5">
              <a:extLst>
                <a:ext uri="{FF2B5EF4-FFF2-40B4-BE49-F238E27FC236}">
                  <a16:creationId xmlns:a16="http://schemas.microsoft.com/office/drawing/2014/main" id="{1E2AFC3F-3CDD-4959-8E1C-C8D3B93A4527}"/>
                </a:ext>
              </a:extLst>
            </p:cNvPr>
            <p:cNvSpPr txBox="1"/>
            <p:nvPr/>
          </p:nvSpPr>
          <p:spPr>
            <a:xfrm>
              <a:off x="5069717" y="5056409"/>
              <a:ext cx="6162390"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and all the other conditions remain, then the function </a:t>
              </a:r>
              <a:r>
                <a:rPr lang="en-US" altLang="zh-CN" i="1" dirty="0"/>
                <a:t>f</a:t>
              </a:r>
              <a:r>
                <a:rPr lang="en-US" altLang="zh-CN" dirty="0"/>
                <a:t>(</a:t>
              </a:r>
              <a:r>
                <a:rPr lang="en-US" altLang="zh-CN" b="1" dirty="0"/>
                <a:t>x</a:t>
              </a:r>
              <a:r>
                <a:rPr lang="en-US" altLang="zh-CN" dirty="0"/>
                <a:t>) is called </a:t>
              </a:r>
              <a:r>
                <a:rPr lang="en-US" altLang="zh-CN" b="1" dirty="0">
                  <a:solidFill>
                    <a:srgbClr val="C00000"/>
                  </a:solidFill>
                </a:rPr>
                <a:t>strictly convex</a:t>
              </a:r>
            </a:p>
          </p:txBody>
        </p:sp>
        <p:sp>
          <p:nvSpPr>
            <p:cNvPr id="54" name="文本框 1">
              <a:extLst>
                <a:ext uri="{FF2B5EF4-FFF2-40B4-BE49-F238E27FC236}">
                  <a16:creationId xmlns:a16="http://schemas.microsoft.com/office/drawing/2014/main" id="{FAB551B0-BE78-4997-9501-55F049F36FE7}"/>
                </a:ext>
              </a:extLst>
            </p:cNvPr>
            <p:cNvSpPr txBox="1"/>
            <p:nvPr/>
          </p:nvSpPr>
          <p:spPr>
            <a:xfrm>
              <a:off x="5006975" y="3147556"/>
              <a:ext cx="4932761"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7</a:t>
              </a:r>
              <a:r>
                <a:rPr lang="en-US" altLang="zh-CN" dirty="0"/>
                <a:t>: Strictly Convex function</a:t>
              </a:r>
              <a:endParaRPr lang="zh-CN" altLang="en-US" dirty="0"/>
            </a:p>
          </p:txBody>
        </p:sp>
      </p:grpSp>
    </p:spTree>
    <p:extLst>
      <p:ext uri="{BB962C8B-B14F-4D97-AF65-F5344CB8AC3E}">
        <p14:creationId xmlns:p14="http://schemas.microsoft.com/office/powerpoint/2010/main" val="364306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8" y="895528"/>
            <a:ext cx="4070345"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8</a:t>
            </a:r>
            <a:r>
              <a:rPr lang="en-US" altLang="zh-CN" dirty="0"/>
              <a:t>: Concave function</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7" y="1485597"/>
            <a:ext cx="1028418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If </a:t>
            </a:r>
            <a:r>
              <a:rPr lang="en-US" altLang="zh-CN" i="1" dirty="0"/>
              <a:t>-f</a:t>
            </a:r>
            <a:r>
              <a:rPr lang="en-US" altLang="zh-CN" dirty="0"/>
              <a:t>(</a:t>
            </a:r>
            <a:r>
              <a:rPr lang="en-US" altLang="zh-CN" b="1" dirty="0"/>
              <a:t>x</a:t>
            </a:r>
            <a:r>
              <a:rPr lang="en-US" altLang="zh-CN" dirty="0"/>
              <a:t>) is a convex function, we say </a:t>
            </a:r>
            <a:r>
              <a:rPr lang="en-US" altLang="zh-CN" i="1" dirty="0"/>
              <a:t>f</a:t>
            </a:r>
            <a:r>
              <a:rPr lang="en-US" altLang="zh-CN" dirty="0"/>
              <a:t>(</a:t>
            </a:r>
            <a:r>
              <a:rPr lang="en-US" altLang="zh-CN" b="1" dirty="0"/>
              <a:t>x</a:t>
            </a:r>
            <a:r>
              <a:rPr lang="en-US" altLang="zh-CN" dirty="0"/>
              <a:t>) is a </a:t>
            </a:r>
            <a:r>
              <a:rPr lang="en-US" altLang="zh-CN" b="1" dirty="0">
                <a:solidFill>
                  <a:srgbClr val="C00000"/>
                </a:solidFill>
              </a:rPr>
              <a:t>concave function</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137807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2" name="Rectangle 5">
            <a:extLst>
              <a:ext uri="{FF2B5EF4-FFF2-40B4-BE49-F238E27FC236}">
                <a16:creationId xmlns:a16="http://schemas.microsoft.com/office/drawing/2014/main" id="{292B5FFD-6723-45B2-858E-0B9A89576F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文本框 1">
            <a:extLst>
              <a:ext uri="{FF2B5EF4-FFF2-40B4-BE49-F238E27FC236}">
                <a16:creationId xmlns:a16="http://schemas.microsoft.com/office/drawing/2014/main" id="{A9BDA001-FE7D-4FFF-A179-ED500C7FC23B}"/>
              </a:ext>
            </a:extLst>
          </p:cNvPr>
          <p:cNvSpPr txBox="1"/>
          <p:nvPr/>
        </p:nvSpPr>
        <p:spPr>
          <a:xfrm>
            <a:off x="950202" y="2467306"/>
            <a:ext cx="4982454"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9</a:t>
            </a:r>
            <a:r>
              <a:rPr lang="en-US" altLang="zh-CN" dirty="0"/>
              <a:t>: Strictly concave function</a:t>
            </a:r>
            <a:endParaRPr lang="zh-CN" altLang="en-US" dirty="0"/>
          </a:p>
        </p:txBody>
      </p:sp>
      <p:sp>
        <p:nvSpPr>
          <p:cNvPr id="29" name="文本框 5">
            <a:extLst>
              <a:ext uri="{FF2B5EF4-FFF2-40B4-BE49-F238E27FC236}">
                <a16:creationId xmlns:a16="http://schemas.microsoft.com/office/drawing/2014/main" id="{43ED04F6-5830-448E-99E8-CA8A909AD63A}"/>
              </a:ext>
            </a:extLst>
          </p:cNvPr>
          <p:cNvSpPr txBox="1"/>
          <p:nvPr/>
        </p:nvSpPr>
        <p:spPr>
          <a:xfrm>
            <a:off x="950201" y="3057375"/>
            <a:ext cx="1028418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If </a:t>
            </a:r>
            <a:r>
              <a:rPr lang="en-US" altLang="zh-CN" i="1" dirty="0"/>
              <a:t>-f</a:t>
            </a:r>
            <a:r>
              <a:rPr lang="en-US" altLang="zh-CN" dirty="0"/>
              <a:t>(</a:t>
            </a:r>
            <a:r>
              <a:rPr lang="en-US" altLang="zh-CN" b="1" dirty="0"/>
              <a:t>x</a:t>
            </a:r>
            <a:r>
              <a:rPr lang="en-US" altLang="zh-CN" dirty="0"/>
              <a:t>) is a strictly convex function, we say </a:t>
            </a:r>
            <a:r>
              <a:rPr lang="en-US" altLang="zh-CN" i="1" dirty="0"/>
              <a:t>f</a:t>
            </a:r>
            <a:r>
              <a:rPr lang="en-US" altLang="zh-CN" dirty="0"/>
              <a:t>(</a:t>
            </a:r>
            <a:r>
              <a:rPr lang="en-US" altLang="zh-CN" b="1" dirty="0"/>
              <a:t>x</a:t>
            </a:r>
            <a:r>
              <a:rPr lang="en-US" altLang="zh-CN" dirty="0"/>
              <a:t>) is a </a:t>
            </a:r>
            <a:r>
              <a:rPr lang="en-US" altLang="zh-CN" b="1" dirty="0">
                <a:solidFill>
                  <a:srgbClr val="C00000"/>
                </a:solidFill>
              </a:rPr>
              <a:t>strictly concave function</a:t>
            </a:r>
          </a:p>
        </p:txBody>
      </p:sp>
      <p:sp>
        <p:nvSpPr>
          <p:cNvPr id="30" name="矩形 29">
            <a:extLst>
              <a:ext uri="{FF2B5EF4-FFF2-40B4-BE49-F238E27FC236}">
                <a16:creationId xmlns:a16="http://schemas.microsoft.com/office/drawing/2014/main" id="{A6734584-5D8E-4171-BB89-CBFC3CA74D74}"/>
              </a:ext>
            </a:extLst>
          </p:cNvPr>
          <p:cNvSpPr/>
          <p:nvPr/>
        </p:nvSpPr>
        <p:spPr bwMode="auto">
          <a:xfrm>
            <a:off x="822186" y="2467307"/>
            <a:ext cx="10552176" cy="137807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56549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7986845"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2</a:t>
            </a:r>
            <a:r>
              <a:rPr lang="en-US" altLang="zh-CN" dirty="0"/>
              <a:t>: </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323454" cy="120032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A function is convex if and only if it is convex when restricted to any line that intersects its domain. In other words, </a:t>
            </a:r>
            <a:r>
              <a:rPr lang="en-US" altLang="zh-CN" i="1" dirty="0"/>
              <a:t>f</a:t>
            </a:r>
            <a:r>
              <a:rPr lang="en-US" altLang="zh-CN" dirty="0"/>
              <a:t> is convex if and only if for all                 and all </a:t>
            </a:r>
            <a:r>
              <a:rPr lang="en-US" altLang="zh-CN" b="1" dirty="0"/>
              <a:t>v</a:t>
            </a:r>
            <a:r>
              <a:rPr lang="en-US" altLang="zh-CN" dirty="0"/>
              <a:t>, the function </a:t>
            </a:r>
            <a:r>
              <a:rPr lang="en-US" altLang="zh-CN" i="1" dirty="0"/>
              <a:t>g</a:t>
            </a:r>
            <a:r>
              <a:rPr lang="en-US" altLang="zh-CN" dirty="0"/>
              <a:t>(</a:t>
            </a:r>
            <a:r>
              <a:rPr lang="en-US" altLang="zh-CN" i="1" dirty="0"/>
              <a:t>t</a:t>
            </a:r>
            <a:r>
              <a:rPr lang="en-US" altLang="zh-CN" dirty="0"/>
              <a:t>)=</a:t>
            </a:r>
            <a:r>
              <a:rPr lang="en-US" altLang="zh-CN" i="1" dirty="0"/>
              <a:t>f</a:t>
            </a:r>
            <a:r>
              <a:rPr lang="en-US" altLang="zh-CN" dirty="0"/>
              <a:t>(</a:t>
            </a:r>
            <a:r>
              <a:rPr lang="en-US" altLang="zh-CN" b="1" dirty="0" err="1"/>
              <a:t>x</a:t>
            </a:r>
            <a:r>
              <a:rPr lang="en-US" altLang="zh-CN" dirty="0" err="1"/>
              <a:t>+</a:t>
            </a:r>
            <a:r>
              <a:rPr lang="en-US" altLang="zh-CN" i="1" dirty="0" err="1"/>
              <a:t>t</a:t>
            </a:r>
            <a:r>
              <a:rPr lang="en-US" altLang="zh-CN" b="1" dirty="0" err="1"/>
              <a:t>v</a:t>
            </a:r>
            <a:r>
              <a:rPr lang="en-US" altLang="zh-CN" dirty="0"/>
              <a:t>) is convex on its domain</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552176" cy="2070585"/>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3" name="对象 12">
            <a:extLst>
              <a:ext uri="{FF2B5EF4-FFF2-40B4-BE49-F238E27FC236}">
                <a16:creationId xmlns:a16="http://schemas.microsoft.com/office/drawing/2014/main" id="{F74E392B-9182-4602-A939-2A3DEE249DB0}"/>
              </a:ext>
            </a:extLst>
          </p:cNvPr>
          <p:cNvGraphicFramePr>
            <a:graphicFrameLocks noChangeAspect="1"/>
          </p:cNvGraphicFramePr>
          <p:nvPr>
            <p:extLst>
              <p:ext uri="{D42A27DB-BD31-4B8C-83A1-F6EECF244321}">
                <p14:modId xmlns:p14="http://schemas.microsoft.com/office/powerpoint/2010/main" val="2224988586"/>
              </p:ext>
            </p:extLst>
          </p:nvPr>
        </p:nvGraphicFramePr>
        <p:xfrm>
          <a:off x="9510007" y="1933082"/>
          <a:ext cx="1209675" cy="377825"/>
        </p:xfrm>
        <a:graphic>
          <a:graphicData uri="http://schemas.openxmlformats.org/presentationml/2006/ole">
            <mc:AlternateContent xmlns:mc="http://schemas.openxmlformats.org/markup-compatibility/2006">
              <mc:Choice xmlns:v="urn:schemas-microsoft-com:vml" Requires="v">
                <p:oleObj spid="_x0000_s71234" name="Equation" r:id="rId3" imgW="634680" imgH="203040" progId="Equation.DSMT4">
                  <p:embed/>
                </p:oleObj>
              </mc:Choice>
              <mc:Fallback>
                <p:oleObj name="Equation" r:id="rId3" imgW="634680" imgH="203040" progId="Equation.DSMT4">
                  <p:embed/>
                  <p:pic>
                    <p:nvPicPr>
                      <p:cNvPr id="5" name="对象 4">
                        <a:extLst>
                          <a:ext uri="{FF2B5EF4-FFF2-40B4-BE49-F238E27FC236}">
                            <a16:creationId xmlns:a16="http://schemas.microsoft.com/office/drawing/2014/main" id="{9793CCBD-C661-4833-A823-F4D798BACD84}"/>
                          </a:ext>
                        </a:extLst>
                      </p:cNvPr>
                      <p:cNvPicPr>
                        <a:picLocks noChangeAspect="1" noChangeArrowheads="1"/>
                      </p:cNvPicPr>
                      <p:nvPr/>
                    </p:nvPicPr>
                    <p:blipFill>
                      <a:blip r:embed="rId4"/>
                      <a:srcRect/>
                      <a:stretch>
                        <a:fillRect/>
                      </a:stretch>
                    </p:blipFill>
                    <p:spPr bwMode="auto">
                      <a:xfrm>
                        <a:off x="9510007" y="1933082"/>
                        <a:ext cx="1209675" cy="377825"/>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6FBE00CA-12E7-49B6-A16A-B2828E84731C}"/>
              </a:ext>
            </a:extLst>
          </p:cNvPr>
          <p:cNvGraphicFramePr>
            <a:graphicFrameLocks noChangeAspect="1"/>
          </p:cNvGraphicFramePr>
          <p:nvPr>
            <p:extLst>
              <p:ext uri="{D42A27DB-BD31-4B8C-83A1-F6EECF244321}">
                <p14:modId xmlns:p14="http://schemas.microsoft.com/office/powerpoint/2010/main" val="1505757618"/>
              </p:ext>
            </p:extLst>
          </p:nvPr>
        </p:nvGraphicFramePr>
        <p:xfrm>
          <a:off x="7757466" y="2262913"/>
          <a:ext cx="2176463" cy="473075"/>
        </p:xfrm>
        <a:graphic>
          <a:graphicData uri="http://schemas.openxmlformats.org/presentationml/2006/ole">
            <mc:AlternateContent xmlns:mc="http://schemas.openxmlformats.org/markup-compatibility/2006">
              <mc:Choice xmlns:v="urn:schemas-microsoft-com:vml" Requires="v">
                <p:oleObj spid="_x0000_s71235" name="Equation" r:id="rId5" imgW="1143000" imgH="253800" progId="Equation.DSMT4">
                  <p:embed/>
                </p:oleObj>
              </mc:Choice>
              <mc:Fallback>
                <p:oleObj name="Equation" r:id="rId5" imgW="1143000" imgH="253800" progId="Equation.DSMT4">
                  <p:embed/>
                  <p:pic>
                    <p:nvPicPr>
                      <p:cNvPr id="13" name="对象 12">
                        <a:extLst>
                          <a:ext uri="{FF2B5EF4-FFF2-40B4-BE49-F238E27FC236}">
                            <a16:creationId xmlns:a16="http://schemas.microsoft.com/office/drawing/2014/main" id="{F74E392B-9182-4602-A939-2A3DEE249DB0}"/>
                          </a:ext>
                        </a:extLst>
                      </p:cNvPr>
                      <p:cNvPicPr>
                        <a:picLocks noChangeAspect="1" noChangeArrowheads="1"/>
                      </p:cNvPicPr>
                      <p:nvPr/>
                    </p:nvPicPr>
                    <p:blipFill>
                      <a:blip r:embed="rId6"/>
                      <a:srcRect/>
                      <a:stretch>
                        <a:fillRect/>
                      </a:stretch>
                    </p:blipFill>
                    <p:spPr bwMode="auto">
                      <a:xfrm>
                        <a:off x="7757466" y="2262913"/>
                        <a:ext cx="2176463" cy="473075"/>
                      </a:xfrm>
                      <a:prstGeom prst="rect">
                        <a:avLst/>
                      </a:prstGeom>
                      <a:noFill/>
                    </p:spPr>
                  </p:pic>
                </p:oleObj>
              </mc:Fallback>
            </mc:AlternateContent>
          </a:graphicData>
        </a:graphic>
      </p:graphicFrame>
      <p:pic>
        <p:nvPicPr>
          <p:cNvPr id="4" name="图片 3">
            <a:extLst>
              <a:ext uri="{FF2B5EF4-FFF2-40B4-BE49-F238E27FC236}">
                <a16:creationId xmlns:a16="http://schemas.microsoft.com/office/drawing/2014/main" id="{20DD9626-002E-4823-A7C0-622AA2338048}"/>
              </a:ext>
            </a:extLst>
          </p:cNvPr>
          <p:cNvPicPr>
            <a:picLocks noChangeAspect="1"/>
          </p:cNvPicPr>
          <p:nvPr/>
        </p:nvPicPr>
        <p:blipFill>
          <a:blip r:embed="rId7"/>
          <a:stretch>
            <a:fillRect/>
          </a:stretch>
        </p:blipFill>
        <p:spPr>
          <a:xfrm>
            <a:off x="4134497" y="2966113"/>
            <a:ext cx="3189802" cy="3506488"/>
          </a:xfrm>
          <a:prstGeom prst="rect">
            <a:avLst/>
          </a:prstGeom>
        </p:spPr>
      </p:pic>
    </p:spTree>
    <p:extLst>
      <p:ext uri="{BB962C8B-B14F-4D97-AF65-F5344CB8AC3E}">
        <p14:creationId xmlns:p14="http://schemas.microsoft.com/office/powerpoint/2010/main" val="2702434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7986845"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3</a:t>
            </a:r>
            <a:r>
              <a:rPr lang="en-US" altLang="zh-CN" dirty="0"/>
              <a:t>: </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156609"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The affine function is a convex function and also is a concave function.</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1483462"/>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pSp>
        <p:nvGrpSpPr>
          <p:cNvPr id="10" name="Group 14">
            <a:extLst>
              <a:ext uri="{FF2B5EF4-FFF2-40B4-BE49-F238E27FC236}">
                <a16:creationId xmlns:a16="http://schemas.microsoft.com/office/drawing/2014/main" id="{1E533D59-5704-48C5-8463-2A293F78A88F}"/>
              </a:ext>
            </a:extLst>
          </p:cNvPr>
          <p:cNvGrpSpPr>
            <a:grpSpLocks/>
          </p:cNvGrpSpPr>
          <p:nvPr/>
        </p:nvGrpSpPr>
        <p:grpSpPr bwMode="auto">
          <a:xfrm>
            <a:off x="3811937" y="2590800"/>
            <a:ext cx="3886200" cy="2057400"/>
            <a:chOff x="2928" y="1488"/>
            <a:chExt cx="2448" cy="1296"/>
          </a:xfrm>
        </p:grpSpPr>
        <p:pic>
          <p:nvPicPr>
            <p:cNvPr id="11" name="Picture 12">
              <a:extLst>
                <a:ext uri="{FF2B5EF4-FFF2-40B4-BE49-F238E27FC236}">
                  <a16:creationId xmlns:a16="http://schemas.microsoft.com/office/drawing/2014/main" id="{A08C27C1-F69B-4B37-BB03-EAB0693B2E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0" y="1488"/>
              <a:ext cx="744" cy="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AutoShape 13">
              <a:extLst>
                <a:ext uri="{FF2B5EF4-FFF2-40B4-BE49-F238E27FC236}">
                  <a16:creationId xmlns:a16="http://schemas.microsoft.com/office/drawing/2014/main" id="{E854FF70-003C-4DA6-BE20-D3EBC53E7385}"/>
                </a:ext>
              </a:extLst>
            </p:cNvPr>
            <p:cNvSpPr>
              <a:spLocks noChangeArrowheads="1"/>
            </p:cNvSpPr>
            <p:nvPr/>
          </p:nvSpPr>
          <p:spPr bwMode="auto">
            <a:xfrm>
              <a:off x="2928" y="2256"/>
              <a:ext cx="2448" cy="528"/>
            </a:xfrm>
            <a:prstGeom prst="cloudCallout">
              <a:avLst>
                <a:gd name="adj1" fmla="val -60949"/>
                <a:gd name="adj2" fmla="val -59093"/>
              </a:avLst>
            </a:prstGeom>
            <a:solidFill>
              <a:srgbClr val="99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pPr>
              <a:r>
                <a:rPr lang="en-US" altLang="zh-CN" sz="2600" i="1">
                  <a:solidFill>
                    <a:srgbClr val="FFFF00"/>
                  </a:solidFill>
                  <a:latin typeface="Times New Roman" panose="02020603050405020304" pitchFamily="18" charset="0"/>
                  <a:ea typeface="宋体" panose="02010600030101010101" pitchFamily="2" charset="-122"/>
                </a:rPr>
                <a:t>How to prove?</a:t>
              </a:r>
            </a:p>
          </p:txBody>
        </p:sp>
      </p:grpSp>
    </p:spTree>
    <p:extLst>
      <p:ext uri="{BB962C8B-B14F-4D97-AF65-F5344CB8AC3E}">
        <p14:creationId xmlns:p14="http://schemas.microsoft.com/office/powerpoint/2010/main" val="240504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8610653"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4</a:t>
            </a:r>
            <a:r>
              <a:rPr lang="en-US" altLang="zh-CN" dirty="0"/>
              <a:t>: First-order conditions to determine a convex function</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156609" cy="156966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a:t>
            </a:r>
            <a:r>
              <a:rPr lang="en-US" altLang="zh-CN" i="1" dirty="0"/>
              <a:t>f</a:t>
            </a:r>
            <a:r>
              <a:rPr lang="en-US" altLang="zh-CN" dirty="0"/>
              <a:t>(</a:t>
            </a:r>
            <a:r>
              <a:rPr lang="en-US" altLang="zh-CN" b="1" dirty="0"/>
              <a:t>x</a:t>
            </a:r>
            <a:r>
              <a:rPr lang="en-US" altLang="zh-CN" dirty="0"/>
              <a:t>) is differentiable. Then, </a:t>
            </a:r>
            <a:r>
              <a:rPr lang="en-US" altLang="zh-CN" i="1" dirty="0"/>
              <a:t>f</a:t>
            </a:r>
            <a:r>
              <a:rPr lang="en-US" altLang="zh-CN" dirty="0"/>
              <a:t>(</a:t>
            </a:r>
            <a:r>
              <a:rPr lang="en-US" altLang="zh-CN" b="1" dirty="0"/>
              <a:t>x</a:t>
            </a:r>
            <a:r>
              <a:rPr lang="en-US" altLang="zh-CN" dirty="0"/>
              <a:t>) is convex if and only if </a:t>
            </a:r>
            <a:r>
              <a:rPr lang="en-US" altLang="zh-CN" b="1" dirty="0" err="1"/>
              <a:t>dom</a:t>
            </a:r>
            <a:r>
              <a:rPr lang="en-US" altLang="zh-CN" i="1" dirty="0" err="1"/>
              <a:t>f</a:t>
            </a:r>
            <a:r>
              <a:rPr lang="en-US" altLang="zh-CN" dirty="0"/>
              <a:t> is convex and </a:t>
            </a:r>
          </a:p>
          <a:p>
            <a:pPr algn="just"/>
            <a:endParaRPr lang="en-US" altLang="zh-CN" dirty="0"/>
          </a:p>
          <a:p>
            <a:pPr algn="just"/>
            <a:r>
              <a:rPr lang="en-US" altLang="zh-CN" dirty="0"/>
              <a:t>holds for all</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552176" cy="2159729"/>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 name="对象 2">
            <a:extLst>
              <a:ext uri="{FF2B5EF4-FFF2-40B4-BE49-F238E27FC236}">
                <a16:creationId xmlns:a16="http://schemas.microsoft.com/office/drawing/2014/main" id="{90D54E82-8BF0-4EA6-9AA6-94C67BD5A72B}"/>
              </a:ext>
            </a:extLst>
          </p:cNvPr>
          <p:cNvGraphicFramePr>
            <a:graphicFrameLocks noChangeAspect="1"/>
          </p:cNvGraphicFramePr>
          <p:nvPr>
            <p:extLst>
              <p:ext uri="{D42A27DB-BD31-4B8C-83A1-F6EECF244321}">
                <p14:modId xmlns:p14="http://schemas.microsoft.com/office/powerpoint/2010/main" val="1790729279"/>
              </p:ext>
            </p:extLst>
          </p:nvPr>
        </p:nvGraphicFramePr>
        <p:xfrm>
          <a:off x="3862953" y="2056247"/>
          <a:ext cx="3289515" cy="496708"/>
        </p:xfrm>
        <a:graphic>
          <a:graphicData uri="http://schemas.openxmlformats.org/presentationml/2006/ole">
            <mc:AlternateContent xmlns:mc="http://schemas.openxmlformats.org/markup-compatibility/2006">
              <mc:Choice xmlns:v="urn:schemas-microsoft-com:vml" Requires="v">
                <p:oleObj spid="_x0000_s74295" name="Equation" r:id="rId3" imgW="1993035" imgH="266584" progId="Equation.DSMT4">
                  <p:embed/>
                </p:oleObj>
              </mc:Choice>
              <mc:Fallback>
                <p:oleObj name="Equation" r:id="rId3" imgW="1993035" imgH="266584"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2953" y="2056247"/>
                        <a:ext cx="3289515" cy="496708"/>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B5DFBB41-E6ED-409B-A7AF-5EE3A04AC134}"/>
              </a:ext>
            </a:extLst>
          </p:cNvPr>
          <p:cNvGraphicFramePr>
            <a:graphicFrameLocks noChangeAspect="1"/>
          </p:cNvGraphicFramePr>
          <p:nvPr>
            <p:extLst>
              <p:ext uri="{D42A27DB-BD31-4B8C-83A1-F6EECF244321}">
                <p14:modId xmlns:p14="http://schemas.microsoft.com/office/powerpoint/2010/main" val="3207592871"/>
              </p:ext>
            </p:extLst>
          </p:nvPr>
        </p:nvGraphicFramePr>
        <p:xfrm>
          <a:off x="2552243" y="2649717"/>
          <a:ext cx="1279525" cy="377825"/>
        </p:xfrm>
        <a:graphic>
          <a:graphicData uri="http://schemas.openxmlformats.org/presentationml/2006/ole">
            <mc:AlternateContent xmlns:mc="http://schemas.openxmlformats.org/markup-compatibility/2006">
              <mc:Choice xmlns:v="urn:schemas-microsoft-com:vml" Requires="v">
                <p:oleObj spid="_x0000_s74296" name="Equation" r:id="rId5" imgW="774360" imgH="203040" progId="Equation.DSMT4">
                  <p:embed/>
                </p:oleObj>
              </mc:Choice>
              <mc:Fallback>
                <p:oleObj name="Equation" r:id="rId5" imgW="774360" imgH="203040" progId="Equation.DSMT4">
                  <p:embed/>
                  <p:pic>
                    <p:nvPicPr>
                      <p:cNvPr id="3" name="对象 2">
                        <a:extLst>
                          <a:ext uri="{FF2B5EF4-FFF2-40B4-BE49-F238E27FC236}">
                            <a16:creationId xmlns:a16="http://schemas.microsoft.com/office/drawing/2014/main" id="{90D54E82-8BF0-4EA6-9AA6-94C67BD5A72B}"/>
                          </a:ext>
                        </a:extLst>
                      </p:cNvPr>
                      <p:cNvPicPr>
                        <a:picLocks noChangeAspect="1" noChangeArrowheads="1"/>
                      </p:cNvPicPr>
                      <p:nvPr/>
                    </p:nvPicPr>
                    <p:blipFill>
                      <a:blip r:embed="rId6"/>
                      <a:srcRect/>
                      <a:stretch>
                        <a:fillRect/>
                      </a:stretch>
                    </p:blipFill>
                    <p:spPr bwMode="auto">
                      <a:xfrm>
                        <a:off x="2552243" y="2649717"/>
                        <a:ext cx="1279525" cy="377825"/>
                      </a:xfrm>
                      <a:prstGeom prst="rect">
                        <a:avLst/>
                      </a:prstGeom>
                      <a:noFill/>
                    </p:spPr>
                  </p:pic>
                </p:oleObj>
              </mc:Fallback>
            </mc:AlternateContent>
          </a:graphicData>
        </a:graphic>
      </p:graphicFrame>
      <p:sp>
        <p:nvSpPr>
          <p:cNvPr id="16" name="文本框 5">
            <a:extLst>
              <a:ext uri="{FF2B5EF4-FFF2-40B4-BE49-F238E27FC236}">
                <a16:creationId xmlns:a16="http://schemas.microsoft.com/office/drawing/2014/main" id="{1781B41D-A760-45B2-9540-42CBD81AEC99}"/>
              </a:ext>
            </a:extLst>
          </p:cNvPr>
          <p:cNvSpPr txBox="1"/>
          <p:nvPr/>
        </p:nvSpPr>
        <p:spPr>
          <a:xfrm>
            <a:off x="930275" y="3027542"/>
            <a:ext cx="5540267"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For a formal proof, refer to the textbook</a:t>
            </a:r>
          </a:p>
        </p:txBody>
      </p:sp>
      <p:pic>
        <p:nvPicPr>
          <p:cNvPr id="7" name="图片 6">
            <a:extLst>
              <a:ext uri="{FF2B5EF4-FFF2-40B4-BE49-F238E27FC236}">
                <a16:creationId xmlns:a16="http://schemas.microsoft.com/office/drawing/2014/main" id="{C67F0668-15AA-482B-B285-F0AF534DC1C3}"/>
              </a:ext>
            </a:extLst>
          </p:cNvPr>
          <p:cNvPicPr>
            <a:picLocks noChangeAspect="1"/>
          </p:cNvPicPr>
          <p:nvPr/>
        </p:nvPicPr>
        <p:blipFill>
          <a:blip r:embed="rId7"/>
          <a:stretch>
            <a:fillRect/>
          </a:stretch>
        </p:blipFill>
        <p:spPr>
          <a:xfrm>
            <a:off x="1182198" y="3470335"/>
            <a:ext cx="4645165" cy="2789404"/>
          </a:xfrm>
          <a:prstGeom prst="rect">
            <a:avLst/>
          </a:prstGeom>
        </p:spPr>
      </p:pic>
      <p:pic>
        <p:nvPicPr>
          <p:cNvPr id="51" name="图片 50">
            <a:extLst>
              <a:ext uri="{FF2B5EF4-FFF2-40B4-BE49-F238E27FC236}">
                <a16:creationId xmlns:a16="http://schemas.microsoft.com/office/drawing/2014/main" id="{82BF5CFF-0A4C-4DF0-BBE0-F3A5F68CA9CF}"/>
              </a:ext>
            </a:extLst>
          </p:cNvPr>
          <p:cNvPicPr/>
          <p:nvPr/>
        </p:nvPicPr>
        <p:blipFill rotWithShape="1">
          <a:blip r:embed="rId8" cstate="print">
            <a:extLst>
              <a:ext uri="{28A0092B-C50C-407E-A947-70E740481C1C}">
                <a14:useLocalDpi xmlns:a14="http://schemas.microsoft.com/office/drawing/2010/main" val="0"/>
              </a:ext>
            </a:extLst>
          </a:blip>
          <a:srcRect l="7514" t="6946" r="5196" b="10840"/>
          <a:stretch/>
        </p:blipFill>
        <p:spPr bwMode="auto">
          <a:xfrm>
            <a:off x="6309225" y="3647839"/>
            <a:ext cx="3388839" cy="25708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617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9939632"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5</a:t>
            </a:r>
            <a:r>
              <a:rPr lang="en-US" altLang="zh-CN" dirty="0"/>
              <a:t>: First-order conditions to determine a strictly convex function</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156609" cy="156966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a:t>
            </a:r>
            <a:r>
              <a:rPr lang="en-US" altLang="zh-CN" i="1" dirty="0"/>
              <a:t>f</a:t>
            </a:r>
            <a:r>
              <a:rPr lang="en-US" altLang="zh-CN" dirty="0"/>
              <a:t>(</a:t>
            </a:r>
            <a:r>
              <a:rPr lang="en-US" altLang="zh-CN" b="1" dirty="0"/>
              <a:t>x</a:t>
            </a:r>
            <a:r>
              <a:rPr lang="en-US" altLang="zh-CN" dirty="0"/>
              <a:t>) is differentiable. Then, </a:t>
            </a:r>
            <a:r>
              <a:rPr lang="en-US" altLang="zh-CN" i="1" dirty="0"/>
              <a:t>f</a:t>
            </a:r>
            <a:r>
              <a:rPr lang="en-US" altLang="zh-CN" dirty="0"/>
              <a:t>(</a:t>
            </a:r>
            <a:r>
              <a:rPr lang="en-US" altLang="zh-CN" b="1" dirty="0"/>
              <a:t>x</a:t>
            </a:r>
            <a:r>
              <a:rPr lang="en-US" altLang="zh-CN" dirty="0"/>
              <a:t>) is strictly convex if and only if </a:t>
            </a:r>
            <a:r>
              <a:rPr lang="en-US" altLang="zh-CN" b="1" dirty="0" err="1"/>
              <a:t>dom</a:t>
            </a:r>
            <a:r>
              <a:rPr lang="en-US" altLang="zh-CN" i="1" dirty="0" err="1"/>
              <a:t>f</a:t>
            </a:r>
            <a:r>
              <a:rPr lang="en-US" altLang="zh-CN" dirty="0"/>
              <a:t> is convex and </a:t>
            </a:r>
          </a:p>
          <a:p>
            <a:pPr algn="just"/>
            <a:endParaRPr lang="en-US" altLang="zh-CN" dirty="0"/>
          </a:p>
          <a:p>
            <a:pPr algn="just"/>
            <a:r>
              <a:rPr lang="en-US" altLang="zh-CN" dirty="0"/>
              <a:t>holds for all</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552176" cy="2159729"/>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 name="对象 2">
            <a:extLst>
              <a:ext uri="{FF2B5EF4-FFF2-40B4-BE49-F238E27FC236}">
                <a16:creationId xmlns:a16="http://schemas.microsoft.com/office/drawing/2014/main" id="{90D54E82-8BF0-4EA6-9AA6-94C67BD5A72B}"/>
              </a:ext>
            </a:extLst>
          </p:cNvPr>
          <p:cNvGraphicFramePr>
            <a:graphicFrameLocks noChangeAspect="1"/>
          </p:cNvGraphicFramePr>
          <p:nvPr>
            <p:extLst>
              <p:ext uri="{D42A27DB-BD31-4B8C-83A1-F6EECF244321}">
                <p14:modId xmlns:p14="http://schemas.microsoft.com/office/powerpoint/2010/main" val="2121062910"/>
              </p:ext>
            </p:extLst>
          </p:nvPr>
        </p:nvGraphicFramePr>
        <p:xfrm>
          <a:off x="3851275" y="2055813"/>
          <a:ext cx="3313113" cy="496887"/>
        </p:xfrm>
        <a:graphic>
          <a:graphicData uri="http://schemas.openxmlformats.org/presentationml/2006/ole">
            <mc:AlternateContent xmlns:mc="http://schemas.openxmlformats.org/markup-compatibility/2006">
              <mc:Choice xmlns:v="urn:schemas-microsoft-com:vml" Requires="v">
                <p:oleObj spid="_x0000_s77344" name="Equation" r:id="rId3" imgW="2006280" imgH="266400" progId="Equation.DSMT4">
                  <p:embed/>
                </p:oleObj>
              </mc:Choice>
              <mc:Fallback>
                <p:oleObj name="Equation" r:id="rId3" imgW="2006280" imgH="266400" progId="Equation.DSMT4">
                  <p:embed/>
                  <p:pic>
                    <p:nvPicPr>
                      <p:cNvPr id="3" name="对象 2">
                        <a:extLst>
                          <a:ext uri="{FF2B5EF4-FFF2-40B4-BE49-F238E27FC236}">
                            <a16:creationId xmlns:a16="http://schemas.microsoft.com/office/drawing/2014/main" id="{90D54E82-8BF0-4EA6-9AA6-94C67BD5A72B}"/>
                          </a:ext>
                        </a:extLst>
                      </p:cNvPr>
                      <p:cNvPicPr>
                        <a:picLocks noChangeAspect="1" noChangeArrowheads="1"/>
                      </p:cNvPicPr>
                      <p:nvPr/>
                    </p:nvPicPr>
                    <p:blipFill>
                      <a:blip r:embed="rId4"/>
                      <a:srcRect/>
                      <a:stretch>
                        <a:fillRect/>
                      </a:stretch>
                    </p:blipFill>
                    <p:spPr bwMode="auto">
                      <a:xfrm>
                        <a:off x="3851275" y="2055813"/>
                        <a:ext cx="3313113" cy="496887"/>
                      </a:xfrm>
                      <a:prstGeom prst="rect">
                        <a:avLst/>
                      </a:prstGeom>
                      <a:noFill/>
                    </p:spPr>
                  </p:pic>
                </p:oleObj>
              </mc:Fallback>
            </mc:AlternateContent>
          </a:graphicData>
        </a:graphic>
      </p:graphicFrame>
      <p:graphicFrame>
        <p:nvGraphicFramePr>
          <p:cNvPr id="15" name="对象 14">
            <a:extLst>
              <a:ext uri="{FF2B5EF4-FFF2-40B4-BE49-F238E27FC236}">
                <a16:creationId xmlns:a16="http://schemas.microsoft.com/office/drawing/2014/main" id="{B5DFBB41-E6ED-409B-A7AF-5EE3A04AC134}"/>
              </a:ext>
            </a:extLst>
          </p:cNvPr>
          <p:cNvGraphicFramePr>
            <a:graphicFrameLocks noChangeAspect="1"/>
          </p:cNvGraphicFramePr>
          <p:nvPr/>
        </p:nvGraphicFramePr>
        <p:xfrm>
          <a:off x="2552243" y="2649717"/>
          <a:ext cx="1279525" cy="377825"/>
        </p:xfrm>
        <a:graphic>
          <a:graphicData uri="http://schemas.openxmlformats.org/presentationml/2006/ole">
            <mc:AlternateContent xmlns:mc="http://schemas.openxmlformats.org/markup-compatibility/2006">
              <mc:Choice xmlns:v="urn:schemas-microsoft-com:vml" Requires="v">
                <p:oleObj spid="_x0000_s77345" name="Equation" r:id="rId5" imgW="774360" imgH="203040" progId="Equation.DSMT4">
                  <p:embed/>
                </p:oleObj>
              </mc:Choice>
              <mc:Fallback>
                <p:oleObj name="Equation" r:id="rId5" imgW="774360" imgH="203040" progId="Equation.DSMT4">
                  <p:embed/>
                  <p:pic>
                    <p:nvPicPr>
                      <p:cNvPr id="15" name="对象 14">
                        <a:extLst>
                          <a:ext uri="{FF2B5EF4-FFF2-40B4-BE49-F238E27FC236}">
                            <a16:creationId xmlns:a16="http://schemas.microsoft.com/office/drawing/2014/main" id="{B5DFBB41-E6ED-409B-A7AF-5EE3A04AC134}"/>
                          </a:ext>
                        </a:extLst>
                      </p:cNvPr>
                      <p:cNvPicPr>
                        <a:picLocks noChangeAspect="1" noChangeArrowheads="1"/>
                      </p:cNvPicPr>
                      <p:nvPr/>
                    </p:nvPicPr>
                    <p:blipFill>
                      <a:blip r:embed="rId6"/>
                      <a:srcRect/>
                      <a:stretch>
                        <a:fillRect/>
                      </a:stretch>
                    </p:blipFill>
                    <p:spPr bwMode="auto">
                      <a:xfrm>
                        <a:off x="2552243" y="2649717"/>
                        <a:ext cx="1279525" cy="377825"/>
                      </a:xfrm>
                      <a:prstGeom prst="rect">
                        <a:avLst/>
                      </a:prstGeom>
                      <a:noFill/>
                    </p:spPr>
                  </p:pic>
                </p:oleObj>
              </mc:Fallback>
            </mc:AlternateContent>
          </a:graphicData>
        </a:graphic>
      </p:graphicFrame>
    </p:spTree>
    <p:extLst>
      <p:ext uri="{BB962C8B-B14F-4D97-AF65-F5344CB8AC3E}">
        <p14:creationId xmlns:p14="http://schemas.microsoft.com/office/powerpoint/2010/main" val="1508860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9939632"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6</a:t>
            </a:r>
            <a:r>
              <a:rPr lang="en-US" altLang="zh-CN" dirty="0"/>
              <a:t>: </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156609"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that </a:t>
            </a:r>
            <a:r>
              <a:rPr lang="en-US" altLang="zh-CN" i="1" dirty="0"/>
              <a:t>f</a:t>
            </a:r>
            <a:r>
              <a:rPr lang="en-US" altLang="zh-CN" dirty="0"/>
              <a:t>(</a:t>
            </a:r>
            <a:r>
              <a:rPr lang="en-US" altLang="zh-CN" b="1" dirty="0"/>
              <a:t>x</a:t>
            </a:r>
            <a:r>
              <a:rPr lang="en-US" altLang="zh-CN" dirty="0"/>
              <a:t>) is a differentiable convex function. If </a:t>
            </a:r>
            <a:r>
              <a:rPr lang="en-US" altLang="zh-CN" b="1" dirty="0"/>
              <a:t>x</a:t>
            </a:r>
            <a:r>
              <a:rPr lang="en-US" altLang="zh-CN" baseline="-25000" dirty="0"/>
              <a:t>0</a:t>
            </a:r>
            <a:r>
              <a:rPr lang="en-US" altLang="zh-CN" dirty="0"/>
              <a:t> is a stationary point of  </a:t>
            </a:r>
            <a:r>
              <a:rPr lang="en-US" altLang="zh-CN" i="1" dirty="0"/>
              <a:t>f</a:t>
            </a:r>
            <a:r>
              <a:rPr lang="en-US" altLang="zh-CN" dirty="0"/>
              <a:t>(</a:t>
            </a:r>
            <a:r>
              <a:rPr lang="en-US" altLang="zh-CN" b="1" dirty="0"/>
              <a:t>x</a:t>
            </a:r>
            <a:r>
              <a:rPr lang="en-US" altLang="zh-CN" dirty="0"/>
              <a:t>), i.e.,                     , </a:t>
            </a:r>
            <a:r>
              <a:rPr lang="en-US" altLang="zh-CN" b="1" dirty="0"/>
              <a:t>x</a:t>
            </a:r>
            <a:r>
              <a:rPr lang="en-US" altLang="zh-CN" baseline="-25000" dirty="0"/>
              <a:t>0 </a:t>
            </a:r>
            <a:r>
              <a:rPr lang="en-US" altLang="zh-CN" dirty="0"/>
              <a:t> is a global minimizer of </a:t>
            </a:r>
            <a:r>
              <a:rPr lang="en-US" altLang="zh-CN" i="1" dirty="0"/>
              <a:t>f</a:t>
            </a:r>
            <a:r>
              <a:rPr lang="en-US" altLang="zh-CN" dirty="0"/>
              <a:t>(</a:t>
            </a:r>
            <a:r>
              <a:rPr lang="en-US" altLang="zh-CN" b="1" dirty="0"/>
              <a:t>x</a:t>
            </a:r>
            <a:r>
              <a:rPr lang="en-US" altLang="zh-CN" dirty="0"/>
              <a:t>)</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1836048"/>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 name="对象 2">
            <a:extLst>
              <a:ext uri="{FF2B5EF4-FFF2-40B4-BE49-F238E27FC236}">
                <a16:creationId xmlns:a16="http://schemas.microsoft.com/office/drawing/2014/main" id="{90D54E82-8BF0-4EA6-9AA6-94C67BD5A72B}"/>
              </a:ext>
            </a:extLst>
          </p:cNvPr>
          <p:cNvGraphicFramePr>
            <a:graphicFrameLocks noChangeAspect="1"/>
          </p:cNvGraphicFramePr>
          <p:nvPr>
            <p:extLst>
              <p:ext uri="{D42A27DB-BD31-4B8C-83A1-F6EECF244321}">
                <p14:modId xmlns:p14="http://schemas.microsoft.com/office/powerpoint/2010/main" val="725033229"/>
              </p:ext>
            </p:extLst>
          </p:nvPr>
        </p:nvGraphicFramePr>
        <p:xfrm>
          <a:off x="2193656" y="1905140"/>
          <a:ext cx="1489075" cy="449263"/>
        </p:xfrm>
        <a:graphic>
          <a:graphicData uri="http://schemas.openxmlformats.org/presentationml/2006/ole">
            <mc:AlternateContent xmlns:mc="http://schemas.openxmlformats.org/markup-compatibility/2006">
              <mc:Choice xmlns:v="urn:schemas-microsoft-com:vml" Requires="v">
                <p:oleObj spid="_x0000_s111182" name="Equation" r:id="rId3" imgW="901440" imgH="241200" progId="Equation.DSMT4">
                  <p:embed/>
                </p:oleObj>
              </mc:Choice>
              <mc:Fallback>
                <p:oleObj name="Equation" r:id="rId3" imgW="901440" imgH="241200" progId="Equation.DSMT4">
                  <p:embed/>
                  <p:pic>
                    <p:nvPicPr>
                      <p:cNvPr id="3" name="对象 2">
                        <a:extLst>
                          <a:ext uri="{FF2B5EF4-FFF2-40B4-BE49-F238E27FC236}">
                            <a16:creationId xmlns:a16="http://schemas.microsoft.com/office/drawing/2014/main" id="{90D54E82-8BF0-4EA6-9AA6-94C67BD5A72B}"/>
                          </a:ext>
                        </a:extLst>
                      </p:cNvPr>
                      <p:cNvPicPr>
                        <a:picLocks noChangeAspect="1" noChangeArrowheads="1"/>
                      </p:cNvPicPr>
                      <p:nvPr/>
                    </p:nvPicPr>
                    <p:blipFill>
                      <a:blip r:embed="rId4"/>
                      <a:srcRect/>
                      <a:stretch>
                        <a:fillRect/>
                      </a:stretch>
                    </p:blipFill>
                    <p:spPr bwMode="auto">
                      <a:xfrm>
                        <a:off x="2193656" y="1905140"/>
                        <a:ext cx="1489075" cy="449263"/>
                      </a:xfrm>
                      <a:prstGeom prst="rect">
                        <a:avLst/>
                      </a:prstGeom>
                      <a:noFill/>
                    </p:spPr>
                  </p:pic>
                </p:oleObj>
              </mc:Fallback>
            </mc:AlternateContent>
          </a:graphicData>
        </a:graphic>
      </p:graphicFrame>
      <p:sp>
        <p:nvSpPr>
          <p:cNvPr id="8" name="文本框 5">
            <a:extLst>
              <a:ext uri="{FF2B5EF4-FFF2-40B4-BE49-F238E27FC236}">
                <a16:creationId xmlns:a16="http://schemas.microsoft.com/office/drawing/2014/main" id="{72CC2A92-5818-43DE-8AFA-0F0B7039BD41}"/>
              </a:ext>
            </a:extLst>
          </p:cNvPr>
          <p:cNvSpPr txBox="1"/>
          <p:nvPr/>
        </p:nvSpPr>
        <p:spPr>
          <a:xfrm>
            <a:off x="871726" y="2775627"/>
            <a:ext cx="10156609"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Proof: </a:t>
            </a:r>
          </a:p>
          <a:p>
            <a:pPr algn="just"/>
            <a:r>
              <a:rPr lang="en-US" altLang="zh-CN" i="1" dirty="0"/>
              <a:t>f</a:t>
            </a:r>
            <a:r>
              <a:rPr lang="en-US" altLang="zh-CN" dirty="0"/>
              <a:t>(</a:t>
            </a:r>
            <a:r>
              <a:rPr lang="en-US" altLang="zh-CN" b="1" dirty="0"/>
              <a:t>x</a:t>
            </a:r>
            <a:r>
              <a:rPr lang="en-US" altLang="zh-CN" dirty="0"/>
              <a:t>) is convex and differentiable, according to Prop. 4, </a:t>
            </a:r>
          </a:p>
        </p:txBody>
      </p:sp>
      <p:sp>
        <p:nvSpPr>
          <p:cNvPr id="2" name="箭头: 下 1">
            <a:extLst>
              <a:ext uri="{FF2B5EF4-FFF2-40B4-BE49-F238E27FC236}">
                <a16:creationId xmlns:a16="http://schemas.microsoft.com/office/drawing/2014/main" id="{9ACB9E55-3477-4458-A014-0BD25A398339}"/>
              </a:ext>
            </a:extLst>
          </p:cNvPr>
          <p:cNvSpPr/>
          <p:nvPr/>
        </p:nvSpPr>
        <p:spPr bwMode="auto">
          <a:xfrm>
            <a:off x="5188405" y="3550906"/>
            <a:ext cx="282844" cy="337088"/>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aphicFrame>
        <p:nvGraphicFramePr>
          <p:cNvPr id="11" name="对象 10">
            <a:extLst>
              <a:ext uri="{FF2B5EF4-FFF2-40B4-BE49-F238E27FC236}">
                <a16:creationId xmlns:a16="http://schemas.microsoft.com/office/drawing/2014/main" id="{018F4F3B-02FE-4609-BC0A-BE823CB8FDB0}"/>
              </a:ext>
            </a:extLst>
          </p:cNvPr>
          <p:cNvGraphicFramePr>
            <a:graphicFrameLocks noChangeAspect="1"/>
          </p:cNvGraphicFramePr>
          <p:nvPr>
            <p:extLst>
              <p:ext uri="{D42A27DB-BD31-4B8C-83A1-F6EECF244321}">
                <p14:modId xmlns:p14="http://schemas.microsoft.com/office/powerpoint/2010/main" val="2980714529"/>
              </p:ext>
            </p:extLst>
          </p:nvPr>
        </p:nvGraphicFramePr>
        <p:xfrm>
          <a:off x="3908446" y="3895387"/>
          <a:ext cx="3289515" cy="496708"/>
        </p:xfrm>
        <a:graphic>
          <a:graphicData uri="http://schemas.openxmlformats.org/presentationml/2006/ole">
            <mc:AlternateContent xmlns:mc="http://schemas.openxmlformats.org/markup-compatibility/2006">
              <mc:Choice xmlns:v="urn:schemas-microsoft-com:vml" Requires="v">
                <p:oleObj spid="_x0000_s111183" name="Equation" r:id="rId5" imgW="1993035" imgH="266584" progId="Equation.DSMT4">
                  <p:embed/>
                </p:oleObj>
              </mc:Choice>
              <mc:Fallback>
                <p:oleObj name="Equation" r:id="rId5" imgW="1993035" imgH="266584" progId="Equation.DSMT4">
                  <p:embed/>
                  <p:pic>
                    <p:nvPicPr>
                      <p:cNvPr id="3" name="对象 2">
                        <a:extLst>
                          <a:ext uri="{FF2B5EF4-FFF2-40B4-BE49-F238E27FC236}">
                            <a16:creationId xmlns:a16="http://schemas.microsoft.com/office/drawing/2014/main" id="{90D54E82-8BF0-4EA6-9AA6-94C67BD5A7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8446" y="3895387"/>
                        <a:ext cx="3289515" cy="496708"/>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CE499B27-D236-41D4-9886-E6D1A0E4DC1E}"/>
              </a:ext>
            </a:extLst>
          </p:cNvPr>
          <p:cNvGraphicFramePr>
            <a:graphicFrameLocks noChangeAspect="1"/>
          </p:cNvGraphicFramePr>
          <p:nvPr>
            <p:extLst>
              <p:ext uri="{D42A27DB-BD31-4B8C-83A1-F6EECF244321}">
                <p14:modId xmlns:p14="http://schemas.microsoft.com/office/powerpoint/2010/main" val="2598786031"/>
              </p:ext>
            </p:extLst>
          </p:nvPr>
        </p:nvGraphicFramePr>
        <p:xfrm>
          <a:off x="2171431" y="4014270"/>
          <a:ext cx="1511300" cy="377825"/>
        </p:xfrm>
        <a:graphic>
          <a:graphicData uri="http://schemas.openxmlformats.org/presentationml/2006/ole">
            <mc:AlternateContent xmlns:mc="http://schemas.openxmlformats.org/markup-compatibility/2006">
              <mc:Choice xmlns:v="urn:schemas-microsoft-com:vml" Requires="v">
                <p:oleObj spid="_x0000_s111184" name="Equation" r:id="rId7" imgW="914400" imgH="203040" progId="Equation.DSMT4">
                  <p:embed/>
                </p:oleObj>
              </mc:Choice>
              <mc:Fallback>
                <p:oleObj name="Equation" r:id="rId7" imgW="914400" imgH="203040" progId="Equation.DSMT4">
                  <p:embed/>
                  <p:pic>
                    <p:nvPicPr>
                      <p:cNvPr id="15" name="对象 14">
                        <a:extLst>
                          <a:ext uri="{FF2B5EF4-FFF2-40B4-BE49-F238E27FC236}">
                            <a16:creationId xmlns:a16="http://schemas.microsoft.com/office/drawing/2014/main" id="{B5DFBB41-E6ED-409B-A7AF-5EE3A04AC134}"/>
                          </a:ext>
                        </a:extLst>
                      </p:cNvPr>
                      <p:cNvPicPr>
                        <a:picLocks noChangeAspect="1" noChangeArrowheads="1"/>
                      </p:cNvPicPr>
                      <p:nvPr/>
                    </p:nvPicPr>
                    <p:blipFill>
                      <a:blip r:embed="rId8"/>
                      <a:srcRect/>
                      <a:stretch>
                        <a:fillRect/>
                      </a:stretch>
                    </p:blipFill>
                    <p:spPr bwMode="auto">
                      <a:xfrm>
                        <a:off x="2171431" y="4014270"/>
                        <a:ext cx="1511300" cy="377825"/>
                      </a:xfrm>
                      <a:prstGeom prst="rect">
                        <a:avLst/>
                      </a:prstGeom>
                      <a:noFill/>
                    </p:spPr>
                  </p:pic>
                </p:oleObj>
              </mc:Fallback>
            </mc:AlternateContent>
          </a:graphicData>
        </a:graphic>
      </p:graphicFrame>
      <p:sp>
        <p:nvSpPr>
          <p:cNvPr id="14" name="文本框 5">
            <a:extLst>
              <a:ext uri="{FF2B5EF4-FFF2-40B4-BE49-F238E27FC236}">
                <a16:creationId xmlns:a16="http://schemas.microsoft.com/office/drawing/2014/main" id="{2CE84F86-BFF8-42D8-94B7-1B9E0E7FDA65}"/>
              </a:ext>
            </a:extLst>
          </p:cNvPr>
          <p:cNvSpPr txBox="1"/>
          <p:nvPr/>
        </p:nvSpPr>
        <p:spPr>
          <a:xfrm>
            <a:off x="2268347" y="4703902"/>
            <a:ext cx="1826425"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At </a:t>
            </a:r>
            <a:r>
              <a:rPr lang="en-US" altLang="zh-CN" b="1" dirty="0"/>
              <a:t>x</a:t>
            </a:r>
            <a:r>
              <a:rPr lang="en-US" altLang="zh-CN" dirty="0"/>
              <a:t>=</a:t>
            </a:r>
            <a:r>
              <a:rPr lang="en-US" altLang="zh-CN" b="1" dirty="0"/>
              <a:t> x</a:t>
            </a:r>
            <a:r>
              <a:rPr lang="en-US" altLang="zh-CN" baseline="-25000" dirty="0"/>
              <a:t>0 </a:t>
            </a:r>
            <a:r>
              <a:rPr lang="en-US" altLang="zh-CN" dirty="0"/>
              <a:t>,</a:t>
            </a:r>
          </a:p>
        </p:txBody>
      </p:sp>
      <p:graphicFrame>
        <p:nvGraphicFramePr>
          <p:cNvPr id="16" name="对象 15">
            <a:extLst>
              <a:ext uri="{FF2B5EF4-FFF2-40B4-BE49-F238E27FC236}">
                <a16:creationId xmlns:a16="http://schemas.microsoft.com/office/drawing/2014/main" id="{8E5770DD-E72D-4318-8F18-AD624CD2B6FE}"/>
              </a:ext>
            </a:extLst>
          </p:cNvPr>
          <p:cNvGraphicFramePr>
            <a:graphicFrameLocks noChangeAspect="1"/>
          </p:cNvGraphicFramePr>
          <p:nvPr>
            <p:extLst>
              <p:ext uri="{D42A27DB-BD31-4B8C-83A1-F6EECF244321}">
                <p14:modId xmlns:p14="http://schemas.microsoft.com/office/powerpoint/2010/main" val="838531074"/>
              </p:ext>
            </p:extLst>
          </p:nvPr>
        </p:nvGraphicFramePr>
        <p:xfrm>
          <a:off x="3546475" y="4662488"/>
          <a:ext cx="3900488" cy="542925"/>
        </p:xfrm>
        <a:graphic>
          <a:graphicData uri="http://schemas.openxmlformats.org/presentationml/2006/ole">
            <mc:AlternateContent xmlns:mc="http://schemas.openxmlformats.org/markup-compatibility/2006">
              <mc:Choice xmlns:v="urn:schemas-microsoft-com:vml" Requires="v">
                <p:oleObj spid="_x0000_s111185" name="Equation" r:id="rId9" imgW="2361960" imgH="291960" progId="Equation.DSMT4">
                  <p:embed/>
                </p:oleObj>
              </mc:Choice>
              <mc:Fallback>
                <p:oleObj name="Equation" r:id="rId9" imgW="2361960" imgH="291960" progId="Equation.DSMT4">
                  <p:embed/>
                  <p:pic>
                    <p:nvPicPr>
                      <p:cNvPr id="11" name="对象 10">
                        <a:extLst>
                          <a:ext uri="{FF2B5EF4-FFF2-40B4-BE49-F238E27FC236}">
                            <a16:creationId xmlns:a16="http://schemas.microsoft.com/office/drawing/2014/main" id="{018F4F3B-02FE-4609-BC0A-BE823CB8FDB0}"/>
                          </a:ext>
                        </a:extLst>
                      </p:cNvPr>
                      <p:cNvPicPr>
                        <a:picLocks noChangeAspect="1" noChangeArrowheads="1"/>
                      </p:cNvPicPr>
                      <p:nvPr/>
                    </p:nvPicPr>
                    <p:blipFill>
                      <a:blip r:embed="rId10"/>
                      <a:srcRect/>
                      <a:stretch>
                        <a:fillRect/>
                      </a:stretch>
                    </p:blipFill>
                    <p:spPr bwMode="auto">
                      <a:xfrm>
                        <a:off x="3546475" y="4662488"/>
                        <a:ext cx="3900488" cy="542925"/>
                      </a:xfrm>
                      <a:prstGeom prst="rect">
                        <a:avLst/>
                      </a:prstGeom>
                      <a:noFill/>
                    </p:spPr>
                  </p:pic>
                </p:oleObj>
              </mc:Fallback>
            </mc:AlternateContent>
          </a:graphicData>
        </a:graphic>
      </p:graphicFrame>
      <p:sp>
        <p:nvSpPr>
          <p:cNvPr id="17" name="箭头: 下 16">
            <a:extLst>
              <a:ext uri="{FF2B5EF4-FFF2-40B4-BE49-F238E27FC236}">
                <a16:creationId xmlns:a16="http://schemas.microsoft.com/office/drawing/2014/main" id="{1A41BEC8-59D0-4B84-ADC8-ECBCF4212BED}"/>
              </a:ext>
            </a:extLst>
          </p:cNvPr>
          <p:cNvSpPr/>
          <p:nvPr/>
        </p:nvSpPr>
        <p:spPr bwMode="auto">
          <a:xfrm>
            <a:off x="5191809" y="4343770"/>
            <a:ext cx="282844" cy="337088"/>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8" name="文本框 5">
            <a:extLst>
              <a:ext uri="{FF2B5EF4-FFF2-40B4-BE49-F238E27FC236}">
                <a16:creationId xmlns:a16="http://schemas.microsoft.com/office/drawing/2014/main" id="{669D8CF4-7311-4F39-BA71-A8D8265D1E6B}"/>
              </a:ext>
            </a:extLst>
          </p:cNvPr>
          <p:cNvSpPr txBox="1"/>
          <p:nvPr/>
        </p:nvSpPr>
        <p:spPr>
          <a:xfrm>
            <a:off x="1672721" y="5258928"/>
            <a:ext cx="1098692"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Since </a:t>
            </a:r>
          </a:p>
        </p:txBody>
      </p:sp>
      <p:graphicFrame>
        <p:nvGraphicFramePr>
          <p:cNvPr id="19" name="对象 18">
            <a:extLst>
              <a:ext uri="{FF2B5EF4-FFF2-40B4-BE49-F238E27FC236}">
                <a16:creationId xmlns:a16="http://schemas.microsoft.com/office/drawing/2014/main" id="{641DB16F-26AC-4C49-AA6D-6639DD750C24}"/>
              </a:ext>
            </a:extLst>
          </p:cNvPr>
          <p:cNvGraphicFramePr>
            <a:graphicFrameLocks noChangeAspect="1"/>
          </p:cNvGraphicFramePr>
          <p:nvPr>
            <p:extLst>
              <p:ext uri="{D42A27DB-BD31-4B8C-83A1-F6EECF244321}">
                <p14:modId xmlns:p14="http://schemas.microsoft.com/office/powerpoint/2010/main" val="2609685388"/>
              </p:ext>
            </p:extLst>
          </p:nvPr>
        </p:nvGraphicFramePr>
        <p:xfrm>
          <a:off x="2568971" y="5316431"/>
          <a:ext cx="1489075" cy="449263"/>
        </p:xfrm>
        <a:graphic>
          <a:graphicData uri="http://schemas.openxmlformats.org/presentationml/2006/ole">
            <mc:AlternateContent xmlns:mc="http://schemas.openxmlformats.org/markup-compatibility/2006">
              <mc:Choice xmlns:v="urn:schemas-microsoft-com:vml" Requires="v">
                <p:oleObj spid="_x0000_s111186" name="Equation" r:id="rId11" imgW="901440" imgH="241200" progId="Equation.DSMT4">
                  <p:embed/>
                </p:oleObj>
              </mc:Choice>
              <mc:Fallback>
                <p:oleObj name="Equation" r:id="rId11" imgW="901440" imgH="241200" progId="Equation.DSMT4">
                  <p:embed/>
                  <p:pic>
                    <p:nvPicPr>
                      <p:cNvPr id="3" name="对象 2">
                        <a:extLst>
                          <a:ext uri="{FF2B5EF4-FFF2-40B4-BE49-F238E27FC236}">
                            <a16:creationId xmlns:a16="http://schemas.microsoft.com/office/drawing/2014/main" id="{90D54E82-8BF0-4EA6-9AA6-94C67BD5A72B}"/>
                          </a:ext>
                        </a:extLst>
                      </p:cNvPr>
                      <p:cNvPicPr>
                        <a:picLocks noChangeAspect="1" noChangeArrowheads="1"/>
                      </p:cNvPicPr>
                      <p:nvPr/>
                    </p:nvPicPr>
                    <p:blipFill>
                      <a:blip r:embed="rId4"/>
                      <a:srcRect/>
                      <a:stretch>
                        <a:fillRect/>
                      </a:stretch>
                    </p:blipFill>
                    <p:spPr bwMode="auto">
                      <a:xfrm>
                        <a:off x="2568971" y="5316431"/>
                        <a:ext cx="1489075" cy="449263"/>
                      </a:xfrm>
                      <a:prstGeom prst="rect">
                        <a:avLst/>
                      </a:prstGeom>
                      <a:noFill/>
                    </p:spPr>
                  </p:pic>
                </p:oleObj>
              </mc:Fallback>
            </mc:AlternateContent>
          </a:graphicData>
        </a:graphic>
      </p:graphicFrame>
      <p:sp>
        <p:nvSpPr>
          <p:cNvPr id="20" name="箭头: 下 19">
            <a:extLst>
              <a:ext uri="{FF2B5EF4-FFF2-40B4-BE49-F238E27FC236}">
                <a16:creationId xmlns:a16="http://schemas.microsoft.com/office/drawing/2014/main" id="{C7368B01-5A24-4182-AD82-5576F35186E8}"/>
              </a:ext>
            </a:extLst>
          </p:cNvPr>
          <p:cNvSpPr/>
          <p:nvPr/>
        </p:nvSpPr>
        <p:spPr bwMode="auto">
          <a:xfrm>
            <a:off x="4865553" y="5165567"/>
            <a:ext cx="282844" cy="597592"/>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aphicFrame>
        <p:nvGraphicFramePr>
          <p:cNvPr id="21" name="对象 20">
            <a:extLst>
              <a:ext uri="{FF2B5EF4-FFF2-40B4-BE49-F238E27FC236}">
                <a16:creationId xmlns:a16="http://schemas.microsoft.com/office/drawing/2014/main" id="{25210020-75C8-41D5-80DF-2491B44C499F}"/>
              </a:ext>
            </a:extLst>
          </p:cNvPr>
          <p:cNvGraphicFramePr>
            <a:graphicFrameLocks noChangeAspect="1"/>
          </p:cNvGraphicFramePr>
          <p:nvPr>
            <p:extLst>
              <p:ext uri="{D42A27DB-BD31-4B8C-83A1-F6EECF244321}">
                <p14:modId xmlns:p14="http://schemas.microsoft.com/office/powerpoint/2010/main" val="83116615"/>
              </p:ext>
            </p:extLst>
          </p:nvPr>
        </p:nvGraphicFramePr>
        <p:xfrm>
          <a:off x="4262437" y="5726727"/>
          <a:ext cx="1489075" cy="471488"/>
        </p:xfrm>
        <a:graphic>
          <a:graphicData uri="http://schemas.openxmlformats.org/presentationml/2006/ole">
            <mc:AlternateContent xmlns:mc="http://schemas.openxmlformats.org/markup-compatibility/2006">
              <mc:Choice xmlns:v="urn:schemas-microsoft-com:vml" Requires="v">
                <p:oleObj spid="_x0000_s111187" name="Equation" r:id="rId12" imgW="901440" imgH="253800" progId="Equation.DSMT4">
                  <p:embed/>
                </p:oleObj>
              </mc:Choice>
              <mc:Fallback>
                <p:oleObj name="Equation" r:id="rId12" imgW="901440" imgH="253800" progId="Equation.DSMT4">
                  <p:embed/>
                  <p:pic>
                    <p:nvPicPr>
                      <p:cNvPr id="16" name="对象 15">
                        <a:extLst>
                          <a:ext uri="{FF2B5EF4-FFF2-40B4-BE49-F238E27FC236}">
                            <a16:creationId xmlns:a16="http://schemas.microsoft.com/office/drawing/2014/main" id="{8E5770DD-E72D-4318-8F18-AD624CD2B6FE}"/>
                          </a:ext>
                        </a:extLst>
                      </p:cNvPr>
                      <p:cNvPicPr>
                        <a:picLocks noChangeAspect="1" noChangeArrowheads="1"/>
                      </p:cNvPicPr>
                      <p:nvPr/>
                    </p:nvPicPr>
                    <p:blipFill>
                      <a:blip r:embed="rId13"/>
                      <a:srcRect/>
                      <a:stretch>
                        <a:fillRect/>
                      </a:stretch>
                    </p:blipFill>
                    <p:spPr bwMode="auto">
                      <a:xfrm>
                        <a:off x="4262437" y="5726727"/>
                        <a:ext cx="1489075" cy="471488"/>
                      </a:xfrm>
                      <a:prstGeom prst="rect">
                        <a:avLst/>
                      </a:prstGeom>
                      <a:noFill/>
                    </p:spPr>
                  </p:pic>
                </p:oleObj>
              </mc:Fallback>
            </mc:AlternateContent>
          </a:graphicData>
        </a:graphic>
      </p:graphicFrame>
      <p:sp>
        <p:nvSpPr>
          <p:cNvPr id="22" name="箭头: 下 21">
            <a:extLst>
              <a:ext uri="{FF2B5EF4-FFF2-40B4-BE49-F238E27FC236}">
                <a16:creationId xmlns:a16="http://schemas.microsoft.com/office/drawing/2014/main" id="{8752BB90-BABB-4054-9234-15B1DAE7CA8F}"/>
              </a:ext>
            </a:extLst>
          </p:cNvPr>
          <p:cNvSpPr/>
          <p:nvPr/>
        </p:nvSpPr>
        <p:spPr bwMode="auto">
          <a:xfrm rot="16200000">
            <a:off x="6000272" y="5663675"/>
            <a:ext cx="282844" cy="597592"/>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26" name="文本框 25">
            <a:extLst>
              <a:ext uri="{FF2B5EF4-FFF2-40B4-BE49-F238E27FC236}">
                <a16:creationId xmlns:a16="http://schemas.microsoft.com/office/drawing/2014/main" id="{2146EEBB-430A-45C5-9076-7B08BBE2062E}"/>
              </a:ext>
            </a:extLst>
          </p:cNvPr>
          <p:cNvSpPr txBox="1"/>
          <p:nvPr/>
        </p:nvSpPr>
        <p:spPr>
          <a:xfrm>
            <a:off x="6403999" y="5699749"/>
            <a:ext cx="4054743" cy="461665"/>
          </a:xfrm>
          <a:prstGeom prst="rect">
            <a:avLst/>
          </a:prstGeom>
          <a:noFill/>
        </p:spPr>
        <p:txBody>
          <a:bodyPr wrap="square">
            <a:spAutoFit/>
          </a:bodyPr>
          <a:lstStyle/>
          <a:p>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x</a:t>
            </a:r>
            <a:r>
              <a:rPr kumimoji="0" lang="en-US" altLang="zh-CN" sz="2400" b="0" i="0" u="none" strike="noStrike" kern="1200" cap="none" spc="0" normalizeH="0" baseline="-25000" noProof="0" dirty="0">
                <a:ln>
                  <a:noFill/>
                </a:ln>
                <a:solidFill>
                  <a:srgbClr val="000000"/>
                </a:solidFill>
                <a:effectLst/>
                <a:uLnTx/>
                <a:uFillTx/>
                <a:latin typeface="Times New Roman" panose="02020603050405020304" pitchFamily="18" charset="0"/>
                <a:ea typeface="+mn-ea"/>
                <a:cs typeface="+mn-cs"/>
              </a:rPr>
              <a:t>0 </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is a global minimizer of </a:t>
            </a:r>
            <a:r>
              <a:rPr kumimoji="0"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r>
              <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x</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endParaRPr lang="zh-CN" altLang="en-US" dirty="0"/>
          </a:p>
        </p:txBody>
      </p:sp>
    </p:spTree>
    <p:extLst>
      <p:ext uri="{BB962C8B-B14F-4D97-AF65-F5344CB8AC3E}">
        <p14:creationId xmlns:p14="http://schemas.microsoft.com/office/powerpoint/2010/main" val="349554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FE5A61F-3962-411E-ADAA-3A68DD2E22D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65609" y="965772"/>
            <a:ext cx="11462100" cy="5287654"/>
          </a:xfrm>
          <a:prstGeom prst="rect">
            <a:avLst/>
          </a:prstGeom>
        </p:spPr>
      </p:pic>
    </p:spTree>
    <p:extLst>
      <p:ext uri="{BB962C8B-B14F-4D97-AF65-F5344CB8AC3E}">
        <p14:creationId xmlns:p14="http://schemas.microsoft.com/office/powerpoint/2010/main" val="2822359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821484" y="2411644"/>
            <a:ext cx="10096411" cy="4024665"/>
          </a:xfrm>
          <a:prstGeom prst="rect">
            <a:avLst/>
          </a:prstGeom>
          <a:ln>
            <a:solidFill>
              <a:srgbClr val="990033"/>
            </a:solidFill>
          </a:ln>
        </p:spPr>
      </p:pic>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9265456"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7</a:t>
            </a:r>
            <a:r>
              <a:rPr lang="en-US" altLang="zh-CN" dirty="0"/>
              <a:t>: Second-order conditions to determine a convex function</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156609" cy="120032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a:t>
            </a:r>
            <a:r>
              <a:rPr lang="en-US" altLang="zh-CN" i="1" dirty="0"/>
              <a:t>f</a:t>
            </a:r>
            <a:r>
              <a:rPr lang="en-US" altLang="zh-CN" dirty="0"/>
              <a:t>(</a:t>
            </a:r>
            <a:r>
              <a:rPr lang="en-US" altLang="zh-CN" b="1" dirty="0"/>
              <a:t>x</a:t>
            </a:r>
            <a:r>
              <a:rPr lang="en-US" altLang="zh-CN" dirty="0"/>
              <a:t>) is twice differentiable. Then, </a:t>
            </a:r>
            <a:r>
              <a:rPr lang="en-US" altLang="zh-CN" i="1" dirty="0"/>
              <a:t>f</a:t>
            </a:r>
            <a:r>
              <a:rPr lang="en-US" altLang="zh-CN" dirty="0"/>
              <a:t>(</a:t>
            </a:r>
            <a:r>
              <a:rPr lang="en-US" altLang="zh-CN" b="1" dirty="0"/>
              <a:t>x</a:t>
            </a:r>
            <a:r>
              <a:rPr lang="en-US" altLang="zh-CN" dirty="0"/>
              <a:t>) is convex if and only if </a:t>
            </a:r>
            <a:r>
              <a:rPr lang="en-US" altLang="zh-CN" b="1" dirty="0" err="1"/>
              <a:t>dom</a:t>
            </a:r>
            <a:r>
              <a:rPr lang="en-US" altLang="zh-CN" i="1" dirty="0" err="1"/>
              <a:t>f</a:t>
            </a:r>
            <a:r>
              <a:rPr lang="en-US" altLang="zh-CN" dirty="0"/>
              <a:t> is convex and the Hessian matrix               is positive semidefinite for all </a:t>
            </a:r>
          </a:p>
          <a:p>
            <a:pPr algn="just"/>
            <a:endParaRPr lang="en-US" altLang="zh-CN" dirty="0"/>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552176" cy="1477785"/>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 name="对象 2">
            <a:extLst>
              <a:ext uri="{FF2B5EF4-FFF2-40B4-BE49-F238E27FC236}">
                <a16:creationId xmlns:a16="http://schemas.microsoft.com/office/drawing/2014/main" id="{90D54E82-8BF0-4EA6-9AA6-94C67BD5A72B}"/>
              </a:ext>
            </a:extLst>
          </p:cNvPr>
          <p:cNvGraphicFramePr>
            <a:graphicFrameLocks noChangeAspect="1"/>
          </p:cNvGraphicFramePr>
          <p:nvPr>
            <p:extLst>
              <p:ext uri="{D42A27DB-BD31-4B8C-83A1-F6EECF244321}">
                <p14:modId xmlns:p14="http://schemas.microsoft.com/office/powerpoint/2010/main" val="1230228789"/>
              </p:ext>
            </p:extLst>
          </p:nvPr>
        </p:nvGraphicFramePr>
        <p:xfrm>
          <a:off x="4929188" y="1900238"/>
          <a:ext cx="881062" cy="473075"/>
        </p:xfrm>
        <a:graphic>
          <a:graphicData uri="http://schemas.openxmlformats.org/presentationml/2006/ole">
            <mc:AlternateContent xmlns:mc="http://schemas.openxmlformats.org/markup-compatibility/2006">
              <mc:Choice xmlns:v="urn:schemas-microsoft-com:vml" Requires="v">
                <p:oleObj spid="_x0000_s75308" name="Equation" r:id="rId4" imgW="533160" imgH="253800" progId="Equation.DSMT4">
                  <p:embed/>
                </p:oleObj>
              </mc:Choice>
              <mc:Fallback>
                <p:oleObj name="Equation" r:id="rId4" imgW="533160" imgH="253800" progId="Equation.DSMT4">
                  <p:embed/>
                  <p:pic>
                    <p:nvPicPr>
                      <p:cNvPr id="3" name="对象 2">
                        <a:extLst>
                          <a:ext uri="{FF2B5EF4-FFF2-40B4-BE49-F238E27FC236}">
                            <a16:creationId xmlns:a16="http://schemas.microsoft.com/office/drawing/2014/main" id="{90D54E82-8BF0-4EA6-9AA6-94C67BD5A72B}"/>
                          </a:ext>
                        </a:extLst>
                      </p:cNvPr>
                      <p:cNvPicPr>
                        <a:picLocks noChangeAspect="1" noChangeArrowheads="1"/>
                      </p:cNvPicPr>
                      <p:nvPr/>
                    </p:nvPicPr>
                    <p:blipFill>
                      <a:blip r:embed="rId5"/>
                      <a:srcRect/>
                      <a:stretch>
                        <a:fillRect/>
                      </a:stretch>
                    </p:blipFill>
                    <p:spPr bwMode="auto">
                      <a:xfrm>
                        <a:off x="4929188" y="1900238"/>
                        <a:ext cx="881062" cy="473075"/>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AEC97984-7EE1-4126-BF84-DD1F45497750}"/>
              </a:ext>
            </a:extLst>
          </p:cNvPr>
          <p:cNvGraphicFramePr>
            <a:graphicFrameLocks noChangeAspect="1"/>
          </p:cNvGraphicFramePr>
          <p:nvPr>
            <p:extLst>
              <p:ext uri="{D42A27DB-BD31-4B8C-83A1-F6EECF244321}">
                <p14:modId xmlns:p14="http://schemas.microsoft.com/office/powerpoint/2010/main" val="3787170447"/>
              </p:ext>
            </p:extLst>
          </p:nvPr>
        </p:nvGraphicFramePr>
        <p:xfrm>
          <a:off x="9636606" y="1924938"/>
          <a:ext cx="1049338" cy="379412"/>
        </p:xfrm>
        <a:graphic>
          <a:graphicData uri="http://schemas.openxmlformats.org/presentationml/2006/ole">
            <mc:AlternateContent xmlns:mc="http://schemas.openxmlformats.org/markup-compatibility/2006">
              <mc:Choice xmlns:v="urn:schemas-microsoft-com:vml" Requires="v">
                <p:oleObj spid="_x0000_s75309" name="Equation" r:id="rId6" imgW="634680" imgH="203040" progId="Equation.DSMT4">
                  <p:embed/>
                </p:oleObj>
              </mc:Choice>
              <mc:Fallback>
                <p:oleObj name="Equation" r:id="rId6" imgW="634680" imgH="203040" progId="Equation.DSMT4">
                  <p:embed/>
                  <p:pic>
                    <p:nvPicPr>
                      <p:cNvPr id="3" name="对象 2">
                        <a:extLst>
                          <a:ext uri="{FF2B5EF4-FFF2-40B4-BE49-F238E27FC236}">
                            <a16:creationId xmlns:a16="http://schemas.microsoft.com/office/drawing/2014/main" id="{90D54E82-8BF0-4EA6-9AA6-94C67BD5A72B}"/>
                          </a:ext>
                        </a:extLst>
                      </p:cNvPr>
                      <p:cNvPicPr>
                        <a:picLocks noChangeAspect="1" noChangeArrowheads="1"/>
                      </p:cNvPicPr>
                      <p:nvPr/>
                    </p:nvPicPr>
                    <p:blipFill>
                      <a:blip r:embed="rId7"/>
                      <a:srcRect/>
                      <a:stretch>
                        <a:fillRect/>
                      </a:stretch>
                    </p:blipFill>
                    <p:spPr bwMode="auto">
                      <a:xfrm>
                        <a:off x="9636606" y="1924938"/>
                        <a:ext cx="1049338" cy="379412"/>
                      </a:xfrm>
                      <a:prstGeom prst="rect">
                        <a:avLst/>
                      </a:prstGeom>
                      <a:noFill/>
                    </p:spPr>
                  </p:pic>
                </p:oleObj>
              </mc:Fallback>
            </mc:AlternateContent>
          </a:graphicData>
        </a:graphic>
      </p:graphicFrame>
      <p:sp>
        <p:nvSpPr>
          <p:cNvPr id="5" name="矩形 4">
            <a:extLst>
              <a:ext uri="{FF2B5EF4-FFF2-40B4-BE49-F238E27FC236}">
                <a16:creationId xmlns:a16="http://schemas.microsoft.com/office/drawing/2014/main" id="{5E4A04FE-47D1-4828-BC47-DF19363E1EC5}"/>
              </a:ext>
            </a:extLst>
          </p:cNvPr>
          <p:cNvSpPr/>
          <p:nvPr/>
        </p:nvSpPr>
        <p:spPr bwMode="auto">
          <a:xfrm>
            <a:off x="5708181" y="5069858"/>
            <a:ext cx="1074358" cy="37583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t>p</a:t>
            </a:r>
            <a:r>
              <a:rPr kumimoji="0" lang="en-US" altLang="zh-CN" sz="2000" b="0" i="0" u="none" strike="noStrike" cap="none" normalizeH="0" baseline="0" dirty="0">
                <a:ln>
                  <a:noFill/>
                </a:ln>
                <a:solidFill>
                  <a:schemeClr val="tx1"/>
                </a:solidFill>
                <a:effectLst/>
                <a:latin typeface="Times New Roman" pitchFamily="18" charset="0"/>
              </a:rPr>
              <a:t>rop. 4</a:t>
            </a:r>
            <a:endParaRPr kumimoji="0" lang="zh-CN" altLang="en-US" sz="20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133473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9265456"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7</a:t>
            </a:r>
            <a:r>
              <a:rPr lang="en-US" altLang="zh-CN" dirty="0"/>
              <a:t>: Second-order conditions to determine a convex function</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156609" cy="120032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a:t>
            </a:r>
            <a:r>
              <a:rPr lang="en-US" altLang="zh-CN" i="1" dirty="0"/>
              <a:t>f</a:t>
            </a:r>
            <a:r>
              <a:rPr lang="en-US" altLang="zh-CN" dirty="0"/>
              <a:t>(</a:t>
            </a:r>
            <a:r>
              <a:rPr lang="en-US" altLang="zh-CN" b="1" dirty="0"/>
              <a:t>x</a:t>
            </a:r>
            <a:r>
              <a:rPr lang="en-US" altLang="zh-CN" dirty="0"/>
              <a:t>) is twice differentiable. Then, </a:t>
            </a:r>
            <a:r>
              <a:rPr lang="en-US" altLang="zh-CN" i="1" dirty="0"/>
              <a:t>f</a:t>
            </a:r>
            <a:r>
              <a:rPr lang="en-US" altLang="zh-CN" dirty="0"/>
              <a:t>(</a:t>
            </a:r>
            <a:r>
              <a:rPr lang="en-US" altLang="zh-CN" b="1" dirty="0"/>
              <a:t>x</a:t>
            </a:r>
            <a:r>
              <a:rPr lang="en-US" altLang="zh-CN" dirty="0"/>
              <a:t>) is convex if and only if </a:t>
            </a:r>
            <a:r>
              <a:rPr lang="en-US" altLang="zh-CN" b="1" dirty="0" err="1"/>
              <a:t>dom</a:t>
            </a:r>
            <a:r>
              <a:rPr lang="en-US" altLang="zh-CN" i="1" dirty="0" err="1"/>
              <a:t>f</a:t>
            </a:r>
            <a:r>
              <a:rPr lang="en-US" altLang="zh-CN" dirty="0"/>
              <a:t> is convex and the Hessian matrix               is positive semidefinite for all </a:t>
            </a:r>
          </a:p>
          <a:p>
            <a:pPr algn="just"/>
            <a:endParaRPr lang="en-US" altLang="zh-CN" dirty="0"/>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552176" cy="1477785"/>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 name="对象 2">
            <a:extLst>
              <a:ext uri="{FF2B5EF4-FFF2-40B4-BE49-F238E27FC236}">
                <a16:creationId xmlns:a16="http://schemas.microsoft.com/office/drawing/2014/main" id="{90D54E82-8BF0-4EA6-9AA6-94C67BD5A72B}"/>
              </a:ext>
            </a:extLst>
          </p:cNvPr>
          <p:cNvGraphicFramePr>
            <a:graphicFrameLocks noChangeAspect="1"/>
          </p:cNvGraphicFramePr>
          <p:nvPr/>
        </p:nvGraphicFramePr>
        <p:xfrm>
          <a:off x="4929188" y="1900238"/>
          <a:ext cx="881062" cy="473075"/>
        </p:xfrm>
        <a:graphic>
          <a:graphicData uri="http://schemas.openxmlformats.org/presentationml/2006/ole">
            <mc:AlternateContent xmlns:mc="http://schemas.openxmlformats.org/markup-compatibility/2006">
              <mc:Choice xmlns:v="urn:schemas-microsoft-com:vml" Requires="v">
                <p:oleObj spid="_x0000_s76324" name="Equation" r:id="rId3" imgW="533160" imgH="253800" progId="Equation.DSMT4">
                  <p:embed/>
                </p:oleObj>
              </mc:Choice>
              <mc:Fallback>
                <p:oleObj name="Equation" r:id="rId3" imgW="533160" imgH="253800" progId="Equation.DSMT4">
                  <p:embed/>
                  <p:pic>
                    <p:nvPicPr>
                      <p:cNvPr id="3" name="对象 2">
                        <a:extLst>
                          <a:ext uri="{FF2B5EF4-FFF2-40B4-BE49-F238E27FC236}">
                            <a16:creationId xmlns:a16="http://schemas.microsoft.com/office/drawing/2014/main" id="{90D54E82-8BF0-4EA6-9AA6-94C67BD5A72B}"/>
                          </a:ext>
                        </a:extLst>
                      </p:cNvPr>
                      <p:cNvPicPr>
                        <a:picLocks noChangeAspect="1" noChangeArrowheads="1"/>
                      </p:cNvPicPr>
                      <p:nvPr/>
                    </p:nvPicPr>
                    <p:blipFill>
                      <a:blip r:embed="rId4"/>
                      <a:srcRect/>
                      <a:stretch>
                        <a:fillRect/>
                      </a:stretch>
                    </p:blipFill>
                    <p:spPr bwMode="auto">
                      <a:xfrm>
                        <a:off x="4929188" y="1900238"/>
                        <a:ext cx="881062" cy="473075"/>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AEC97984-7EE1-4126-BF84-DD1F45497750}"/>
              </a:ext>
            </a:extLst>
          </p:cNvPr>
          <p:cNvGraphicFramePr>
            <a:graphicFrameLocks noChangeAspect="1"/>
          </p:cNvGraphicFramePr>
          <p:nvPr/>
        </p:nvGraphicFramePr>
        <p:xfrm>
          <a:off x="9636606" y="1924938"/>
          <a:ext cx="1049338" cy="379412"/>
        </p:xfrm>
        <a:graphic>
          <a:graphicData uri="http://schemas.openxmlformats.org/presentationml/2006/ole">
            <mc:AlternateContent xmlns:mc="http://schemas.openxmlformats.org/markup-compatibility/2006">
              <mc:Choice xmlns:v="urn:schemas-microsoft-com:vml" Requires="v">
                <p:oleObj spid="_x0000_s76325" name="Equation" r:id="rId5" imgW="634680" imgH="203040" progId="Equation.DSMT4">
                  <p:embed/>
                </p:oleObj>
              </mc:Choice>
              <mc:Fallback>
                <p:oleObj name="Equation" r:id="rId5" imgW="634680" imgH="203040" progId="Equation.DSMT4">
                  <p:embed/>
                  <p:pic>
                    <p:nvPicPr>
                      <p:cNvPr id="11" name="对象 10">
                        <a:extLst>
                          <a:ext uri="{FF2B5EF4-FFF2-40B4-BE49-F238E27FC236}">
                            <a16:creationId xmlns:a16="http://schemas.microsoft.com/office/drawing/2014/main" id="{AEC97984-7EE1-4126-BF84-DD1F45497750}"/>
                          </a:ext>
                        </a:extLst>
                      </p:cNvPr>
                      <p:cNvPicPr>
                        <a:picLocks noChangeAspect="1" noChangeArrowheads="1"/>
                      </p:cNvPicPr>
                      <p:nvPr/>
                    </p:nvPicPr>
                    <p:blipFill>
                      <a:blip r:embed="rId6"/>
                      <a:srcRect/>
                      <a:stretch>
                        <a:fillRect/>
                      </a:stretch>
                    </p:blipFill>
                    <p:spPr bwMode="auto">
                      <a:xfrm>
                        <a:off x="9636606" y="1924938"/>
                        <a:ext cx="1049338" cy="379412"/>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F168A45F-7143-49C2-AE67-43617F3AE9AA}"/>
              </a:ext>
            </a:extLst>
          </p:cNvPr>
          <p:cNvPicPr>
            <a:picLocks noChangeAspect="1"/>
          </p:cNvPicPr>
          <p:nvPr/>
        </p:nvPicPr>
        <p:blipFill>
          <a:blip r:embed="rId7"/>
          <a:stretch>
            <a:fillRect/>
          </a:stretch>
        </p:blipFill>
        <p:spPr>
          <a:xfrm>
            <a:off x="1445951" y="2501717"/>
            <a:ext cx="8715324" cy="3766398"/>
          </a:xfrm>
          <a:prstGeom prst="rect">
            <a:avLst/>
          </a:prstGeom>
          <a:ln>
            <a:solidFill>
              <a:srgbClr val="7030A0"/>
            </a:solidFill>
          </a:ln>
        </p:spPr>
      </p:pic>
      <p:sp>
        <p:nvSpPr>
          <p:cNvPr id="12" name="矩形 11">
            <a:extLst>
              <a:ext uri="{FF2B5EF4-FFF2-40B4-BE49-F238E27FC236}">
                <a16:creationId xmlns:a16="http://schemas.microsoft.com/office/drawing/2014/main" id="{E62FF3D4-0EF3-4AC1-A39F-C05B7ECD9421}"/>
              </a:ext>
            </a:extLst>
          </p:cNvPr>
          <p:cNvSpPr/>
          <p:nvPr/>
        </p:nvSpPr>
        <p:spPr bwMode="auto">
          <a:xfrm>
            <a:off x="6509372" y="5852635"/>
            <a:ext cx="928660" cy="37583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t>p</a:t>
            </a:r>
            <a:r>
              <a:rPr kumimoji="0" lang="en-US" altLang="zh-CN" sz="2000" b="0" i="0" u="none" strike="noStrike" cap="none" normalizeH="0" baseline="0" dirty="0">
                <a:ln>
                  <a:noFill/>
                </a:ln>
                <a:solidFill>
                  <a:schemeClr val="tx1"/>
                </a:solidFill>
                <a:effectLst/>
                <a:latin typeface="Times New Roman" pitchFamily="18" charset="0"/>
              </a:rPr>
              <a:t>rop. 4</a:t>
            </a:r>
            <a:endParaRPr kumimoji="0" lang="zh-CN" altLang="en-US" sz="20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26966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8</a:t>
            </a:r>
            <a:r>
              <a:rPr lang="en-US" altLang="zh-CN" dirty="0"/>
              <a:t>: Second-order conditions to determine a strictly convex function</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475250" cy="120032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a:t>
            </a:r>
            <a:r>
              <a:rPr lang="en-US" altLang="zh-CN" i="1" dirty="0"/>
              <a:t>f</a:t>
            </a:r>
            <a:r>
              <a:rPr lang="en-US" altLang="zh-CN" dirty="0"/>
              <a:t>(</a:t>
            </a:r>
            <a:r>
              <a:rPr lang="en-US" altLang="zh-CN" b="1" dirty="0"/>
              <a:t>x</a:t>
            </a:r>
            <a:r>
              <a:rPr lang="en-US" altLang="zh-CN" dirty="0"/>
              <a:t>) is twice differentiable. If </a:t>
            </a:r>
            <a:r>
              <a:rPr lang="en-US" altLang="zh-CN" b="1" dirty="0" err="1"/>
              <a:t>dom</a:t>
            </a:r>
            <a:r>
              <a:rPr lang="en-US" altLang="zh-CN" i="1" dirty="0" err="1"/>
              <a:t>f</a:t>
            </a:r>
            <a:r>
              <a:rPr lang="en-US" altLang="zh-CN" dirty="0"/>
              <a:t> is convex and           is positive definite for all              , then </a:t>
            </a:r>
            <a:r>
              <a:rPr lang="en-US" altLang="zh-CN" i="1" dirty="0"/>
              <a:t>f</a:t>
            </a:r>
            <a:r>
              <a:rPr lang="en-US" altLang="zh-CN" dirty="0"/>
              <a:t>(</a:t>
            </a:r>
            <a:r>
              <a:rPr lang="en-US" altLang="zh-CN" b="1" dirty="0"/>
              <a:t>x</a:t>
            </a:r>
            <a:r>
              <a:rPr lang="en-US" altLang="zh-CN" dirty="0"/>
              <a:t>) is strictly convex</a:t>
            </a:r>
          </a:p>
          <a:p>
            <a:pPr algn="just"/>
            <a:endParaRPr lang="en-US" altLang="zh-CN" dirty="0"/>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666954" cy="1477785"/>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 name="对象 2">
            <a:extLst>
              <a:ext uri="{FF2B5EF4-FFF2-40B4-BE49-F238E27FC236}">
                <a16:creationId xmlns:a16="http://schemas.microsoft.com/office/drawing/2014/main" id="{90D54E82-8BF0-4EA6-9AA6-94C67BD5A72B}"/>
              </a:ext>
            </a:extLst>
          </p:cNvPr>
          <p:cNvGraphicFramePr>
            <a:graphicFrameLocks noChangeAspect="1"/>
          </p:cNvGraphicFramePr>
          <p:nvPr>
            <p:extLst>
              <p:ext uri="{D42A27DB-BD31-4B8C-83A1-F6EECF244321}">
                <p14:modId xmlns:p14="http://schemas.microsoft.com/office/powerpoint/2010/main" val="1579635709"/>
              </p:ext>
            </p:extLst>
          </p:nvPr>
        </p:nvGraphicFramePr>
        <p:xfrm>
          <a:off x="8241036" y="1558752"/>
          <a:ext cx="780555" cy="419109"/>
        </p:xfrm>
        <a:graphic>
          <a:graphicData uri="http://schemas.openxmlformats.org/presentationml/2006/ole">
            <mc:AlternateContent xmlns:mc="http://schemas.openxmlformats.org/markup-compatibility/2006">
              <mc:Choice xmlns:v="urn:schemas-microsoft-com:vml" Requires="v">
                <p:oleObj spid="_x0000_s79376" name="Equation" r:id="rId3" imgW="533160" imgH="253800" progId="Equation.DSMT4">
                  <p:embed/>
                </p:oleObj>
              </mc:Choice>
              <mc:Fallback>
                <p:oleObj name="Equation" r:id="rId3" imgW="533160" imgH="253800" progId="Equation.DSMT4">
                  <p:embed/>
                  <p:pic>
                    <p:nvPicPr>
                      <p:cNvPr id="3" name="对象 2">
                        <a:extLst>
                          <a:ext uri="{FF2B5EF4-FFF2-40B4-BE49-F238E27FC236}">
                            <a16:creationId xmlns:a16="http://schemas.microsoft.com/office/drawing/2014/main" id="{90D54E82-8BF0-4EA6-9AA6-94C67BD5A72B}"/>
                          </a:ext>
                        </a:extLst>
                      </p:cNvPr>
                      <p:cNvPicPr>
                        <a:picLocks noChangeAspect="1" noChangeArrowheads="1"/>
                      </p:cNvPicPr>
                      <p:nvPr/>
                    </p:nvPicPr>
                    <p:blipFill>
                      <a:blip r:embed="rId4"/>
                      <a:srcRect/>
                      <a:stretch>
                        <a:fillRect/>
                      </a:stretch>
                    </p:blipFill>
                    <p:spPr bwMode="auto">
                      <a:xfrm>
                        <a:off x="8241036" y="1558752"/>
                        <a:ext cx="780555" cy="419109"/>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AEC97984-7EE1-4126-BF84-DD1F45497750}"/>
              </a:ext>
            </a:extLst>
          </p:cNvPr>
          <p:cNvGraphicFramePr>
            <a:graphicFrameLocks noChangeAspect="1"/>
          </p:cNvGraphicFramePr>
          <p:nvPr>
            <p:extLst>
              <p:ext uri="{D42A27DB-BD31-4B8C-83A1-F6EECF244321}">
                <p14:modId xmlns:p14="http://schemas.microsoft.com/office/powerpoint/2010/main" val="2220498488"/>
              </p:ext>
            </p:extLst>
          </p:nvPr>
        </p:nvGraphicFramePr>
        <p:xfrm>
          <a:off x="1811874" y="1918800"/>
          <a:ext cx="1049338" cy="379412"/>
        </p:xfrm>
        <a:graphic>
          <a:graphicData uri="http://schemas.openxmlformats.org/presentationml/2006/ole">
            <mc:AlternateContent xmlns:mc="http://schemas.openxmlformats.org/markup-compatibility/2006">
              <mc:Choice xmlns:v="urn:schemas-microsoft-com:vml" Requires="v">
                <p:oleObj spid="_x0000_s79377" name="Equation" r:id="rId5" imgW="634680" imgH="203040" progId="Equation.DSMT4">
                  <p:embed/>
                </p:oleObj>
              </mc:Choice>
              <mc:Fallback>
                <p:oleObj name="Equation" r:id="rId5" imgW="634680" imgH="203040" progId="Equation.DSMT4">
                  <p:embed/>
                  <p:pic>
                    <p:nvPicPr>
                      <p:cNvPr id="11" name="对象 10">
                        <a:extLst>
                          <a:ext uri="{FF2B5EF4-FFF2-40B4-BE49-F238E27FC236}">
                            <a16:creationId xmlns:a16="http://schemas.microsoft.com/office/drawing/2014/main" id="{AEC97984-7EE1-4126-BF84-DD1F45497750}"/>
                          </a:ext>
                        </a:extLst>
                      </p:cNvPr>
                      <p:cNvPicPr>
                        <a:picLocks noChangeAspect="1" noChangeArrowheads="1"/>
                      </p:cNvPicPr>
                      <p:nvPr/>
                    </p:nvPicPr>
                    <p:blipFill>
                      <a:blip r:embed="rId6"/>
                      <a:srcRect/>
                      <a:stretch>
                        <a:fillRect/>
                      </a:stretch>
                    </p:blipFill>
                    <p:spPr bwMode="auto">
                      <a:xfrm>
                        <a:off x="1811874" y="1918800"/>
                        <a:ext cx="1049338" cy="379412"/>
                      </a:xfrm>
                      <a:prstGeom prst="rect">
                        <a:avLst/>
                      </a:prstGeom>
                      <a:noFill/>
                    </p:spPr>
                  </p:pic>
                </p:oleObj>
              </mc:Fallback>
            </mc:AlternateContent>
          </a:graphicData>
        </a:graphic>
      </p:graphicFrame>
      <p:pic>
        <p:nvPicPr>
          <p:cNvPr id="4" name="图片 3">
            <a:extLst>
              <a:ext uri="{FF2B5EF4-FFF2-40B4-BE49-F238E27FC236}">
                <a16:creationId xmlns:a16="http://schemas.microsoft.com/office/drawing/2014/main" id="{8C5F6EE0-2328-419A-9417-6314BA633A03}"/>
              </a:ext>
            </a:extLst>
          </p:cNvPr>
          <p:cNvPicPr>
            <a:picLocks noChangeAspect="1"/>
          </p:cNvPicPr>
          <p:nvPr/>
        </p:nvPicPr>
        <p:blipFill>
          <a:blip r:embed="rId7"/>
          <a:stretch>
            <a:fillRect/>
          </a:stretch>
        </p:blipFill>
        <p:spPr>
          <a:xfrm>
            <a:off x="819912" y="2434431"/>
            <a:ext cx="8987618" cy="3934524"/>
          </a:xfrm>
          <a:prstGeom prst="rect">
            <a:avLst/>
          </a:prstGeom>
          <a:ln>
            <a:solidFill>
              <a:srgbClr val="002060"/>
            </a:solidFill>
          </a:ln>
        </p:spPr>
      </p:pic>
      <p:sp>
        <p:nvSpPr>
          <p:cNvPr id="13" name="矩形 12">
            <a:extLst>
              <a:ext uri="{FF2B5EF4-FFF2-40B4-BE49-F238E27FC236}">
                <a16:creationId xmlns:a16="http://schemas.microsoft.com/office/drawing/2014/main" id="{BEA1D825-93C8-461C-9B07-B40923C80F36}"/>
              </a:ext>
            </a:extLst>
          </p:cNvPr>
          <p:cNvSpPr/>
          <p:nvPr/>
        </p:nvSpPr>
        <p:spPr bwMode="auto">
          <a:xfrm>
            <a:off x="4712405" y="5911779"/>
            <a:ext cx="928660" cy="37583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2000" dirty="0"/>
              <a:t>p</a:t>
            </a:r>
            <a:r>
              <a:rPr kumimoji="0" lang="en-US" altLang="zh-CN" sz="2000" b="0" i="0" u="none" strike="noStrike" cap="none" normalizeH="0" baseline="0" dirty="0">
                <a:ln>
                  <a:noFill/>
                </a:ln>
                <a:solidFill>
                  <a:schemeClr val="tx1"/>
                </a:solidFill>
                <a:effectLst/>
                <a:latin typeface="Times New Roman" pitchFamily="18" charset="0"/>
              </a:rPr>
              <a:t>rop. 5</a:t>
            </a:r>
            <a:endParaRPr kumimoji="0" lang="zh-CN" altLang="en-US" sz="20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10068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10" name="文本框 9">
            <a:extLst>
              <a:ext uri="{FF2B5EF4-FFF2-40B4-BE49-F238E27FC236}">
                <a16:creationId xmlns:a16="http://schemas.microsoft.com/office/drawing/2014/main" id="{19B56558-BFB8-4049-8AF3-07D49139F607}"/>
              </a:ext>
            </a:extLst>
          </p:cNvPr>
          <p:cNvSpPr txBox="1"/>
          <p:nvPr/>
        </p:nvSpPr>
        <p:spPr>
          <a:xfrm>
            <a:off x="824461" y="2852464"/>
            <a:ext cx="10480383" cy="1015663"/>
          </a:xfrm>
          <a:prstGeom prst="rect">
            <a:avLst/>
          </a:prstGeom>
          <a:solidFill>
            <a:srgbClr val="002060"/>
          </a:solidFill>
        </p:spPr>
        <p:txBody>
          <a:bodyPr wrap="square" rtlCol="0">
            <a:spAutoFit/>
          </a:bodyPr>
          <a:lstStyle/>
          <a:p>
            <a:pPr algn="just"/>
            <a:r>
              <a:rPr lang="en-US" altLang="zh-CN" sz="2000" dirty="0">
                <a:solidFill>
                  <a:srgbClr val="FFFF00"/>
                </a:solidFill>
              </a:rPr>
              <a:t>Please note that the above condition is only a sufficient condition for a function being strictly convex but not a necessary condition. In other words, for a strictly convex differentiable function, its Hessian matrix may not be positive definite. </a:t>
            </a:r>
            <a:endParaRPr lang="zh-CN" altLang="en-US" sz="2000" dirty="0">
              <a:solidFill>
                <a:srgbClr val="FFFF00"/>
              </a:solidFill>
            </a:endParaRPr>
          </a:p>
        </p:txBody>
      </p:sp>
      <p:sp>
        <p:nvSpPr>
          <p:cNvPr id="12" name="文本框 1">
            <a:extLst>
              <a:ext uri="{FF2B5EF4-FFF2-40B4-BE49-F238E27FC236}">
                <a16:creationId xmlns:a16="http://schemas.microsoft.com/office/drawing/2014/main" id="{0F8C237D-F50B-4D76-90E8-593FFED52F17}"/>
              </a:ext>
            </a:extLst>
          </p:cNvPr>
          <p:cNvSpPr txBox="1"/>
          <p:nvPr/>
        </p:nvSpPr>
        <p:spPr>
          <a:xfrm>
            <a:off x="947927" y="895528"/>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8</a:t>
            </a:r>
            <a:r>
              <a:rPr lang="en-US" altLang="zh-CN" dirty="0"/>
              <a:t>: Second-order conditions to determine a strictly convex function</a:t>
            </a:r>
            <a:endParaRPr lang="zh-CN" altLang="en-US" dirty="0"/>
          </a:p>
        </p:txBody>
      </p:sp>
      <p:sp>
        <p:nvSpPr>
          <p:cNvPr id="14" name="文本框 5">
            <a:extLst>
              <a:ext uri="{FF2B5EF4-FFF2-40B4-BE49-F238E27FC236}">
                <a16:creationId xmlns:a16="http://schemas.microsoft.com/office/drawing/2014/main" id="{1080ABD8-29F2-4D8B-AD3D-928589AC2FDA}"/>
              </a:ext>
            </a:extLst>
          </p:cNvPr>
          <p:cNvSpPr txBox="1"/>
          <p:nvPr/>
        </p:nvSpPr>
        <p:spPr>
          <a:xfrm>
            <a:off x="947926" y="1485597"/>
            <a:ext cx="10475250"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a:t>
            </a:r>
            <a:r>
              <a:rPr lang="en-US" altLang="zh-CN" i="1" dirty="0"/>
              <a:t>f</a:t>
            </a:r>
            <a:r>
              <a:rPr lang="en-US" altLang="zh-CN" dirty="0"/>
              <a:t>(</a:t>
            </a:r>
            <a:r>
              <a:rPr lang="en-US" altLang="zh-CN" b="1" dirty="0"/>
              <a:t>x</a:t>
            </a:r>
            <a:r>
              <a:rPr lang="en-US" altLang="zh-CN" dirty="0"/>
              <a:t>) is twice differentiable. If </a:t>
            </a:r>
            <a:r>
              <a:rPr lang="en-US" altLang="zh-CN" b="1" dirty="0" err="1"/>
              <a:t>dom</a:t>
            </a:r>
            <a:r>
              <a:rPr lang="en-US" altLang="zh-CN" i="1" dirty="0" err="1"/>
              <a:t>f</a:t>
            </a:r>
            <a:r>
              <a:rPr lang="en-US" altLang="zh-CN" dirty="0"/>
              <a:t> is convex and           is positive definite for all              , then </a:t>
            </a:r>
            <a:r>
              <a:rPr lang="en-US" altLang="zh-CN" i="1" dirty="0"/>
              <a:t>f</a:t>
            </a:r>
            <a:r>
              <a:rPr lang="en-US" altLang="zh-CN" dirty="0"/>
              <a:t>(</a:t>
            </a:r>
            <a:r>
              <a:rPr lang="en-US" altLang="zh-CN" b="1" dirty="0"/>
              <a:t>x</a:t>
            </a:r>
            <a:r>
              <a:rPr lang="en-US" altLang="zh-CN" dirty="0"/>
              <a:t>) is strictly convex</a:t>
            </a:r>
          </a:p>
        </p:txBody>
      </p:sp>
      <p:sp>
        <p:nvSpPr>
          <p:cNvPr id="15" name="矩形 14">
            <a:extLst>
              <a:ext uri="{FF2B5EF4-FFF2-40B4-BE49-F238E27FC236}">
                <a16:creationId xmlns:a16="http://schemas.microsoft.com/office/drawing/2014/main" id="{52F07228-7947-4F58-B115-78123E99919B}"/>
              </a:ext>
            </a:extLst>
          </p:cNvPr>
          <p:cNvSpPr/>
          <p:nvPr/>
        </p:nvSpPr>
        <p:spPr bwMode="auto">
          <a:xfrm>
            <a:off x="819912" y="895528"/>
            <a:ext cx="10666954" cy="1477785"/>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6" name="对象 15">
            <a:extLst>
              <a:ext uri="{FF2B5EF4-FFF2-40B4-BE49-F238E27FC236}">
                <a16:creationId xmlns:a16="http://schemas.microsoft.com/office/drawing/2014/main" id="{EB8DFA39-7950-4043-9E75-623F0A6B014F}"/>
              </a:ext>
            </a:extLst>
          </p:cNvPr>
          <p:cNvGraphicFramePr>
            <a:graphicFrameLocks noChangeAspect="1"/>
          </p:cNvGraphicFramePr>
          <p:nvPr>
            <p:extLst>
              <p:ext uri="{D42A27DB-BD31-4B8C-83A1-F6EECF244321}">
                <p14:modId xmlns:p14="http://schemas.microsoft.com/office/powerpoint/2010/main" val="1763982847"/>
              </p:ext>
            </p:extLst>
          </p:nvPr>
        </p:nvGraphicFramePr>
        <p:xfrm>
          <a:off x="8241036" y="1558752"/>
          <a:ext cx="780555" cy="419109"/>
        </p:xfrm>
        <a:graphic>
          <a:graphicData uri="http://schemas.openxmlformats.org/presentationml/2006/ole">
            <mc:AlternateContent xmlns:mc="http://schemas.openxmlformats.org/markup-compatibility/2006">
              <mc:Choice xmlns:v="urn:schemas-microsoft-com:vml" Requires="v">
                <p:oleObj spid="_x0000_s80396" name="Equation" r:id="rId3" imgW="533160" imgH="253800" progId="Equation.DSMT4">
                  <p:embed/>
                </p:oleObj>
              </mc:Choice>
              <mc:Fallback>
                <p:oleObj name="Equation" r:id="rId3" imgW="533160" imgH="253800" progId="Equation.DSMT4">
                  <p:embed/>
                  <p:pic>
                    <p:nvPicPr>
                      <p:cNvPr id="3" name="对象 2">
                        <a:extLst>
                          <a:ext uri="{FF2B5EF4-FFF2-40B4-BE49-F238E27FC236}">
                            <a16:creationId xmlns:a16="http://schemas.microsoft.com/office/drawing/2014/main" id="{90D54E82-8BF0-4EA6-9AA6-94C67BD5A72B}"/>
                          </a:ext>
                        </a:extLst>
                      </p:cNvPr>
                      <p:cNvPicPr>
                        <a:picLocks noChangeAspect="1" noChangeArrowheads="1"/>
                      </p:cNvPicPr>
                      <p:nvPr/>
                    </p:nvPicPr>
                    <p:blipFill>
                      <a:blip r:embed="rId4"/>
                      <a:srcRect/>
                      <a:stretch>
                        <a:fillRect/>
                      </a:stretch>
                    </p:blipFill>
                    <p:spPr bwMode="auto">
                      <a:xfrm>
                        <a:off x="8241036" y="1558752"/>
                        <a:ext cx="780555" cy="419109"/>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000157BE-0FDD-40B0-A532-01886D81513A}"/>
              </a:ext>
            </a:extLst>
          </p:cNvPr>
          <p:cNvGraphicFramePr>
            <a:graphicFrameLocks noChangeAspect="1"/>
          </p:cNvGraphicFramePr>
          <p:nvPr>
            <p:extLst>
              <p:ext uri="{D42A27DB-BD31-4B8C-83A1-F6EECF244321}">
                <p14:modId xmlns:p14="http://schemas.microsoft.com/office/powerpoint/2010/main" val="3013337521"/>
              </p:ext>
            </p:extLst>
          </p:nvPr>
        </p:nvGraphicFramePr>
        <p:xfrm>
          <a:off x="1811874" y="1918800"/>
          <a:ext cx="1049338" cy="379412"/>
        </p:xfrm>
        <a:graphic>
          <a:graphicData uri="http://schemas.openxmlformats.org/presentationml/2006/ole">
            <mc:AlternateContent xmlns:mc="http://schemas.openxmlformats.org/markup-compatibility/2006">
              <mc:Choice xmlns:v="urn:schemas-microsoft-com:vml" Requires="v">
                <p:oleObj spid="_x0000_s80397" name="Equation" r:id="rId5" imgW="634680" imgH="203040" progId="Equation.DSMT4">
                  <p:embed/>
                </p:oleObj>
              </mc:Choice>
              <mc:Fallback>
                <p:oleObj name="Equation" r:id="rId5" imgW="634680" imgH="203040" progId="Equation.DSMT4">
                  <p:embed/>
                  <p:pic>
                    <p:nvPicPr>
                      <p:cNvPr id="11" name="对象 10">
                        <a:extLst>
                          <a:ext uri="{FF2B5EF4-FFF2-40B4-BE49-F238E27FC236}">
                            <a16:creationId xmlns:a16="http://schemas.microsoft.com/office/drawing/2014/main" id="{AEC97984-7EE1-4126-BF84-DD1F45497750}"/>
                          </a:ext>
                        </a:extLst>
                      </p:cNvPr>
                      <p:cNvPicPr>
                        <a:picLocks noChangeAspect="1" noChangeArrowheads="1"/>
                      </p:cNvPicPr>
                      <p:nvPr/>
                    </p:nvPicPr>
                    <p:blipFill>
                      <a:blip r:embed="rId6"/>
                      <a:srcRect/>
                      <a:stretch>
                        <a:fillRect/>
                      </a:stretch>
                    </p:blipFill>
                    <p:spPr bwMode="auto">
                      <a:xfrm>
                        <a:off x="1811874" y="1918800"/>
                        <a:ext cx="1049338" cy="379412"/>
                      </a:xfrm>
                      <a:prstGeom prst="rect">
                        <a:avLst/>
                      </a:prstGeom>
                      <a:noFill/>
                    </p:spPr>
                  </p:pic>
                </p:oleObj>
              </mc:Fallback>
            </mc:AlternateContent>
          </a:graphicData>
        </a:graphic>
      </p:graphicFrame>
    </p:spTree>
    <p:extLst>
      <p:ext uri="{BB962C8B-B14F-4D97-AF65-F5344CB8AC3E}">
        <p14:creationId xmlns:p14="http://schemas.microsoft.com/office/powerpoint/2010/main" val="1183743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9DB7DE66-9DC1-4F91-8815-D580B1D6291C}"/>
              </a:ext>
            </a:extLst>
          </p:cNvPr>
          <p:cNvPicPr>
            <a:picLocks noChangeAspect="1"/>
          </p:cNvPicPr>
          <p:nvPr/>
        </p:nvPicPr>
        <p:blipFill>
          <a:blip r:embed="rId3"/>
          <a:stretch>
            <a:fillRect/>
          </a:stretch>
        </p:blipFill>
        <p:spPr>
          <a:xfrm>
            <a:off x="2620362" y="3249655"/>
            <a:ext cx="6821387" cy="1357234"/>
          </a:xfrm>
          <a:prstGeom prst="rect">
            <a:avLst/>
          </a:prstGeom>
        </p:spPr>
      </p:pic>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9</a:t>
            </a:r>
            <a:r>
              <a:rPr lang="en-US" altLang="zh-CN" dirty="0"/>
              <a:t>:</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475250" cy="156966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that </a:t>
            </a:r>
            <a:r>
              <a:rPr lang="en-US" altLang="zh-CN" i="1" dirty="0"/>
              <a:t>f</a:t>
            </a:r>
            <a:r>
              <a:rPr lang="en-US" altLang="zh-CN" baseline="-25000" dirty="0"/>
              <a:t>1</a:t>
            </a:r>
            <a:r>
              <a:rPr lang="en-US" altLang="zh-CN" dirty="0"/>
              <a:t>(</a:t>
            </a:r>
            <a:r>
              <a:rPr lang="en-US" altLang="zh-CN" b="1" dirty="0"/>
              <a:t>x</a:t>
            </a:r>
            <a:r>
              <a:rPr lang="en-US" altLang="zh-CN" dirty="0"/>
              <a:t>) and </a:t>
            </a:r>
            <a:r>
              <a:rPr lang="en-US" altLang="zh-CN" i="1" dirty="0"/>
              <a:t>f</a:t>
            </a:r>
            <a:r>
              <a:rPr lang="en-US" altLang="zh-CN" baseline="-25000" dirty="0"/>
              <a:t>2</a:t>
            </a:r>
            <a:r>
              <a:rPr lang="en-US" altLang="zh-CN" dirty="0"/>
              <a:t>(</a:t>
            </a:r>
            <a:r>
              <a:rPr lang="en-US" altLang="zh-CN" b="1" dirty="0"/>
              <a:t>x</a:t>
            </a:r>
            <a:r>
              <a:rPr lang="en-US" altLang="zh-CN" dirty="0"/>
              <a:t>) are convex. Then, their pointwise maximum </a:t>
            </a:r>
            <a:r>
              <a:rPr lang="en-US" altLang="zh-CN" i="1" dirty="0"/>
              <a:t>f</a:t>
            </a:r>
            <a:r>
              <a:rPr lang="en-US" altLang="zh-CN" dirty="0"/>
              <a:t>(</a:t>
            </a:r>
            <a:r>
              <a:rPr lang="en-US" altLang="zh-CN" b="1" dirty="0"/>
              <a:t>x</a:t>
            </a:r>
            <a:r>
              <a:rPr lang="en-US" altLang="zh-CN" dirty="0"/>
              <a:t>), defined by,</a:t>
            </a:r>
          </a:p>
          <a:p>
            <a:pPr algn="just"/>
            <a:r>
              <a:rPr lang="en-US" altLang="zh-CN" dirty="0"/>
              <a:t>                           </a:t>
            </a:r>
            <a:r>
              <a:rPr lang="en-US" altLang="zh-CN" i="1" dirty="0"/>
              <a:t>f</a:t>
            </a:r>
            <a:r>
              <a:rPr lang="en-US" altLang="zh-CN" dirty="0"/>
              <a:t>(</a:t>
            </a:r>
            <a:r>
              <a:rPr lang="en-US" altLang="zh-CN" b="1" dirty="0"/>
              <a:t>x</a:t>
            </a:r>
            <a:r>
              <a:rPr lang="en-US" altLang="zh-CN" dirty="0"/>
              <a:t>) = max{</a:t>
            </a:r>
            <a:r>
              <a:rPr lang="en-US" altLang="zh-CN" i="1" dirty="0"/>
              <a:t>f</a:t>
            </a:r>
            <a:r>
              <a:rPr lang="en-US" altLang="zh-CN" baseline="-25000" dirty="0"/>
              <a:t>1</a:t>
            </a:r>
            <a:r>
              <a:rPr lang="en-US" altLang="zh-CN" dirty="0"/>
              <a:t>(</a:t>
            </a:r>
            <a:r>
              <a:rPr lang="en-US" altLang="zh-CN" b="1" dirty="0"/>
              <a:t>x</a:t>
            </a:r>
            <a:r>
              <a:rPr lang="en-US" altLang="zh-CN" dirty="0"/>
              <a:t>), </a:t>
            </a:r>
            <a:r>
              <a:rPr lang="en-US" altLang="zh-CN" i="1" dirty="0"/>
              <a:t>f</a:t>
            </a:r>
            <a:r>
              <a:rPr lang="en-US" altLang="zh-CN" baseline="-25000" dirty="0"/>
              <a:t>2</a:t>
            </a:r>
            <a:r>
              <a:rPr lang="en-US" altLang="zh-CN" dirty="0"/>
              <a:t>(</a:t>
            </a:r>
            <a:r>
              <a:rPr lang="en-US" altLang="zh-CN" b="1" dirty="0"/>
              <a:t>x</a:t>
            </a:r>
            <a:r>
              <a:rPr lang="en-US" altLang="zh-CN" dirty="0"/>
              <a:t>)}</a:t>
            </a:r>
          </a:p>
          <a:p>
            <a:pPr algn="just"/>
            <a:r>
              <a:rPr lang="en-US" altLang="zh-CN" dirty="0"/>
              <a:t>with the domain                                 , is also convex.</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666954" cy="2225260"/>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1" name="对象 10">
            <a:extLst>
              <a:ext uri="{FF2B5EF4-FFF2-40B4-BE49-F238E27FC236}">
                <a16:creationId xmlns:a16="http://schemas.microsoft.com/office/drawing/2014/main" id="{AEC97984-7EE1-4126-BF84-DD1F45497750}"/>
              </a:ext>
            </a:extLst>
          </p:cNvPr>
          <p:cNvGraphicFramePr>
            <a:graphicFrameLocks noChangeAspect="1"/>
          </p:cNvGraphicFramePr>
          <p:nvPr>
            <p:extLst>
              <p:ext uri="{D42A27DB-BD31-4B8C-83A1-F6EECF244321}">
                <p14:modId xmlns:p14="http://schemas.microsoft.com/office/powerpoint/2010/main" val="1344080358"/>
              </p:ext>
            </p:extLst>
          </p:nvPr>
        </p:nvGraphicFramePr>
        <p:xfrm>
          <a:off x="3088602" y="2642366"/>
          <a:ext cx="2455862" cy="427038"/>
        </p:xfrm>
        <a:graphic>
          <a:graphicData uri="http://schemas.openxmlformats.org/presentationml/2006/ole">
            <mc:AlternateContent xmlns:mc="http://schemas.openxmlformats.org/markup-compatibility/2006">
              <mc:Choice xmlns:v="urn:schemas-microsoft-com:vml" Requires="v">
                <p:oleObj spid="_x0000_s81155" name="Equation" r:id="rId4" imgW="1485720" imgH="228600" progId="Equation.DSMT4">
                  <p:embed/>
                </p:oleObj>
              </mc:Choice>
              <mc:Fallback>
                <p:oleObj name="Equation" r:id="rId4" imgW="1485720" imgH="228600" progId="Equation.DSMT4">
                  <p:embed/>
                  <p:pic>
                    <p:nvPicPr>
                      <p:cNvPr id="11" name="对象 10">
                        <a:extLst>
                          <a:ext uri="{FF2B5EF4-FFF2-40B4-BE49-F238E27FC236}">
                            <a16:creationId xmlns:a16="http://schemas.microsoft.com/office/drawing/2014/main" id="{AEC97984-7EE1-4126-BF84-DD1F45497750}"/>
                          </a:ext>
                        </a:extLst>
                      </p:cNvPr>
                      <p:cNvPicPr>
                        <a:picLocks noChangeAspect="1" noChangeArrowheads="1"/>
                      </p:cNvPicPr>
                      <p:nvPr/>
                    </p:nvPicPr>
                    <p:blipFill>
                      <a:blip r:embed="rId5"/>
                      <a:srcRect/>
                      <a:stretch>
                        <a:fillRect/>
                      </a:stretch>
                    </p:blipFill>
                    <p:spPr bwMode="auto">
                      <a:xfrm>
                        <a:off x="3088602" y="2642366"/>
                        <a:ext cx="2455862" cy="427038"/>
                      </a:xfrm>
                      <a:prstGeom prst="rect">
                        <a:avLst/>
                      </a:prstGeom>
                      <a:noFill/>
                    </p:spPr>
                  </p:pic>
                </p:oleObj>
              </mc:Fallback>
            </mc:AlternateContent>
          </a:graphicData>
        </a:graphic>
      </p:graphicFrame>
      <p:pic>
        <p:nvPicPr>
          <p:cNvPr id="8" name="图片 7">
            <a:extLst>
              <a:ext uri="{FF2B5EF4-FFF2-40B4-BE49-F238E27FC236}">
                <a16:creationId xmlns:a16="http://schemas.microsoft.com/office/drawing/2014/main" id="{3231D846-5ADD-40AA-BE97-118F661F674C}"/>
              </a:ext>
            </a:extLst>
          </p:cNvPr>
          <p:cNvPicPr>
            <a:picLocks noChangeAspect="1"/>
          </p:cNvPicPr>
          <p:nvPr/>
        </p:nvPicPr>
        <p:blipFill>
          <a:blip r:embed="rId6"/>
          <a:stretch>
            <a:fillRect/>
          </a:stretch>
        </p:blipFill>
        <p:spPr>
          <a:xfrm>
            <a:off x="2607767" y="4661121"/>
            <a:ext cx="6286400" cy="1625947"/>
          </a:xfrm>
          <a:prstGeom prst="rect">
            <a:avLst/>
          </a:prstGeom>
        </p:spPr>
      </p:pic>
      <p:sp>
        <p:nvSpPr>
          <p:cNvPr id="14" name="矩形 13">
            <a:extLst>
              <a:ext uri="{FF2B5EF4-FFF2-40B4-BE49-F238E27FC236}">
                <a16:creationId xmlns:a16="http://schemas.microsoft.com/office/drawing/2014/main" id="{608C6734-6665-4123-80DB-FBA029649863}"/>
              </a:ext>
            </a:extLst>
          </p:cNvPr>
          <p:cNvSpPr/>
          <p:nvPr/>
        </p:nvSpPr>
        <p:spPr bwMode="auto">
          <a:xfrm>
            <a:off x="3361276" y="3480154"/>
            <a:ext cx="696659" cy="37583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t>D</a:t>
            </a:r>
            <a:r>
              <a:rPr kumimoji="0" lang="en-US" altLang="zh-CN" sz="1400" b="0" i="0" u="none" strike="noStrike" cap="none" normalizeH="0" baseline="0" dirty="0">
                <a:ln>
                  <a:noFill/>
                </a:ln>
                <a:solidFill>
                  <a:schemeClr val="tx1"/>
                </a:solidFill>
                <a:effectLst/>
                <a:latin typeface="Times New Roman" pitchFamily="18" charset="0"/>
              </a:rPr>
              <a:t>ef. 6</a:t>
            </a:r>
            <a:endParaRPr kumimoji="0" lang="zh-CN" altLang="en-US" sz="1400" b="0" i="0" u="none" strike="noStrike" cap="none" normalizeH="0" baseline="0" dirty="0">
              <a:ln>
                <a:noFill/>
              </a:ln>
              <a:solidFill>
                <a:schemeClr val="tx1"/>
              </a:solidFill>
              <a:effectLst/>
              <a:latin typeface="Times New Roman" pitchFamily="18" charset="0"/>
            </a:endParaRPr>
          </a:p>
        </p:txBody>
      </p:sp>
      <p:sp>
        <p:nvSpPr>
          <p:cNvPr id="15" name="矩形 14">
            <a:extLst>
              <a:ext uri="{FF2B5EF4-FFF2-40B4-BE49-F238E27FC236}">
                <a16:creationId xmlns:a16="http://schemas.microsoft.com/office/drawing/2014/main" id="{EA7AB55F-625D-47EC-B22B-21FF9B01D92D}"/>
              </a:ext>
            </a:extLst>
          </p:cNvPr>
          <p:cNvSpPr/>
          <p:nvPr/>
        </p:nvSpPr>
        <p:spPr bwMode="auto">
          <a:xfrm>
            <a:off x="5969047" y="3865086"/>
            <a:ext cx="713802" cy="37583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Times New Roman" pitchFamily="18" charset="0"/>
              </a:rPr>
              <a:t>Prop. 1,</a:t>
            </a:r>
            <a:endParaRPr kumimoji="0" lang="zh-CN" altLang="en-US" sz="1200" b="0" i="0" u="none" strike="noStrike" cap="none" normalizeH="0" baseline="0" dirty="0">
              <a:ln>
                <a:noFill/>
              </a:ln>
              <a:solidFill>
                <a:schemeClr val="tx1"/>
              </a:solidFill>
              <a:effectLst/>
              <a:latin typeface="Times New Roman" pitchFamily="18" charset="0"/>
            </a:endParaRPr>
          </a:p>
        </p:txBody>
      </p:sp>
      <p:sp>
        <p:nvSpPr>
          <p:cNvPr id="16" name="矩形 15">
            <a:extLst>
              <a:ext uri="{FF2B5EF4-FFF2-40B4-BE49-F238E27FC236}">
                <a16:creationId xmlns:a16="http://schemas.microsoft.com/office/drawing/2014/main" id="{65AF6E59-0820-4482-ADBD-8557F7267E57}"/>
              </a:ext>
            </a:extLst>
          </p:cNvPr>
          <p:cNvSpPr/>
          <p:nvPr/>
        </p:nvSpPr>
        <p:spPr bwMode="auto">
          <a:xfrm>
            <a:off x="819912" y="3196518"/>
            <a:ext cx="10666954" cy="3145141"/>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11364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10</a:t>
            </a:r>
            <a:r>
              <a:rPr lang="en-US" altLang="zh-CN" dirty="0"/>
              <a:t>:</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475250" cy="156966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that </a:t>
            </a:r>
            <a:r>
              <a:rPr lang="en-US" altLang="zh-CN" i="1" dirty="0"/>
              <a:t>f</a:t>
            </a:r>
            <a:r>
              <a:rPr lang="en-US" altLang="zh-CN" baseline="-25000" dirty="0"/>
              <a:t>1</a:t>
            </a:r>
            <a:r>
              <a:rPr lang="en-US" altLang="zh-CN" dirty="0"/>
              <a:t>(</a:t>
            </a:r>
            <a:r>
              <a:rPr lang="en-US" altLang="zh-CN" b="1" dirty="0"/>
              <a:t>x</a:t>
            </a:r>
            <a:r>
              <a:rPr lang="en-US" altLang="zh-CN" dirty="0"/>
              <a:t>) and </a:t>
            </a:r>
            <a:r>
              <a:rPr lang="en-US" altLang="zh-CN" i="1" dirty="0"/>
              <a:t>f</a:t>
            </a:r>
            <a:r>
              <a:rPr lang="en-US" altLang="zh-CN" baseline="-25000" dirty="0"/>
              <a:t>2</a:t>
            </a:r>
            <a:r>
              <a:rPr lang="en-US" altLang="zh-CN" dirty="0"/>
              <a:t>(</a:t>
            </a:r>
            <a:r>
              <a:rPr lang="en-US" altLang="zh-CN" b="1" dirty="0"/>
              <a:t>x</a:t>
            </a:r>
            <a:r>
              <a:rPr lang="en-US" altLang="zh-CN" dirty="0"/>
              <a:t>) are concave. Then, their pointwise minimum </a:t>
            </a:r>
            <a:r>
              <a:rPr lang="en-US" altLang="zh-CN" i="1" dirty="0"/>
              <a:t>f</a:t>
            </a:r>
            <a:r>
              <a:rPr lang="en-US" altLang="zh-CN" dirty="0"/>
              <a:t>(</a:t>
            </a:r>
            <a:r>
              <a:rPr lang="en-US" altLang="zh-CN" b="1" dirty="0"/>
              <a:t>x</a:t>
            </a:r>
            <a:r>
              <a:rPr lang="en-US" altLang="zh-CN" dirty="0"/>
              <a:t>), defined by,</a:t>
            </a:r>
          </a:p>
          <a:p>
            <a:pPr algn="just"/>
            <a:r>
              <a:rPr lang="en-US" altLang="zh-CN" dirty="0"/>
              <a:t>                           </a:t>
            </a:r>
            <a:r>
              <a:rPr lang="en-US" altLang="zh-CN" i="1" dirty="0"/>
              <a:t>f</a:t>
            </a:r>
            <a:r>
              <a:rPr lang="en-US" altLang="zh-CN" dirty="0"/>
              <a:t>(</a:t>
            </a:r>
            <a:r>
              <a:rPr lang="en-US" altLang="zh-CN" b="1" dirty="0"/>
              <a:t>x</a:t>
            </a:r>
            <a:r>
              <a:rPr lang="en-US" altLang="zh-CN" dirty="0"/>
              <a:t>) = min{</a:t>
            </a:r>
            <a:r>
              <a:rPr lang="en-US" altLang="zh-CN" i="1" dirty="0"/>
              <a:t>f</a:t>
            </a:r>
            <a:r>
              <a:rPr lang="en-US" altLang="zh-CN" baseline="-25000" dirty="0"/>
              <a:t>1</a:t>
            </a:r>
            <a:r>
              <a:rPr lang="en-US" altLang="zh-CN" dirty="0"/>
              <a:t>(</a:t>
            </a:r>
            <a:r>
              <a:rPr lang="en-US" altLang="zh-CN" b="1" dirty="0"/>
              <a:t>x</a:t>
            </a:r>
            <a:r>
              <a:rPr lang="en-US" altLang="zh-CN" dirty="0"/>
              <a:t>), </a:t>
            </a:r>
            <a:r>
              <a:rPr lang="en-US" altLang="zh-CN" i="1" dirty="0"/>
              <a:t>f</a:t>
            </a:r>
            <a:r>
              <a:rPr lang="en-US" altLang="zh-CN" baseline="-25000" dirty="0"/>
              <a:t>2</a:t>
            </a:r>
            <a:r>
              <a:rPr lang="en-US" altLang="zh-CN" dirty="0"/>
              <a:t>(</a:t>
            </a:r>
            <a:r>
              <a:rPr lang="en-US" altLang="zh-CN" b="1" dirty="0"/>
              <a:t>x</a:t>
            </a:r>
            <a:r>
              <a:rPr lang="en-US" altLang="zh-CN" dirty="0"/>
              <a:t>)}</a:t>
            </a:r>
          </a:p>
          <a:p>
            <a:pPr algn="just"/>
            <a:r>
              <a:rPr lang="en-US" altLang="zh-CN" dirty="0"/>
              <a:t>with the domain                                 , is also concave.</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666954" cy="2225260"/>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1" name="对象 10">
            <a:extLst>
              <a:ext uri="{FF2B5EF4-FFF2-40B4-BE49-F238E27FC236}">
                <a16:creationId xmlns:a16="http://schemas.microsoft.com/office/drawing/2014/main" id="{AEC97984-7EE1-4126-BF84-DD1F45497750}"/>
              </a:ext>
            </a:extLst>
          </p:cNvPr>
          <p:cNvGraphicFramePr>
            <a:graphicFrameLocks noChangeAspect="1"/>
          </p:cNvGraphicFramePr>
          <p:nvPr/>
        </p:nvGraphicFramePr>
        <p:xfrm>
          <a:off x="3088602" y="2642366"/>
          <a:ext cx="2455862" cy="427038"/>
        </p:xfrm>
        <a:graphic>
          <a:graphicData uri="http://schemas.openxmlformats.org/presentationml/2006/ole">
            <mc:AlternateContent xmlns:mc="http://schemas.openxmlformats.org/markup-compatibility/2006">
              <mc:Choice xmlns:v="urn:schemas-microsoft-com:vml" Requires="v">
                <p:oleObj spid="_x0000_s82174" name="Equation" r:id="rId3" imgW="1485720" imgH="228600" progId="Equation.DSMT4">
                  <p:embed/>
                </p:oleObj>
              </mc:Choice>
              <mc:Fallback>
                <p:oleObj name="Equation" r:id="rId3" imgW="1485720" imgH="228600" progId="Equation.DSMT4">
                  <p:embed/>
                  <p:pic>
                    <p:nvPicPr>
                      <p:cNvPr id="11" name="对象 10">
                        <a:extLst>
                          <a:ext uri="{FF2B5EF4-FFF2-40B4-BE49-F238E27FC236}">
                            <a16:creationId xmlns:a16="http://schemas.microsoft.com/office/drawing/2014/main" id="{AEC97984-7EE1-4126-BF84-DD1F45497750}"/>
                          </a:ext>
                        </a:extLst>
                      </p:cNvPr>
                      <p:cNvPicPr>
                        <a:picLocks noChangeAspect="1" noChangeArrowheads="1"/>
                      </p:cNvPicPr>
                      <p:nvPr/>
                    </p:nvPicPr>
                    <p:blipFill>
                      <a:blip r:embed="rId4"/>
                      <a:srcRect/>
                      <a:stretch>
                        <a:fillRect/>
                      </a:stretch>
                    </p:blipFill>
                    <p:spPr bwMode="auto">
                      <a:xfrm>
                        <a:off x="3088602" y="2642366"/>
                        <a:ext cx="2455862" cy="427038"/>
                      </a:xfrm>
                      <a:prstGeom prst="rect">
                        <a:avLst/>
                      </a:prstGeom>
                      <a:noFill/>
                    </p:spPr>
                  </p:pic>
                </p:oleObj>
              </mc:Fallback>
            </mc:AlternateContent>
          </a:graphicData>
        </a:graphic>
      </p:graphicFrame>
      <p:grpSp>
        <p:nvGrpSpPr>
          <p:cNvPr id="12" name="Group 14">
            <a:extLst>
              <a:ext uri="{FF2B5EF4-FFF2-40B4-BE49-F238E27FC236}">
                <a16:creationId xmlns:a16="http://schemas.microsoft.com/office/drawing/2014/main" id="{B602C588-CA5D-4F3D-8182-5275963720DE}"/>
              </a:ext>
            </a:extLst>
          </p:cNvPr>
          <p:cNvGrpSpPr>
            <a:grpSpLocks/>
          </p:cNvGrpSpPr>
          <p:nvPr/>
        </p:nvGrpSpPr>
        <p:grpSpPr bwMode="auto">
          <a:xfrm>
            <a:off x="3811937" y="3468811"/>
            <a:ext cx="3886200" cy="2057400"/>
            <a:chOff x="2928" y="1488"/>
            <a:chExt cx="2448" cy="1296"/>
          </a:xfrm>
        </p:grpSpPr>
        <p:pic>
          <p:nvPicPr>
            <p:cNvPr id="13" name="Picture 12">
              <a:extLst>
                <a:ext uri="{FF2B5EF4-FFF2-40B4-BE49-F238E27FC236}">
                  <a16:creationId xmlns:a16="http://schemas.microsoft.com/office/drawing/2014/main" id="{F3E8321B-A613-4B06-923E-881B10C168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0" y="1488"/>
              <a:ext cx="744" cy="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AutoShape 13">
              <a:extLst>
                <a:ext uri="{FF2B5EF4-FFF2-40B4-BE49-F238E27FC236}">
                  <a16:creationId xmlns:a16="http://schemas.microsoft.com/office/drawing/2014/main" id="{0593C819-E6AB-448B-BD7E-6E75F595EA06}"/>
                </a:ext>
              </a:extLst>
            </p:cNvPr>
            <p:cNvSpPr>
              <a:spLocks noChangeArrowheads="1"/>
            </p:cNvSpPr>
            <p:nvPr/>
          </p:nvSpPr>
          <p:spPr bwMode="auto">
            <a:xfrm>
              <a:off x="2928" y="2256"/>
              <a:ext cx="2448" cy="528"/>
            </a:xfrm>
            <a:prstGeom prst="cloudCallout">
              <a:avLst>
                <a:gd name="adj1" fmla="val -60949"/>
                <a:gd name="adj2" fmla="val -59093"/>
              </a:avLst>
            </a:prstGeom>
            <a:solidFill>
              <a:srgbClr val="99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pPr>
              <a:r>
                <a:rPr lang="en-US" altLang="zh-CN" sz="2600" i="1" dirty="0">
                  <a:solidFill>
                    <a:srgbClr val="FFFF00"/>
                  </a:solidFill>
                  <a:latin typeface="Times New Roman" panose="02020603050405020304" pitchFamily="18" charset="0"/>
                  <a:ea typeface="宋体" panose="02010600030101010101" pitchFamily="2" charset="-122"/>
                </a:rPr>
                <a:t>How to prove?</a:t>
              </a:r>
            </a:p>
          </p:txBody>
        </p:sp>
      </p:grpSp>
    </p:spTree>
    <p:extLst>
      <p:ext uri="{BB962C8B-B14F-4D97-AF65-F5344CB8AC3E}">
        <p14:creationId xmlns:p14="http://schemas.microsoft.com/office/powerpoint/2010/main" val="3318982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77A92F0-7F8A-4827-87E7-D03FDF636F76}"/>
              </a:ext>
            </a:extLst>
          </p:cNvPr>
          <p:cNvPicPr>
            <a:picLocks noChangeAspect="1"/>
          </p:cNvPicPr>
          <p:nvPr/>
        </p:nvPicPr>
        <p:blipFill>
          <a:blip r:embed="rId3"/>
          <a:stretch>
            <a:fillRect/>
          </a:stretch>
        </p:blipFill>
        <p:spPr>
          <a:xfrm>
            <a:off x="1505802" y="3183661"/>
            <a:ext cx="7182637" cy="3185294"/>
          </a:xfrm>
          <a:prstGeom prst="rect">
            <a:avLst/>
          </a:prstGeom>
          <a:ln>
            <a:solidFill>
              <a:srgbClr val="7030A0"/>
            </a:solidFill>
          </a:ln>
        </p:spPr>
      </p:pic>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11</a:t>
            </a:r>
            <a:r>
              <a:rPr lang="en-US" altLang="zh-CN" dirty="0"/>
              <a:t>:</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475250" cy="156966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that </a:t>
            </a:r>
            <a:r>
              <a:rPr lang="en-US" altLang="zh-CN" i="1" dirty="0"/>
              <a:t>f</a:t>
            </a:r>
            <a:r>
              <a:rPr lang="en-US" altLang="zh-CN" baseline="-25000" dirty="0"/>
              <a:t>1</a:t>
            </a:r>
            <a:r>
              <a:rPr lang="en-US" altLang="zh-CN" dirty="0"/>
              <a:t>(</a:t>
            </a:r>
            <a:r>
              <a:rPr lang="en-US" altLang="zh-CN" b="1" dirty="0"/>
              <a:t>x</a:t>
            </a:r>
            <a:r>
              <a:rPr lang="en-US" altLang="zh-CN" dirty="0"/>
              <a:t>), </a:t>
            </a:r>
            <a:r>
              <a:rPr lang="en-US" altLang="zh-CN" i="1" dirty="0"/>
              <a:t>f</a:t>
            </a:r>
            <a:r>
              <a:rPr lang="en-US" altLang="zh-CN" baseline="-25000" dirty="0"/>
              <a:t>2</a:t>
            </a:r>
            <a:r>
              <a:rPr lang="en-US" altLang="zh-CN" dirty="0"/>
              <a:t>(</a:t>
            </a:r>
            <a:r>
              <a:rPr lang="en-US" altLang="zh-CN" b="1" dirty="0"/>
              <a:t>x</a:t>
            </a:r>
            <a:r>
              <a:rPr lang="en-US" altLang="zh-CN" dirty="0"/>
              <a:t>),…, </a:t>
            </a:r>
            <a:r>
              <a:rPr lang="en-US" altLang="zh-CN" i="1" dirty="0" err="1"/>
              <a:t>f</a:t>
            </a:r>
            <a:r>
              <a:rPr lang="en-US" altLang="zh-CN" i="1" baseline="-25000" dirty="0" err="1"/>
              <a:t>m</a:t>
            </a:r>
            <a:r>
              <a:rPr lang="en-US" altLang="zh-CN" dirty="0"/>
              <a:t>(</a:t>
            </a:r>
            <a:r>
              <a:rPr lang="en-US" altLang="zh-CN" b="1" dirty="0"/>
              <a:t>x</a:t>
            </a:r>
            <a:r>
              <a:rPr lang="en-US" altLang="zh-CN" dirty="0"/>
              <a:t>) are convex. Then, their nonnegative combination,</a:t>
            </a:r>
          </a:p>
          <a:p>
            <a:pPr algn="just"/>
            <a:endParaRPr lang="en-US" altLang="zh-CN" dirty="0"/>
          </a:p>
          <a:p>
            <a:pPr algn="just"/>
            <a:endParaRPr lang="en-US" altLang="zh-CN" dirty="0"/>
          </a:p>
          <a:p>
            <a:pPr algn="just"/>
            <a:r>
              <a:rPr lang="en-US" altLang="zh-CN" dirty="0"/>
              <a:t>where                             , is also convex.</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666954" cy="2225260"/>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1" name="对象 10">
            <a:extLst>
              <a:ext uri="{FF2B5EF4-FFF2-40B4-BE49-F238E27FC236}">
                <a16:creationId xmlns:a16="http://schemas.microsoft.com/office/drawing/2014/main" id="{AEC97984-7EE1-4126-BF84-DD1F45497750}"/>
              </a:ext>
            </a:extLst>
          </p:cNvPr>
          <p:cNvGraphicFramePr>
            <a:graphicFrameLocks noChangeAspect="1"/>
          </p:cNvGraphicFramePr>
          <p:nvPr>
            <p:extLst>
              <p:ext uri="{D42A27DB-BD31-4B8C-83A1-F6EECF244321}">
                <p14:modId xmlns:p14="http://schemas.microsoft.com/office/powerpoint/2010/main" val="2703302902"/>
              </p:ext>
            </p:extLst>
          </p:nvPr>
        </p:nvGraphicFramePr>
        <p:xfrm>
          <a:off x="3197225" y="2045100"/>
          <a:ext cx="4240213" cy="473075"/>
        </p:xfrm>
        <a:graphic>
          <a:graphicData uri="http://schemas.openxmlformats.org/presentationml/2006/ole">
            <mc:AlternateContent xmlns:mc="http://schemas.openxmlformats.org/markup-compatibility/2006">
              <mc:Choice xmlns:v="urn:schemas-microsoft-com:vml" Requires="v">
                <p:oleObj spid="_x0000_s83444" name="Equation" r:id="rId4" imgW="2565360" imgH="253800" progId="Equation.DSMT4">
                  <p:embed/>
                </p:oleObj>
              </mc:Choice>
              <mc:Fallback>
                <p:oleObj name="Equation" r:id="rId4" imgW="2565360" imgH="253800" progId="Equation.DSMT4">
                  <p:embed/>
                  <p:pic>
                    <p:nvPicPr>
                      <p:cNvPr id="11" name="对象 10">
                        <a:extLst>
                          <a:ext uri="{FF2B5EF4-FFF2-40B4-BE49-F238E27FC236}">
                            <a16:creationId xmlns:a16="http://schemas.microsoft.com/office/drawing/2014/main" id="{AEC97984-7EE1-4126-BF84-DD1F45497750}"/>
                          </a:ext>
                        </a:extLst>
                      </p:cNvPr>
                      <p:cNvPicPr>
                        <a:picLocks noChangeAspect="1" noChangeArrowheads="1"/>
                      </p:cNvPicPr>
                      <p:nvPr/>
                    </p:nvPicPr>
                    <p:blipFill>
                      <a:blip r:embed="rId5"/>
                      <a:srcRect/>
                      <a:stretch>
                        <a:fillRect/>
                      </a:stretch>
                    </p:blipFill>
                    <p:spPr bwMode="auto">
                      <a:xfrm>
                        <a:off x="3197225" y="2045100"/>
                        <a:ext cx="4240213" cy="473075"/>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7DAE31BB-2DF5-4ADC-8136-A5A38149F646}"/>
              </a:ext>
            </a:extLst>
          </p:cNvPr>
          <p:cNvGraphicFramePr>
            <a:graphicFrameLocks noChangeAspect="1"/>
          </p:cNvGraphicFramePr>
          <p:nvPr>
            <p:extLst>
              <p:ext uri="{D42A27DB-BD31-4B8C-83A1-F6EECF244321}">
                <p14:modId xmlns:p14="http://schemas.microsoft.com/office/powerpoint/2010/main" val="1261063588"/>
              </p:ext>
            </p:extLst>
          </p:nvPr>
        </p:nvGraphicFramePr>
        <p:xfrm>
          <a:off x="1850812" y="2609476"/>
          <a:ext cx="2141537" cy="473075"/>
        </p:xfrm>
        <a:graphic>
          <a:graphicData uri="http://schemas.openxmlformats.org/presentationml/2006/ole">
            <mc:AlternateContent xmlns:mc="http://schemas.openxmlformats.org/markup-compatibility/2006">
              <mc:Choice xmlns:v="urn:schemas-microsoft-com:vml" Requires="v">
                <p:oleObj spid="_x0000_s83445" name="Equation" r:id="rId6" imgW="1295280" imgH="253800" progId="Equation.DSMT4">
                  <p:embed/>
                </p:oleObj>
              </mc:Choice>
              <mc:Fallback>
                <p:oleObj name="Equation" r:id="rId6" imgW="1295280" imgH="253800" progId="Equation.DSMT4">
                  <p:embed/>
                  <p:pic>
                    <p:nvPicPr>
                      <p:cNvPr id="11" name="对象 10">
                        <a:extLst>
                          <a:ext uri="{FF2B5EF4-FFF2-40B4-BE49-F238E27FC236}">
                            <a16:creationId xmlns:a16="http://schemas.microsoft.com/office/drawing/2014/main" id="{AEC97984-7EE1-4126-BF84-DD1F45497750}"/>
                          </a:ext>
                        </a:extLst>
                      </p:cNvPr>
                      <p:cNvPicPr>
                        <a:picLocks noChangeAspect="1" noChangeArrowheads="1"/>
                      </p:cNvPicPr>
                      <p:nvPr/>
                    </p:nvPicPr>
                    <p:blipFill>
                      <a:blip r:embed="rId7"/>
                      <a:srcRect/>
                      <a:stretch>
                        <a:fillRect/>
                      </a:stretch>
                    </p:blipFill>
                    <p:spPr bwMode="auto">
                      <a:xfrm>
                        <a:off x="1850812" y="2609476"/>
                        <a:ext cx="2141537" cy="473075"/>
                      </a:xfrm>
                      <a:prstGeom prst="rect">
                        <a:avLst/>
                      </a:prstGeom>
                      <a:noFill/>
                    </p:spPr>
                  </p:pic>
                </p:oleObj>
              </mc:Fallback>
            </mc:AlternateContent>
          </a:graphicData>
        </a:graphic>
      </p:graphicFrame>
      <p:sp>
        <p:nvSpPr>
          <p:cNvPr id="17" name="矩形 16">
            <a:extLst>
              <a:ext uri="{FF2B5EF4-FFF2-40B4-BE49-F238E27FC236}">
                <a16:creationId xmlns:a16="http://schemas.microsoft.com/office/drawing/2014/main" id="{646045D4-C0C1-47EA-8664-5244FE8F6622}"/>
              </a:ext>
            </a:extLst>
          </p:cNvPr>
          <p:cNvSpPr/>
          <p:nvPr/>
        </p:nvSpPr>
        <p:spPr bwMode="auto">
          <a:xfrm>
            <a:off x="7183698" y="3480497"/>
            <a:ext cx="763845" cy="37583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rPr>
              <a:t>Prop. 1,</a:t>
            </a:r>
            <a:endParaRPr kumimoji="0" lang="zh-CN" altLang="en-US" sz="1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01759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12</a:t>
            </a:r>
            <a:r>
              <a:rPr lang="en-US" altLang="zh-CN" dirty="0"/>
              <a:t>:</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475250" cy="156966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Suppose that </a:t>
            </a:r>
            <a:r>
              <a:rPr lang="en-US" altLang="zh-CN" i="1" dirty="0"/>
              <a:t>f</a:t>
            </a:r>
            <a:r>
              <a:rPr lang="en-US" altLang="zh-CN" baseline="-25000" dirty="0"/>
              <a:t>1</a:t>
            </a:r>
            <a:r>
              <a:rPr lang="en-US" altLang="zh-CN" dirty="0"/>
              <a:t>(</a:t>
            </a:r>
            <a:r>
              <a:rPr lang="en-US" altLang="zh-CN" b="1" dirty="0"/>
              <a:t>x</a:t>
            </a:r>
            <a:r>
              <a:rPr lang="en-US" altLang="zh-CN" dirty="0"/>
              <a:t>), </a:t>
            </a:r>
            <a:r>
              <a:rPr lang="en-US" altLang="zh-CN" i="1" dirty="0"/>
              <a:t>f</a:t>
            </a:r>
            <a:r>
              <a:rPr lang="en-US" altLang="zh-CN" baseline="-25000" dirty="0"/>
              <a:t>2</a:t>
            </a:r>
            <a:r>
              <a:rPr lang="en-US" altLang="zh-CN" dirty="0"/>
              <a:t>(</a:t>
            </a:r>
            <a:r>
              <a:rPr lang="en-US" altLang="zh-CN" b="1" dirty="0"/>
              <a:t>x</a:t>
            </a:r>
            <a:r>
              <a:rPr lang="en-US" altLang="zh-CN" dirty="0"/>
              <a:t>),…, </a:t>
            </a:r>
            <a:r>
              <a:rPr lang="en-US" altLang="zh-CN" i="1" dirty="0" err="1"/>
              <a:t>f</a:t>
            </a:r>
            <a:r>
              <a:rPr lang="en-US" altLang="zh-CN" i="1" baseline="-25000" dirty="0" err="1"/>
              <a:t>m</a:t>
            </a:r>
            <a:r>
              <a:rPr lang="en-US" altLang="zh-CN" dirty="0"/>
              <a:t>(</a:t>
            </a:r>
            <a:r>
              <a:rPr lang="en-US" altLang="zh-CN" b="1" dirty="0"/>
              <a:t>x</a:t>
            </a:r>
            <a:r>
              <a:rPr lang="en-US" altLang="zh-CN" dirty="0"/>
              <a:t>) are concave. Then, their nonnegative combination,</a:t>
            </a:r>
          </a:p>
          <a:p>
            <a:pPr algn="just"/>
            <a:endParaRPr lang="en-US" altLang="zh-CN" dirty="0"/>
          </a:p>
          <a:p>
            <a:pPr algn="just"/>
            <a:endParaRPr lang="en-US" altLang="zh-CN" dirty="0"/>
          </a:p>
          <a:p>
            <a:pPr algn="just"/>
            <a:r>
              <a:rPr lang="en-US" altLang="zh-CN" dirty="0"/>
              <a:t>where                             , is also concave.</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666954" cy="2225260"/>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1" name="对象 10">
            <a:extLst>
              <a:ext uri="{FF2B5EF4-FFF2-40B4-BE49-F238E27FC236}">
                <a16:creationId xmlns:a16="http://schemas.microsoft.com/office/drawing/2014/main" id="{AEC97984-7EE1-4126-BF84-DD1F45497750}"/>
              </a:ext>
            </a:extLst>
          </p:cNvPr>
          <p:cNvGraphicFramePr>
            <a:graphicFrameLocks noChangeAspect="1"/>
          </p:cNvGraphicFramePr>
          <p:nvPr/>
        </p:nvGraphicFramePr>
        <p:xfrm>
          <a:off x="3197225" y="2045100"/>
          <a:ext cx="4240213" cy="473075"/>
        </p:xfrm>
        <a:graphic>
          <a:graphicData uri="http://schemas.openxmlformats.org/presentationml/2006/ole">
            <mc:AlternateContent xmlns:mc="http://schemas.openxmlformats.org/markup-compatibility/2006">
              <mc:Choice xmlns:v="urn:schemas-microsoft-com:vml" Requires="v">
                <p:oleObj spid="_x0000_s84456" name="Equation" r:id="rId3" imgW="2565360" imgH="253800" progId="Equation.DSMT4">
                  <p:embed/>
                </p:oleObj>
              </mc:Choice>
              <mc:Fallback>
                <p:oleObj name="Equation" r:id="rId3" imgW="2565360" imgH="253800" progId="Equation.DSMT4">
                  <p:embed/>
                  <p:pic>
                    <p:nvPicPr>
                      <p:cNvPr id="11" name="对象 10">
                        <a:extLst>
                          <a:ext uri="{FF2B5EF4-FFF2-40B4-BE49-F238E27FC236}">
                            <a16:creationId xmlns:a16="http://schemas.microsoft.com/office/drawing/2014/main" id="{AEC97984-7EE1-4126-BF84-DD1F45497750}"/>
                          </a:ext>
                        </a:extLst>
                      </p:cNvPr>
                      <p:cNvPicPr>
                        <a:picLocks noChangeAspect="1" noChangeArrowheads="1"/>
                      </p:cNvPicPr>
                      <p:nvPr/>
                    </p:nvPicPr>
                    <p:blipFill>
                      <a:blip r:embed="rId4"/>
                      <a:srcRect/>
                      <a:stretch>
                        <a:fillRect/>
                      </a:stretch>
                    </p:blipFill>
                    <p:spPr bwMode="auto">
                      <a:xfrm>
                        <a:off x="3197225" y="2045100"/>
                        <a:ext cx="4240213" cy="473075"/>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7DAE31BB-2DF5-4ADC-8136-A5A38149F646}"/>
              </a:ext>
            </a:extLst>
          </p:cNvPr>
          <p:cNvGraphicFramePr>
            <a:graphicFrameLocks noChangeAspect="1"/>
          </p:cNvGraphicFramePr>
          <p:nvPr/>
        </p:nvGraphicFramePr>
        <p:xfrm>
          <a:off x="1850812" y="2609476"/>
          <a:ext cx="2141537" cy="473075"/>
        </p:xfrm>
        <a:graphic>
          <a:graphicData uri="http://schemas.openxmlformats.org/presentationml/2006/ole">
            <mc:AlternateContent xmlns:mc="http://schemas.openxmlformats.org/markup-compatibility/2006">
              <mc:Choice xmlns:v="urn:schemas-microsoft-com:vml" Requires="v">
                <p:oleObj spid="_x0000_s84457" name="Equation" r:id="rId5" imgW="1295280" imgH="253800" progId="Equation.DSMT4">
                  <p:embed/>
                </p:oleObj>
              </mc:Choice>
              <mc:Fallback>
                <p:oleObj name="Equation" r:id="rId5" imgW="1295280" imgH="253800" progId="Equation.DSMT4">
                  <p:embed/>
                  <p:pic>
                    <p:nvPicPr>
                      <p:cNvPr id="12" name="对象 11">
                        <a:extLst>
                          <a:ext uri="{FF2B5EF4-FFF2-40B4-BE49-F238E27FC236}">
                            <a16:creationId xmlns:a16="http://schemas.microsoft.com/office/drawing/2014/main" id="{7DAE31BB-2DF5-4ADC-8136-A5A38149F646}"/>
                          </a:ext>
                        </a:extLst>
                      </p:cNvPr>
                      <p:cNvPicPr>
                        <a:picLocks noChangeAspect="1" noChangeArrowheads="1"/>
                      </p:cNvPicPr>
                      <p:nvPr/>
                    </p:nvPicPr>
                    <p:blipFill>
                      <a:blip r:embed="rId6"/>
                      <a:srcRect/>
                      <a:stretch>
                        <a:fillRect/>
                      </a:stretch>
                    </p:blipFill>
                    <p:spPr bwMode="auto">
                      <a:xfrm>
                        <a:off x="1850812" y="2609476"/>
                        <a:ext cx="2141537" cy="473075"/>
                      </a:xfrm>
                      <a:prstGeom prst="rect">
                        <a:avLst/>
                      </a:prstGeom>
                      <a:noFill/>
                    </p:spPr>
                  </p:pic>
                </p:oleObj>
              </mc:Fallback>
            </mc:AlternateContent>
          </a:graphicData>
        </a:graphic>
      </p:graphicFrame>
      <p:grpSp>
        <p:nvGrpSpPr>
          <p:cNvPr id="10" name="Group 14">
            <a:extLst>
              <a:ext uri="{FF2B5EF4-FFF2-40B4-BE49-F238E27FC236}">
                <a16:creationId xmlns:a16="http://schemas.microsoft.com/office/drawing/2014/main" id="{7FC7B8EA-AE53-4124-B0C5-B41B725B070D}"/>
              </a:ext>
            </a:extLst>
          </p:cNvPr>
          <p:cNvGrpSpPr>
            <a:grpSpLocks/>
          </p:cNvGrpSpPr>
          <p:nvPr/>
        </p:nvGrpSpPr>
        <p:grpSpPr bwMode="auto">
          <a:xfrm>
            <a:off x="3811937" y="3468811"/>
            <a:ext cx="3886200" cy="2057400"/>
            <a:chOff x="2928" y="1488"/>
            <a:chExt cx="2448" cy="1296"/>
          </a:xfrm>
        </p:grpSpPr>
        <p:pic>
          <p:nvPicPr>
            <p:cNvPr id="13" name="Picture 12">
              <a:extLst>
                <a:ext uri="{FF2B5EF4-FFF2-40B4-BE49-F238E27FC236}">
                  <a16:creationId xmlns:a16="http://schemas.microsoft.com/office/drawing/2014/main" id="{8453F461-A541-4ED0-AC7A-917593B429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 y="1488"/>
              <a:ext cx="744" cy="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AutoShape 13">
              <a:extLst>
                <a:ext uri="{FF2B5EF4-FFF2-40B4-BE49-F238E27FC236}">
                  <a16:creationId xmlns:a16="http://schemas.microsoft.com/office/drawing/2014/main" id="{6123F5AC-E91B-4960-AC35-AC265538050C}"/>
                </a:ext>
              </a:extLst>
            </p:cNvPr>
            <p:cNvSpPr>
              <a:spLocks noChangeArrowheads="1"/>
            </p:cNvSpPr>
            <p:nvPr/>
          </p:nvSpPr>
          <p:spPr bwMode="auto">
            <a:xfrm>
              <a:off x="2928" y="2256"/>
              <a:ext cx="2448" cy="528"/>
            </a:xfrm>
            <a:prstGeom prst="cloudCallout">
              <a:avLst>
                <a:gd name="adj1" fmla="val -60949"/>
                <a:gd name="adj2" fmla="val -59093"/>
              </a:avLst>
            </a:prstGeom>
            <a:solidFill>
              <a:srgbClr val="99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pPr>
              <a:r>
                <a:rPr lang="en-US" altLang="zh-CN" sz="2600" i="1">
                  <a:solidFill>
                    <a:srgbClr val="FFFF00"/>
                  </a:solidFill>
                  <a:latin typeface="Times New Roman" panose="02020603050405020304" pitchFamily="18" charset="0"/>
                  <a:ea typeface="宋体" panose="02010600030101010101" pitchFamily="2" charset="-122"/>
                </a:rPr>
                <a:t>How to prove?</a:t>
              </a:r>
            </a:p>
          </p:txBody>
        </p:sp>
      </p:grpSp>
    </p:spTree>
    <p:extLst>
      <p:ext uri="{BB962C8B-B14F-4D97-AF65-F5344CB8AC3E}">
        <p14:creationId xmlns:p14="http://schemas.microsoft.com/office/powerpoint/2010/main" val="3397438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functions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8" y="895528"/>
            <a:ext cx="4360489"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10</a:t>
            </a:r>
            <a:r>
              <a:rPr lang="en-US" altLang="zh-CN" dirty="0"/>
              <a:t>: Quadratic function</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7" y="1485597"/>
            <a:ext cx="10284180" cy="156966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A function                       of the following form,</a:t>
            </a:r>
          </a:p>
          <a:p>
            <a:pPr algn="just"/>
            <a:endParaRPr lang="en-US" altLang="zh-CN" dirty="0"/>
          </a:p>
          <a:p>
            <a:pPr algn="just"/>
            <a:endParaRPr lang="en-US" altLang="zh-CN" dirty="0"/>
          </a:p>
          <a:p>
            <a:pPr algn="just"/>
            <a:r>
              <a:rPr lang="en-US" altLang="zh-CN" dirty="0"/>
              <a:t>where              is a symmetric matrix and             , is called a </a:t>
            </a:r>
            <a:r>
              <a:rPr lang="en-US" altLang="zh-CN" b="1" dirty="0">
                <a:solidFill>
                  <a:srgbClr val="C00000"/>
                </a:solidFill>
              </a:rPr>
              <a:t>quadratic function</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2197963"/>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2" name="Rectangle 5">
            <a:extLst>
              <a:ext uri="{FF2B5EF4-FFF2-40B4-BE49-F238E27FC236}">
                <a16:creationId xmlns:a16="http://schemas.microsoft.com/office/drawing/2014/main" id="{292B5FFD-6723-45B2-858E-0B9A89576F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6F5484AF-35FB-496D-ADB9-E19EDB6516F1}"/>
              </a:ext>
            </a:extLst>
          </p:cNvPr>
          <p:cNvGraphicFramePr>
            <a:graphicFrameLocks noChangeAspect="1"/>
          </p:cNvGraphicFramePr>
          <p:nvPr>
            <p:extLst>
              <p:ext uri="{D42A27DB-BD31-4B8C-83A1-F6EECF244321}">
                <p14:modId xmlns:p14="http://schemas.microsoft.com/office/powerpoint/2010/main" val="2717828086"/>
              </p:ext>
            </p:extLst>
          </p:nvPr>
        </p:nvGraphicFramePr>
        <p:xfrm>
          <a:off x="2422406" y="1501480"/>
          <a:ext cx="1595437" cy="473075"/>
        </p:xfrm>
        <a:graphic>
          <a:graphicData uri="http://schemas.openxmlformats.org/presentationml/2006/ole">
            <mc:AlternateContent xmlns:mc="http://schemas.openxmlformats.org/markup-compatibility/2006">
              <mc:Choice xmlns:v="urn:schemas-microsoft-com:vml" Requires="v">
                <p:oleObj spid="_x0000_s115905" name="Equation" r:id="rId3" imgW="965160" imgH="253800" progId="Equation.DSMT4">
                  <p:embed/>
                </p:oleObj>
              </mc:Choice>
              <mc:Fallback>
                <p:oleObj name="Equation" r:id="rId3" imgW="965160" imgH="253800" progId="Equation.DSMT4">
                  <p:embed/>
                  <p:pic>
                    <p:nvPicPr>
                      <p:cNvPr id="11" name="对象 10">
                        <a:extLst>
                          <a:ext uri="{FF2B5EF4-FFF2-40B4-BE49-F238E27FC236}">
                            <a16:creationId xmlns:a16="http://schemas.microsoft.com/office/drawing/2014/main" id="{AEC97984-7EE1-4126-BF84-DD1F45497750}"/>
                          </a:ext>
                        </a:extLst>
                      </p:cNvPr>
                      <p:cNvPicPr>
                        <a:picLocks noChangeAspect="1" noChangeArrowheads="1"/>
                      </p:cNvPicPr>
                      <p:nvPr/>
                    </p:nvPicPr>
                    <p:blipFill>
                      <a:blip r:embed="rId4"/>
                      <a:srcRect/>
                      <a:stretch>
                        <a:fillRect/>
                      </a:stretch>
                    </p:blipFill>
                    <p:spPr bwMode="auto">
                      <a:xfrm>
                        <a:off x="2422406" y="1501480"/>
                        <a:ext cx="1595437" cy="473075"/>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DA92B373-3654-41FE-B1FA-8A56A94166DA}"/>
              </a:ext>
            </a:extLst>
          </p:cNvPr>
          <p:cNvGraphicFramePr>
            <a:graphicFrameLocks noChangeAspect="1"/>
          </p:cNvGraphicFramePr>
          <p:nvPr>
            <p:extLst>
              <p:ext uri="{D42A27DB-BD31-4B8C-83A1-F6EECF244321}">
                <p14:modId xmlns:p14="http://schemas.microsoft.com/office/powerpoint/2010/main" val="3552352130"/>
              </p:ext>
            </p:extLst>
          </p:nvPr>
        </p:nvGraphicFramePr>
        <p:xfrm>
          <a:off x="4309631" y="1937622"/>
          <a:ext cx="2737163" cy="711662"/>
        </p:xfrm>
        <a:graphic>
          <a:graphicData uri="http://schemas.openxmlformats.org/presentationml/2006/ole">
            <mc:AlternateContent xmlns:mc="http://schemas.openxmlformats.org/markup-compatibility/2006">
              <mc:Choice xmlns:v="urn:schemas-microsoft-com:vml" Requires="v">
                <p:oleObj spid="_x0000_s115906" name="Equation" r:id="rId5" imgW="1524000" imgH="393700" progId="Equation.DSMT4">
                  <p:embed/>
                </p:oleObj>
              </mc:Choice>
              <mc:Fallback>
                <p:oleObj name="Equation" r:id="rId5" imgW="1524000" imgH="3937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9631" y="1937622"/>
                        <a:ext cx="2737163" cy="711662"/>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BA5DD94A-8054-46E1-A47E-2FF6CD3AFE2B}"/>
              </a:ext>
            </a:extLst>
          </p:cNvPr>
          <p:cNvGraphicFramePr>
            <a:graphicFrameLocks noChangeAspect="1"/>
          </p:cNvGraphicFramePr>
          <p:nvPr>
            <p:extLst>
              <p:ext uri="{D42A27DB-BD31-4B8C-83A1-F6EECF244321}">
                <p14:modId xmlns:p14="http://schemas.microsoft.com/office/powerpoint/2010/main" val="339105210"/>
              </p:ext>
            </p:extLst>
          </p:nvPr>
        </p:nvGraphicFramePr>
        <p:xfrm>
          <a:off x="1804538" y="2639159"/>
          <a:ext cx="1004888" cy="344487"/>
        </p:xfrm>
        <a:graphic>
          <a:graphicData uri="http://schemas.openxmlformats.org/presentationml/2006/ole">
            <mc:AlternateContent xmlns:mc="http://schemas.openxmlformats.org/markup-compatibility/2006">
              <mc:Choice xmlns:v="urn:schemas-microsoft-com:vml" Requires="v">
                <p:oleObj spid="_x0000_s115907" name="Equation" r:id="rId7" imgW="558720" imgH="190440" progId="Equation.DSMT4">
                  <p:embed/>
                </p:oleObj>
              </mc:Choice>
              <mc:Fallback>
                <p:oleObj name="Equation" r:id="rId7" imgW="558720" imgH="190440" progId="Equation.DSMT4">
                  <p:embed/>
                  <p:pic>
                    <p:nvPicPr>
                      <p:cNvPr id="4" name="对象 3">
                        <a:extLst>
                          <a:ext uri="{FF2B5EF4-FFF2-40B4-BE49-F238E27FC236}">
                            <a16:creationId xmlns:a16="http://schemas.microsoft.com/office/drawing/2014/main" id="{DA92B373-3654-41FE-B1FA-8A56A94166DA}"/>
                          </a:ext>
                        </a:extLst>
                      </p:cNvPr>
                      <p:cNvPicPr>
                        <a:picLocks noChangeAspect="1" noChangeArrowheads="1"/>
                      </p:cNvPicPr>
                      <p:nvPr/>
                    </p:nvPicPr>
                    <p:blipFill>
                      <a:blip r:embed="rId8"/>
                      <a:srcRect/>
                      <a:stretch>
                        <a:fillRect/>
                      </a:stretch>
                    </p:blipFill>
                    <p:spPr bwMode="auto">
                      <a:xfrm>
                        <a:off x="1804538" y="2639159"/>
                        <a:ext cx="1004888" cy="344487"/>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0FA71360-3E3B-43D9-9FF8-55571B3C77ED}"/>
              </a:ext>
            </a:extLst>
          </p:cNvPr>
          <p:cNvGraphicFramePr>
            <a:graphicFrameLocks noChangeAspect="1"/>
          </p:cNvGraphicFramePr>
          <p:nvPr>
            <p:extLst>
              <p:ext uri="{D42A27DB-BD31-4B8C-83A1-F6EECF244321}">
                <p14:modId xmlns:p14="http://schemas.microsoft.com/office/powerpoint/2010/main" val="3131453455"/>
              </p:ext>
            </p:extLst>
          </p:nvPr>
        </p:nvGraphicFramePr>
        <p:xfrm>
          <a:off x="6078326" y="2617880"/>
          <a:ext cx="936625" cy="414337"/>
        </p:xfrm>
        <a:graphic>
          <a:graphicData uri="http://schemas.openxmlformats.org/presentationml/2006/ole">
            <mc:AlternateContent xmlns:mc="http://schemas.openxmlformats.org/markup-compatibility/2006">
              <mc:Choice xmlns:v="urn:schemas-microsoft-com:vml" Requires="v">
                <p:oleObj spid="_x0000_s115908" name="Equation" r:id="rId9" imgW="520560" imgH="228600" progId="Equation.DSMT4">
                  <p:embed/>
                </p:oleObj>
              </mc:Choice>
              <mc:Fallback>
                <p:oleObj name="Equation" r:id="rId9" imgW="520560" imgH="228600" progId="Equation.DSMT4">
                  <p:embed/>
                  <p:pic>
                    <p:nvPicPr>
                      <p:cNvPr id="13" name="对象 12">
                        <a:extLst>
                          <a:ext uri="{FF2B5EF4-FFF2-40B4-BE49-F238E27FC236}">
                            <a16:creationId xmlns:a16="http://schemas.microsoft.com/office/drawing/2014/main" id="{BA5DD94A-8054-46E1-A47E-2FF6CD3AFE2B}"/>
                          </a:ext>
                        </a:extLst>
                      </p:cNvPr>
                      <p:cNvPicPr>
                        <a:picLocks noChangeAspect="1" noChangeArrowheads="1"/>
                      </p:cNvPicPr>
                      <p:nvPr/>
                    </p:nvPicPr>
                    <p:blipFill>
                      <a:blip r:embed="rId10"/>
                      <a:srcRect/>
                      <a:stretch>
                        <a:fillRect/>
                      </a:stretch>
                    </p:blipFill>
                    <p:spPr bwMode="auto">
                      <a:xfrm>
                        <a:off x="6078326" y="2617880"/>
                        <a:ext cx="936625" cy="414337"/>
                      </a:xfrm>
                      <a:prstGeom prst="rect">
                        <a:avLst/>
                      </a:prstGeom>
                      <a:noFill/>
                    </p:spPr>
                  </p:pic>
                </p:oleObj>
              </mc:Fallback>
            </mc:AlternateContent>
          </a:graphicData>
        </a:graphic>
      </p:graphicFrame>
      <p:sp>
        <p:nvSpPr>
          <p:cNvPr id="15" name="文本框 14">
            <a:extLst>
              <a:ext uri="{FF2B5EF4-FFF2-40B4-BE49-F238E27FC236}">
                <a16:creationId xmlns:a16="http://schemas.microsoft.com/office/drawing/2014/main" id="{08C3A977-F55E-475E-970D-EC06EE66B597}"/>
              </a:ext>
            </a:extLst>
          </p:cNvPr>
          <p:cNvSpPr txBox="1"/>
          <p:nvPr/>
        </p:nvSpPr>
        <p:spPr>
          <a:xfrm>
            <a:off x="8548717" y="2039439"/>
            <a:ext cx="1437674" cy="461665"/>
          </a:xfrm>
          <a:prstGeom prst="rect">
            <a:avLst/>
          </a:prstGeom>
          <a:noFill/>
        </p:spPr>
        <p:txBody>
          <a:bodyPr wrap="square" rtlCol="0">
            <a:spAutoFit/>
          </a:bodyPr>
          <a:lstStyle/>
          <a:p>
            <a:r>
              <a:rPr lang="en-US" altLang="zh-CN" dirty="0"/>
              <a:t>(</a:t>
            </a:r>
            <a:r>
              <a:rPr lang="en-US" altLang="zh-CN" b="1" dirty="0"/>
              <a:t>Eq. 2</a:t>
            </a:r>
            <a:r>
              <a:rPr lang="en-US" altLang="zh-CN" dirty="0"/>
              <a:t>)</a:t>
            </a:r>
            <a:endParaRPr lang="zh-CN" altLang="en-US" dirty="0"/>
          </a:p>
        </p:txBody>
      </p:sp>
      <p:sp>
        <p:nvSpPr>
          <p:cNvPr id="16" name="文本框 1">
            <a:extLst>
              <a:ext uri="{FF2B5EF4-FFF2-40B4-BE49-F238E27FC236}">
                <a16:creationId xmlns:a16="http://schemas.microsoft.com/office/drawing/2014/main" id="{06F30C56-A040-4770-9827-BEF48A70137B}"/>
              </a:ext>
            </a:extLst>
          </p:cNvPr>
          <p:cNvSpPr txBox="1"/>
          <p:nvPr/>
        </p:nvSpPr>
        <p:spPr>
          <a:xfrm>
            <a:off x="704543" y="3258196"/>
            <a:ext cx="7612982"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It can be verified that the Hessian matrix of </a:t>
            </a:r>
            <a:r>
              <a:rPr lang="en-US" altLang="zh-CN" i="1" dirty="0"/>
              <a:t>f</a:t>
            </a:r>
            <a:r>
              <a:rPr lang="en-US" altLang="zh-CN" dirty="0"/>
              <a:t>(</a:t>
            </a:r>
            <a:r>
              <a:rPr lang="en-US" altLang="zh-CN" b="1" dirty="0"/>
              <a:t>x</a:t>
            </a:r>
            <a:r>
              <a:rPr lang="en-US" altLang="zh-CN" dirty="0"/>
              <a:t>) in Eq. 2 is</a:t>
            </a:r>
            <a:endParaRPr lang="zh-CN" altLang="en-US" dirty="0"/>
          </a:p>
        </p:txBody>
      </p:sp>
      <p:graphicFrame>
        <p:nvGraphicFramePr>
          <p:cNvPr id="17" name="对象 16">
            <a:extLst>
              <a:ext uri="{FF2B5EF4-FFF2-40B4-BE49-F238E27FC236}">
                <a16:creationId xmlns:a16="http://schemas.microsoft.com/office/drawing/2014/main" id="{143E9826-78C9-4E8A-BB27-206FC2B54A81}"/>
              </a:ext>
            </a:extLst>
          </p:cNvPr>
          <p:cNvGraphicFramePr>
            <a:graphicFrameLocks noChangeAspect="1"/>
          </p:cNvGraphicFramePr>
          <p:nvPr>
            <p:extLst>
              <p:ext uri="{D42A27DB-BD31-4B8C-83A1-F6EECF244321}">
                <p14:modId xmlns:p14="http://schemas.microsoft.com/office/powerpoint/2010/main" val="461528971"/>
              </p:ext>
            </p:extLst>
          </p:nvPr>
        </p:nvGraphicFramePr>
        <p:xfrm>
          <a:off x="8013227" y="3312048"/>
          <a:ext cx="1412875" cy="458788"/>
        </p:xfrm>
        <a:graphic>
          <a:graphicData uri="http://schemas.openxmlformats.org/presentationml/2006/ole">
            <mc:AlternateContent xmlns:mc="http://schemas.openxmlformats.org/markup-compatibility/2006">
              <mc:Choice xmlns:v="urn:schemas-microsoft-com:vml" Requires="v">
                <p:oleObj spid="_x0000_s115909" name="Equation" r:id="rId11" imgW="787320" imgH="253800" progId="Equation.DSMT4">
                  <p:embed/>
                </p:oleObj>
              </mc:Choice>
              <mc:Fallback>
                <p:oleObj name="Equation" r:id="rId11" imgW="787320" imgH="253800" progId="Equation.DSMT4">
                  <p:embed/>
                  <p:pic>
                    <p:nvPicPr>
                      <p:cNvPr id="4" name="对象 3">
                        <a:extLst>
                          <a:ext uri="{FF2B5EF4-FFF2-40B4-BE49-F238E27FC236}">
                            <a16:creationId xmlns:a16="http://schemas.microsoft.com/office/drawing/2014/main" id="{DA92B373-3654-41FE-B1FA-8A56A94166DA}"/>
                          </a:ext>
                        </a:extLst>
                      </p:cNvPr>
                      <p:cNvPicPr>
                        <a:picLocks noChangeAspect="1" noChangeArrowheads="1"/>
                      </p:cNvPicPr>
                      <p:nvPr/>
                    </p:nvPicPr>
                    <p:blipFill>
                      <a:blip r:embed="rId12"/>
                      <a:srcRect/>
                      <a:stretch>
                        <a:fillRect/>
                      </a:stretch>
                    </p:blipFill>
                    <p:spPr bwMode="auto">
                      <a:xfrm>
                        <a:off x="8013227" y="3312048"/>
                        <a:ext cx="1412875" cy="458788"/>
                      </a:xfrm>
                      <a:prstGeom prst="rect">
                        <a:avLst/>
                      </a:prstGeom>
                      <a:noFill/>
                    </p:spPr>
                  </p:pic>
                </p:oleObj>
              </mc:Fallback>
            </mc:AlternateContent>
          </a:graphicData>
        </a:graphic>
      </p:graphicFrame>
      <p:sp>
        <p:nvSpPr>
          <p:cNvPr id="18" name="箭头: 下 17">
            <a:extLst>
              <a:ext uri="{FF2B5EF4-FFF2-40B4-BE49-F238E27FC236}">
                <a16:creationId xmlns:a16="http://schemas.microsoft.com/office/drawing/2014/main" id="{55DBF1FC-997C-4A20-9D8E-32314439FC5E}"/>
              </a:ext>
            </a:extLst>
          </p:cNvPr>
          <p:cNvSpPr/>
          <p:nvPr/>
        </p:nvSpPr>
        <p:spPr bwMode="auto">
          <a:xfrm>
            <a:off x="5320478" y="3719861"/>
            <a:ext cx="282844" cy="597592"/>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9" name="文本框 1">
            <a:extLst>
              <a:ext uri="{FF2B5EF4-FFF2-40B4-BE49-F238E27FC236}">
                <a16:creationId xmlns:a16="http://schemas.microsoft.com/office/drawing/2014/main" id="{47D390E1-880F-4F9B-BFA2-BB3C36FB273B}"/>
              </a:ext>
            </a:extLst>
          </p:cNvPr>
          <p:cNvSpPr txBox="1"/>
          <p:nvPr/>
        </p:nvSpPr>
        <p:spPr>
          <a:xfrm>
            <a:off x="1298393" y="4352292"/>
            <a:ext cx="8465587" cy="1200329"/>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According to Prop. 7, if </a:t>
            </a:r>
            <a:r>
              <a:rPr lang="en-US" altLang="zh-CN" i="1" dirty="0"/>
              <a:t>P</a:t>
            </a:r>
            <a:r>
              <a:rPr lang="en-US" altLang="zh-CN" dirty="0"/>
              <a:t> is positive semidefinite, </a:t>
            </a:r>
            <a:r>
              <a:rPr lang="en-US" altLang="zh-CN" i="1" dirty="0"/>
              <a:t>f</a:t>
            </a:r>
            <a:r>
              <a:rPr lang="en-US" altLang="zh-CN" dirty="0"/>
              <a:t>(</a:t>
            </a:r>
            <a:r>
              <a:rPr lang="en-US" altLang="zh-CN" b="1" dirty="0"/>
              <a:t>x</a:t>
            </a:r>
            <a:r>
              <a:rPr lang="en-US" altLang="zh-CN" dirty="0"/>
              <a:t>) is convex</a:t>
            </a:r>
          </a:p>
          <a:p>
            <a:r>
              <a:rPr lang="en-US" altLang="zh-CN" dirty="0"/>
              <a:t>According to Prop. 8, if </a:t>
            </a:r>
            <a:r>
              <a:rPr lang="en-US" altLang="zh-CN" i="1" dirty="0"/>
              <a:t>P</a:t>
            </a:r>
            <a:r>
              <a:rPr lang="en-US" altLang="zh-CN" dirty="0"/>
              <a:t> is positive definite, </a:t>
            </a:r>
            <a:r>
              <a:rPr lang="en-US" altLang="zh-CN" i="1" dirty="0"/>
              <a:t>f</a:t>
            </a:r>
            <a:r>
              <a:rPr lang="en-US" altLang="zh-CN" dirty="0"/>
              <a:t>(</a:t>
            </a:r>
            <a:r>
              <a:rPr lang="en-US" altLang="zh-CN" b="1" dirty="0"/>
              <a:t>x</a:t>
            </a:r>
            <a:r>
              <a:rPr lang="en-US" altLang="zh-CN" dirty="0"/>
              <a:t>) is strictly convex</a:t>
            </a:r>
          </a:p>
          <a:p>
            <a:endParaRPr lang="zh-CN" altLang="en-US" dirty="0"/>
          </a:p>
        </p:txBody>
      </p:sp>
    </p:spTree>
    <p:extLst>
      <p:ext uri="{BB962C8B-B14F-4D97-AF65-F5344CB8AC3E}">
        <p14:creationId xmlns:p14="http://schemas.microsoft.com/office/powerpoint/2010/main" val="2432942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30275" y="76200"/>
            <a:ext cx="8153400" cy="838200"/>
          </a:xfrm>
        </p:spPr>
        <p:txBody>
          <a:bodyPr/>
          <a:lstStyle/>
          <a:p>
            <a:r>
              <a:rPr lang="en-US" altLang="zh-CN" sz="3000" dirty="0">
                <a:ea typeface="楷体" panose="02010609060101010101" pitchFamily="49" charset="-122"/>
                <a:cs typeface="Calibri" panose="020F0502020204030204" pitchFamily="34" charset="0"/>
              </a:rPr>
              <a:t>Outline</a:t>
            </a:r>
            <a:endParaRPr lang="zh-CN" altLang="en-US" sz="3000" dirty="0">
              <a:ea typeface="楷体" panose="02010609060101010101" pitchFamily="49" charset="-122"/>
              <a:cs typeface="Calibri" panose="020F0502020204030204" pitchFamily="34" charset="0"/>
            </a:endParaRPr>
          </a:p>
        </p:txBody>
      </p:sp>
      <p:sp>
        <p:nvSpPr>
          <p:cNvPr id="14339" name="Rectangle 3"/>
          <p:cNvSpPr txBox="1">
            <a:spLocks noChangeArrowheads="1"/>
          </p:cNvSpPr>
          <p:nvPr/>
        </p:nvSpPr>
        <p:spPr bwMode="auto">
          <a:xfrm>
            <a:off x="572294" y="931866"/>
            <a:ext cx="8869362" cy="460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buFontTx/>
              <a:buChar char="•"/>
              <a:defRPr/>
            </a:pPr>
            <a:r>
              <a:rPr lang="en-US" altLang="zh-CN" sz="2800"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functions</a:t>
            </a:r>
          </a:p>
          <a:p>
            <a:pPr lvl="2">
              <a:spcBef>
                <a:spcPct val="20000"/>
              </a:spcBef>
              <a:buFontTx/>
              <a:buChar char="•"/>
              <a:defRPr/>
            </a:pPr>
            <a:r>
              <a:rPr lang="en-US" altLang="zh-CN"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sets and affine sets</a:t>
            </a:r>
          </a:p>
          <a:p>
            <a:pPr lvl="2">
              <a:spcBef>
                <a:spcPct val="20000"/>
              </a:spcBef>
              <a:buFontTx/>
              <a:buChar char="•"/>
              <a:defRPr/>
            </a:pPr>
            <a:r>
              <a:rPr lang="en-US" altLang="zh-CN"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functions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Optimization problems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Convex optimization problems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Duality</a:t>
            </a:r>
          </a:p>
        </p:txBody>
      </p:sp>
    </p:spTree>
    <p:extLst>
      <p:ext uri="{BB962C8B-B14F-4D97-AF65-F5344CB8AC3E}">
        <p14:creationId xmlns:p14="http://schemas.microsoft.com/office/powerpoint/2010/main" val="1060979736"/>
      </p:ext>
    </p:extLst>
  </p:cSld>
  <p:clrMapOvr>
    <a:masterClrMapping/>
  </p:clrMapOvr>
  <p:transition advTm="1252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30275" y="76200"/>
            <a:ext cx="8153400" cy="838200"/>
          </a:xfrm>
        </p:spPr>
        <p:txBody>
          <a:bodyPr/>
          <a:lstStyle/>
          <a:p>
            <a:r>
              <a:rPr lang="en-US" altLang="zh-CN" sz="3000" dirty="0">
                <a:ea typeface="楷体" panose="02010609060101010101" pitchFamily="49" charset="-122"/>
                <a:cs typeface="Calibri" panose="020F0502020204030204" pitchFamily="34" charset="0"/>
              </a:rPr>
              <a:t>Outline</a:t>
            </a:r>
            <a:endParaRPr lang="zh-CN" altLang="en-US" sz="3000" dirty="0">
              <a:ea typeface="楷体" panose="02010609060101010101" pitchFamily="49" charset="-122"/>
              <a:cs typeface="Calibri" panose="020F0502020204030204" pitchFamily="34" charset="0"/>
            </a:endParaRPr>
          </a:p>
        </p:txBody>
      </p:sp>
      <p:sp>
        <p:nvSpPr>
          <p:cNvPr id="14339" name="Rectangle 3"/>
          <p:cNvSpPr txBox="1">
            <a:spLocks noChangeArrowheads="1"/>
          </p:cNvSpPr>
          <p:nvPr/>
        </p:nvSpPr>
        <p:spPr bwMode="auto">
          <a:xfrm>
            <a:off x="572294" y="931866"/>
            <a:ext cx="8869362" cy="460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Convex functions</a:t>
            </a:r>
          </a:p>
          <a:p>
            <a:pPr lvl="2">
              <a:spcBef>
                <a:spcPct val="20000"/>
              </a:spcBef>
              <a:buFontTx/>
              <a:buChar char="•"/>
              <a:defRPr/>
            </a:pPr>
            <a:r>
              <a:rPr lang="en-US" altLang="zh-CN" dirty="0">
                <a:latin typeface="Calibri" panose="020F0502020204030204" pitchFamily="34" charset="0"/>
                <a:ea typeface="楷体" panose="02010609060101010101" pitchFamily="49" charset="-122"/>
                <a:cs typeface="Calibri" panose="020F0502020204030204" pitchFamily="34" charset="0"/>
              </a:rPr>
              <a:t>Convex sets and affine sets</a:t>
            </a:r>
          </a:p>
          <a:p>
            <a:pPr lvl="2">
              <a:spcBef>
                <a:spcPct val="20000"/>
              </a:spcBef>
              <a:buFontTx/>
              <a:buChar char="•"/>
              <a:defRPr/>
            </a:pPr>
            <a:r>
              <a:rPr lang="en-US" altLang="zh-CN" dirty="0">
                <a:latin typeface="Calibri" panose="020F0502020204030204" pitchFamily="34" charset="0"/>
                <a:ea typeface="楷体" panose="02010609060101010101" pitchFamily="49" charset="-122"/>
                <a:cs typeface="Calibri" panose="020F0502020204030204" pitchFamily="34" charset="0"/>
              </a:rPr>
              <a:t>Convex functions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Optimization problems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Convex optimization problems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Duality</a:t>
            </a:r>
          </a:p>
        </p:txBody>
      </p:sp>
    </p:spTree>
  </p:cSld>
  <p:clrMapOvr>
    <a:masterClrMapping/>
  </p:clrMapOvr>
  <p:transition advTm="1252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Optimization problems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8" y="895528"/>
            <a:ext cx="4752263"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11</a:t>
            </a:r>
            <a:r>
              <a:rPr lang="en-US" altLang="zh-CN" dirty="0"/>
              <a:t>: Optimization problem</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7" y="1485597"/>
            <a:ext cx="10284180"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A general optimization problem is expressed in the following form,</a:t>
            </a:r>
          </a:p>
          <a:p>
            <a:pPr algn="just"/>
            <a:endParaRPr lang="en-US" altLang="zh-CN" dirty="0"/>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30"/>
            <a:ext cx="10552176" cy="2420118"/>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2" name="Rectangle 5">
            <a:extLst>
              <a:ext uri="{FF2B5EF4-FFF2-40B4-BE49-F238E27FC236}">
                <a16:creationId xmlns:a16="http://schemas.microsoft.com/office/drawing/2014/main" id="{292B5FFD-6723-45B2-858E-0B9A89576F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0FA71360-3E3B-43D9-9FF8-55571B3C77ED}"/>
              </a:ext>
            </a:extLst>
          </p:cNvPr>
          <p:cNvGraphicFramePr>
            <a:graphicFrameLocks noChangeAspect="1"/>
          </p:cNvGraphicFramePr>
          <p:nvPr>
            <p:extLst>
              <p:ext uri="{D42A27DB-BD31-4B8C-83A1-F6EECF244321}">
                <p14:modId xmlns:p14="http://schemas.microsoft.com/office/powerpoint/2010/main" val="1687727364"/>
              </p:ext>
            </p:extLst>
          </p:nvPr>
        </p:nvGraphicFramePr>
        <p:xfrm>
          <a:off x="802893" y="3348619"/>
          <a:ext cx="936625" cy="344487"/>
        </p:xfrm>
        <a:graphic>
          <a:graphicData uri="http://schemas.openxmlformats.org/presentationml/2006/ole">
            <mc:AlternateContent xmlns:mc="http://schemas.openxmlformats.org/markup-compatibility/2006">
              <mc:Choice xmlns:v="urn:schemas-microsoft-com:vml" Requires="v">
                <p:oleObj spid="_x0000_s112022" name="Equation" r:id="rId3" imgW="520560" imgH="190440" progId="Equation.DSMT4">
                  <p:embed/>
                </p:oleObj>
              </mc:Choice>
              <mc:Fallback>
                <p:oleObj name="Equation" r:id="rId3" imgW="520560" imgH="190440" progId="Equation.DSMT4">
                  <p:embed/>
                  <p:pic>
                    <p:nvPicPr>
                      <p:cNvPr id="14" name="对象 13">
                        <a:extLst>
                          <a:ext uri="{FF2B5EF4-FFF2-40B4-BE49-F238E27FC236}">
                            <a16:creationId xmlns:a16="http://schemas.microsoft.com/office/drawing/2014/main" id="{0FA71360-3E3B-43D9-9FF8-55571B3C77ED}"/>
                          </a:ext>
                        </a:extLst>
                      </p:cNvPr>
                      <p:cNvPicPr>
                        <a:picLocks noChangeAspect="1" noChangeArrowheads="1"/>
                      </p:cNvPicPr>
                      <p:nvPr/>
                    </p:nvPicPr>
                    <p:blipFill>
                      <a:blip r:embed="rId4"/>
                      <a:srcRect/>
                      <a:stretch>
                        <a:fillRect/>
                      </a:stretch>
                    </p:blipFill>
                    <p:spPr bwMode="auto">
                      <a:xfrm>
                        <a:off x="802893" y="3348619"/>
                        <a:ext cx="936625" cy="344487"/>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6850A1E5-84FA-4744-8876-6691F069BD33}"/>
              </a:ext>
            </a:extLst>
          </p:cNvPr>
          <p:cNvGraphicFramePr>
            <a:graphicFrameLocks noChangeAspect="1"/>
          </p:cNvGraphicFramePr>
          <p:nvPr>
            <p:extLst>
              <p:ext uri="{D42A27DB-BD31-4B8C-83A1-F6EECF244321}">
                <p14:modId xmlns:p14="http://schemas.microsoft.com/office/powerpoint/2010/main" val="2127871616"/>
              </p:ext>
            </p:extLst>
          </p:nvPr>
        </p:nvGraphicFramePr>
        <p:xfrm>
          <a:off x="4177144" y="1947261"/>
          <a:ext cx="3325811" cy="1368386"/>
        </p:xfrm>
        <a:graphic>
          <a:graphicData uri="http://schemas.openxmlformats.org/presentationml/2006/ole">
            <mc:AlternateContent xmlns:mc="http://schemas.openxmlformats.org/markup-compatibility/2006">
              <mc:Choice xmlns:v="urn:schemas-microsoft-com:vml" Requires="v">
                <p:oleObj spid="_x0000_s112023" name="Equation" r:id="rId5" imgW="1866900" imgH="787400" progId="Equation.DSMT4">
                  <p:embed/>
                </p:oleObj>
              </mc:Choice>
              <mc:Fallback>
                <p:oleObj name="Equation" r:id="rId5" imgW="1866900" imgH="787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7144" y="1947261"/>
                        <a:ext cx="3325811" cy="1368386"/>
                      </a:xfrm>
                      <a:prstGeom prst="rect">
                        <a:avLst/>
                      </a:prstGeom>
                      <a:noFill/>
                    </p:spPr>
                  </p:pic>
                </p:oleObj>
              </mc:Fallback>
            </mc:AlternateContent>
          </a:graphicData>
        </a:graphic>
      </p:graphicFrame>
      <p:sp>
        <p:nvSpPr>
          <p:cNvPr id="20" name="文本框 5">
            <a:extLst>
              <a:ext uri="{FF2B5EF4-FFF2-40B4-BE49-F238E27FC236}">
                <a16:creationId xmlns:a16="http://schemas.microsoft.com/office/drawing/2014/main" id="{D70F5B90-781F-468E-84C7-21D86A367C6A}"/>
              </a:ext>
            </a:extLst>
          </p:cNvPr>
          <p:cNvSpPr txBox="1"/>
          <p:nvPr/>
        </p:nvSpPr>
        <p:spPr>
          <a:xfrm>
            <a:off x="1746776" y="3356369"/>
            <a:ext cx="6401667"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is the </a:t>
            </a:r>
            <a:r>
              <a:rPr lang="en-US" altLang="zh-CN" sz="2000" b="1" dirty="0">
                <a:solidFill>
                  <a:srgbClr val="C00000"/>
                </a:solidFill>
              </a:rPr>
              <a:t>optimization variable</a:t>
            </a:r>
            <a:r>
              <a:rPr lang="en-US" altLang="zh-CN" sz="2000" dirty="0"/>
              <a:t>, </a:t>
            </a:r>
            <a:r>
              <a:rPr lang="en-US" altLang="zh-CN" sz="2000" b="1" dirty="0"/>
              <a:t>x</a:t>
            </a:r>
            <a:r>
              <a:rPr lang="en-US" altLang="zh-CN" sz="2000" baseline="30000" dirty="0"/>
              <a:t>*</a:t>
            </a:r>
            <a:r>
              <a:rPr lang="en-US" altLang="zh-CN" sz="2000" dirty="0"/>
              <a:t> is the </a:t>
            </a:r>
            <a:r>
              <a:rPr lang="en-US" altLang="zh-CN" sz="2000" b="1" dirty="0">
                <a:solidFill>
                  <a:srgbClr val="C00000"/>
                </a:solidFill>
              </a:rPr>
              <a:t>optimal solution</a:t>
            </a:r>
            <a:r>
              <a:rPr lang="en-US" altLang="zh-CN" sz="2000" dirty="0">
                <a:solidFill>
                  <a:srgbClr val="C00000"/>
                </a:solidFill>
              </a:rPr>
              <a:t>;</a:t>
            </a:r>
          </a:p>
        </p:txBody>
      </p:sp>
      <p:graphicFrame>
        <p:nvGraphicFramePr>
          <p:cNvPr id="21" name="对象 20">
            <a:extLst>
              <a:ext uri="{FF2B5EF4-FFF2-40B4-BE49-F238E27FC236}">
                <a16:creationId xmlns:a16="http://schemas.microsoft.com/office/drawing/2014/main" id="{2CD812FB-8E77-400E-B075-691AD87A33C2}"/>
              </a:ext>
            </a:extLst>
          </p:cNvPr>
          <p:cNvGraphicFramePr>
            <a:graphicFrameLocks noChangeAspect="1"/>
          </p:cNvGraphicFramePr>
          <p:nvPr>
            <p:extLst>
              <p:ext uri="{D42A27DB-BD31-4B8C-83A1-F6EECF244321}">
                <p14:modId xmlns:p14="http://schemas.microsoft.com/office/powerpoint/2010/main" val="2952045688"/>
              </p:ext>
            </p:extLst>
          </p:nvPr>
        </p:nvGraphicFramePr>
        <p:xfrm>
          <a:off x="7572383" y="3362481"/>
          <a:ext cx="1804987" cy="458788"/>
        </p:xfrm>
        <a:graphic>
          <a:graphicData uri="http://schemas.openxmlformats.org/presentationml/2006/ole">
            <mc:AlternateContent xmlns:mc="http://schemas.openxmlformats.org/markup-compatibility/2006">
              <mc:Choice xmlns:v="urn:schemas-microsoft-com:vml" Requires="v">
                <p:oleObj spid="_x0000_s112024" name="Equation" r:id="rId7" imgW="1002960" imgH="253800" progId="Equation.DSMT4">
                  <p:embed/>
                </p:oleObj>
              </mc:Choice>
              <mc:Fallback>
                <p:oleObj name="Equation" r:id="rId7" imgW="1002960" imgH="253800" progId="Equation.DSMT4">
                  <p:embed/>
                  <p:pic>
                    <p:nvPicPr>
                      <p:cNvPr id="14" name="对象 13">
                        <a:extLst>
                          <a:ext uri="{FF2B5EF4-FFF2-40B4-BE49-F238E27FC236}">
                            <a16:creationId xmlns:a16="http://schemas.microsoft.com/office/drawing/2014/main" id="{0FA71360-3E3B-43D9-9FF8-55571B3C77ED}"/>
                          </a:ext>
                        </a:extLst>
                      </p:cNvPr>
                      <p:cNvPicPr>
                        <a:picLocks noChangeAspect="1" noChangeArrowheads="1"/>
                      </p:cNvPicPr>
                      <p:nvPr/>
                    </p:nvPicPr>
                    <p:blipFill>
                      <a:blip r:embed="rId8"/>
                      <a:srcRect/>
                      <a:stretch>
                        <a:fillRect/>
                      </a:stretch>
                    </p:blipFill>
                    <p:spPr bwMode="auto">
                      <a:xfrm>
                        <a:off x="7572383" y="3362481"/>
                        <a:ext cx="1804987" cy="458788"/>
                      </a:xfrm>
                      <a:prstGeom prst="rect">
                        <a:avLst/>
                      </a:prstGeom>
                      <a:noFill/>
                    </p:spPr>
                  </p:pic>
                </p:oleObj>
              </mc:Fallback>
            </mc:AlternateContent>
          </a:graphicData>
        </a:graphic>
      </p:graphicFrame>
      <p:sp>
        <p:nvSpPr>
          <p:cNvPr id="22" name="文本框 5">
            <a:extLst>
              <a:ext uri="{FF2B5EF4-FFF2-40B4-BE49-F238E27FC236}">
                <a16:creationId xmlns:a16="http://schemas.microsoft.com/office/drawing/2014/main" id="{AE842F9E-EC0B-47F6-B48F-A981C3BA4B60}"/>
              </a:ext>
            </a:extLst>
          </p:cNvPr>
          <p:cNvSpPr txBox="1"/>
          <p:nvPr/>
        </p:nvSpPr>
        <p:spPr>
          <a:xfrm>
            <a:off x="9294493" y="3354325"/>
            <a:ext cx="2777517"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is the </a:t>
            </a:r>
            <a:r>
              <a:rPr lang="en-US" altLang="zh-CN" sz="2000" b="1" dirty="0">
                <a:solidFill>
                  <a:srgbClr val="C00000"/>
                </a:solidFill>
              </a:rPr>
              <a:t>objective function</a:t>
            </a:r>
          </a:p>
        </p:txBody>
      </p:sp>
      <p:graphicFrame>
        <p:nvGraphicFramePr>
          <p:cNvPr id="23" name="对象 22">
            <a:extLst>
              <a:ext uri="{FF2B5EF4-FFF2-40B4-BE49-F238E27FC236}">
                <a16:creationId xmlns:a16="http://schemas.microsoft.com/office/drawing/2014/main" id="{A9117813-9786-472C-BFD0-148364D8A32C}"/>
              </a:ext>
            </a:extLst>
          </p:cNvPr>
          <p:cNvGraphicFramePr>
            <a:graphicFrameLocks noChangeAspect="1"/>
          </p:cNvGraphicFramePr>
          <p:nvPr>
            <p:extLst>
              <p:ext uri="{D42A27DB-BD31-4B8C-83A1-F6EECF244321}">
                <p14:modId xmlns:p14="http://schemas.microsoft.com/office/powerpoint/2010/main" val="4201390110"/>
              </p:ext>
            </p:extLst>
          </p:nvPr>
        </p:nvGraphicFramePr>
        <p:xfrm>
          <a:off x="755195" y="3763702"/>
          <a:ext cx="2878137" cy="458787"/>
        </p:xfrm>
        <a:graphic>
          <a:graphicData uri="http://schemas.openxmlformats.org/presentationml/2006/ole">
            <mc:AlternateContent xmlns:mc="http://schemas.openxmlformats.org/markup-compatibility/2006">
              <mc:Choice xmlns:v="urn:schemas-microsoft-com:vml" Requires="v">
                <p:oleObj spid="_x0000_s112025" name="Equation" r:id="rId9" imgW="1600200" imgH="253800" progId="Equation.DSMT4">
                  <p:embed/>
                </p:oleObj>
              </mc:Choice>
              <mc:Fallback>
                <p:oleObj name="Equation" r:id="rId9" imgW="1600200" imgH="253800" progId="Equation.DSMT4">
                  <p:embed/>
                  <p:pic>
                    <p:nvPicPr>
                      <p:cNvPr id="21" name="对象 20">
                        <a:extLst>
                          <a:ext uri="{FF2B5EF4-FFF2-40B4-BE49-F238E27FC236}">
                            <a16:creationId xmlns:a16="http://schemas.microsoft.com/office/drawing/2014/main" id="{2CD812FB-8E77-400E-B075-691AD87A33C2}"/>
                          </a:ext>
                        </a:extLst>
                      </p:cNvPr>
                      <p:cNvPicPr>
                        <a:picLocks noChangeAspect="1" noChangeArrowheads="1"/>
                      </p:cNvPicPr>
                      <p:nvPr/>
                    </p:nvPicPr>
                    <p:blipFill>
                      <a:blip r:embed="rId10"/>
                      <a:srcRect/>
                      <a:stretch>
                        <a:fillRect/>
                      </a:stretch>
                    </p:blipFill>
                    <p:spPr bwMode="auto">
                      <a:xfrm>
                        <a:off x="755195" y="3763702"/>
                        <a:ext cx="2878137" cy="458787"/>
                      </a:xfrm>
                      <a:prstGeom prst="rect">
                        <a:avLst/>
                      </a:prstGeom>
                      <a:noFill/>
                    </p:spPr>
                  </p:pic>
                </p:oleObj>
              </mc:Fallback>
            </mc:AlternateContent>
          </a:graphicData>
        </a:graphic>
      </p:graphicFrame>
      <p:sp>
        <p:nvSpPr>
          <p:cNvPr id="24" name="文本框 5">
            <a:extLst>
              <a:ext uri="{FF2B5EF4-FFF2-40B4-BE49-F238E27FC236}">
                <a16:creationId xmlns:a16="http://schemas.microsoft.com/office/drawing/2014/main" id="{B8AC431A-9A32-4AC2-9A02-F1497CC48992}"/>
              </a:ext>
            </a:extLst>
          </p:cNvPr>
          <p:cNvSpPr txBox="1"/>
          <p:nvPr/>
        </p:nvSpPr>
        <p:spPr>
          <a:xfrm>
            <a:off x="3648816" y="3763702"/>
            <a:ext cx="4324895"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are the </a:t>
            </a:r>
            <a:r>
              <a:rPr lang="en-US" altLang="zh-CN" sz="2000" b="1" dirty="0">
                <a:solidFill>
                  <a:srgbClr val="C00000"/>
                </a:solidFill>
              </a:rPr>
              <a:t>inequality constraint functions</a:t>
            </a:r>
          </a:p>
        </p:txBody>
      </p:sp>
      <p:graphicFrame>
        <p:nvGraphicFramePr>
          <p:cNvPr id="26" name="对象 25">
            <a:extLst>
              <a:ext uri="{FF2B5EF4-FFF2-40B4-BE49-F238E27FC236}">
                <a16:creationId xmlns:a16="http://schemas.microsoft.com/office/drawing/2014/main" id="{48A55E46-5E48-40C4-B6A1-2B1641DED333}"/>
              </a:ext>
            </a:extLst>
          </p:cNvPr>
          <p:cNvGraphicFramePr>
            <a:graphicFrameLocks noChangeAspect="1"/>
          </p:cNvGraphicFramePr>
          <p:nvPr>
            <p:extLst>
              <p:ext uri="{D42A27DB-BD31-4B8C-83A1-F6EECF244321}">
                <p14:modId xmlns:p14="http://schemas.microsoft.com/office/powerpoint/2010/main" val="1929867831"/>
              </p:ext>
            </p:extLst>
          </p:nvPr>
        </p:nvGraphicFramePr>
        <p:xfrm>
          <a:off x="767764" y="4183518"/>
          <a:ext cx="2855913" cy="458788"/>
        </p:xfrm>
        <a:graphic>
          <a:graphicData uri="http://schemas.openxmlformats.org/presentationml/2006/ole">
            <mc:AlternateContent xmlns:mc="http://schemas.openxmlformats.org/markup-compatibility/2006">
              <mc:Choice xmlns:v="urn:schemas-microsoft-com:vml" Requires="v">
                <p:oleObj spid="_x0000_s112026" name="Equation" r:id="rId11" imgW="1587240" imgH="253800" progId="Equation.DSMT4">
                  <p:embed/>
                </p:oleObj>
              </mc:Choice>
              <mc:Fallback>
                <p:oleObj name="Equation" r:id="rId11" imgW="1587240" imgH="253800" progId="Equation.DSMT4">
                  <p:embed/>
                  <p:pic>
                    <p:nvPicPr>
                      <p:cNvPr id="23" name="对象 22">
                        <a:extLst>
                          <a:ext uri="{FF2B5EF4-FFF2-40B4-BE49-F238E27FC236}">
                            <a16:creationId xmlns:a16="http://schemas.microsoft.com/office/drawing/2014/main" id="{A9117813-9786-472C-BFD0-148364D8A32C}"/>
                          </a:ext>
                        </a:extLst>
                      </p:cNvPr>
                      <p:cNvPicPr>
                        <a:picLocks noChangeAspect="1" noChangeArrowheads="1"/>
                      </p:cNvPicPr>
                      <p:nvPr/>
                    </p:nvPicPr>
                    <p:blipFill>
                      <a:blip r:embed="rId12"/>
                      <a:srcRect/>
                      <a:stretch>
                        <a:fillRect/>
                      </a:stretch>
                    </p:blipFill>
                    <p:spPr bwMode="auto">
                      <a:xfrm>
                        <a:off x="767764" y="4183518"/>
                        <a:ext cx="2855913" cy="458788"/>
                      </a:xfrm>
                      <a:prstGeom prst="rect">
                        <a:avLst/>
                      </a:prstGeom>
                      <a:noFill/>
                    </p:spPr>
                  </p:pic>
                </p:oleObj>
              </mc:Fallback>
            </mc:AlternateContent>
          </a:graphicData>
        </a:graphic>
      </p:graphicFrame>
      <p:sp>
        <p:nvSpPr>
          <p:cNvPr id="27" name="文本框 5">
            <a:extLst>
              <a:ext uri="{FF2B5EF4-FFF2-40B4-BE49-F238E27FC236}">
                <a16:creationId xmlns:a16="http://schemas.microsoft.com/office/drawing/2014/main" id="{11C8D52C-7F5D-478A-95A4-9A41C5AD3A2B}"/>
              </a:ext>
            </a:extLst>
          </p:cNvPr>
          <p:cNvSpPr txBox="1"/>
          <p:nvPr/>
        </p:nvSpPr>
        <p:spPr>
          <a:xfrm>
            <a:off x="3653985" y="4184191"/>
            <a:ext cx="4324895"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are the </a:t>
            </a:r>
            <a:r>
              <a:rPr lang="en-US" altLang="zh-CN" sz="2000" b="1" dirty="0">
                <a:solidFill>
                  <a:srgbClr val="C00000"/>
                </a:solidFill>
              </a:rPr>
              <a:t>equality constraint functions</a:t>
            </a:r>
          </a:p>
        </p:txBody>
      </p:sp>
      <p:sp>
        <p:nvSpPr>
          <p:cNvPr id="29" name="文本框 5">
            <a:extLst>
              <a:ext uri="{FF2B5EF4-FFF2-40B4-BE49-F238E27FC236}">
                <a16:creationId xmlns:a16="http://schemas.microsoft.com/office/drawing/2014/main" id="{B905DB0C-32B8-4B8C-A099-E7F7A5A0DE1D}"/>
              </a:ext>
            </a:extLst>
          </p:cNvPr>
          <p:cNvSpPr txBox="1"/>
          <p:nvPr/>
        </p:nvSpPr>
        <p:spPr>
          <a:xfrm>
            <a:off x="727552" y="4613495"/>
            <a:ext cx="6401668"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If </a:t>
            </a:r>
            <a:r>
              <a:rPr lang="en-US" altLang="zh-CN" sz="2000" i="1" dirty="0"/>
              <a:t>m</a:t>
            </a:r>
            <a:r>
              <a:rPr lang="en-US" altLang="zh-CN" sz="2000" dirty="0"/>
              <a:t>=</a:t>
            </a:r>
            <a:r>
              <a:rPr lang="en-US" altLang="zh-CN" sz="2000" i="1" dirty="0"/>
              <a:t>p</a:t>
            </a:r>
            <a:r>
              <a:rPr lang="en-US" altLang="zh-CN" sz="2000" dirty="0"/>
              <a:t>=0, we say the problem is </a:t>
            </a:r>
            <a:r>
              <a:rPr lang="en-US" altLang="zh-CN" sz="2000" b="1" dirty="0">
                <a:solidFill>
                  <a:srgbClr val="C00000"/>
                </a:solidFill>
              </a:rPr>
              <a:t>unconstrained</a:t>
            </a:r>
            <a:r>
              <a:rPr lang="en-US" altLang="zh-CN" sz="2000" dirty="0"/>
              <a:t> </a:t>
            </a:r>
            <a:endParaRPr lang="en-US" altLang="zh-CN" sz="2000" b="1" dirty="0">
              <a:solidFill>
                <a:srgbClr val="C00000"/>
              </a:solidFill>
            </a:endParaRPr>
          </a:p>
        </p:txBody>
      </p:sp>
      <p:sp>
        <p:nvSpPr>
          <p:cNvPr id="30" name="文本框 5">
            <a:extLst>
              <a:ext uri="{FF2B5EF4-FFF2-40B4-BE49-F238E27FC236}">
                <a16:creationId xmlns:a16="http://schemas.microsoft.com/office/drawing/2014/main" id="{3D92D38A-26DD-408A-BA1C-7DAD40B72529}"/>
              </a:ext>
            </a:extLst>
          </p:cNvPr>
          <p:cNvSpPr txBox="1"/>
          <p:nvPr/>
        </p:nvSpPr>
        <p:spPr>
          <a:xfrm>
            <a:off x="727552" y="4981450"/>
            <a:ext cx="9396716"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The set of points for which the objective and all constraint functions are defined,</a:t>
            </a:r>
            <a:endParaRPr lang="en-US" altLang="zh-CN" sz="2000" b="1" dirty="0">
              <a:solidFill>
                <a:srgbClr val="C00000"/>
              </a:solidFill>
            </a:endParaRPr>
          </a:p>
        </p:txBody>
      </p:sp>
      <p:graphicFrame>
        <p:nvGraphicFramePr>
          <p:cNvPr id="8" name="对象 7">
            <a:extLst>
              <a:ext uri="{FF2B5EF4-FFF2-40B4-BE49-F238E27FC236}">
                <a16:creationId xmlns:a16="http://schemas.microsoft.com/office/drawing/2014/main" id="{6A403B6B-B89E-4D64-9864-481F5CB39174}"/>
              </a:ext>
            </a:extLst>
          </p:cNvPr>
          <p:cNvGraphicFramePr>
            <a:graphicFrameLocks noChangeAspect="1"/>
          </p:cNvGraphicFramePr>
          <p:nvPr>
            <p:extLst>
              <p:ext uri="{D42A27DB-BD31-4B8C-83A1-F6EECF244321}">
                <p14:modId xmlns:p14="http://schemas.microsoft.com/office/powerpoint/2010/main" val="3279879562"/>
              </p:ext>
            </p:extLst>
          </p:nvPr>
        </p:nvGraphicFramePr>
        <p:xfrm>
          <a:off x="4049713" y="5318125"/>
          <a:ext cx="2489200" cy="698500"/>
        </p:xfrm>
        <a:graphic>
          <a:graphicData uri="http://schemas.openxmlformats.org/presentationml/2006/ole">
            <mc:AlternateContent xmlns:mc="http://schemas.openxmlformats.org/markup-compatibility/2006">
              <mc:Choice xmlns:v="urn:schemas-microsoft-com:vml" Requires="v">
                <p:oleObj spid="_x0000_s112027" name="Equation" r:id="rId13" imgW="1346040" imgH="380880" progId="Equation.DSMT4">
                  <p:embed/>
                </p:oleObj>
              </mc:Choice>
              <mc:Fallback>
                <p:oleObj name="Equation" r:id="rId13" imgW="1346040" imgH="380880" progId="Equation.DSMT4">
                  <p:embed/>
                  <p:pic>
                    <p:nvPicPr>
                      <p:cNvPr id="0" name="Object 24"/>
                      <p:cNvPicPr>
                        <a:picLocks noChangeAspect="1" noChangeArrowheads="1"/>
                      </p:cNvPicPr>
                      <p:nvPr/>
                    </p:nvPicPr>
                    <p:blipFill>
                      <a:blip r:embed="rId14"/>
                      <a:srcRect/>
                      <a:stretch>
                        <a:fillRect/>
                      </a:stretch>
                    </p:blipFill>
                    <p:spPr bwMode="auto">
                      <a:xfrm>
                        <a:off x="4049713" y="5318125"/>
                        <a:ext cx="2489200" cy="698500"/>
                      </a:xfrm>
                      <a:prstGeom prst="rect">
                        <a:avLst/>
                      </a:prstGeom>
                      <a:noFill/>
                    </p:spPr>
                  </p:pic>
                </p:oleObj>
              </mc:Fallback>
            </mc:AlternateContent>
          </a:graphicData>
        </a:graphic>
      </p:graphicFrame>
      <p:sp>
        <p:nvSpPr>
          <p:cNvPr id="31" name="文本框 5">
            <a:extLst>
              <a:ext uri="{FF2B5EF4-FFF2-40B4-BE49-F238E27FC236}">
                <a16:creationId xmlns:a16="http://schemas.microsoft.com/office/drawing/2014/main" id="{2253EE32-C2C3-4E3B-8CEB-5995398858F5}"/>
              </a:ext>
            </a:extLst>
          </p:cNvPr>
          <p:cNvSpPr txBox="1"/>
          <p:nvPr/>
        </p:nvSpPr>
        <p:spPr>
          <a:xfrm>
            <a:off x="709472" y="5975246"/>
            <a:ext cx="6297818"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is called the </a:t>
            </a:r>
            <a:r>
              <a:rPr lang="en-US" altLang="zh-CN" sz="2000" b="1" dirty="0">
                <a:solidFill>
                  <a:srgbClr val="C00000"/>
                </a:solidFill>
              </a:rPr>
              <a:t>domain</a:t>
            </a:r>
            <a:r>
              <a:rPr lang="en-US" altLang="zh-CN" sz="2000" dirty="0"/>
              <a:t> of the optimization problem Def. 11.</a:t>
            </a:r>
            <a:endParaRPr lang="en-US" altLang="zh-CN" sz="2000" b="1" dirty="0">
              <a:solidFill>
                <a:srgbClr val="C00000"/>
              </a:solidFill>
            </a:endParaRPr>
          </a:p>
        </p:txBody>
      </p:sp>
      <p:sp>
        <p:nvSpPr>
          <p:cNvPr id="32" name="箭头: 下 31">
            <a:extLst>
              <a:ext uri="{FF2B5EF4-FFF2-40B4-BE49-F238E27FC236}">
                <a16:creationId xmlns:a16="http://schemas.microsoft.com/office/drawing/2014/main" id="{BB2E2BFF-2D2C-4481-A25C-E05BD8F91127}"/>
              </a:ext>
            </a:extLst>
          </p:cNvPr>
          <p:cNvSpPr/>
          <p:nvPr/>
        </p:nvSpPr>
        <p:spPr bwMode="auto">
          <a:xfrm rot="16200000">
            <a:off x="7714966" y="5876505"/>
            <a:ext cx="282844" cy="597592"/>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652334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Optimization problems</a:t>
            </a:r>
            <a:endParaRPr lang="zh-CN" altLang="en-US" sz="3000" kern="0" dirty="0">
              <a:ea typeface="楷体" panose="02010609060101010101" pitchFamily="49" charset="-122"/>
              <a:cs typeface="Calibri" panose="020F0502020204030204" pitchFamily="34" charset="0"/>
            </a:endParaRPr>
          </a:p>
        </p:txBody>
      </p:sp>
      <p:sp>
        <p:nvSpPr>
          <p:cNvPr id="2" name="Rectangle 5">
            <a:extLst>
              <a:ext uri="{FF2B5EF4-FFF2-40B4-BE49-F238E27FC236}">
                <a16:creationId xmlns:a16="http://schemas.microsoft.com/office/drawing/2014/main" id="{292B5FFD-6723-45B2-858E-0B9A89576F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文本框 5">
            <a:extLst>
              <a:ext uri="{FF2B5EF4-FFF2-40B4-BE49-F238E27FC236}">
                <a16:creationId xmlns:a16="http://schemas.microsoft.com/office/drawing/2014/main" id="{D70F5B90-781F-468E-84C7-21D86A367C6A}"/>
              </a:ext>
            </a:extLst>
          </p:cNvPr>
          <p:cNvSpPr txBox="1"/>
          <p:nvPr/>
        </p:nvSpPr>
        <p:spPr>
          <a:xfrm>
            <a:off x="813005" y="944267"/>
            <a:ext cx="10678988"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For a point           , if it satisfies all the constraints                                 and                                 , we say </a:t>
            </a:r>
            <a:r>
              <a:rPr lang="en-US" altLang="zh-CN" sz="2000" b="1" dirty="0"/>
              <a:t>x</a:t>
            </a:r>
            <a:r>
              <a:rPr lang="en-US" altLang="zh-CN" sz="2000" dirty="0"/>
              <a:t> is a </a:t>
            </a:r>
            <a:r>
              <a:rPr lang="en-US" altLang="zh-CN" sz="2000" b="1" dirty="0">
                <a:solidFill>
                  <a:srgbClr val="C00000"/>
                </a:solidFill>
              </a:rPr>
              <a:t>feasible point</a:t>
            </a:r>
            <a:r>
              <a:rPr lang="en-US" altLang="zh-CN" sz="2000" dirty="0"/>
              <a:t>.</a:t>
            </a:r>
          </a:p>
        </p:txBody>
      </p:sp>
      <p:sp>
        <p:nvSpPr>
          <p:cNvPr id="30" name="文本框 5">
            <a:extLst>
              <a:ext uri="{FF2B5EF4-FFF2-40B4-BE49-F238E27FC236}">
                <a16:creationId xmlns:a16="http://schemas.microsoft.com/office/drawing/2014/main" id="{3D92D38A-26DD-408A-BA1C-7DAD40B72529}"/>
              </a:ext>
            </a:extLst>
          </p:cNvPr>
          <p:cNvSpPr txBox="1"/>
          <p:nvPr/>
        </p:nvSpPr>
        <p:spPr>
          <a:xfrm>
            <a:off x="813005" y="1640353"/>
            <a:ext cx="10462012"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If there exists at least one feasible point, we say the problem Def. 11 is </a:t>
            </a:r>
            <a:r>
              <a:rPr lang="en-US" altLang="zh-CN" sz="2000" b="1" dirty="0">
                <a:solidFill>
                  <a:srgbClr val="C00000"/>
                </a:solidFill>
              </a:rPr>
              <a:t>feasible</a:t>
            </a:r>
            <a:r>
              <a:rPr lang="en-US" altLang="zh-CN" sz="2000" dirty="0"/>
              <a:t>, otherwise it is </a:t>
            </a:r>
            <a:r>
              <a:rPr lang="en-US" altLang="zh-CN" sz="2000" b="1" dirty="0">
                <a:solidFill>
                  <a:srgbClr val="C00000"/>
                </a:solidFill>
              </a:rPr>
              <a:t>infeasible</a:t>
            </a:r>
          </a:p>
        </p:txBody>
      </p:sp>
      <p:graphicFrame>
        <p:nvGraphicFramePr>
          <p:cNvPr id="33" name="对象 32">
            <a:extLst>
              <a:ext uri="{FF2B5EF4-FFF2-40B4-BE49-F238E27FC236}">
                <a16:creationId xmlns:a16="http://schemas.microsoft.com/office/drawing/2014/main" id="{D10526E9-3223-41DB-BB69-8ACDAA22D521}"/>
              </a:ext>
            </a:extLst>
          </p:cNvPr>
          <p:cNvGraphicFramePr>
            <a:graphicFrameLocks noChangeAspect="1"/>
          </p:cNvGraphicFramePr>
          <p:nvPr>
            <p:extLst>
              <p:ext uri="{D42A27DB-BD31-4B8C-83A1-F6EECF244321}">
                <p14:modId xmlns:p14="http://schemas.microsoft.com/office/powerpoint/2010/main" val="3567790016"/>
              </p:ext>
            </p:extLst>
          </p:nvPr>
        </p:nvGraphicFramePr>
        <p:xfrm>
          <a:off x="2082100" y="1022979"/>
          <a:ext cx="658813" cy="257175"/>
        </p:xfrm>
        <a:graphic>
          <a:graphicData uri="http://schemas.openxmlformats.org/presentationml/2006/ole">
            <mc:AlternateContent xmlns:mc="http://schemas.openxmlformats.org/markup-compatibility/2006">
              <mc:Choice xmlns:v="urn:schemas-microsoft-com:vml" Requires="v">
                <p:oleObj spid="_x0000_s117891" name="Equation" r:id="rId3" imgW="355320" imgH="139680" progId="Equation.DSMT4">
                  <p:embed/>
                </p:oleObj>
              </mc:Choice>
              <mc:Fallback>
                <p:oleObj name="Equation" r:id="rId3" imgW="355320" imgH="139680" progId="Equation.DSMT4">
                  <p:embed/>
                  <p:pic>
                    <p:nvPicPr>
                      <p:cNvPr id="8" name="对象 7">
                        <a:extLst>
                          <a:ext uri="{FF2B5EF4-FFF2-40B4-BE49-F238E27FC236}">
                            <a16:creationId xmlns:a16="http://schemas.microsoft.com/office/drawing/2014/main" id="{6A403B6B-B89E-4D64-9864-481F5CB39174}"/>
                          </a:ext>
                        </a:extLst>
                      </p:cNvPr>
                      <p:cNvPicPr>
                        <a:picLocks noChangeAspect="1" noChangeArrowheads="1"/>
                      </p:cNvPicPr>
                      <p:nvPr/>
                    </p:nvPicPr>
                    <p:blipFill>
                      <a:blip r:embed="rId4"/>
                      <a:srcRect/>
                      <a:stretch>
                        <a:fillRect/>
                      </a:stretch>
                    </p:blipFill>
                    <p:spPr bwMode="auto">
                      <a:xfrm>
                        <a:off x="2082100" y="1022979"/>
                        <a:ext cx="658813" cy="257175"/>
                      </a:xfrm>
                      <a:prstGeom prst="rect">
                        <a:avLst/>
                      </a:prstGeom>
                      <a:noFill/>
                    </p:spPr>
                  </p:pic>
                </p:oleObj>
              </mc:Fallback>
            </mc:AlternateContent>
          </a:graphicData>
        </a:graphic>
      </p:graphicFrame>
      <p:graphicFrame>
        <p:nvGraphicFramePr>
          <p:cNvPr id="34" name="对象 33">
            <a:extLst>
              <a:ext uri="{FF2B5EF4-FFF2-40B4-BE49-F238E27FC236}">
                <a16:creationId xmlns:a16="http://schemas.microsoft.com/office/drawing/2014/main" id="{F3248707-2D7A-4097-8614-15EF24F8479D}"/>
              </a:ext>
            </a:extLst>
          </p:cNvPr>
          <p:cNvGraphicFramePr>
            <a:graphicFrameLocks noChangeAspect="1"/>
          </p:cNvGraphicFramePr>
          <p:nvPr>
            <p:extLst>
              <p:ext uri="{D42A27DB-BD31-4B8C-83A1-F6EECF244321}">
                <p14:modId xmlns:p14="http://schemas.microsoft.com/office/powerpoint/2010/main" val="3881379366"/>
              </p:ext>
            </p:extLst>
          </p:nvPr>
        </p:nvGraphicFramePr>
        <p:xfrm>
          <a:off x="5906335" y="961642"/>
          <a:ext cx="2075078" cy="429890"/>
        </p:xfrm>
        <a:graphic>
          <a:graphicData uri="http://schemas.openxmlformats.org/presentationml/2006/ole">
            <mc:AlternateContent xmlns:mc="http://schemas.openxmlformats.org/markup-compatibility/2006">
              <mc:Choice xmlns:v="urn:schemas-microsoft-com:vml" Requires="v">
                <p:oleObj spid="_x0000_s117892" name="Equation" r:id="rId5" imgW="1231560" imgH="253800" progId="Equation.DSMT4">
                  <p:embed/>
                </p:oleObj>
              </mc:Choice>
              <mc:Fallback>
                <p:oleObj name="Equation" r:id="rId5" imgW="1231560" imgH="253800" progId="Equation.DSMT4">
                  <p:embed/>
                  <p:pic>
                    <p:nvPicPr>
                      <p:cNvPr id="23" name="对象 22">
                        <a:extLst>
                          <a:ext uri="{FF2B5EF4-FFF2-40B4-BE49-F238E27FC236}">
                            <a16:creationId xmlns:a16="http://schemas.microsoft.com/office/drawing/2014/main" id="{A9117813-9786-472C-BFD0-148364D8A32C}"/>
                          </a:ext>
                        </a:extLst>
                      </p:cNvPr>
                      <p:cNvPicPr>
                        <a:picLocks noChangeAspect="1" noChangeArrowheads="1"/>
                      </p:cNvPicPr>
                      <p:nvPr/>
                    </p:nvPicPr>
                    <p:blipFill>
                      <a:blip r:embed="rId6"/>
                      <a:srcRect/>
                      <a:stretch>
                        <a:fillRect/>
                      </a:stretch>
                    </p:blipFill>
                    <p:spPr bwMode="auto">
                      <a:xfrm>
                        <a:off x="5906335" y="961642"/>
                        <a:ext cx="2075078" cy="429890"/>
                      </a:xfrm>
                      <a:prstGeom prst="rect">
                        <a:avLst/>
                      </a:prstGeom>
                      <a:noFill/>
                    </p:spPr>
                  </p:pic>
                </p:oleObj>
              </mc:Fallback>
            </mc:AlternateContent>
          </a:graphicData>
        </a:graphic>
      </p:graphicFrame>
      <p:graphicFrame>
        <p:nvGraphicFramePr>
          <p:cNvPr id="35" name="对象 34">
            <a:extLst>
              <a:ext uri="{FF2B5EF4-FFF2-40B4-BE49-F238E27FC236}">
                <a16:creationId xmlns:a16="http://schemas.microsoft.com/office/drawing/2014/main" id="{66B546D6-26EF-4184-8294-11F5CA2CA9F5}"/>
              </a:ext>
            </a:extLst>
          </p:cNvPr>
          <p:cNvGraphicFramePr>
            <a:graphicFrameLocks noChangeAspect="1"/>
          </p:cNvGraphicFramePr>
          <p:nvPr>
            <p:extLst>
              <p:ext uri="{D42A27DB-BD31-4B8C-83A1-F6EECF244321}">
                <p14:modId xmlns:p14="http://schemas.microsoft.com/office/powerpoint/2010/main" val="824780311"/>
              </p:ext>
            </p:extLst>
          </p:nvPr>
        </p:nvGraphicFramePr>
        <p:xfrm>
          <a:off x="8447035" y="951951"/>
          <a:ext cx="2025945" cy="428309"/>
        </p:xfrm>
        <a:graphic>
          <a:graphicData uri="http://schemas.openxmlformats.org/presentationml/2006/ole">
            <mc:AlternateContent xmlns:mc="http://schemas.openxmlformats.org/markup-compatibility/2006">
              <mc:Choice xmlns:v="urn:schemas-microsoft-com:vml" Requires="v">
                <p:oleObj spid="_x0000_s117893" name="Equation" r:id="rId7" imgW="1206360" imgH="253800" progId="Equation.DSMT4">
                  <p:embed/>
                </p:oleObj>
              </mc:Choice>
              <mc:Fallback>
                <p:oleObj name="Equation" r:id="rId7" imgW="1206360" imgH="253800" progId="Equation.DSMT4">
                  <p:embed/>
                  <p:pic>
                    <p:nvPicPr>
                      <p:cNvPr id="26" name="对象 25">
                        <a:extLst>
                          <a:ext uri="{FF2B5EF4-FFF2-40B4-BE49-F238E27FC236}">
                            <a16:creationId xmlns:a16="http://schemas.microsoft.com/office/drawing/2014/main" id="{48A55E46-5E48-40C4-B6A1-2B1641DED333}"/>
                          </a:ext>
                        </a:extLst>
                      </p:cNvPr>
                      <p:cNvPicPr>
                        <a:picLocks noChangeAspect="1" noChangeArrowheads="1"/>
                      </p:cNvPicPr>
                      <p:nvPr/>
                    </p:nvPicPr>
                    <p:blipFill>
                      <a:blip r:embed="rId8"/>
                      <a:srcRect/>
                      <a:stretch>
                        <a:fillRect/>
                      </a:stretch>
                    </p:blipFill>
                    <p:spPr bwMode="auto">
                      <a:xfrm>
                        <a:off x="8447035" y="951951"/>
                        <a:ext cx="2025945" cy="428309"/>
                      </a:xfrm>
                      <a:prstGeom prst="rect">
                        <a:avLst/>
                      </a:prstGeom>
                      <a:noFill/>
                    </p:spPr>
                  </p:pic>
                </p:oleObj>
              </mc:Fallback>
            </mc:AlternateContent>
          </a:graphicData>
        </a:graphic>
      </p:graphicFrame>
      <p:sp>
        <p:nvSpPr>
          <p:cNvPr id="37" name="文本框 5">
            <a:extLst>
              <a:ext uri="{FF2B5EF4-FFF2-40B4-BE49-F238E27FC236}">
                <a16:creationId xmlns:a16="http://schemas.microsoft.com/office/drawing/2014/main" id="{9D67462A-FE21-4A92-BBA4-81CC99E21FFC}"/>
              </a:ext>
            </a:extLst>
          </p:cNvPr>
          <p:cNvSpPr txBox="1"/>
          <p:nvPr/>
        </p:nvSpPr>
        <p:spPr>
          <a:xfrm>
            <a:off x="813005" y="2369149"/>
            <a:ext cx="10462012"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The set of all feasible points is called the </a:t>
            </a:r>
            <a:r>
              <a:rPr lang="en-US" altLang="zh-CN" sz="2000" b="1" dirty="0">
                <a:solidFill>
                  <a:srgbClr val="C00000"/>
                </a:solidFill>
              </a:rPr>
              <a:t>feasible set</a:t>
            </a:r>
          </a:p>
        </p:txBody>
      </p:sp>
      <p:sp>
        <p:nvSpPr>
          <p:cNvPr id="38" name="文本框 37">
            <a:extLst>
              <a:ext uri="{FF2B5EF4-FFF2-40B4-BE49-F238E27FC236}">
                <a16:creationId xmlns:a16="http://schemas.microsoft.com/office/drawing/2014/main" id="{DE851B29-DB56-473E-9CDB-6FC625365022}"/>
              </a:ext>
            </a:extLst>
          </p:cNvPr>
          <p:cNvSpPr txBox="1"/>
          <p:nvPr/>
        </p:nvSpPr>
        <p:spPr>
          <a:xfrm>
            <a:off x="2172813" y="2790169"/>
            <a:ext cx="6676719" cy="400110"/>
          </a:xfrm>
          <a:prstGeom prst="rect">
            <a:avLst/>
          </a:prstGeom>
          <a:solidFill>
            <a:srgbClr val="002060"/>
          </a:solidFill>
        </p:spPr>
        <p:txBody>
          <a:bodyPr wrap="square" rtlCol="0">
            <a:spAutoFit/>
          </a:bodyPr>
          <a:lstStyle/>
          <a:p>
            <a:pPr algn="just"/>
            <a:r>
              <a:rPr lang="en-US" altLang="zh-CN" sz="2000" dirty="0">
                <a:solidFill>
                  <a:srgbClr val="FFFF00"/>
                </a:solidFill>
              </a:rPr>
              <a:t>If the optimal solution </a:t>
            </a:r>
            <a:r>
              <a:rPr lang="en-US" altLang="zh-CN" sz="2000" b="1" dirty="0">
                <a:solidFill>
                  <a:srgbClr val="FFFF00"/>
                </a:solidFill>
              </a:rPr>
              <a:t>x</a:t>
            </a:r>
            <a:r>
              <a:rPr lang="en-US" altLang="zh-CN" sz="2000" baseline="30000" dirty="0">
                <a:solidFill>
                  <a:srgbClr val="FFFF00"/>
                </a:solidFill>
              </a:rPr>
              <a:t>*</a:t>
            </a:r>
            <a:r>
              <a:rPr lang="en-US" altLang="zh-CN" sz="2000" dirty="0">
                <a:solidFill>
                  <a:srgbClr val="FFFF00"/>
                </a:solidFill>
              </a:rPr>
              <a:t> exists, it should be in the feasible set</a:t>
            </a:r>
            <a:endParaRPr lang="zh-CN" altLang="en-US" sz="2000" dirty="0">
              <a:solidFill>
                <a:srgbClr val="FFFF00"/>
              </a:solidFill>
            </a:endParaRPr>
          </a:p>
        </p:txBody>
      </p:sp>
      <p:sp>
        <p:nvSpPr>
          <p:cNvPr id="39" name="文本框 5">
            <a:extLst>
              <a:ext uri="{FF2B5EF4-FFF2-40B4-BE49-F238E27FC236}">
                <a16:creationId xmlns:a16="http://schemas.microsoft.com/office/drawing/2014/main" id="{3921C203-5119-44C0-8730-793BF850A427}"/>
              </a:ext>
            </a:extLst>
          </p:cNvPr>
          <p:cNvSpPr txBox="1"/>
          <p:nvPr/>
        </p:nvSpPr>
        <p:spPr>
          <a:xfrm>
            <a:off x="813005" y="3267840"/>
            <a:ext cx="10462012"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The </a:t>
            </a:r>
            <a:r>
              <a:rPr lang="en-US" altLang="zh-CN" sz="2000" b="1" dirty="0">
                <a:solidFill>
                  <a:srgbClr val="C00000"/>
                </a:solidFill>
              </a:rPr>
              <a:t>optimal value </a:t>
            </a:r>
            <a:r>
              <a:rPr lang="en-US" altLang="zh-CN" sz="2000" dirty="0"/>
              <a:t>of the problem Def. 11 is defined as,</a:t>
            </a:r>
            <a:endParaRPr lang="en-US" altLang="zh-CN" sz="2000" b="1" dirty="0">
              <a:solidFill>
                <a:srgbClr val="C00000"/>
              </a:solidFill>
            </a:endParaRPr>
          </a:p>
        </p:txBody>
      </p:sp>
      <p:graphicFrame>
        <p:nvGraphicFramePr>
          <p:cNvPr id="4" name="对象 3">
            <a:extLst>
              <a:ext uri="{FF2B5EF4-FFF2-40B4-BE49-F238E27FC236}">
                <a16:creationId xmlns:a16="http://schemas.microsoft.com/office/drawing/2014/main" id="{CD04CBAD-BB57-4695-8837-4493CEA7758D}"/>
              </a:ext>
            </a:extLst>
          </p:cNvPr>
          <p:cNvGraphicFramePr>
            <a:graphicFrameLocks noChangeAspect="1"/>
          </p:cNvGraphicFramePr>
          <p:nvPr>
            <p:extLst>
              <p:ext uri="{D42A27DB-BD31-4B8C-83A1-F6EECF244321}">
                <p14:modId xmlns:p14="http://schemas.microsoft.com/office/powerpoint/2010/main" val="2880232918"/>
              </p:ext>
            </p:extLst>
          </p:nvPr>
        </p:nvGraphicFramePr>
        <p:xfrm>
          <a:off x="2531767" y="3688860"/>
          <a:ext cx="6375884" cy="430635"/>
        </p:xfrm>
        <a:graphic>
          <a:graphicData uri="http://schemas.openxmlformats.org/presentationml/2006/ole">
            <mc:AlternateContent xmlns:mc="http://schemas.openxmlformats.org/markup-compatibility/2006">
              <mc:Choice xmlns:v="urn:schemas-microsoft-com:vml" Requires="v">
                <p:oleObj spid="_x0000_s117894" name="Equation" r:id="rId9" imgW="3009900" imgH="215900" progId="Equation.DSMT4">
                  <p:embed/>
                </p:oleObj>
              </mc:Choice>
              <mc:Fallback>
                <p:oleObj name="Equation" r:id="rId9" imgW="3009900" imgH="2159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1767" y="3688860"/>
                        <a:ext cx="6375884" cy="430635"/>
                      </a:xfrm>
                      <a:prstGeom prst="rect">
                        <a:avLst/>
                      </a:prstGeom>
                      <a:noFill/>
                    </p:spPr>
                  </p:pic>
                </p:oleObj>
              </mc:Fallback>
            </mc:AlternateContent>
          </a:graphicData>
        </a:graphic>
      </p:graphicFrame>
      <p:sp>
        <p:nvSpPr>
          <p:cNvPr id="42" name="文本框 5">
            <a:extLst>
              <a:ext uri="{FF2B5EF4-FFF2-40B4-BE49-F238E27FC236}">
                <a16:creationId xmlns:a16="http://schemas.microsoft.com/office/drawing/2014/main" id="{DEFA40B3-4AFE-4CCB-BD90-199639931B02}"/>
              </a:ext>
            </a:extLst>
          </p:cNvPr>
          <p:cNvSpPr txBox="1"/>
          <p:nvPr/>
        </p:nvSpPr>
        <p:spPr>
          <a:xfrm>
            <a:off x="813005" y="4154925"/>
            <a:ext cx="3290171"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It can be easily known that,</a:t>
            </a:r>
            <a:endParaRPr lang="en-US" altLang="zh-CN" sz="2000" b="1" dirty="0">
              <a:solidFill>
                <a:srgbClr val="C00000"/>
              </a:solidFill>
            </a:endParaRPr>
          </a:p>
        </p:txBody>
      </p:sp>
      <p:graphicFrame>
        <p:nvGraphicFramePr>
          <p:cNvPr id="43" name="对象 42">
            <a:extLst>
              <a:ext uri="{FF2B5EF4-FFF2-40B4-BE49-F238E27FC236}">
                <a16:creationId xmlns:a16="http://schemas.microsoft.com/office/drawing/2014/main" id="{60A62942-50EB-494C-AB63-51AAFDB4C3AF}"/>
              </a:ext>
            </a:extLst>
          </p:cNvPr>
          <p:cNvGraphicFramePr>
            <a:graphicFrameLocks noChangeAspect="1"/>
          </p:cNvGraphicFramePr>
          <p:nvPr>
            <p:extLst>
              <p:ext uri="{D42A27DB-BD31-4B8C-83A1-F6EECF244321}">
                <p14:modId xmlns:p14="http://schemas.microsoft.com/office/powerpoint/2010/main" val="1842668408"/>
              </p:ext>
            </p:extLst>
          </p:nvPr>
        </p:nvGraphicFramePr>
        <p:xfrm>
          <a:off x="2371725" y="4724400"/>
          <a:ext cx="1560513" cy="1189038"/>
        </p:xfrm>
        <a:graphic>
          <a:graphicData uri="http://schemas.openxmlformats.org/presentationml/2006/ole">
            <mc:AlternateContent xmlns:mc="http://schemas.openxmlformats.org/markup-compatibility/2006">
              <mc:Choice xmlns:v="urn:schemas-microsoft-com:vml" Requires="v">
                <p:oleObj spid="_x0000_s117895" name="Equation" r:id="rId11" imgW="736560" imgH="596880" progId="Equation.DSMT4">
                  <p:embed/>
                </p:oleObj>
              </mc:Choice>
              <mc:Fallback>
                <p:oleObj name="Equation" r:id="rId11" imgW="736560" imgH="596880" progId="Equation.DSMT4">
                  <p:embed/>
                  <p:pic>
                    <p:nvPicPr>
                      <p:cNvPr id="4" name="对象 3">
                        <a:extLst>
                          <a:ext uri="{FF2B5EF4-FFF2-40B4-BE49-F238E27FC236}">
                            <a16:creationId xmlns:a16="http://schemas.microsoft.com/office/drawing/2014/main" id="{CD04CBAD-BB57-4695-8837-4493CEA7758D}"/>
                          </a:ext>
                        </a:extLst>
                      </p:cNvPr>
                      <p:cNvPicPr>
                        <a:picLocks noChangeAspect="1" noChangeArrowheads="1"/>
                      </p:cNvPicPr>
                      <p:nvPr/>
                    </p:nvPicPr>
                    <p:blipFill>
                      <a:blip r:embed="rId12"/>
                      <a:srcRect/>
                      <a:stretch>
                        <a:fillRect/>
                      </a:stretch>
                    </p:blipFill>
                    <p:spPr bwMode="auto">
                      <a:xfrm>
                        <a:off x="2371725" y="4724400"/>
                        <a:ext cx="1560513" cy="1189038"/>
                      </a:xfrm>
                      <a:prstGeom prst="rect">
                        <a:avLst/>
                      </a:prstGeom>
                      <a:noFill/>
                    </p:spPr>
                  </p:pic>
                </p:oleObj>
              </mc:Fallback>
            </mc:AlternateContent>
          </a:graphicData>
        </a:graphic>
      </p:graphicFrame>
      <p:sp>
        <p:nvSpPr>
          <p:cNvPr id="44" name="文本框 5">
            <a:extLst>
              <a:ext uri="{FF2B5EF4-FFF2-40B4-BE49-F238E27FC236}">
                <a16:creationId xmlns:a16="http://schemas.microsoft.com/office/drawing/2014/main" id="{B8F0FB8B-33E4-42F9-B77C-D3FD368606B0}"/>
              </a:ext>
            </a:extLst>
          </p:cNvPr>
          <p:cNvSpPr txBox="1"/>
          <p:nvPr/>
        </p:nvSpPr>
        <p:spPr>
          <a:xfrm>
            <a:off x="3947006" y="4734265"/>
            <a:ext cx="351570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lang="en-US" altLang="zh-CN" sz="2000" dirty="0"/>
              <a:t>i</a:t>
            </a:r>
            <a:r>
              <a:rPr kumimoji="0" lang="en-US" altLang="zh-CN" sz="2000" b="0" i="0" u="none" strike="noStrike" kern="1200" cap="none" spc="0" normalizeH="0" baseline="0" noProof="0" dirty="0">
                <a:ln>
                  <a:noFill/>
                </a:ln>
                <a:effectLst/>
                <a:uLnTx/>
                <a:uFillTx/>
                <a:latin typeface="Times New Roman" panose="02020603050405020304" pitchFamily="18" charset="0"/>
                <a:ea typeface="+mn-ea"/>
                <a:cs typeface="+mn-cs"/>
              </a:rPr>
              <a:t>f the optimal solution </a:t>
            </a:r>
            <a:r>
              <a:rPr kumimoji="0" lang="en-US" altLang="zh-CN" sz="2000" b="1" i="0" u="none" strike="noStrike" kern="1200" cap="none" spc="0" normalizeH="0" baseline="0" noProof="0" dirty="0">
                <a:ln>
                  <a:noFill/>
                </a:ln>
                <a:effectLst/>
                <a:uLnTx/>
                <a:uFillTx/>
                <a:latin typeface="Times New Roman" panose="02020603050405020304" pitchFamily="18" charset="0"/>
                <a:ea typeface="+mn-ea"/>
                <a:cs typeface="+mn-cs"/>
              </a:rPr>
              <a:t>x</a:t>
            </a:r>
            <a:r>
              <a:rPr kumimoji="0" lang="en-US" altLang="zh-CN" sz="2000" b="0" i="0" u="none" strike="noStrike" kern="1200" cap="none" spc="0" normalizeH="0" baseline="30000" noProof="0" dirty="0">
                <a:ln>
                  <a:noFill/>
                </a:ln>
                <a:effectLst/>
                <a:uLnTx/>
                <a:uFillTx/>
                <a:latin typeface="Times New Roman" panose="02020603050405020304" pitchFamily="18" charset="0"/>
                <a:ea typeface="+mn-ea"/>
                <a:cs typeface="+mn-cs"/>
              </a:rPr>
              <a:t>*</a:t>
            </a:r>
            <a:r>
              <a:rPr kumimoji="0" lang="en-US" altLang="zh-CN" sz="2000" b="0" i="0" u="none" strike="noStrike" kern="1200" cap="none" spc="0" normalizeH="0" baseline="0" noProof="0" dirty="0">
                <a:ln>
                  <a:noFill/>
                </a:ln>
                <a:effectLst/>
                <a:uLnTx/>
                <a:uFillTx/>
                <a:latin typeface="Times New Roman" panose="02020603050405020304" pitchFamily="18" charset="0"/>
                <a:ea typeface="+mn-ea"/>
                <a:cs typeface="+mn-cs"/>
              </a:rPr>
              <a:t> exists </a:t>
            </a:r>
            <a:endParaRPr kumimoji="0" lang="zh-CN" altLang="en-US" sz="2000" b="0" i="0" u="none" strike="noStrike" kern="1200" cap="none" spc="0" normalizeH="0" baseline="0" noProof="0" dirty="0">
              <a:ln>
                <a:noFill/>
              </a:ln>
              <a:effectLst/>
              <a:uLnTx/>
              <a:uFillTx/>
              <a:latin typeface="Times New Roman" panose="02020603050405020304" pitchFamily="18" charset="0"/>
              <a:ea typeface="+mn-ea"/>
              <a:cs typeface="+mn-cs"/>
            </a:endParaRPr>
          </a:p>
        </p:txBody>
      </p:sp>
      <p:sp>
        <p:nvSpPr>
          <p:cNvPr id="45" name="文本框 5">
            <a:extLst>
              <a:ext uri="{FF2B5EF4-FFF2-40B4-BE49-F238E27FC236}">
                <a16:creationId xmlns:a16="http://schemas.microsoft.com/office/drawing/2014/main" id="{3DA59953-00F9-473E-8BAC-B8E2F8409785}"/>
              </a:ext>
            </a:extLst>
          </p:cNvPr>
          <p:cNvSpPr txBox="1"/>
          <p:nvPr/>
        </p:nvSpPr>
        <p:spPr>
          <a:xfrm>
            <a:off x="3545341" y="5103685"/>
            <a:ext cx="4114695"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lang="en-US" altLang="zh-CN" sz="2000" dirty="0" err="1"/>
              <a:t>i</a:t>
            </a:r>
            <a:r>
              <a:rPr kumimoji="0" lang="en-US" altLang="zh-CN" sz="2000" b="0" i="0" u="none" strike="noStrike" kern="1200" cap="none" spc="0" normalizeH="0" baseline="0" noProof="0" dirty="0">
                <a:ln>
                  <a:noFill/>
                </a:ln>
                <a:effectLst/>
                <a:uLnTx/>
                <a:uFillTx/>
                <a:latin typeface="Times New Roman" panose="02020603050405020304" pitchFamily="18" charset="0"/>
                <a:ea typeface="+mn-ea"/>
                <a:cs typeface="+mn-cs"/>
              </a:rPr>
              <a:t>f the problem Def. 11 is infeasible</a:t>
            </a:r>
            <a:endParaRPr kumimoji="0" lang="zh-CN" altLang="en-US" sz="2000" b="0" i="0" u="none" strike="noStrike" kern="1200" cap="none" spc="0" normalizeH="0" baseline="0" noProof="0" dirty="0">
              <a:ln>
                <a:noFill/>
              </a:ln>
              <a:effectLst/>
              <a:uLnTx/>
              <a:uFillTx/>
              <a:latin typeface="Times New Roman" panose="02020603050405020304" pitchFamily="18" charset="0"/>
              <a:ea typeface="+mn-ea"/>
              <a:cs typeface="+mn-cs"/>
            </a:endParaRPr>
          </a:p>
        </p:txBody>
      </p:sp>
      <p:sp>
        <p:nvSpPr>
          <p:cNvPr id="46" name="文本框 5">
            <a:extLst>
              <a:ext uri="{FF2B5EF4-FFF2-40B4-BE49-F238E27FC236}">
                <a16:creationId xmlns:a16="http://schemas.microsoft.com/office/drawing/2014/main" id="{27E15CB0-239B-4E5C-983B-16CF989F5523}"/>
              </a:ext>
            </a:extLst>
          </p:cNvPr>
          <p:cNvSpPr txBox="1"/>
          <p:nvPr/>
        </p:nvSpPr>
        <p:spPr>
          <a:xfrm>
            <a:off x="3531130" y="5488564"/>
            <a:ext cx="4601606"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lvl="0" indent="0" defTabSz="914400" rtl="0" eaLnBrk="0" fontAlgn="base" latinLnBrk="0" hangingPunct="0">
              <a:lnSpc>
                <a:spcPct val="100000"/>
              </a:lnSpc>
              <a:spcBef>
                <a:spcPct val="0"/>
              </a:spcBef>
              <a:spcAft>
                <a:spcPct val="0"/>
              </a:spcAft>
              <a:buClrTx/>
              <a:buSzTx/>
              <a:buFontTx/>
              <a:buNone/>
              <a:tabLst/>
              <a:defRPr/>
            </a:pPr>
            <a:r>
              <a:rPr lang="en-US" altLang="zh-CN" sz="2000" dirty="0" err="1"/>
              <a:t>i</a:t>
            </a:r>
            <a:r>
              <a:rPr kumimoji="0" lang="en-US" altLang="zh-CN" sz="2000" b="0" i="0" u="none" strike="noStrike" kern="1200" cap="none" spc="0" normalizeH="0" baseline="0" noProof="0" dirty="0">
                <a:ln>
                  <a:noFill/>
                </a:ln>
                <a:effectLst/>
                <a:uLnTx/>
                <a:uFillTx/>
                <a:latin typeface="Times New Roman" panose="02020603050405020304" pitchFamily="18" charset="0"/>
                <a:ea typeface="+mn-ea"/>
                <a:cs typeface="+mn-cs"/>
              </a:rPr>
              <a:t>f the problem Def. 11 is unbounded below</a:t>
            </a:r>
            <a:endParaRPr kumimoji="0" lang="zh-CN" altLang="en-US" sz="2000" b="0" i="0" u="none" strike="noStrike" kern="1200" cap="none" spc="0" normalizeH="0" baseline="0" noProof="0" dirty="0">
              <a:ln>
                <a:noFill/>
              </a:ln>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520391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Optimization problems</a:t>
            </a:r>
            <a:endParaRPr lang="zh-CN" altLang="en-US" sz="3000" kern="0" dirty="0">
              <a:ea typeface="楷体" panose="02010609060101010101" pitchFamily="49" charset="-122"/>
              <a:cs typeface="Calibri" panose="020F0502020204030204" pitchFamily="34" charset="0"/>
            </a:endParaRPr>
          </a:p>
        </p:txBody>
      </p:sp>
      <p:sp>
        <p:nvSpPr>
          <p:cNvPr id="2" name="Rectangle 5">
            <a:extLst>
              <a:ext uri="{FF2B5EF4-FFF2-40B4-BE49-F238E27FC236}">
                <a16:creationId xmlns:a16="http://schemas.microsoft.com/office/drawing/2014/main" id="{292B5FFD-6723-45B2-858E-0B9A89576F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8" name="文本框 37">
            <a:extLst>
              <a:ext uri="{FF2B5EF4-FFF2-40B4-BE49-F238E27FC236}">
                <a16:creationId xmlns:a16="http://schemas.microsoft.com/office/drawing/2014/main" id="{DE851B29-DB56-473E-9CDB-6FC625365022}"/>
              </a:ext>
            </a:extLst>
          </p:cNvPr>
          <p:cNvSpPr txBox="1"/>
          <p:nvPr/>
        </p:nvSpPr>
        <p:spPr>
          <a:xfrm>
            <a:off x="901952" y="1023362"/>
            <a:ext cx="10369190" cy="707886"/>
          </a:xfrm>
          <a:prstGeom prst="rect">
            <a:avLst/>
          </a:prstGeom>
          <a:solidFill>
            <a:srgbClr val="002060"/>
          </a:solidFill>
        </p:spPr>
        <p:txBody>
          <a:bodyPr wrap="square" rtlCol="0">
            <a:spAutoFit/>
          </a:bodyPr>
          <a:lstStyle/>
          <a:p>
            <a:pPr algn="just"/>
            <a:r>
              <a:rPr lang="en-US" altLang="zh-CN" sz="2000" dirty="0">
                <a:solidFill>
                  <a:srgbClr val="FFFF00"/>
                </a:solidFill>
              </a:rPr>
              <a:t>It needs to be noted that even if the feasible set is not empty, the optimal solution of the problem Def. 11 may not exist</a:t>
            </a:r>
            <a:endParaRPr lang="zh-CN" altLang="en-US" sz="2000" dirty="0">
              <a:solidFill>
                <a:srgbClr val="FFFF00"/>
              </a:solidFill>
            </a:endParaRPr>
          </a:p>
        </p:txBody>
      </p:sp>
      <p:sp>
        <p:nvSpPr>
          <p:cNvPr id="18" name="文本框 5">
            <a:extLst>
              <a:ext uri="{FF2B5EF4-FFF2-40B4-BE49-F238E27FC236}">
                <a16:creationId xmlns:a16="http://schemas.microsoft.com/office/drawing/2014/main" id="{1BC2FB04-E685-4643-977C-B5DDC03B450C}"/>
              </a:ext>
            </a:extLst>
          </p:cNvPr>
          <p:cNvSpPr txBox="1"/>
          <p:nvPr/>
        </p:nvSpPr>
        <p:spPr>
          <a:xfrm>
            <a:off x="901952" y="1795308"/>
            <a:ext cx="3290171"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Example:</a:t>
            </a:r>
            <a:endParaRPr lang="en-US" altLang="zh-CN" sz="2000" b="1" dirty="0">
              <a:solidFill>
                <a:srgbClr val="C00000"/>
              </a:solidFill>
            </a:endParaRPr>
          </a:p>
        </p:txBody>
      </p:sp>
      <p:graphicFrame>
        <p:nvGraphicFramePr>
          <p:cNvPr id="5" name="对象 4">
            <a:extLst>
              <a:ext uri="{FF2B5EF4-FFF2-40B4-BE49-F238E27FC236}">
                <a16:creationId xmlns:a16="http://schemas.microsoft.com/office/drawing/2014/main" id="{46A41D81-C96B-43F0-AAB5-BF4816440565}"/>
              </a:ext>
            </a:extLst>
          </p:cNvPr>
          <p:cNvGraphicFramePr>
            <a:graphicFrameLocks noChangeAspect="1"/>
          </p:cNvGraphicFramePr>
          <p:nvPr>
            <p:extLst>
              <p:ext uri="{D42A27DB-BD31-4B8C-83A1-F6EECF244321}">
                <p14:modId xmlns:p14="http://schemas.microsoft.com/office/powerpoint/2010/main" val="1197776280"/>
              </p:ext>
            </p:extLst>
          </p:nvPr>
        </p:nvGraphicFramePr>
        <p:xfrm>
          <a:off x="3919780" y="1995363"/>
          <a:ext cx="1527175" cy="823913"/>
        </p:xfrm>
        <a:graphic>
          <a:graphicData uri="http://schemas.openxmlformats.org/presentationml/2006/ole">
            <mc:AlternateContent xmlns:mc="http://schemas.openxmlformats.org/markup-compatibility/2006">
              <mc:Choice xmlns:v="urn:schemas-microsoft-com:vml" Requires="v">
                <p:oleObj spid="_x0000_s88291" name="Equation" r:id="rId3" imgW="812520" imgH="469800" progId="Equation.DSMT4">
                  <p:embed/>
                </p:oleObj>
              </mc:Choice>
              <mc:Fallback>
                <p:oleObj name="Equation" r:id="rId3" imgW="812520" imgH="469800" progId="Equation.DSMT4">
                  <p:embed/>
                  <p:pic>
                    <p:nvPicPr>
                      <p:cNvPr id="0" name="Object 1"/>
                      <p:cNvPicPr>
                        <a:picLocks noChangeAspect="1" noChangeArrowheads="1"/>
                      </p:cNvPicPr>
                      <p:nvPr/>
                    </p:nvPicPr>
                    <p:blipFill>
                      <a:blip r:embed="rId4"/>
                      <a:srcRect/>
                      <a:stretch>
                        <a:fillRect/>
                      </a:stretch>
                    </p:blipFill>
                    <p:spPr bwMode="auto">
                      <a:xfrm>
                        <a:off x="3919780" y="1995363"/>
                        <a:ext cx="1527175" cy="823913"/>
                      </a:xfrm>
                      <a:prstGeom prst="rect">
                        <a:avLst/>
                      </a:prstGeom>
                      <a:noFill/>
                    </p:spPr>
                  </p:pic>
                </p:oleObj>
              </mc:Fallback>
            </mc:AlternateContent>
          </a:graphicData>
        </a:graphic>
      </p:graphicFrame>
      <p:sp>
        <p:nvSpPr>
          <p:cNvPr id="21" name="文本框 5">
            <a:extLst>
              <a:ext uri="{FF2B5EF4-FFF2-40B4-BE49-F238E27FC236}">
                <a16:creationId xmlns:a16="http://schemas.microsoft.com/office/drawing/2014/main" id="{B6274A81-9FE1-44AE-A050-31F2F48EF290}"/>
              </a:ext>
            </a:extLst>
          </p:cNvPr>
          <p:cNvSpPr txBox="1"/>
          <p:nvPr/>
        </p:nvSpPr>
        <p:spPr>
          <a:xfrm>
            <a:off x="901951" y="3028890"/>
            <a:ext cx="10489303"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The feasible set of this problem is not empty, but the objective function is unbounded below and thus the optimal solution does not exist.</a:t>
            </a:r>
            <a:endParaRPr lang="en-US" altLang="zh-CN" sz="2000" b="1" dirty="0">
              <a:solidFill>
                <a:srgbClr val="C00000"/>
              </a:solidFill>
            </a:endParaRPr>
          </a:p>
        </p:txBody>
      </p:sp>
    </p:spTree>
    <p:extLst>
      <p:ext uri="{BB962C8B-B14F-4D97-AF65-F5344CB8AC3E}">
        <p14:creationId xmlns:p14="http://schemas.microsoft.com/office/powerpoint/2010/main" val="1850721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30275" y="76200"/>
            <a:ext cx="8153400" cy="838200"/>
          </a:xfrm>
        </p:spPr>
        <p:txBody>
          <a:bodyPr/>
          <a:lstStyle/>
          <a:p>
            <a:r>
              <a:rPr lang="en-US" altLang="zh-CN" sz="3000" dirty="0">
                <a:ea typeface="楷体" panose="02010609060101010101" pitchFamily="49" charset="-122"/>
                <a:cs typeface="Calibri" panose="020F0502020204030204" pitchFamily="34" charset="0"/>
              </a:rPr>
              <a:t>Outline</a:t>
            </a:r>
            <a:endParaRPr lang="zh-CN" altLang="en-US" sz="3000" dirty="0">
              <a:ea typeface="楷体" panose="02010609060101010101" pitchFamily="49" charset="-122"/>
              <a:cs typeface="Calibri" panose="020F0502020204030204" pitchFamily="34" charset="0"/>
            </a:endParaRPr>
          </a:p>
        </p:txBody>
      </p:sp>
      <p:sp>
        <p:nvSpPr>
          <p:cNvPr id="14339" name="Rectangle 3"/>
          <p:cNvSpPr txBox="1">
            <a:spLocks noChangeArrowheads="1"/>
          </p:cNvSpPr>
          <p:nvPr/>
        </p:nvSpPr>
        <p:spPr bwMode="auto">
          <a:xfrm>
            <a:off x="572294" y="931866"/>
            <a:ext cx="8869362" cy="460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buFontTx/>
              <a:buChar char="•"/>
              <a:defRPr/>
            </a:pPr>
            <a:r>
              <a:rPr lang="en-US" altLang="zh-CN" sz="2800"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functions</a:t>
            </a:r>
          </a:p>
          <a:p>
            <a:pPr lvl="2">
              <a:spcBef>
                <a:spcPct val="20000"/>
              </a:spcBef>
              <a:buFontTx/>
              <a:buChar char="•"/>
              <a:defRPr/>
            </a:pPr>
            <a:r>
              <a:rPr lang="en-US" altLang="zh-CN"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sets and affine sets</a:t>
            </a:r>
          </a:p>
          <a:p>
            <a:pPr lvl="2">
              <a:spcBef>
                <a:spcPct val="20000"/>
              </a:spcBef>
              <a:buFontTx/>
              <a:buChar char="•"/>
              <a:defRPr/>
            </a:pPr>
            <a:r>
              <a:rPr lang="en-US" altLang="zh-CN"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functions</a:t>
            </a:r>
          </a:p>
          <a:p>
            <a:pPr lvl="1">
              <a:spcBef>
                <a:spcPct val="20000"/>
              </a:spcBef>
              <a:buFontTx/>
              <a:buChar char="•"/>
              <a:defRPr/>
            </a:pPr>
            <a:r>
              <a:rPr lang="en-US" altLang="zh-CN" sz="2800"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Optimization problems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Convex optimization problems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Duality</a:t>
            </a:r>
          </a:p>
        </p:txBody>
      </p:sp>
    </p:spTree>
    <p:extLst>
      <p:ext uri="{BB962C8B-B14F-4D97-AF65-F5344CB8AC3E}">
        <p14:creationId xmlns:p14="http://schemas.microsoft.com/office/powerpoint/2010/main" val="4289759968"/>
      </p:ext>
    </p:extLst>
  </p:cSld>
  <p:clrMapOvr>
    <a:masterClrMapping/>
  </p:clrMapOvr>
  <p:transition advTm="1252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
            <a:extLst>
              <a:ext uri="{FF2B5EF4-FFF2-40B4-BE49-F238E27FC236}">
                <a16:creationId xmlns:a16="http://schemas.microsoft.com/office/drawing/2014/main" id="{F4318D8F-87FB-4B0A-B3AA-0F13A5D62BE1}"/>
              </a:ext>
            </a:extLst>
          </p:cNvPr>
          <p:cNvSpPr txBox="1"/>
          <p:nvPr/>
        </p:nvSpPr>
        <p:spPr>
          <a:xfrm>
            <a:off x="947928" y="895528"/>
            <a:ext cx="5734262"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12</a:t>
            </a:r>
            <a:r>
              <a:rPr lang="en-US" altLang="zh-CN" dirty="0"/>
              <a:t>: Convex optimization problem</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7" y="1485597"/>
            <a:ext cx="10284180"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We call the following optimization problem the convex optimization problem,</a:t>
            </a:r>
          </a:p>
          <a:p>
            <a:pPr algn="just"/>
            <a:endParaRPr lang="en-US" altLang="zh-CN" dirty="0"/>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2816311"/>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2" name="Rectangle 5">
            <a:extLst>
              <a:ext uri="{FF2B5EF4-FFF2-40B4-BE49-F238E27FC236}">
                <a16:creationId xmlns:a16="http://schemas.microsoft.com/office/drawing/2014/main" id="{292B5FFD-6723-45B2-858E-0B9A89576F4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Rectangle 2">
            <a:extLst>
              <a:ext uri="{FF2B5EF4-FFF2-40B4-BE49-F238E27FC236}">
                <a16:creationId xmlns:a16="http://schemas.microsoft.com/office/drawing/2014/main" id="{A14BD926-4C03-421B-88BD-399D11B76430}"/>
              </a:ext>
            </a:extLst>
          </p:cNvPr>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optimization problems</a:t>
            </a:r>
            <a:endParaRPr lang="zh-CN" altLang="en-US" sz="3000" kern="0" dirty="0">
              <a:ea typeface="楷体" panose="02010609060101010101" pitchFamily="49" charset="-122"/>
              <a:cs typeface="Calibri" panose="020F0502020204030204" pitchFamily="34" charset="0"/>
            </a:endParaRPr>
          </a:p>
        </p:txBody>
      </p:sp>
      <p:graphicFrame>
        <p:nvGraphicFramePr>
          <p:cNvPr id="4" name="对象 3">
            <a:extLst>
              <a:ext uri="{FF2B5EF4-FFF2-40B4-BE49-F238E27FC236}">
                <a16:creationId xmlns:a16="http://schemas.microsoft.com/office/drawing/2014/main" id="{07D5A8AB-826E-41A0-A903-931EA5FFD73E}"/>
              </a:ext>
            </a:extLst>
          </p:cNvPr>
          <p:cNvGraphicFramePr>
            <a:graphicFrameLocks noChangeAspect="1"/>
          </p:cNvGraphicFramePr>
          <p:nvPr>
            <p:extLst>
              <p:ext uri="{D42A27DB-BD31-4B8C-83A1-F6EECF244321}">
                <p14:modId xmlns:p14="http://schemas.microsoft.com/office/powerpoint/2010/main" val="4284569243"/>
              </p:ext>
            </p:extLst>
          </p:nvPr>
        </p:nvGraphicFramePr>
        <p:xfrm>
          <a:off x="4045058" y="1947260"/>
          <a:ext cx="3266267" cy="1331701"/>
        </p:xfrm>
        <a:graphic>
          <a:graphicData uri="http://schemas.openxmlformats.org/presentationml/2006/ole">
            <mc:AlternateContent xmlns:mc="http://schemas.openxmlformats.org/markup-compatibility/2006">
              <mc:Choice xmlns:v="urn:schemas-microsoft-com:vml" Requires="v">
                <p:oleObj spid="_x0000_s90341" name="Equation" r:id="rId3" imgW="1943100" imgH="812800" progId="Equation.DSMT4">
                  <p:embed/>
                </p:oleObj>
              </mc:Choice>
              <mc:Fallback>
                <p:oleObj name="Equation" r:id="rId3" imgW="1943100" imgH="8128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5058" y="1947260"/>
                        <a:ext cx="3266267" cy="1331701"/>
                      </a:xfrm>
                      <a:prstGeom prst="rect">
                        <a:avLst/>
                      </a:prstGeom>
                      <a:noFill/>
                    </p:spPr>
                  </p:pic>
                </p:oleObj>
              </mc:Fallback>
            </mc:AlternateContent>
          </a:graphicData>
        </a:graphic>
      </p:graphicFrame>
      <p:sp>
        <p:nvSpPr>
          <p:cNvPr id="34" name="文本框 5">
            <a:extLst>
              <a:ext uri="{FF2B5EF4-FFF2-40B4-BE49-F238E27FC236}">
                <a16:creationId xmlns:a16="http://schemas.microsoft.com/office/drawing/2014/main" id="{543EB7F3-4D59-40B8-A1FD-09748568692B}"/>
              </a:ext>
            </a:extLst>
          </p:cNvPr>
          <p:cNvSpPr txBox="1"/>
          <p:nvPr/>
        </p:nvSpPr>
        <p:spPr>
          <a:xfrm>
            <a:off x="947927" y="3222699"/>
            <a:ext cx="1028418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where </a:t>
            </a:r>
            <a:r>
              <a:rPr lang="en-US" altLang="zh-CN" i="1" dirty="0"/>
              <a:t>f</a:t>
            </a:r>
            <a:r>
              <a:rPr lang="en-US" altLang="zh-CN" i="1" baseline="-25000" dirty="0"/>
              <a:t>i</a:t>
            </a:r>
            <a:r>
              <a:rPr lang="en-US" altLang="zh-CN" dirty="0"/>
              <a:t>(</a:t>
            </a:r>
            <a:r>
              <a:rPr lang="en-US" altLang="zh-CN" b="1" dirty="0"/>
              <a:t>x</a:t>
            </a:r>
            <a:r>
              <a:rPr lang="en-US" altLang="zh-CN" dirty="0"/>
              <a:t>) (</a:t>
            </a:r>
            <a:r>
              <a:rPr lang="en-US" altLang="zh-CN" i="1" dirty="0" err="1"/>
              <a:t>i</a:t>
            </a:r>
            <a:r>
              <a:rPr lang="en-US" altLang="zh-CN" dirty="0"/>
              <a:t>=0,1,…,</a:t>
            </a:r>
            <a:r>
              <a:rPr lang="en-US" altLang="zh-CN" i="1" dirty="0"/>
              <a:t>m</a:t>
            </a:r>
            <a:r>
              <a:rPr lang="en-US" altLang="zh-CN" dirty="0"/>
              <a:t>) is convex</a:t>
            </a:r>
          </a:p>
        </p:txBody>
      </p:sp>
      <p:sp>
        <p:nvSpPr>
          <p:cNvPr id="35" name="文本框 34">
            <a:extLst>
              <a:ext uri="{FF2B5EF4-FFF2-40B4-BE49-F238E27FC236}">
                <a16:creationId xmlns:a16="http://schemas.microsoft.com/office/drawing/2014/main" id="{31E60B46-2C58-4C7D-9B39-091720E002E2}"/>
              </a:ext>
            </a:extLst>
          </p:cNvPr>
          <p:cNvSpPr txBox="1"/>
          <p:nvPr/>
        </p:nvSpPr>
        <p:spPr>
          <a:xfrm>
            <a:off x="819912" y="3882583"/>
            <a:ext cx="10369190" cy="707886"/>
          </a:xfrm>
          <a:prstGeom prst="rect">
            <a:avLst/>
          </a:prstGeom>
          <a:solidFill>
            <a:srgbClr val="002060"/>
          </a:solidFill>
        </p:spPr>
        <p:txBody>
          <a:bodyPr wrap="square" rtlCol="0">
            <a:spAutoFit/>
          </a:bodyPr>
          <a:lstStyle/>
          <a:p>
            <a:pPr algn="just"/>
            <a:r>
              <a:rPr lang="en-US" altLang="zh-CN" sz="2000" dirty="0">
                <a:solidFill>
                  <a:srgbClr val="FFFF00"/>
                </a:solidFill>
              </a:rPr>
              <a:t>Please make a comparison between the definitions of the general optimization problem and the convex optimization </a:t>
            </a:r>
            <a:r>
              <a:rPr lang="en-US" altLang="zh-CN" sz="2000" dirty="0" err="1">
                <a:solidFill>
                  <a:srgbClr val="FFFF00"/>
                </a:solidFill>
              </a:rPr>
              <a:t>prolem</a:t>
            </a:r>
            <a:endParaRPr lang="zh-CN" altLang="en-US" sz="2000" dirty="0">
              <a:solidFill>
                <a:srgbClr val="FFFF00"/>
              </a:solidFill>
            </a:endParaRPr>
          </a:p>
        </p:txBody>
      </p:sp>
      <p:sp>
        <p:nvSpPr>
          <p:cNvPr id="37" name="文本框 1">
            <a:extLst>
              <a:ext uri="{FF2B5EF4-FFF2-40B4-BE49-F238E27FC236}">
                <a16:creationId xmlns:a16="http://schemas.microsoft.com/office/drawing/2014/main" id="{E5AE5540-BFEF-42BA-A0AC-44049407C8BD}"/>
              </a:ext>
            </a:extLst>
          </p:cNvPr>
          <p:cNvSpPr txBox="1"/>
          <p:nvPr/>
        </p:nvSpPr>
        <p:spPr>
          <a:xfrm>
            <a:off x="947927" y="4777879"/>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13</a:t>
            </a:r>
            <a:r>
              <a:rPr lang="en-US" altLang="zh-CN" dirty="0"/>
              <a:t>:</a:t>
            </a:r>
            <a:endParaRPr lang="zh-CN" altLang="en-US" dirty="0"/>
          </a:p>
        </p:txBody>
      </p:sp>
      <p:sp>
        <p:nvSpPr>
          <p:cNvPr id="38" name="文本框 5">
            <a:extLst>
              <a:ext uri="{FF2B5EF4-FFF2-40B4-BE49-F238E27FC236}">
                <a16:creationId xmlns:a16="http://schemas.microsoft.com/office/drawing/2014/main" id="{793E01E5-33DB-4E48-8671-21D4590E64BC}"/>
              </a:ext>
            </a:extLst>
          </p:cNvPr>
          <p:cNvSpPr txBox="1"/>
          <p:nvPr/>
        </p:nvSpPr>
        <p:spPr>
          <a:xfrm>
            <a:off x="947926" y="5367948"/>
            <a:ext cx="1047525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The feasible set of a convex optimization problem is convex.</a:t>
            </a:r>
          </a:p>
        </p:txBody>
      </p:sp>
      <p:sp>
        <p:nvSpPr>
          <p:cNvPr id="39" name="矩形 38">
            <a:extLst>
              <a:ext uri="{FF2B5EF4-FFF2-40B4-BE49-F238E27FC236}">
                <a16:creationId xmlns:a16="http://schemas.microsoft.com/office/drawing/2014/main" id="{880FDDAC-9BA8-4332-BE63-C1DEB9B4C1DC}"/>
              </a:ext>
            </a:extLst>
          </p:cNvPr>
          <p:cNvSpPr/>
          <p:nvPr/>
        </p:nvSpPr>
        <p:spPr bwMode="auto">
          <a:xfrm>
            <a:off x="819912" y="4777879"/>
            <a:ext cx="10666954" cy="1173479"/>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164534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1848B55A-9634-498D-9502-DE5332A02232}"/>
              </a:ext>
            </a:extLst>
          </p:cNvPr>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optimization problems</a:t>
            </a:r>
            <a:endParaRPr lang="zh-CN" altLang="en-US" sz="3000" kern="0" dirty="0">
              <a:ea typeface="楷体" panose="02010609060101010101" pitchFamily="49" charset="-122"/>
              <a:cs typeface="Calibri" panose="020F0502020204030204" pitchFamily="34" charset="0"/>
            </a:endParaRPr>
          </a:p>
        </p:txBody>
      </p:sp>
      <p:sp>
        <p:nvSpPr>
          <p:cNvPr id="16" name="文本框 1">
            <a:extLst>
              <a:ext uri="{FF2B5EF4-FFF2-40B4-BE49-F238E27FC236}">
                <a16:creationId xmlns:a16="http://schemas.microsoft.com/office/drawing/2014/main" id="{C9C622C7-B400-48BC-9FD5-5CF7391D8542}"/>
              </a:ext>
            </a:extLst>
          </p:cNvPr>
          <p:cNvSpPr txBox="1"/>
          <p:nvPr/>
        </p:nvSpPr>
        <p:spPr>
          <a:xfrm>
            <a:off x="947928" y="1511586"/>
            <a:ext cx="6444393"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13</a:t>
            </a:r>
            <a:r>
              <a:rPr lang="en-US" altLang="zh-CN" dirty="0"/>
              <a:t>: Convex quadratic program problem</a:t>
            </a:r>
            <a:endParaRPr lang="zh-CN" altLang="en-US" dirty="0"/>
          </a:p>
        </p:txBody>
      </p:sp>
      <p:sp>
        <p:nvSpPr>
          <p:cNvPr id="17" name="文本框 5">
            <a:extLst>
              <a:ext uri="{FF2B5EF4-FFF2-40B4-BE49-F238E27FC236}">
                <a16:creationId xmlns:a16="http://schemas.microsoft.com/office/drawing/2014/main" id="{8F2EF9F7-EA23-4720-A657-97F00121AF7C}"/>
              </a:ext>
            </a:extLst>
          </p:cNvPr>
          <p:cNvSpPr txBox="1"/>
          <p:nvPr/>
        </p:nvSpPr>
        <p:spPr>
          <a:xfrm>
            <a:off x="947927" y="2101655"/>
            <a:ext cx="1028418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The convex quadratic program problem is expressed by, </a:t>
            </a:r>
          </a:p>
        </p:txBody>
      </p:sp>
      <p:sp>
        <p:nvSpPr>
          <p:cNvPr id="18" name="矩形 17">
            <a:extLst>
              <a:ext uri="{FF2B5EF4-FFF2-40B4-BE49-F238E27FC236}">
                <a16:creationId xmlns:a16="http://schemas.microsoft.com/office/drawing/2014/main" id="{0D02DF61-35A2-45B7-ACF5-2D75648957F9}"/>
              </a:ext>
            </a:extLst>
          </p:cNvPr>
          <p:cNvSpPr/>
          <p:nvPr/>
        </p:nvSpPr>
        <p:spPr bwMode="auto">
          <a:xfrm>
            <a:off x="819912" y="1511587"/>
            <a:ext cx="10552176" cy="2816311"/>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20" name="文本框 5">
            <a:extLst>
              <a:ext uri="{FF2B5EF4-FFF2-40B4-BE49-F238E27FC236}">
                <a16:creationId xmlns:a16="http://schemas.microsoft.com/office/drawing/2014/main" id="{948A75DF-ABFA-499D-8E8A-2BF107205657}"/>
              </a:ext>
            </a:extLst>
          </p:cNvPr>
          <p:cNvSpPr txBox="1"/>
          <p:nvPr/>
        </p:nvSpPr>
        <p:spPr>
          <a:xfrm>
            <a:off x="947927" y="3838757"/>
            <a:ext cx="1028418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where              is positive semidefinite</a:t>
            </a:r>
          </a:p>
        </p:txBody>
      </p:sp>
      <p:sp>
        <p:nvSpPr>
          <p:cNvPr id="21" name="文本框 5">
            <a:extLst>
              <a:ext uri="{FF2B5EF4-FFF2-40B4-BE49-F238E27FC236}">
                <a16:creationId xmlns:a16="http://schemas.microsoft.com/office/drawing/2014/main" id="{1F8CB6A4-6B19-447F-A6B7-04C8F86945B1}"/>
              </a:ext>
            </a:extLst>
          </p:cNvPr>
          <p:cNvSpPr txBox="1"/>
          <p:nvPr/>
        </p:nvSpPr>
        <p:spPr>
          <a:xfrm>
            <a:off x="786487" y="917853"/>
            <a:ext cx="10960754"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As an example, the convex quadratic program is a typical convex optimization problem</a:t>
            </a:r>
          </a:p>
        </p:txBody>
      </p:sp>
      <p:graphicFrame>
        <p:nvGraphicFramePr>
          <p:cNvPr id="3" name="对象 2">
            <a:extLst>
              <a:ext uri="{FF2B5EF4-FFF2-40B4-BE49-F238E27FC236}">
                <a16:creationId xmlns:a16="http://schemas.microsoft.com/office/drawing/2014/main" id="{60BA8F44-D3F2-42D6-978C-81864D65FF8A}"/>
              </a:ext>
            </a:extLst>
          </p:cNvPr>
          <p:cNvGraphicFramePr>
            <a:graphicFrameLocks noChangeAspect="1"/>
          </p:cNvGraphicFramePr>
          <p:nvPr>
            <p:extLst>
              <p:ext uri="{D42A27DB-BD31-4B8C-83A1-F6EECF244321}">
                <p14:modId xmlns:p14="http://schemas.microsoft.com/office/powerpoint/2010/main" val="3345647196"/>
              </p:ext>
            </p:extLst>
          </p:nvPr>
        </p:nvGraphicFramePr>
        <p:xfrm>
          <a:off x="4064428" y="2563319"/>
          <a:ext cx="2908230" cy="1393528"/>
        </p:xfrm>
        <a:graphic>
          <a:graphicData uri="http://schemas.openxmlformats.org/presentationml/2006/ole">
            <mc:AlternateContent xmlns:mc="http://schemas.openxmlformats.org/markup-compatibility/2006">
              <mc:Choice xmlns:v="urn:schemas-microsoft-com:vml" Requires="v">
                <p:oleObj spid="_x0000_s91571" name="Equation" r:id="rId3" imgW="1790700" imgH="889000" progId="Equation.DSMT4">
                  <p:embed/>
                </p:oleObj>
              </mc:Choice>
              <mc:Fallback>
                <p:oleObj name="Equation" r:id="rId3" imgW="1790700" imgH="889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428" y="2563319"/>
                        <a:ext cx="2908230" cy="1393528"/>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D3EC83F7-699C-4078-8B36-00135CD3EFEF}"/>
              </a:ext>
            </a:extLst>
          </p:cNvPr>
          <p:cNvGraphicFramePr>
            <a:graphicFrameLocks noChangeAspect="1"/>
          </p:cNvGraphicFramePr>
          <p:nvPr>
            <p:extLst>
              <p:ext uri="{D42A27DB-BD31-4B8C-83A1-F6EECF244321}">
                <p14:modId xmlns:p14="http://schemas.microsoft.com/office/powerpoint/2010/main" val="1380793938"/>
              </p:ext>
            </p:extLst>
          </p:nvPr>
        </p:nvGraphicFramePr>
        <p:xfrm>
          <a:off x="1864960" y="3921086"/>
          <a:ext cx="908050" cy="298450"/>
        </p:xfrm>
        <a:graphic>
          <a:graphicData uri="http://schemas.openxmlformats.org/presentationml/2006/ole">
            <mc:AlternateContent xmlns:mc="http://schemas.openxmlformats.org/markup-compatibility/2006">
              <mc:Choice xmlns:v="urn:schemas-microsoft-com:vml" Requires="v">
                <p:oleObj spid="_x0000_s91572" name="Equation" r:id="rId5" imgW="558720" imgH="190440" progId="Equation.DSMT4">
                  <p:embed/>
                </p:oleObj>
              </mc:Choice>
              <mc:Fallback>
                <p:oleObj name="Equation" r:id="rId5" imgW="558720" imgH="190440" progId="Equation.DSMT4">
                  <p:embed/>
                  <p:pic>
                    <p:nvPicPr>
                      <p:cNvPr id="3" name="对象 2">
                        <a:extLst>
                          <a:ext uri="{FF2B5EF4-FFF2-40B4-BE49-F238E27FC236}">
                            <a16:creationId xmlns:a16="http://schemas.microsoft.com/office/drawing/2014/main" id="{60BA8F44-D3F2-42D6-978C-81864D65FF8A}"/>
                          </a:ext>
                        </a:extLst>
                      </p:cNvPr>
                      <p:cNvPicPr>
                        <a:picLocks noChangeAspect="1" noChangeArrowheads="1"/>
                      </p:cNvPicPr>
                      <p:nvPr/>
                    </p:nvPicPr>
                    <p:blipFill>
                      <a:blip r:embed="rId6"/>
                      <a:srcRect/>
                      <a:stretch>
                        <a:fillRect/>
                      </a:stretch>
                    </p:blipFill>
                    <p:spPr bwMode="auto">
                      <a:xfrm>
                        <a:off x="1864960" y="3921086"/>
                        <a:ext cx="908050" cy="298450"/>
                      </a:xfrm>
                      <a:prstGeom prst="rect">
                        <a:avLst/>
                      </a:prstGeom>
                      <a:noFill/>
                    </p:spPr>
                  </p:pic>
                </p:oleObj>
              </mc:Fallback>
            </mc:AlternateContent>
          </a:graphicData>
        </a:graphic>
      </p:graphicFrame>
      <p:grpSp>
        <p:nvGrpSpPr>
          <p:cNvPr id="4" name="组合 3">
            <a:extLst>
              <a:ext uri="{FF2B5EF4-FFF2-40B4-BE49-F238E27FC236}">
                <a16:creationId xmlns:a16="http://schemas.microsoft.com/office/drawing/2014/main" id="{56AB1C76-8F62-44D2-AFF1-79FEFB30DE93}"/>
              </a:ext>
            </a:extLst>
          </p:cNvPr>
          <p:cNvGrpSpPr/>
          <p:nvPr/>
        </p:nvGrpSpPr>
        <p:grpSpPr>
          <a:xfrm>
            <a:off x="2883328" y="4489687"/>
            <a:ext cx="6816027" cy="1480530"/>
            <a:chOff x="2883328" y="4489687"/>
            <a:chExt cx="6816027" cy="1480530"/>
          </a:xfrm>
        </p:grpSpPr>
        <p:pic>
          <p:nvPicPr>
            <p:cNvPr id="24" name="Picture 12">
              <a:extLst>
                <a:ext uri="{FF2B5EF4-FFF2-40B4-BE49-F238E27FC236}">
                  <a16:creationId xmlns:a16="http://schemas.microsoft.com/office/drawing/2014/main" id="{CE39E900-0985-4748-8DD2-F111C9A1F9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3328" y="4489687"/>
              <a:ext cx="11811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AutoShape 13">
              <a:extLst>
                <a:ext uri="{FF2B5EF4-FFF2-40B4-BE49-F238E27FC236}">
                  <a16:creationId xmlns:a16="http://schemas.microsoft.com/office/drawing/2014/main" id="{C2ECFB6E-5A03-4F19-8985-C80AF7F6764F}"/>
                </a:ext>
              </a:extLst>
            </p:cNvPr>
            <p:cNvSpPr>
              <a:spLocks noChangeArrowheads="1"/>
            </p:cNvSpPr>
            <p:nvPr/>
          </p:nvSpPr>
          <p:spPr bwMode="auto">
            <a:xfrm>
              <a:off x="4649491" y="4917966"/>
              <a:ext cx="5049864" cy="1052251"/>
            </a:xfrm>
            <a:prstGeom prst="cloudCallout">
              <a:avLst>
                <a:gd name="adj1" fmla="val -60949"/>
                <a:gd name="adj2" fmla="val -59093"/>
              </a:avLst>
            </a:prstGeom>
            <a:solidFill>
              <a:srgbClr val="99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a:spcBef>
                  <a:spcPct val="0"/>
                </a:spcBef>
              </a:pPr>
              <a:r>
                <a:rPr lang="en-US" altLang="zh-CN" sz="2000" i="1" dirty="0">
                  <a:solidFill>
                    <a:srgbClr val="FFFF00"/>
                  </a:solidFill>
                  <a:ea typeface="宋体" panose="02010600030101010101" pitchFamily="2" charset="-122"/>
                </a:rPr>
                <a:t>Can you verify it is really a convex optimization problem</a:t>
              </a:r>
              <a:r>
                <a:rPr lang="en-US" altLang="zh-CN" sz="2000" i="1" dirty="0">
                  <a:solidFill>
                    <a:srgbClr val="FFFF00"/>
                  </a:solidFill>
                  <a:latin typeface="Times New Roman" panose="02020603050405020304" pitchFamily="18" charset="0"/>
                  <a:ea typeface="宋体" panose="02010600030101010101" pitchFamily="2" charset="-122"/>
                </a:rPr>
                <a:t>?</a:t>
              </a:r>
            </a:p>
          </p:txBody>
        </p:sp>
      </p:grpSp>
    </p:spTree>
    <p:extLst>
      <p:ext uri="{BB962C8B-B14F-4D97-AF65-F5344CB8AC3E}">
        <p14:creationId xmlns:p14="http://schemas.microsoft.com/office/powerpoint/2010/main" val="203693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930275" y="76200"/>
            <a:ext cx="8153400" cy="838200"/>
          </a:xfrm>
        </p:spPr>
        <p:txBody>
          <a:bodyPr/>
          <a:lstStyle/>
          <a:p>
            <a:r>
              <a:rPr lang="en-US" altLang="zh-CN" sz="3000" dirty="0">
                <a:ea typeface="楷体" panose="02010609060101010101" pitchFamily="49" charset="-122"/>
                <a:cs typeface="Calibri" panose="020F0502020204030204" pitchFamily="34" charset="0"/>
              </a:rPr>
              <a:t>Outline</a:t>
            </a:r>
            <a:endParaRPr lang="zh-CN" altLang="en-US" sz="3000" dirty="0">
              <a:ea typeface="楷体" panose="02010609060101010101" pitchFamily="49" charset="-122"/>
              <a:cs typeface="Calibri" panose="020F0502020204030204" pitchFamily="34" charset="0"/>
            </a:endParaRPr>
          </a:p>
        </p:txBody>
      </p:sp>
      <p:sp>
        <p:nvSpPr>
          <p:cNvPr id="14339" name="Rectangle 3"/>
          <p:cNvSpPr txBox="1">
            <a:spLocks noChangeArrowheads="1"/>
          </p:cNvSpPr>
          <p:nvPr/>
        </p:nvSpPr>
        <p:spPr bwMode="auto">
          <a:xfrm>
            <a:off x="572294" y="931866"/>
            <a:ext cx="8869362" cy="460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spcBef>
                <a:spcPct val="20000"/>
              </a:spcBef>
              <a:buFontTx/>
              <a:buChar char="•"/>
              <a:defRPr/>
            </a:pPr>
            <a:r>
              <a:rPr lang="en-US" altLang="zh-CN" sz="2800"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functions</a:t>
            </a:r>
          </a:p>
          <a:p>
            <a:pPr lvl="2">
              <a:spcBef>
                <a:spcPct val="20000"/>
              </a:spcBef>
              <a:buFontTx/>
              <a:buChar char="•"/>
              <a:defRPr/>
            </a:pPr>
            <a:r>
              <a:rPr lang="en-US" altLang="zh-CN"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sets and affine sets</a:t>
            </a:r>
          </a:p>
          <a:p>
            <a:pPr lvl="2">
              <a:spcBef>
                <a:spcPct val="20000"/>
              </a:spcBef>
              <a:buFontTx/>
              <a:buChar char="•"/>
              <a:defRPr/>
            </a:pPr>
            <a:r>
              <a:rPr lang="en-US" altLang="zh-CN"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functions</a:t>
            </a:r>
          </a:p>
          <a:p>
            <a:pPr lvl="1">
              <a:spcBef>
                <a:spcPct val="20000"/>
              </a:spcBef>
              <a:buFontTx/>
              <a:buChar char="•"/>
              <a:defRPr/>
            </a:pPr>
            <a:r>
              <a:rPr lang="en-US" altLang="zh-CN" sz="2800"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Optimization problems</a:t>
            </a:r>
          </a:p>
          <a:p>
            <a:pPr lvl="1">
              <a:spcBef>
                <a:spcPct val="20000"/>
              </a:spcBef>
              <a:buFontTx/>
              <a:buChar char="•"/>
              <a:defRPr/>
            </a:pPr>
            <a:r>
              <a:rPr lang="en-US" altLang="zh-CN" sz="2800" dirty="0">
                <a:solidFill>
                  <a:schemeClr val="bg1">
                    <a:lumMod val="50000"/>
                  </a:schemeClr>
                </a:solidFill>
                <a:latin typeface="Calibri" panose="020F0502020204030204" pitchFamily="34" charset="0"/>
                <a:ea typeface="楷体" panose="02010609060101010101" pitchFamily="49" charset="-122"/>
                <a:cs typeface="Calibri" panose="020F0502020204030204" pitchFamily="34" charset="0"/>
              </a:rPr>
              <a:t>Convex optimization problems</a:t>
            </a:r>
          </a:p>
          <a:p>
            <a:pPr lvl="1">
              <a:spcBef>
                <a:spcPct val="20000"/>
              </a:spcBef>
              <a:buFontTx/>
              <a:buChar char="•"/>
              <a:defRPr/>
            </a:pPr>
            <a:r>
              <a:rPr lang="en-US" altLang="zh-CN" sz="2800" dirty="0">
                <a:latin typeface="Calibri" panose="020F0502020204030204" pitchFamily="34" charset="0"/>
                <a:ea typeface="楷体" panose="02010609060101010101" pitchFamily="49" charset="-122"/>
                <a:cs typeface="Calibri" panose="020F0502020204030204" pitchFamily="34" charset="0"/>
              </a:rPr>
              <a:t>Duality</a:t>
            </a:r>
          </a:p>
        </p:txBody>
      </p:sp>
    </p:spTree>
    <p:extLst>
      <p:ext uri="{BB962C8B-B14F-4D97-AF65-F5344CB8AC3E}">
        <p14:creationId xmlns:p14="http://schemas.microsoft.com/office/powerpoint/2010/main" val="3245265108"/>
      </p:ext>
    </p:extLst>
  </p:cSld>
  <p:clrMapOvr>
    <a:masterClrMapping/>
  </p:clrMapOvr>
  <p:transition advTm="12526"/>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1848B55A-9634-498D-9502-DE5332A02232}"/>
              </a:ext>
            </a:extLst>
          </p:cNvPr>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16" name="文本框 1">
            <a:extLst>
              <a:ext uri="{FF2B5EF4-FFF2-40B4-BE49-F238E27FC236}">
                <a16:creationId xmlns:a16="http://schemas.microsoft.com/office/drawing/2014/main" id="{C9C622C7-B400-48BC-9FD5-5CF7391D8542}"/>
              </a:ext>
            </a:extLst>
          </p:cNvPr>
          <p:cNvSpPr txBox="1"/>
          <p:nvPr/>
        </p:nvSpPr>
        <p:spPr>
          <a:xfrm>
            <a:off x="947928" y="876155"/>
            <a:ext cx="3446777"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14</a:t>
            </a:r>
            <a:r>
              <a:rPr lang="en-US" altLang="zh-CN" dirty="0"/>
              <a:t>: </a:t>
            </a:r>
            <a:r>
              <a:rPr lang="en-US" altLang="zh-CN" dirty="0" err="1"/>
              <a:t>Lagrangian</a:t>
            </a:r>
            <a:endParaRPr lang="zh-CN" altLang="en-US" dirty="0"/>
          </a:p>
        </p:txBody>
      </p:sp>
      <p:sp>
        <p:nvSpPr>
          <p:cNvPr id="17" name="文本框 5">
            <a:extLst>
              <a:ext uri="{FF2B5EF4-FFF2-40B4-BE49-F238E27FC236}">
                <a16:creationId xmlns:a16="http://schemas.microsoft.com/office/drawing/2014/main" id="{8F2EF9F7-EA23-4720-A657-97F00121AF7C}"/>
              </a:ext>
            </a:extLst>
          </p:cNvPr>
          <p:cNvSpPr txBox="1"/>
          <p:nvPr/>
        </p:nvSpPr>
        <p:spPr>
          <a:xfrm>
            <a:off x="947927" y="1466224"/>
            <a:ext cx="10284180"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We define the </a:t>
            </a:r>
            <a:r>
              <a:rPr lang="en-US" altLang="zh-CN" dirty="0" err="1"/>
              <a:t>Lagrangian</a:t>
            </a:r>
            <a:r>
              <a:rPr lang="en-US" altLang="zh-CN" dirty="0"/>
              <a:t>                                           associated with the problem Def. 11 as, </a:t>
            </a:r>
          </a:p>
        </p:txBody>
      </p:sp>
      <p:sp>
        <p:nvSpPr>
          <p:cNvPr id="18" name="矩形 17">
            <a:extLst>
              <a:ext uri="{FF2B5EF4-FFF2-40B4-BE49-F238E27FC236}">
                <a16:creationId xmlns:a16="http://schemas.microsoft.com/office/drawing/2014/main" id="{0D02DF61-35A2-45B7-ACF5-2D75648957F9}"/>
              </a:ext>
            </a:extLst>
          </p:cNvPr>
          <p:cNvSpPr/>
          <p:nvPr/>
        </p:nvSpPr>
        <p:spPr bwMode="auto">
          <a:xfrm>
            <a:off x="819912" y="876157"/>
            <a:ext cx="10552176" cy="2421108"/>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20" name="文本框 5">
            <a:extLst>
              <a:ext uri="{FF2B5EF4-FFF2-40B4-BE49-F238E27FC236}">
                <a16:creationId xmlns:a16="http://schemas.microsoft.com/office/drawing/2014/main" id="{948A75DF-ABFA-499D-8E8A-2BF107205657}"/>
              </a:ext>
            </a:extLst>
          </p:cNvPr>
          <p:cNvSpPr txBox="1"/>
          <p:nvPr/>
        </p:nvSpPr>
        <p:spPr>
          <a:xfrm>
            <a:off x="930275" y="2798172"/>
            <a:ext cx="1028418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where               ,                are </a:t>
            </a:r>
            <a:r>
              <a:rPr lang="en-US" altLang="zh-CN" b="1" dirty="0">
                <a:solidFill>
                  <a:srgbClr val="C00000"/>
                </a:solidFill>
              </a:rPr>
              <a:t>dual variables</a:t>
            </a:r>
            <a:r>
              <a:rPr lang="en-US" altLang="zh-CN" dirty="0"/>
              <a:t>, and </a:t>
            </a:r>
          </a:p>
        </p:txBody>
      </p:sp>
      <p:graphicFrame>
        <p:nvGraphicFramePr>
          <p:cNvPr id="22" name="对象 21">
            <a:extLst>
              <a:ext uri="{FF2B5EF4-FFF2-40B4-BE49-F238E27FC236}">
                <a16:creationId xmlns:a16="http://schemas.microsoft.com/office/drawing/2014/main" id="{D3EC83F7-699C-4078-8B36-00135CD3EFEF}"/>
              </a:ext>
            </a:extLst>
          </p:cNvPr>
          <p:cNvGraphicFramePr>
            <a:graphicFrameLocks noChangeAspect="1"/>
          </p:cNvGraphicFramePr>
          <p:nvPr>
            <p:extLst>
              <p:ext uri="{D42A27DB-BD31-4B8C-83A1-F6EECF244321}">
                <p14:modId xmlns:p14="http://schemas.microsoft.com/office/powerpoint/2010/main" val="3088751311"/>
              </p:ext>
            </p:extLst>
          </p:nvPr>
        </p:nvGraphicFramePr>
        <p:xfrm>
          <a:off x="1840126" y="2829437"/>
          <a:ext cx="1073150" cy="438150"/>
        </p:xfrm>
        <a:graphic>
          <a:graphicData uri="http://schemas.openxmlformats.org/presentationml/2006/ole">
            <mc:AlternateContent xmlns:mc="http://schemas.openxmlformats.org/markup-compatibility/2006">
              <mc:Choice xmlns:v="urn:schemas-microsoft-com:vml" Requires="v">
                <p:oleObj spid="_x0000_s113091" name="Equation" r:id="rId3" imgW="660240" imgH="279360" progId="Equation.DSMT4">
                  <p:embed/>
                </p:oleObj>
              </mc:Choice>
              <mc:Fallback>
                <p:oleObj name="Equation" r:id="rId3" imgW="660240" imgH="279360" progId="Equation.DSMT4">
                  <p:embed/>
                  <p:pic>
                    <p:nvPicPr>
                      <p:cNvPr id="22" name="对象 21">
                        <a:extLst>
                          <a:ext uri="{FF2B5EF4-FFF2-40B4-BE49-F238E27FC236}">
                            <a16:creationId xmlns:a16="http://schemas.microsoft.com/office/drawing/2014/main" id="{D3EC83F7-699C-4078-8B36-00135CD3EFEF}"/>
                          </a:ext>
                        </a:extLst>
                      </p:cNvPr>
                      <p:cNvPicPr>
                        <a:picLocks noChangeAspect="1" noChangeArrowheads="1"/>
                      </p:cNvPicPr>
                      <p:nvPr/>
                    </p:nvPicPr>
                    <p:blipFill>
                      <a:blip r:embed="rId4"/>
                      <a:srcRect/>
                      <a:stretch>
                        <a:fillRect/>
                      </a:stretch>
                    </p:blipFill>
                    <p:spPr bwMode="auto">
                      <a:xfrm>
                        <a:off x="1840126" y="2829437"/>
                        <a:ext cx="1073150" cy="438150"/>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FBAD9FAA-4C60-47F0-A1ED-AAADFBA19822}"/>
              </a:ext>
            </a:extLst>
          </p:cNvPr>
          <p:cNvGraphicFramePr>
            <a:graphicFrameLocks noChangeAspect="1"/>
          </p:cNvGraphicFramePr>
          <p:nvPr>
            <p:extLst>
              <p:ext uri="{D42A27DB-BD31-4B8C-83A1-F6EECF244321}">
                <p14:modId xmlns:p14="http://schemas.microsoft.com/office/powerpoint/2010/main" val="3956477326"/>
              </p:ext>
            </p:extLst>
          </p:nvPr>
        </p:nvGraphicFramePr>
        <p:xfrm>
          <a:off x="4336637" y="1534916"/>
          <a:ext cx="3230411" cy="442798"/>
        </p:xfrm>
        <a:graphic>
          <a:graphicData uri="http://schemas.openxmlformats.org/presentationml/2006/ole">
            <mc:AlternateContent xmlns:mc="http://schemas.openxmlformats.org/markup-compatibility/2006">
              <mc:Choice xmlns:v="urn:schemas-microsoft-com:vml" Requires="v">
                <p:oleObj spid="_x0000_s113092" name="Equation" r:id="rId5" imgW="1548728" imgH="215806" progId="Equation.DSMT4">
                  <p:embed/>
                </p:oleObj>
              </mc:Choice>
              <mc:Fallback>
                <p:oleObj name="Equation" r:id="rId5" imgW="1548728" imgH="215806"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637" y="1534916"/>
                        <a:ext cx="3230411" cy="442798"/>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A19B2DA2-4685-4294-8F28-BD7C0950B8E2}"/>
              </a:ext>
            </a:extLst>
          </p:cNvPr>
          <p:cNvGraphicFramePr>
            <a:graphicFrameLocks noChangeAspect="1"/>
          </p:cNvGraphicFramePr>
          <p:nvPr>
            <p:extLst>
              <p:ext uri="{D42A27DB-BD31-4B8C-83A1-F6EECF244321}">
                <p14:modId xmlns:p14="http://schemas.microsoft.com/office/powerpoint/2010/main" val="114082989"/>
              </p:ext>
            </p:extLst>
          </p:nvPr>
        </p:nvGraphicFramePr>
        <p:xfrm>
          <a:off x="3367005" y="2137776"/>
          <a:ext cx="4322670" cy="683911"/>
        </p:xfrm>
        <a:graphic>
          <a:graphicData uri="http://schemas.openxmlformats.org/presentationml/2006/ole">
            <mc:AlternateContent xmlns:mc="http://schemas.openxmlformats.org/markup-compatibility/2006">
              <mc:Choice xmlns:v="urn:schemas-microsoft-com:vml" Requires="v">
                <p:oleObj spid="_x0000_s113093" name="Equation" r:id="rId7" imgW="2641600" imgH="431800" progId="Equation.DSMT4">
                  <p:embed/>
                </p:oleObj>
              </mc:Choice>
              <mc:Fallback>
                <p:oleObj name="Equation" r:id="rId7" imgW="2641600" imgH="431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7005" y="2137776"/>
                        <a:ext cx="4322670" cy="683911"/>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2386863E-2CEF-4120-9437-2AD31F891CAD}"/>
              </a:ext>
            </a:extLst>
          </p:cNvPr>
          <p:cNvGraphicFramePr>
            <a:graphicFrameLocks noChangeAspect="1"/>
          </p:cNvGraphicFramePr>
          <p:nvPr>
            <p:extLst>
              <p:ext uri="{D42A27DB-BD31-4B8C-83A1-F6EECF244321}">
                <p14:modId xmlns:p14="http://schemas.microsoft.com/office/powerpoint/2010/main" val="1578701278"/>
              </p:ext>
            </p:extLst>
          </p:nvPr>
        </p:nvGraphicFramePr>
        <p:xfrm>
          <a:off x="3075464" y="2821687"/>
          <a:ext cx="1052512" cy="438150"/>
        </p:xfrm>
        <a:graphic>
          <a:graphicData uri="http://schemas.openxmlformats.org/presentationml/2006/ole">
            <mc:AlternateContent xmlns:mc="http://schemas.openxmlformats.org/markup-compatibility/2006">
              <mc:Choice xmlns:v="urn:schemas-microsoft-com:vml" Requires="v">
                <p:oleObj spid="_x0000_s113094" name="Equation" r:id="rId9" imgW="647640" imgH="279360" progId="Equation.DSMT4">
                  <p:embed/>
                </p:oleObj>
              </mc:Choice>
              <mc:Fallback>
                <p:oleObj name="Equation" r:id="rId9" imgW="647640" imgH="279360" progId="Equation.DSMT4">
                  <p:embed/>
                  <p:pic>
                    <p:nvPicPr>
                      <p:cNvPr id="22" name="对象 21">
                        <a:extLst>
                          <a:ext uri="{FF2B5EF4-FFF2-40B4-BE49-F238E27FC236}">
                            <a16:creationId xmlns:a16="http://schemas.microsoft.com/office/drawing/2014/main" id="{D3EC83F7-699C-4078-8B36-00135CD3EFEF}"/>
                          </a:ext>
                        </a:extLst>
                      </p:cNvPr>
                      <p:cNvPicPr>
                        <a:picLocks noChangeAspect="1" noChangeArrowheads="1"/>
                      </p:cNvPicPr>
                      <p:nvPr/>
                    </p:nvPicPr>
                    <p:blipFill>
                      <a:blip r:embed="rId10"/>
                      <a:srcRect/>
                      <a:stretch>
                        <a:fillRect/>
                      </a:stretch>
                    </p:blipFill>
                    <p:spPr bwMode="auto">
                      <a:xfrm>
                        <a:off x="3075464" y="2821687"/>
                        <a:ext cx="1052512" cy="438150"/>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7B972648-C5F8-4600-94A0-073C92899322}"/>
              </a:ext>
            </a:extLst>
          </p:cNvPr>
          <p:cNvGraphicFramePr>
            <a:graphicFrameLocks noChangeAspect="1"/>
          </p:cNvGraphicFramePr>
          <p:nvPr>
            <p:extLst>
              <p:ext uri="{D42A27DB-BD31-4B8C-83A1-F6EECF244321}">
                <p14:modId xmlns:p14="http://schemas.microsoft.com/office/powerpoint/2010/main" val="363094758"/>
              </p:ext>
            </p:extLst>
          </p:nvPr>
        </p:nvGraphicFramePr>
        <p:xfrm>
          <a:off x="7137587" y="2837187"/>
          <a:ext cx="2373312" cy="379413"/>
        </p:xfrm>
        <a:graphic>
          <a:graphicData uri="http://schemas.openxmlformats.org/presentationml/2006/ole">
            <mc:AlternateContent xmlns:mc="http://schemas.openxmlformats.org/markup-compatibility/2006">
              <mc:Choice xmlns:v="urn:schemas-microsoft-com:vml" Requires="v">
                <p:oleObj spid="_x0000_s113095" name="Equation" r:id="rId11" imgW="1104840" imgH="177480" progId="Equation.DSMT4">
                  <p:embed/>
                </p:oleObj>
              </mc:Choice>
              <mc:Fallback>
                <p:oleObj name="Equation" r:id="rId11" imgW="1104840" imgH="177480" progId="Equation.DSMT4">
                  <p:embed/>
                  <p:pic>
                    <p:nvPicPr>
                      <p:cNvPr id="0" name="Object 12"/>
                      <p:cNvPicPr>
                        <a:picLocks noChangeAspect="1" noChangeArrowheads="1"/>
                      </p:cNvPicPr>
                      <p:nvPr/>
                    </p:nvPicPr>
                    <p:blipFill>
                      <a:blip r:embed="rId12"/>
                      <a:srcRect/>
                      <a:stretch>
                        <a:fillRect/>
                      </a:stretch>
                    </p:blipFill>
                    <p:spPr bwMode="auto">
                      <a:xfrm>
                        <a:off x="7137587" y="2837187"/>
                        <a:ext cx="2373312" cy="379413"/>
                      </a:xfrm>
                      <a:prstGeom prst="rect">
                        <a:avLst/>
                      </a:prstGeom>
                      <a:noFill/>
                    </p:spPr>
                  </p:pic>
                </p:oleObj>
              </mc:Fallback>
            </mc:AlternateContent>
          </a:graphicData>
        </a:graphic>
      </p:graphicFrame>
      <p:sp>
        <p:nvSpPr>
          <p:cNvPr id="23" name="文本框 1">
            <a:extLst>
              <a:ext uri="{FF2B5EF4-FFF2-40B4-BE49-F238E27FC236}">
                <a16:creationId xmlns:a16="http://schemas.microsoft.com/office/drawing/2014/main" id="{85172204-D5BB-46A3-A8D9-1744497D847E}"/>
              </a:ext>
            </a:extLst>
          </p:cNvPr>
          <p:cNvSpPr txBox="1"/>
          <p:nvPr/>
        </p:nvSpPr>
        <p:spPr>
          <a:xfrm>
            <a:off x="953089" y="3399808"/>
            <a:ext cx="4898136"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15</a:t>
            </a:r>
            <a:r>
              <a:rPr lang="en-US" altLang="zh-CN" dirty="0"/>
              <a:t>: Lagrange dual function</a:t>
            </a:r>
            <a:endParaRPr lang="zh-CN" altLang="en-US" dirty="0"/>
          </a:p>
        </p:txBody>
      </p:sp>
      <p:sp>
        <p:nvSpPr>
          <p:cNvPr id="25" name="文本框 5">
            <a:extLst>
              <a:ext uri="{FF2B5EF4-FFF2-40B4-BE49-F238E27FC236}">
                <a16:creationId xmlns:a16="http://schemas.microsoft.com/office/drawing/2014/main" id="{981512C0-CC40-4D69-9B9C-E1AB07F848C0}"/>
              </a:ext>
            </a:extLst>
          </p:cNvPr>
          <p:cNvSpPr txBox="1"/>
          <p:nvPr/>
        </p:nvSpPr>
        <p:spPr>
          <a:xfrm>
            <a:off x="953088" y="3989877"/>
            <a:ext cx="10284180"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We define the Lagrange dual function                                 of the problem Def. 11 as the minimum value of its </a:t>
            </a:r>
            <a:r>
              <a:rPr lang="en-US" altLang="zh-CN" dirty="0" err="1"/>
              <a:t>Lagrangian</a:t>
            </a:r>
            <a:r>
              <a:rPr lang="en-US" altLang="zh-CN" dirty="0"/>
              <a:t> over </a:t>
            </a:r>
            <a:r>
              <a:rPr lang="en-US" altLang="zh-CN" b="1" dirty="0"/>
              <a:t>x</a:t>
            </a:r>
            <a:r>
              <a:rPr lang="en-US" altLang="zh-CN" dirty="0"/>
              <a:t>, </a:t>
            </a:r>
          </a:p>
        </p:txBody>
      </p:sp>
      <p:sp>
        <p:nvSpPr>
          <p:cNvPr id="27" name="矩形 26">
            <a:extLst>
              <a:ext uri="{FF2B5EF4-FFF2-40B4-BE49-F238E27FC236}">
                <a16:creationId xmlns:a16="http://schemas.microsoft.com/office/drawing/2014/main" id="{3597CA43-AC89-4E00-99A7-27CC864AFCCC}"/>
              </a:ext>
            </a:extLst>
          </p:cNvPr>
          <p:cNvSpPr/>
          <p:nvPr/>
        </p:nvSpPr>
        <p:spPr bwMode="auto">
          <a:xfrm>
            <a:off x="825073" y="3399809"/>
            <a:ext cx="10552176" cy="2927373"/>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0" name="对象 29">
            <a:extLst>
              <a:ext uri="{FF2B5EF4-FFF2-40B4-BE49-F238E27FC236}">
                <a16:creationId xmlns:a16="http://schemas.microsoft.com/office/drawing/2014/main" id="{2C5D8B04-4EA5-4AE9-97FA-1E96E9460229}"/>
              </a:ext>
            </a:extLst>
          </p:cNvPr>
          <p:cNvGraphicFramePr>
            <a:graphicFrameLocks noChangeAspect="1"/>
          </p:cNvGraphicFramePr>
          <p:nvPr>
            <p:extLst>
              <p:ext uri="{D42A27DB-BD31-4B8C-83A1-F6EECF244321}">
                <p14:modId xmlns:p14="http://schemas.microsoft.com/office/powerpoint/2010/main" val="3190675133"/>
              </p:ext>
            </p:extLst>
          </p:nvPr>
        </p:nvGraphicFramePr>
        <p:xfrm>
          <a:off x="5724069" y="4055363"/>
          <a:ext cx="2381546" cy="415022"/>
        </p:xfrm>
        <a:graphic>
          <a:graphicData uri="http://schemas.openxmlformats.org/presentationml/2006/ole">
            <mc:AlternateContent xmlns:mc="http://schemas.openxmlformats.org/markup-compatibility/2006">
              <mc:Choice xmlns:v="urn:schemas-microsoft-com:vml" Requires="v">
                <p:oleObj spid="_x0000_s113096" name="Equation" r:id="rId13" imgW="1218960" imgH="215640" progId="Equation.DSMT4">
                  <p:embed/>
                </p:oleObj>
              </mc:Choice>
              <mc:Fallback>
                <p:oleObj name="Equation" r:id="rId13" imgW="1218960" imgH="215640" progId="Equation.DSMT4">
                  <p:embed/>
                  <p:pic>
                    <p:nvPicPr>
                      <p:cNvPr id="5" name="对象 4">
                        <a:extLst>
                          <a:ext uri="{FF2B5EF4-FFF2-40B4-BE49-F238E27FC236}">
                            <a16:creationId xmlns:a16="http://schemas.microsoft.com/office/drawing/2014/main" id="{FBAD9FAA-4C60-47F0-A1ED-AAADFBA19822}"/>
                          </a:ext>
                        </a:extLst>
                      </p:cNvPr>
                      <p:cNvPicPr>
                        <a:picLocks noChangeAspect="1" noChangeArrowheads="1"/>
                      </p:cNvPicPr>
                      <p:nvPr/>
                    </p:nvPicPr>
                    <p:blipFill>
                      <a:blip r:embed="rId14"/>
                      <a:srcRect/>
                      <a:stretch>
                        <a:fillRect/>
                      </a:stretch>
                    </p:blipFill>
                    <p:spPr bwMode="auto">
                      <a:xfrm>
                        <a:off x="5724069" y="4055363"/>
                        <a:ext cx="2381546" cy="415022"/>
                      </a:xfrm>
                      <a:prstGeom prst="rect">
                        <a:avLst/>
                      </a:prstGeom>
                      <a:noFill/>
                    </p:spPr>
                  </p:pic>
                </p:oleObj>
              </mc:Fallback>
            </mc:AlternateContent>
          </a:graphicData>
        </a:graphic>
      </p:graphicFrame>
      <p:graphicFrame>
        <p:nvGraphicFramePr>
          <p:cNvPr id="31" name="对象 30">
            <a:extLst>
              <a:ext uri="{FF2B5EF4-FFF2-40B4-BE49-F238E27FC236}">
                <a16:creationId xmlns:a16="http://schemas.microsoft.com/office/drawing/2014/main" id="{E65F986A-336F-44CE-B4C1-FAF83F724EDD}"/>
              </a:ext>
            </a:extLst>
          </p:cNvPr>
          <p:cNvGraphicFramePr>
            <a:graphicFrameLocks noChangeAspect="1"/>
          </p:cNvGraphicFramePr>
          <p:nvPr>
            <p:extLst>
              <p:ext uri="{D42A27DB-BD31-4B8C-83A1-F6EECF244321}">
                <p14:modId xmlns:p14="http://schemas.microsoft.com/office/powerpoint/2010/main" val="2031707037"/>
              </p:ext>
            </p:extLst>
          </p:nvPr>
        </p:nvGraphicFramePr>
        <p:xfrm>
          <a:off x="2376701" y="4846976"/>
          <a:ext cx="6484937" cy="723900"/>
        </p:xfrm>
        <a:graphic>
          <a:graphicData uri="http://schemas.openxmlformats.org/presentationml/2006/ole">
            <mc:AlternateContent xmlns:mc="http://schemas.openxmlformats.org/markup-compatibility/2006">
              <mc:Choice xmlns:v="urn:schemas-microsoft-com:vml" Requires="v">
                <p:oleObj spid="_x0000_s113097" name="Equation" r:id="rId15" imgW="3962160" imgH="457200" progId="Equation.DSMT4">
                  <p:embed/>
                </p:oleObj>
              </mc:Choice>
              <mc:Fallback>
                <p:oleObj name="Equation" r:id="rId15" imgW="3962160" imgH="457200" progId="Equation.DSMT4">
                  <p:embed/>
                  <p:pic>
                    <p:nvPicPr>
                      <p:cNvPr id="7" name="对象 6">
                        <a:extLst>
                          <a:ext uri="{FF2B5EF4-FFF2-40B4-BE49-F238E27FC236}">
                            <a16:creationId xmlns:a16="http://schemas.microsoft.com/office/drawing/2014/main" id="{A19B2DA2-4685-4294-8F28-BD7C0950B8E2}"/>
                          </a:ext>
                        </a:extLst>
                      </p:cNvPr>
                      <p:cNvPicPr>
                        <a:picLocks noChangeAspect="1" noChangeArrowheads="1"/>
                      </p:cNvPicPr>
                      <p:nvPr/>
                    </p:nvPicPr>
                    <p:blipFill>
                      <a:blip r:embed="rId16"/>
                      <a:srcRect/>
                      <a:stretch>
                        <a:fillRect/>
                      </a:stretch>
                    </p:blipFill>
                    <p:spPr bwMode="auto">
                      <a:xfrm>
                        <a:off x="2376701" y="4846976"/>
                        <a:ext cx="6484937" cy="723900"/>
                      </a:xfrm>
                      <a:prstGeom prst="rect">
                        <a:avLst/>
                      </a:prstGeom>
                      <a:noFill/>
                    </p:spPr>
                  </p:pic>
                </p:oleObj>
              </mc:Fallback>
            </mc:AlternateContent>
          </a:graphicData>
        </a:graphic>
      </p:graphicFrame>
    </p:spTree>
    <p:extLst>
      <p:ext uri="{BB962C8B-B14F-4D97-AF65-F5344CB8AC3E}">
        <p14:creationId xmlns:p14="http://schemas.microsoft.com/office/powerpoint/2010/main" val="2055247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686626" y="2082867"/>
            <a:ext cx="7056159" cy="4262378"/>
          </a:xfrm>
          <a:prstGeom prst="rect">
            <a:avLst/>
          </a:prstGeom>
          <a:ln>
            <a:solidFill>
              <a:srgbClr val="002060"/>
            </a:solidFill>
          </a:ln>
        </p:spPr>
      </p:pic>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14</a:t>
            </a:r>
            <a:r>
              <a:rPr lang="en-US" altLang="zh-CN" dirty="0"/>
              <a:t>:</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47525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The Lagrange dual function is concave.</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8"/>
            <a:ext cx="10666954" cy="1152525"/>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15" name="矩形 14">
            <a:extLst>
              <a:ext uri="{FF2B5EF4-FFF2-40B4-BE49-F238E27FC236}">
                <a16:creationId xmlns:a16="http://schemas.microsoft.com/office/drawing/2014/main" id="{86917F60-A883-471E-A0B5-C9021E78308B}"/>
              </a:ext>
            </a:extLst>
          </p:cNvPr>
          <p:cNvSpPr/>
          <p:nvPr/>
        </p:nvSpPr>
        <p:spPr bwMode="auto">
          <a:xfrm>
            <a:off x="1995466" y="2423583"/>
            <a:ext cx="751607" cy="37583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400" dirty="0"/>
              <a:t>Def</a:t>
            </a:r>
            <a:r>
              <a:rPr kumimoji="0" lang="en-US" altLang="zh-CN" sz="1400" b="0" i="0" u="none" strike="noStrike" cap="none" normalizeH="0" baseline="0" dirty="0">
                <a:ln>
                  <a:noFill/>
                </a:ln>
                <a:solidFill>
                  <a:schemeClr val="tx1"/>
                </a:solidFill>
                <a:effectLst/>
                <a:latin typeface="Times New Roman" pitchFamily="18" charset="0"/>
              </a:rPr>
              <a:t>. 15</a:t>
            </a:r>
            <a:endParaRPr kumimoji="0" lang="zh-CN" altLang="en-US" sz="1400" b="0" i="0" u="none" strike="noStrike" cap="none" normalizeH="0" baseline="0" dirty="0">
              <a:ln>
                <a:noFill/>
              </a:ln>
              <a:solidFill>
                <a:schemeClr val="tx1"/>
              </a:solidFill>
              <a:effectLst/>
              <a:latin typeface="Times New Roman" pitchFamily="18" charset="0"/>
            </a:endParaRPr>
          </a:p>
        </p:txBody>
      </p:sp>
      <p:sp>
        <p:nvSpPr>
          <p:cNvPr id="16" name="矩形 15">
            <a:extLst>
              <a:ext uri="{FF2B5EF4-FFF2-40B4-BE49-F238E27FC236}">
                <a16:creationId xmlns:a16="http://schemas.microsoft.com/office/drawing/2014/main" id="{029B1371-5903-409D-ADEB-9A6D29D3F796}"/>
              </a:ext>
            </a:extLst>
          </p:cNvPr>
          <p:cNvSpPr/>
          <p:nvPr/>
        </p:nvSpPr>
        <p:spPr bwMode="auto">
          <a:xfrm>
            <a:off x="7160023" y="5035474"/>
            <a:ext cx="811010" cy="37583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rPr>
              <a:t>Prop. 3,</a:t>
            </a:r>
            <a:endParaRPr kumimoji="0" lang="zh-CN" altLang="en-US" sz="1400" b="0" i="0" u="none" strike="noStrike" cap="none" normalizeH="0" baseline="0" dirty="0">
              <a:ln>
                <a:noFill/>
              </a:ln>
              <a:solidFill>
                <a:schemeClr val="tx1"/>
              </a:solidFill>
              <a:effectLst/>
              <a:latin typeface="Times New Roman" pitchFamily="18" charset="0"/>
            </a:endParaRPr>
          </a:p>
        </p:txBody>
      </p:sp>
      <p:sp>
        <p:nvSpPr>
          <p:cNvPr id="17" name="矩形 16">
            <a:extLst>
              <a:ext uri="{FF2B5EF4-FFF2-40B4-BE49-F238E27FC236}">
                <a16:creationId xmlns:a16="http://schemas.microsoft.com/office/drawing/2014/main" id="{FF9F4B2D-3EFF-4163-B861-D4ADDFF78C83}"/>
              </a:ext>
            </a:extLst>
          </p:cNvPr>
          <p:cNvSpPr/>
          <p:nvPr/>
        </p:nvSpPr>
        <p:spPr bwMode="auto">
          <a:xfrm>
            <a:off x="1711042" y="6059679"/>
            <a:ext cx="751607" cy="21613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300" b="0" i="0" u="none" strike="noStrike" cap="none" normalizeH="0" baseline="0" dirty="0">
                <a:ln>
                  <a:noFill/>
                </a:ln>
                <a:solidFill>
                  <a:schemeClr val="tx1"/>
                </a:solidFill>
                <a:effectLst/>
                <a:latin typeface="Times New Roman" pitchFamily="18" charset="0"/>
              </a:rPr>
              <a:t>Prop. 10</a:t>
            </a:r>
            <a:endParaRPr kumimoji="0" lang="zh-CN" altLang="en-US" sz="13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405218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988002" y="2243702"/>
            <a:ext cx="5691091" cy="4129718"/>
          </a:xfrm>
          <a:prstGeom prst="rect">
            <a:avLst/>
          </a:prstGeom>
          <a:ln>
            <a:solidFill>
              <a:srgbClr val="7030A0"/>
            </a:solidFill>
          </a:ln>
        </p:spPr>
      </p:pic>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15</a:t>
            </a:r>
            <a:r>
              <a:rPr lang="en-US" altLang="zh-CN" dirty="0"/>
              <a:t>:</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345632"/>
            <a:ext cx="1047525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The Lagrange dual function yields lower bounds on the optimal value </a:t>
            </a:r>
            <a:r>
              <a:rPr lang="en-US" altLang="zh-CN" sz="2000" i="1" dirty="0"/>
              <a:t>v</a:t>
            </a:r>
            <a:r>
              <a:rPr lang="en-US" altLang="zh-CN" sz="2000" baseline="30000" dirty="0"/>
              <a:t>*</a:t>
            </a:r>
            <a:r>
              <a:rPr lang="en-US" altLang="zh-CN" sz="2000" dirty="0"/>
              <a:t> of the problem Def. 11, i.e., </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666954" cy="1307604"/>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10" name="文本框 5">
            <a:extLst>
              <a:ext uri="{FF2B5EF4-FFF2-40B4-BE49-F238E27FC236}">
                <a16:creationId xmlns:a16="http://schemas.microsoft.com/office/drawing/2014/main" id="{1068BC75-1E6F-47BA-9BEE-2043175DE850}"/>
              </a:ext>
            </a:extLst>
          </p:cNvPr>
          <p:cNvSpPr txBox="1"/>
          <p:nvPr/>
        </p:nvSpPr>
        <p:spPr>
          <a:xfrm>
            <a:off x="947927" y="1796254"/>
            <a:ext cx="1047525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For any           and any    ,</a:t>
            </a:r>
          </a:p>
        </p:txBody>
      </p:sp>
      <p:graphicFrame>
        <p:nvGraphicFramePr>
          <p:cNvPr id="11" name="对象 10">
            <a:extLst>
              <a:ext uri="{FF2B5EF4-FFF2-40B4-BE49-F238E27FC236}">
                <a16:creationId xmlns:a16="http://schemas.microsoft.com/office/drawing/2014/main" id="{DC7241AB-1B7D-4A12-9E0F-BA84692340B8}"/>
              </a:ext>
            </a:extLst>
          </p:cNvPr>
          <p:cNvGraphicFramePr>
            <a:graphicFrameLocks noChangeAspect="1"/>
          </p:cNvGraphicFramePr>
          <p:nvPr>
            <p:extLst>
              <p:ext uri="{D42A27DB-BD31-4B8C-83A1-F6EECF244321}">
                <p14:modId xmlns:p14="http://schemas.microsoft.com/office/powerpoint/2010/main" val="760932881"/>
              </p:ext>
            </p:extLst>
          </p:nvPr>
        </p:nvGraphicFramePr>
        <p:xfrm>
          <a:off x="1878175" y="1874146"/>
          <a:ext cx="603250" cy="280987"/>
        </p:xfrm>
        <a:graphic>
          <a:graphicData uri="http://schemas.openxmlformats.org/presentationml/2006/ole">
            <mc:AlternateContent xmlns:mc="http://schemas.openxmlformats.org/markup-compatibility/2006">
              <mc:Choice xmlns:v="urn:schemas-microsoft-com:vml" Requires="v">
                <p:oleObj spid="_x0000_s93790" name="Equation" r:id="rId4" imgW="368280" imgH="177480" progId="Equation.DSMT4">
                  <p:embed/>
                </p:oleObj>
              </mc:Choice>
              <mc:Fallback>
                <p:oleObj name="Equation" r:id="rId4" imgW="368280" imgH="177480" progId="Equation.DSMT4">
                  <p:embed/>
                  <p:pic>
                    <p:nvPicPr>
                      <p:cNvPr id="7" name="对象 6">
                        <a:extLst>
                          <a:ext uri="{FF2B5EF4-FFF2-40B4-BE49-F238E27FC236}">
                            <a16:creationId xmlns:a16="http://schemas.microsoft.com/office/drawing/2014/main" id="{A19B2DA2-4685-4294-8F28-BD7C0950B8E2}"/>
                          </a:ext>
                        </a:extLst>
                      </p:cNvPr>
                      <p:cNvPicPr>
                        <a:picLocks noChangeAspect="1" noChangeArrowheads="1"/>
                      </p:cNvPicPr>
                      <p:nvPr/>
                    </p:nvPicPr>
                    <p:blipFill>
                      <a:blip r:embed="rId5"/>
                      <a:srcRect/>
                      <a:stretch>
                        <a:fillRect/>
                      </a:stretch>
                    </p:blipFill>
                    <p:spPr bwMode="auto">
                      <a:xfrm>
                        <a:off x="1878175" y="1874146"/>
                        <a:ext cx="603250" cy="280987"/>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1FC433C9-1965-4EFB-83EC-39B9A7CF8B8C}"/>
              </a:ext>
            </a:extLst>
          </p:cNvPr>
          <p:cNvGraphicFramePr>
            <a:graphicFrameLocks noChangeAspect="1"/>
          </p:cNvGraphicFramePr>
          <p:nvPr>
            <p:extLst>
              <p:ext uri="{D42A27DB-BD31-4B8C-83A1-F6EECF244321}">
                <p14:modId xmlns:p14="http://schemas.microsoft.com/office/powerpoint/2010/main" val="1408387673"/>
              </p:ext>
            </p:extLst>
          </p:nvPr>
        </p:nvGraphicFramePr>
        <p:xfrm>
          <a:off x="3375912" y="1866960"/>
          <a:ext cx="207962" cy="320675"/>
        </p:xfrm>
        <a:graphic>
          <a:graphicData uri="http://schemas.openxmlformats.org/presentationml/2006/ole">
            <mc:AlternateContent xmlns:mc="http://schemas.openxmlformats.org/markup-compatibility/2006">
              <mc:Choice xmlns:v="urn:schemas-microsoft-com:vml" Requires="v">
                <p:oleObj spid="_x0000_s93791" name="Equation" r:id="rId6" imgW="126720" imgH="203040" progId="Equation.DSMT4">
                  <p:embed/>
                </p:oleObj>
              </mc:Choice>
              <mc:Fallback>
                <p:oleObj name="Equation" r:id="rId6" imgW="126720" imgH="203040" progId="Equation.DSMT4">
                  <p:embed/>
                  <p:pic>
                    <p:nvPicPr>
                      <p:cNvPr id="11" name="对象 10">
                        <a:extLst>
                          <a:ext uri="{FF2B5EF4-FFF2-40B4-BE49-F238E27FC236}">
                            <a16:creationId xmlns:a16="http://schemas.microsoft.com/office/drawing/2014/main" id="{DC7241AB-1B7D-4A12-9E0F-BA84692340B8}"/>
                          </a:ext>
                        </a:extLst>
                      </p:cNvPr>
                      <p:cNvPicPr>
                        <a:picLocks noChangeAspect="1" noChangeArrowheads="1"/>
                      </p:cNvPicPr>
                      <p:nvPr/>
                    </p:nvPicPr>
                    <p:blipFill>
                      <a:blip r:embed="rId7"/>
                      <a:srcRect/>
                      <a:stretch>
                        <a:fillRect/>
                      </a:stretch>
                    </p:blipFill>
                    <p:spPr bwMode="auto">
                      <a:xfrm>
                        <a:off x="3375912" y="1866960"/>
                        <a:ext cx="207962" cy="320675"/>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FBFFC9C2-F50C-4279-AA79-5AB1DB1F5204}"/>
              </a:ext>
            </a:extLst>
          </p:cNvPr>
          <p:cNvGraphicFramePr>
            <a:graphicFrameLocks noChangeAspect="1"/>
          </p:cNvGraphicFramePr>
          <p:nvPr>
            <p:extLst>
              <p:ext uri="{D42A27DB-BD31-4B8C-83A1-F6EECF244321}">
                <p14:modId xmlns:p14="http://schemas.microsoft.com/office/powerpoint/2010/main" val="1200569494"/>
              </p:ext>
            </p:extLst>
          </p:nvPr>
        </p:nvGraphicFramePr>
        <p:xfrm>
          <a:off x="3711889" y="1811800"/>
          <a:ext cx="1218470" cy="391333"/>
        </p:xfrm>
        <a:graphic>
          <a:graphicData uri="http://schemas.openxmlformats.org/presentationml/2006/ole">
            <mc:AlternateContent xmlns:mc="http://schemas.openxmlformats.org/markup-compatibility/2006">
              <mc:Choice xmlns:v="urn:schemas-microsoft-com:vml" Requires="v">
                <p:oleObj spid="_x0000_s93792" name="Equation" r:id="rId8" imgW="660113" imgH="215806" progId="Equation.DSMT4">
                  <p:embed/>
                </p:oleObj>
              </mc:Choice>
              <mc:Fallback>
                <p:oleObj name="Equation" r:id="rId8" imgW="660113" imgH="215806" progId="Equation.DSMT4">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1889" y="1811800"/>
                        <a:ext cx="1218470" cy="391333"/>
                      </a:xfrm>
                      <a:prstGeom prst="rect">
                        <a:avLst/>
                      </a:prstGeom>
                      <a:noFill/>
                    </p:spPr>
                  </p:pic>
                </p:oleObj>
              </mc:Fallback>
            </mc:AlternateContent>
          </a:graphicData>
        </a:graphic>
      </p:graphicFrame>
      <p:sp>
        <p:nvSpPr>
          <p:cNvPr id="18" name="矩形 17">
            <a:extLst>
              <a:ext uri="{FF2B5EF4-FFF2-40B4-BE49-F238E27FC236}">
                <a16:creationId xmlns:a16="http://schemas.microsoft.com/office/drawing/2014/main" id="{10D2AA0D-3995-4151-9CE9-076FA8FB6BB7}"/>
              </a:ext>
            </a:extLst>
          </p:cNvPr>
          <p:cNvSpPr/>
          <p:nvPr/>
        </p:nvSpPr>
        <p:spPr bwMode="auto">
          <a:xfrm>
            <a:off x="3319313" y="2250125"/>
            <a:ext cx="612000" cy="180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050" dirty="0"/>
              <a:t>Def</a:t>
            </a:r>
            <a:r>
              <a:rPr kumimoji="0" lang="en-US" altLang="zh-CN" sz="1050" b="0" i="0" u="none" strike="noStrike" cap="none" normalizeH="0" baseline="0" dirty="0">
                <a:ln>
                  <a:noFill/>
                </a:ln>
                <a:solidFill>
                  <a:schemeClr val="tx1"/>
                </a:solidFill>
                <a:effectLst/>
              </a:rPr>
              <a:t>. 11</a:t>
            </a:r>
            <a:endParaRPr kumimoji="0" lang="zh-CN" altLang="en-US" sz="1050" b="0" i="0" u="none" strike="noStrike" cap="none" normalizeH="0" baseline="0" dirty="0">
              <a:ln>
                <a:noFill/>
              </a:ln>
              <a:solidFill>
                <a:schemeClr val="tx1"/>
              </a:solidFill>
              <a:effectLst/>
            </a:endParaRPr>
          </a:p>
        </p:txBody>
      </p:sp>
      <p:sp>
        <p:nvSpPr>
          <p:cNvPr id="14" name="矩形 13">
            <a:extLst>
              <a:ext uri="{FF2B5EF4-FFF2-40B4-BE49-F238E27FC236}">
                <a16:creationId xmlns:a16="http://schemas.microsoft.com/office/drawing/2014/main" id="{10D2AA0D-3995-4151-9CE9-076FA8FB6BB7}"/>
              </a:ext>
            </a:extLst>
          </p:cNvPr>
          <p:cNvSpPr/>
          <p:nvPr/>
        </p:nvSpPr>
        <p:spPr bwMode="auto">
          <a:xfrm>
            <a:off x="5897681" y="2253229"/>
            <a:ext cx="594000" cy="180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050" dirty="0"/>
              <a:t>Def</a:t>
            </a:r>
            <a:r>
              <a:rPr kumimoji="0" lang="en-US" altLang="zh-CN" sz="1050" b="0" i="0" u="none" strike="noStrike" cap="none" normalizeH="0" baseline="0" dirty="0">
                <a:ln>
                  <a:noFill/>
                </a:ln>
                <a:solidFill>
                  <a:schemeClr val="tx1"/>
                </a:solidFill>
                <a:effectLst/>
              </a:rPr>
              <a:t>. 11</a:t>
            </a:r>
            <a:endParaRPr kumimoji="0" lang="zh-CN" altLang="en-US" sz="1050" b="0" i="0" u="none" strike="noStrike" cap="none" normalizeH="0" baseline="0" dirty="0">
              <a:ln>
                <a:noFill/>
              </a:ln>
              <a:solidFill>
                <a:schemeClr val="tx1"/>
              </a:solidFill>
              <a:effectLst/>
            </a:endParaRPr>
          </a:p>
        </p:txBody>
      </p:sp>
      <p:sp>
        <p:nvSpPr>
          <p:cNvPr id="15" name="矩形 14">
            <a:extLst>
              <a:ext uri="{FF2B5EF4-FFF2-40B4-BE49-F238E27FC236}">
                <a16:creationId xmlns:a16="http://schemas.microsoft.com/office/drawing/2014/main" id="{10D2AA0D-3995-4151-9CE9-076FA8FB6BB7}"/>
              </a:ext>
            </a:extLst>
          </p:cNvPr>
          <p:cNvSpPr/>
          <p:nvPr/>
        </p:nvSpPr>
        <p:spPr bwMode="auto">
          <a:xfrm>
            <a:off x="5005041" y="5195480"/>
            <a:ext cx="648000" cy="180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050" dirty="0"/>
              <a:t>Def</a:t>
            </a:r>
            <a:r>
              <a:rPr kumimoji="0" lang="en-US" altLang="zh-CN" sz="1050" b="0" i="0" u="none" strike="noStrike" cap="none" normalizeH="0" baseline="0" dirty="0">
                <a:ln>
                  <a:noFill/>
                </a:ln>
                <a:solidFill>
                  <a:schemeClr val="tx1"/>
                </a:solidFill>
                <a:effectLst/>
              </a:rPr>
              <a:t>. 11</a:t>
            </a:r>
            <a:endParaRPr kumimoji="0" lang="zh-CN" altLang="en-US" sz="1050" b="0" i="0" u="none" strike="noStrike" cap="none" normalizeH="0" baseline="0" dirty="0">
              <a:ln>
                <a:noFill/>
              </a:ln>
              <a:solidFill>
                <a:schemeClr val="tx1"/>
              </a:solidFill>
              <a:effectLst/>
            </a:endParaRPr>
          </a:p>
        </p:txBody>
      </p:sp>
      <p:sp>
        <p:nvSpPr>
          <p:cNvPr id="16" name="矩形 15">
            <a:extLst>
              <a:ext uri="{FF2B5EF4-FFF2-40B4-BE49-F238E27FC236}">
                <a16:creationId xmlns:a16="http://schemas.microsoft.com/office/drawing/2014/main" id="{10D2AA0D-3995-4151-9CE9-076FA8FB6BB7}"/>
              </a:ext>
            </a:extLst>
          </p:cNvPr>
          <p:cNvSpPr/>
          <p:nvPr/>
        </p:nvSpPr>
        <p:spPr bwMode="auto">
          <a:xfrm>
            <a:off x="3462381" y="5845521"/>
            <a:ext cx="680409" cy="180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050" dirty="0"/>
              <a:t>Def</a:t>
            </a:r>
            <a:r>
              <a:rPr kumimoji="0" lang="en-US" altLang="zh-CN" sz="1050" b="0" i="0" u="none" strike="noStrike" cap="none" normalizeH="0" baseline="0" dirty="0">
                <a:ln>
                  <a:noFill/>
                </a:ln>
                <a:solidFill>
                  <a:schemeClr val="tx1"/>
                </a:solidFill>
                <a:effectLst/>
              </a:rPr>
              <a:t>. 11</a:t>
            </a:r>
            <a:endParaRPr kumimoji="0" lang="zh-CN" altLang="en-US" sz="1050" b="0" i="0" u="none" strike="noStrike" cap="none" normalizeH="0" baseline="0" dirty="0">
              <a:ln>
                <a:noFill/>
              </a:ln>
              <a:solidFill>
                <a:schemeClr val="tx1"/>
              </a:solidFill>
              <a:effectLst/>
            </a:endParaRPr>
          </a:p>
        </p:txBody>
      </p:sp>
      <p:sp>
        <p:nvSpPr>
          <p:cNvPr id="17" name="矩形 16">
            <a:extLst>
              <a:ext uri="{FF2B5EF4-FFF2-40B4-BE49-F238E27FC236}">
                <a16:creationId xmlns:a16="http://schemas.microsoft.com/office/drawing/2014/main" id="{10D2AA0D-3995-4151-9CE9-076FA8FB6BB7}"/>
              </a:ext>
            </a:extLst>
          </p:cNvPr>
          <p:cNvSpPr/>
          <p:nvPr/>
        </p:nvSpPr>
        <p:spPr bwMode="auto">
          <a:xfrm>
            <a:off x="5832365" y="5854852"/>
            <a:ext cx="540000" cy="180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900" dirty="0"/>
              <a:t>Def</a:t>
            </a:r>
            <a:r>
              <a:rPr kumimoji="0" lang="en-US" altLang="zh-CN" sz="900" b="0" i="0" u="none" strike="noStrike" cap="none" normalizeH="0" baseline="0" dirty="0">
                <a:ln>
                  <a:noFill/>
                </a:ln>
                <a:solidFill>
                  <a:schemeClr val="tx1"/>
                </a:solidFill>
                <a:effectLst/>
              </a:rPr>
              <a:t>. 11</a:t>
            </a:r>
            <a:endParaRPr kumimoji="0" lang="zh-CN" altLang="en-US" sz="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9360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sets and affine sets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8" y="895528"/>
            <a:ext cx="3268844"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a:t>
            </a:r>
            <a:r>
              <a:rPr lang="en-US" altLang="zh-CN" dirty="0"/>
              <a:t>: Convex set</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7" y="1485597"/>
            <a:ext cx="9439812"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A set </a:t>
            </a:r>
            <a:r>
              <a:rPr lang="en-US" altLang="zh-CN" i="1" dirty="0">
                <a:latin typeface="Euclid Math One" panose="05050601010101010101" pitchFamily="18" charset="2"/>
              </a:rPr>
              <a:t>C</a:t>
            </a:r>
            <a:r>
              <a:rPr lang="en-US" altLang="zh-CN" i="1" dirty="0"/>
              <a:t> </a:t>
            </a:r>
            <a:r>
              <a:rPr lang="en-US" altLang="zh-CN" dirty="0"/>
              <a:t>is a </a:t>
            </a:r>
            <a:r>
              <a:rPr lang="en-US" altLang="zh-CN" b="1" dirty="0">
                <a:solidFill>
                  <a:srgbClr val="C00000"/>
                </a:solidFill>
              </a:rPr>
              <a:t>convex set</a:t>
            </a:r>
            <a:r>
              <a:rPr lang="en-US" altLang="zh-CN" dirty="0"/>
              <a:t>, if and only if                                           ,</a:t>
            </a:r>
            <a:r>
              <a:rPr lang="zh-CN" altLang="en-US" dirty="0"/>
              <a:t> </a:t>
            </a:r>
            <a:r>
              <a:rPr lang="en-US" altLang="zh-CN" dirty="0"/>
              <a:t>we</a:t>
            </a:r>
            <a:r>
              <a:rPr lang="zh-CN" altLang="en-US" dirty="0"/>
              <a:t> </a:t>
            </a:r>
            <a:r>
              <a:rPr lang="en-US" altLang="zh-CN" dirty="0"/>
              <a:t>have,</a:t>
            </a:r>
            <a:endParaRPr lang="zh-CN" altLang="en-US" dirty="0"/>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162294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2" name="Object 5">
            <a:extLst>
              <a:ext uri="{FF2B5EF4-FFF2-40B4-BE49-F238E27FC236}">
                <a16:creationId xmlns:a16="http://schemas.microsoft.com/office/drawing/2014/main" id="{37EC45A2-4977-4770-AA1D-F0281BFEC518}"/>
              </a:ext>
            </a:extLst>
          </p:cNvPr>
          <p:cNvGraphicFramePr>
            <a:graphicFrameLocks noChangeAspect="1"/>
          </p:cNvGraphicFramePr>
          <p:nvPr>
            <p:extLst>
              <p:ext uri="{D42A27DB-BD31-4B8C-83A1-F6EECF244321}">
                <p14:modId xmlns:p14="http://schemas.microsoft.com/office/powerpoint/2010/main" val="628816704"/>
              </p:ext>
            </p:extLst>
          </p:nvPr>
        </p:nvGraphicFramePr>
        <p:xfrm>
          <a:off x="5571407" y="1491198"/>
          <a:ext cx="3144837" cy="482600"/>
        </p:xfrm>
        <a:graphic>
          <a:graphicData uri="http://schemas.openxmlformats.org/presentationml/2006/ole">
            <mc:AlternateContent xmlns:mc="http://schemas.openxmlformats.org/markup-compatibility/2006">
              <mc:Choice xmlns:v="urn:schemas-microsoft-com:vml" Requires="v">
                <p:oleObj spid="_x0000_s64393" name="Equation" r:id="rId3" imgW="1676160" imgH="253800" progId="Equation.DSMT4">
                  <p:embed/>
                </p:oleObj>
              </mc:Choice>
              <mc:Fallback>
                <p:oleObj name="Equation" r:id="rId3" imgW="1676160" imgH="253800" progId="Equation.DSMT4">
                  <p:embed/>
                  <p:pic>
                    <p:nvPicPr>
                      <p:cNvPr id="33" name="Object 5">
                        <a:extLst>
                          <a:ext uri="{FF2B5EF4-FFF2-40B4-BE49-F238E27FC236}">
                            <a16:creationId xmlns:a16="http://schemas.microsoft.com/office/drawing/2014/main" id="{20F5F08E-A2D3-46F1-914B-D2A61865FBB3}"/>
                          </a:ext>
                        </a:extLst>
                      </p:cNvPr>
                      <p:cNvPicPr>
                        <a:picLocks noChangeAspect="1" noChangeArrowheads="1"/>
                      </p:cNvPicPr>
                      <p:nvPr/>
                    </p:nvPicPr>
                    <p:blipFill>
                      <a:blip r:embed="rId4"/>
                      <a:srcRect/>
                      <a:stretch>
                        <a:fillRect/>
                      </a:stretch>
                    </p:blipFill>
                    <p:spPr bwMode="auto">
                      <a:xfrm>
                        <a:off x="5571407" y="1491198"/>
                        <a:ext cx="3144837" cy="482600"/>
                      </a:xfrm>
                      <a:prstGeom prst="rect">
                        <a:avLst/>
                      </a:prstGeom>
                      <a:noFill/>
                      <a:ln>
                        <a:noFill/>
                      </a:ln>
                    </p:spPr>
                  </p:pic>
                </p:oleObj>
              </mc:Fallback>
            </mc:AlternateContent>
          </a:graphicData>
        </a:graphic>
      </p:graphicFrame>
      <p:graphicFrame>
        <p:nvGraphicFramePr>
          <p:cNvPr id="13" name="Object 5">
            <a:extLst>
              <a:ext uri="{FF2B5EF4-FFF2-40B4-BE49-F238E27FC236}">
                <a16:creationId xmlns:a16="http://schemas.microsoft.com/office/drawing/2014/main" id="{02F15C26-893D-4869-BA11-B193B06D8A8F}"/>
              </a:ext>
            </a:extLst>
          </p:cNvPr>
          <p:cNvGraphicFramePr>
            <a:graphicFrameLocks noChangeAspect="1"/>
          </p:cNvGraphicFramePr>
          <p:nvPr>
            <p:extLst>
              <p:ext uri="{D42A27DB-BD31-4B8C-83A1-F6EECF244321}">
                <p14:modId xmlns:p14="http://schemas.microsoft.com/office/powerpoint/2010/main" val="2066968435"/>
              </p:ext>
            </p:extLst>
          </p:nvPr>
        </p:nvGraphicFramePr>
        <p:xfrm>
          <a:off x="4486410" y="2042965"/>
          <a:ext cx="2239962" cy="433387"/>
        </p:xfrm>
        <a:graphic>
          <a:graphicData uri="http://schemas.openxmlformats.org/presentationml/2006/ole">
            <mc:AlternateContent xmlns:mc="http://schemas.openxmlformats.org/markup-compatibility/2006">
              <mc:Choice xmlns:v="urn:schemas-microsoft-com:vml" Requires="v">
                <p:oleObj spid="_x0000_s64394" name="Equation" r:id="rId5" imgW="1193760" imgH="228600" progId="Equation.DSMT4">
                  <p:embed/>
                </p:oleObj>
              </mc:Choice>
              <mc:Fallback>
                <p:oleObj name="Equation" r:id="rId5" imgW="1193760" imgH="228600" progId="Equation.DSMT4">
                  <p:embed/>
                  <p:pic>
                    <p:nvPicPr>
                      <p:cNvPr id="12" name="Object 5">
                        <a:extLst>
                          <a:ext uri="{FF2B5EF4-FFF2-40B4-BE49-F238E27FC236}">
                            <a16:creationId xmlns:a16="http://schemas.microsoft.com/office/drawing/2014/main" id="{37EC45A2-4977-4770-AA1D-F0281BFEC518}"/>
                          </a:ext>
                        </a:extLst>
                      </p:cNvPr>
                      <p:cNvPicPr>
                        <a:picLocks noChangeAspect="1" noChangeArrowheads="1"/>
                      </p:cNvPicPr>
                      <p:nvPr/>
                    </p:nvPicPr>
                    <p:blipFill>
                      <a:blip r:embed="rId6"/>
                      <a:srcRect/>
                      <a:stretch>
                        <a:fillRect/>
                      </a:stretch>
                    </p:blipFill>
                    <p:spPr bwMode="auto">
                      <a:xfrm>
                        <a:off x="4486410" y="2042965"/>
                        <a:ext cx="2239962" cy="433387"/>
                      </a:xfrm>
                      <a:prstGeom prst="rect">
                        <a:avLst/>
                      </a:prstGeom>
                      <a:noFill/>
                      <a:ln>
                        <a:noFill/>
                      </a:ln>
                    </p:spPr>
                  </p:pic>
                </p:oleObj>
              </mc:Fallback>
            </mc:AlternateContent>
          </a:graphicData>
        </a:graphic>
      </p:graphicFrame>
      <p:graphicFrame>
        <p:nvGraphicFramePr>
          <p:cNvPr id="14" name="Object 5">
            <a:extLst>
              <a:ext uri="{FF2B5EF4-FFF2-40B4-BE49-F238E27FC236}">
                <a16:creationId xmlns:a16="http://schemas.microsoft.com/office/drawing/2014/main" id="{757BD93E-EC35-49B6-BE7B-15192925C93E}"/>
              </a:ext>
            </a:extLst>
          </p:cNvPr>
          <p:cNvGraphicFramePr>
            <a:graphicFrameLocks noChangeAspect="1"/>
          </p:cNvGraphicFramePr>
          <p:nvPr>
            <p:extLst>
              <p:ext uri="{D42A27DB-BD31-4B8C-83A1-F6EECF244321}">
                <p14:modId xmlns:p14="http://schemas.microsoft.com/office/powerpoint/2010/main" val="409677692"/>
              </p:ext>
            </p:extLst>
          </p:nvPr>
        </p:nvGraphicFramePr>
        <p:xfrm>
          <a:off x="977335" y="2757178"/>
          <a:ext cx="2239962" cy="433387"/>
        </p:xfrm>
        <a:graphic>
          <a:graphicData uri="http://schemas.openxmlformats.org/presentationml/2006/ole">
            <mc:AlternateContent xmlns:mc="http://schemas.openxmlformats.org/markup-compatibility/2006">
              <mc:Choice xmlns:v="urn:schemas-microsoft-com:vml" Requires="v">
                <p:oleObj spid="_x0000_s64395" name="Equation" r:id="rId7" imgW="1193760" imgH="228600" progId="Equation.DSMT4">
                  <p:embed/>
                </p:oleObj>
              </mc:Choice>
              <mc:Fallback>
                <p:oleObj name="Equation" r:id="rId7" imgW="1193760" imgH="228600" progId="Equation.DSMT4">
                  <p:embed/>
                  <p:pic>
                    <p:nvPicPr>
                      <p:cNvPr id="13" name="Object 5">
                        <a:extLst>
                          <a:ext uri="{FF2B5EF4-FFF2-40B4-BE49-F238E27FC236}">
                            <a16:creationId xmlns:a16="http://schemas.microsoft.com/office/drawing/2014/main" id="{02F15C26-893D-4869-BA11-B193B06D8A8F}"/>
                          </a:ext>
                        </a:extLst>
                      </p:cNvPr>
                      <p:cNvPicPr>
                        <a:picLocks noChangeAspect="1" noChangeArrowheads="1"/>
                      </p:cNvPicPr>
                      <p:nvPr/>
                    </p:nvPicPr>
                    <p:blipFill>
                      <a:blip r:embed="rId6"/>
                      <a:srcRect/>
                      <a:stretch>
                        <a:fillRect/>
                      </a:stretch>
                    </p:blipFill>
                    <p:spPr bwMode="auto">
                      <a:xfrm>
                        <a:off x="977335" y="2757178"/>
                        <a:ext cx="2239962" cy="433387"/>
                      </a:xfrm>
                      <a:prstGeom prst="rect">
                        <a:avLst/>
                      </a:prstGeom>
                      <a:noFill/>
                      <a:ln>
                        <a:noFill/>
                      </a:ln>
                    </p:spPr>
                  </p:pic>
                </p:oleObj>
              </mc:Fallback>
            </mc:AlternateContent>
          </a:graphicData>
        </a:graphic>
      </p:graphicFrame>
      <p:sp>
        <p:nvSpPr>
          <p:cNvPr id="15" name="文本框 5">
            <a:extLst>
              <a:ext uri="{FF2B5EF4-FFF2-40B4-BE49-F238E27FC236}">
                <a16:creationId xmlns:a16="http://schemas.microsoft.com/office/drawing/2014/main" id="{6232F72F-C02D-4395-8929-10B95F95321B}"/>
              </a:ext>
            </a:extLst>
          </p:cNvPr>
          <p:cNvSpPr txBox="1"/>
          <p:nvPr/>
        </p:nvSpPr>
        <p:spPr>
          <a:xfrm>
            <a:off x="3217297" y="2714293"/>
            <a:ext cx="6740821"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is also called the </a:t>
            </a:r>
            <a:r>
              <a:rPr lang="en-US" altLang="zh-CN" b="1" dirty="0">
                <a:solidFill>
                  <a:srgbClr val="C00000"/>
                </a:solidFill>
              </a:rPr>
              <a:t>convex combination</a:t>
            </a:r>
            <a:r>
              <a:rPr lang="en-US" altLang="zh-CN" b="1" dirty="0"/>
              <a:t> </a:t>
            </a:r>
            <a:r>
              <a:rPr lang="en-US" altLang="zh-CN" dirty="0"/>
              <a:t>of </a:t>
            </a:r>
            <a:r>
              <a:rPr lang="en-US" altLang="zh-CN" b="1" dirty="0"/>
              <a:t>x</a:t>
            </a:r>
            <a:r>
              <a:rPr lang="en-US" altLang="zh-CN" baseline="-25000" dirty="0"/>
              <a:t>1</a:t>
            </a:r>
            <a:r>
              <a:rPr lang="en-US" altLang="zh-CN" dirty="0"/>
              <a:t> and </a:t>
            </a:r>
            <a:r>
              <a:rPr lang="en-US" altLang="zh-CN" b="1" dirty="0"/>
              <a:t>x</a:t>
            </a:r>
            <a:r>
              <a:rPr lang="en-US" altLang="zh-CN" baseline="-25000" dirty="0"/>
              <a:t>2</a:t>
            </a:r>
            <a:endParaRPr lang="zh-CN" altLang="en-US" dirty="0"/>
          </a:p>
        </p:txBody>
      </p:sp>
      <p:sp>
        <p:nvSpPr>
          <p:cNvPr id="18" name="文本框 17">
            <a:extLst>
              <a:ext uri="{FF2B5EF4-FFF2-40B4-BE49-F238E27FC236}">
                <a16:creationId xmlns:a16="http://schemas.microsoft.com/office/drawing/2014/main" id="{89D659BF-21FA-45C4-B360-0744EB8F76E8}"/>
              </a:ext>
            </a:extLst>
          </p:cNvPr>
          <p:cNvSpPr txBox="1"/>
          <p:nvPr/>
        </p:nvSpPr>
        <p:spPr>
          <a:xfrm>
            <a:off x="860501" y="3337804"/>
            <a:ext cx="10480383" cy="400110"/>
          </a:xfrm>
          <a:prstGeom prst="rect">
            <a:avLst/>
          </a:prstGeom>
          <a:solidFill>
            <a:srgbClr val="002060"/>
          </a:solidFill>
        </p:spPr>
        <p:txBody>
          <a:bodyPr wrap="square" rtlCol="0">
            <a:spAutoFit/>
          </a:bodyPr>
          <a:lstStyle/>
          <a:p>
            <a:pPr algn="ctr"/>
            <a:r>
              <a:rPr lang="en-US" altLang="zh-CN" sz="2000" dirty="0">
                <a:solidFill>
                  <a:srgbClr val="FFFF00"/>
                </a:solidFill>
              </a:rPr>
              <a:t>If a set is convex, the line segment linking any two points in that set also belongs to that set</a:t>
            </a:r>
            <a:endParaRPr lang="zh-CN" altLang="en-US" sz="2000" dirty="0">
              <a:solidFill>
                <a:srgbClr val="FFFF00"/>
              </a:solidFill>
            </a:endParaRPr>
          </a:p>
        </p:txBody>
      </p:sp>
      <p:pic>
        <p:nvPicPr>
          <p:cNvPr id="19" name="图片 18">
            <a:extLst>
              <a:ext uri="{FF2B5EF4-FFF2-40B4-BE49-F238E27FC236}">
                <a16:creationId xmlns:a16="http://schemas.microsoft.com/office/drawing/2014/main" id="{4352191F-224B-4762-9763-CC10ACBE0E5C}"/>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84341" y="4009894"/>
            <a:ext cx="6303937" cy="1622442"/>
          </a:xfrm>
          <a:prstGeom prst="rect">
            <a:avLst/>
          </a:prstGeom>
          <a:noFill/>
          <a:ln>
            <a:noFill/>
          </a:ln>
        </p:spPr>
      </p:pic>
      <p:sp>
        <p:nvSpPr>
          <p:cNvPr id="20" name="文本框 5">
            <a:extLst>
              <a:ext uri="{FF2B5EF4-FFF2-40B4-BE49-F238E27FC236}">
                <a16:creationId xmlns:a16="http://schemas.microsoft.com/office/drawing/2014/main" id="{DEBA0BAD-AC9D-4CE2-9B55-D9A095445896}"/>
              </a:ext>
            </a:extLst>
          </p:cNvPr>
          <p:cNvSpPr txBox="1"/>
          <p:nvPr/>
        </p:nvSpPr>
        <p:spPr>
          <a:xfrm>
            <a:off x="2991172" y="5673483"/>
            <a:ext cx="6740821"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convex               not convex              not convex </a:t>
            </a:r>
            <a:endParaRPr lang="zh-CN" altLang="en-US" dirty="0"/>
          </a:p>
        </p:txBody>
      </p:sp>
    </p:spTree>
    <p:extLst>
      <p:ext uri="{BB962C8B-B14F-4D97-AF65-F5344CB8AC3E}">
        <p14:creationId xmlns:p14="http://schemas.microsoft.com/office/powerpoint/2010/main" val="3049695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28" name="文本框 5">
            <a:extLst>
              <a:ext uri="{FF2B5EF4-FFF2-40B4-BE49-F238E27FC236}">
                <a16:creationId xmlns:a16="http://schemas.microsoft.com/office/drawing/2014/main" id="{1794F989-CD73-4E29-8496-F533B2037F47}"/>
              </a:ext>
            </a:extLst>
          </p:cNvPr>
          <p:cNvSpPr txBox="1"/>
          <p:nvPr/>
        </p:nvSpPr>
        <p:spPr>
          <a:xfrm>
            <a:off x="684455" y="890578"/>
            <a:ext cx="10692794"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Based on Prop. 15, we know that the Lagrange dual function              yields the lower bounds for the optimal value of the problem Def. 11. Among these lower bounds, the largest one is the most valuable.</a:t>
            </a:r>
          </a:p>
        </p:txBody>
      </p:sp>
      <p:graphicFrame>
        <p:nvGraphicFramePr>
          <p:cNvPr id="13" name="对象 12">
            <a:extLst>
              <a:ext uri="{FF2B5EF4-FFF2-40B4-BE49-F238E27FC236}">
                <a16:creationId xmlns:a16="http://schemas.microsoft.com/office/drawing/2014/main" id="{661948AF-ECF9-4F60-9FB5-027ABAC9AF6A}"/>
              </a:ext>
            </a:extLst>
          </p:cNvPr>
          <p:cNvGraphicFramePr>
            <a:graphicFrameLocks noChangeAspect="1"/>
          </p:cNvGraphicFramePr>
          <p:nvPr>
            <p:extLst>
              <p:ext uri="{D42A27DB-BD31-4B8C-83A1-F6EECF244321}">
                <p14:modId xmlns:p14="http://schemas.microsoft.com/office/powerpoint/2010/main" val="3309356299"/>
              </p:ext>
            </p:extLst>
          </p:nvPr>
        </p:nvGraphicFramePr>
        <p:xfrm>
          <a:off x="7201363" y="918275"/>
          <a:ext cx="796925" cy="390525"/>
        </p:xfrm>
        <a:graphic>
          <a:graphicData uri="http://schemas.openxmlformats.org/presentationml/2006/ole">
            <mc:AlternateContent xmlns:mc="http://schemas.openxmlformats.org/markup-compatibility/2006">
              <mc:Choice xmlns:v="urn:schemas-microsoft-com:vml" Requires="v">
                <p:oleObj spid="_x0000_s97203" name="Equation" r:id="rId3" imgW="431640" imgH="215640" progId="Equation.DSMT4">
                  <p:embed/>
                </p:oleObj>
              </mc:Choice>
              <mc:Fallback>
                <p:oleObj name="Equation" r:id="rId3" imgW="431640" imgH="215640" progId="Equation.DSMT4">
                  <p:embed/>
                  <p:pic>
                    <p:nvPicPr>
                      <p:cNvPr id="0" name=""/>
                      <p:cNvPicPr>
                        <a:picLocks noChangeAspect="1" noChangeArrowheads="1"/>
                      </p:cNvPicPr>
                      <p:nvPr/>
                    </p:nvPicPr>
                    <p:blipFill>
                      <a:blip r:embed="rId4"/>
                      <a:srcRect/>
                      <a:stretch>
                        <a:fillRect/>
                      </a:stretch>
                    </p:blipFill>
                    <p:spPr bwMode="auto">
                      <a:xfrm>
                        <a:off x="7201363" y="918275"/>
                        <a:ext cx="796925" cy="390525"/>
                      </a:xfrm>
                      <a:prstGeom prst="rect">
                        <a:avLst/>
                      </a:prstGeom>
                      <a:noFill/>
                    </p:spPr>
                  </p:pic>
                </p:oleObj>
              </mc:Fallback>
            </mc:AlternateContent>
          </a:graphicData>
        </a:graphic>
      </p:graphicFrame>
      <p:grpSp>
        <p:nvGrpSpPr>
          <p:cNvPr id="2" name="组合 1"/>
          <p:cNvGrpSpPr/>
          <p:nvPr/>
        </p:nvGrpSpPr>
        <p:grpSpPr>
          <a:xfrm>
            <a:off x="758648" y="1589180"/>
            <a:ext cx="10618601" cy="3440729"/>
            <a:chOff x="758648" y="1589180"/>
            <a:chExt cx="10618601" cy="3440729"/>
          </a:xfrm>
        </p:grpSpPr>
        <p:sp>
          <p:nvSpPr>
            <p:cNvPr id="14" name="箭头: 下 13">
              <a:extLst>
                <a:ext uri="{FF2B5EF4-FFF2-40B4-BE49-F238E27FC236}">
                  <a16:creationId xmlns:a16="http://schemas.microsoft.com/office/drawing/2014/main" id="{3D96C6EA-617B-45BA-A841-9C399BC57816}"/>
                </a:ext>
              </a:extLst>
            </p:cNvPr>
            <p:cNvSpPr/>
            <p:nvPr/>
          </p:nvSpPr>
          <p:spPr bwMode="auto">
            <a:xfrm>
              <a:off x="5384746" y="1589180"/>
              <a:ext cx="282844" cy="658073"/>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5" name="文本框 5">
              <a:extLst>
                <a:ext uri="{FF2B5EF4-FFF2-40B4-BE49-F238E27FC236}">
                  <a16:creationId xmlns:a16="http://schemas.microsoft.com/office/drawing/2014/main" id="{C31E424D-E01C-4C99-ADC5-44DAE613A5EA}"/>
                </a:ext>
              </a:extLst>
            </p:cNvPr>
            <p:cNvSpPr txBox="1"/>
            <p:nvPr/>
          </p:nvSpPr>
          <p:spPr>
            <a:xfrm>
              <a:off x="1057705" y="1598464"/>
              <a:ext cx="4186494"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i="1" dirty="0"/>
                <a:t>That motivates us to solve the following Lagrange dual problem</a:t>
              </a:r>
            </a:p>
          </p:txBody>
        </p:sp>
        <p:sp>
          <p:nvSpPr>
            <p:cNvPr id="16" name="文本框 1">
              <a:extLst>
                <a:ext uri="{FF2B5EF4-FFF2-40B4-BE49-F238E27FC236}">
                  <a16:creationId xmlns:a16="http://schemas.microsoft.com/office/drawing/2014/main" id="{C49325C5-9863-4032-ADF1-D2FA4CA4CBF1}"/>
                </a:ext>
              </a:extLst>
            </p:cNvPr>
            <p:cNvSpPr txBox="1"/>
            <p:nvPr/>
          </p:nvSpPr>
          <p:spPr>
            <a:xfrm>
              <a:off x="953089" y="2338169"/>
              <a:ext cx="4915128"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16</a:t>
              </a:r>
              <a:r>
                <a:rPr lang="en-US" altLang="zh-CN" dirty="0"/>
                <a:t>: Lagrange dual problem</a:t>
              </a:r>
              <a:endParaRPr lang="zh-CN" altLang="en-US" dirty="0"/>
            </a:p>
          </p:txBody>
        </p:sp>
        <p:sp>
          <p:nvSpPr>
            <p:cNvPr id="20" name="矩形 19">
              <a:extLst>
                <a:ext uri="{FF2B5EF4-FFF2-40B4-BE49-F238E27FC236}">
                  <a16:creationId xmlns:a16="http://schemas.microsoft.com/office/drawing/2014/main" id="{17D566C7-4889-4E7E-B882-C29A153FDDE5}"/>
                </a:ext>
              </a:extLst>
            </p:cNvPr>
            <p:cNvSpPr/>
            <p:nvPr/>
          </p:nvSpPr>
          <p:spPr bwMode="auto">
            <a:xfrm>
              <a:off x="825073" y="2338171"/>
              <a:ext cx="10552176" cy="1458910"/>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 name="对象 2">
              <a:extLst>
                <a:ext uri="{FF2B5EF4-FFF2-40B4-BE49-F238E27FC236}">
                  <a16:creationId xmlns:a16="http://schemas.microsoft.com/office/drawing/2014/main" id="{4ACB1D97-57A5-4CB5-B76C-938BFBBE15B9}"/>
                </a:ext>
              </a:extLst>
            </p:cNvPr>
            <p:cNvGraphicFramePr>
              <a:graphicFrameLocks noChangeAspect="1"/>
            </p:cNvGraphicFramePr>
            <p:nvPr>
              <p:extLst>
                <p:ext uri="{D42A27DB-BD31-4B8C-83A1-F6EECF244321}">
                  <p14:modId xmlns:p14="http://schemas.microsoft.com/office/powerpoint/2010/main" val="3335550961"/>
                </p:ext>
              </p:extLst>
            </p:nvPr>
          </p:nvGraphicFramePr>
          <p:xfrm>
            <a:off x="4138581" y="2809662"/>
            <a:ext cx="2479480" cy="917672"/>
          </p:xfrm>
          <a:graphic>
            <a:graphicData uri="http://schemas.openxmlformats.org/presentationml/2006/ole">
              <mc:AlternateContent xmlns:mc="http://schemas.openxmlformats.org/markup-compatibility/2006">
                <mc:Choice xmlns:v="urn:schemas-microsoft-com:vml" Requires="v">
                  <p:oleObj spid="_x0000_s97204" name="Equation" r:id="rId5" imgW="1511300" imgH="558800" progId="Equation.DSMT4">
                    <p:embed/>
                  </p:oleObj>
                </mc:Choice>
                <mc:Fallback>
                  <p:oleObj name="Equation" r:id="rId5" imgW="1511300" imgH="558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8581" y="2809662"/>
                          <a:ext cx="2479480" cy="917672"/>
                        </a:xfrm>
                        <a:prstGeom prst="rect">
                          <a:avLst/>
                        </a:prstGeom>
                        <a:noFill/>
                      </p:spPr>
                    </p:pic>
                  </p:oleObj>
                </mc:Fallback>
              </mc:AlternateContent>
            </a:graphicData>
          </a:graphic>
        </p:graphicFrame>
        <p:sp>
          <p:nvSpPr>
            <p:cNvPr id="23" name="文本框 5">
              <a:extLst>
                <a:ext uri="{FF2B5EF4-FFF2-40B4-BE49-F238E27FC236}">
                  <a16:creationId xmlns:a16="http://schemas.microsoft.com/office/drawing/2014/main" id="{2CD58E35-D5D0-4707-AC88-870BFAD2ED74}"/>
                </a:ext>
              </a:extLst>
            </p:cNvPr>
            <p:cNvSpPr txBox="1"/>
            <p:nvPr/>
          </p:nvSpPr>
          <p:spPr>
            <a:xfrm>
              <a:off x="784480" y="3952785"/>
              <a:ext cx="10475250"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The above problem is called the </a:t>
              </a:r>
              <a:r>
                <a:rPr lang="en-US" altLang="zh-CN" sz="2000" b="1" dirty="0">
                  <a:solidFill>
                    <a:srgbClr val="C00000"/>
                  </a:solidFill>
                </a:rPr>
                <a:t>Lagrange dual problem </a:t>
              </a:r>
              <a:r>
                <a:rPr lang="en-US" altLang="zh-CN" sz="2000" dirty="0"/>
                <a:t>of the problem Def. 11, and accordingly, the problem Def. 11 is called the </a:t>
              </a:r>
              <a:r>
                <a:rPr lang="en-US" altLang="zh-CN" sz="2000" b="1" dirty="0">
                  <a:solidFill>
                    <a:srgbClr val="C00000"/>
                  </a:solidFill>
                </a:rPr>
                <a:t>primal problem</a:t>
              </a:r>
            </a:p>
          </p:txBody>
        </p:sp>
        <p:sp>
          <p:nvSpPr>
            <p:cNvPr id="24" name="文本框 5">
              <a:extLst>
                <a:ext uri="{FF2B5EF4-FFF2-40B4-BE49-F238E27FC236}">
                  <a16:creationId xmlns:a16="http://schemas.microsoft.com/office/drawing/2014/main" id="{A12E79E4-9C36-4092-8771-F5FB4A9A816A}"/>
                </a:ext>
              </a:extLst>
            </p:cNvPr>
            <p:cNvSpPr txBox="1"/>
            <p:nvPr/>
          </p:nvSpPr>
          <p:spPr>
            <a:xfrm>
              <a:off x="758648" y="4616636"/>
              <a:ext cx="1047525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We say a pair of dual variables            is dual feasible if they satisfy           and</a:t>
              </a:r>
              <a:endParaRPr lang="en-US" altLang="zh-CN" sz="2000" b="1" dirty="0">
                <a:solidFill>
                  <a:srgbClr val="C00000"/>
                </a:solidFill>
              </a:endParaRPr>
            </a:p>
          </p:txBody>
        </p:sp>
        <p:graphicFrame>
          <p:nvGraphicFramePr>
            <p:cNvPr id="26" name="对象 25">
              <a:extLst>
                <a:ext uri="{FF2B5EF4-FFF2-40B4-BE49-F238E27FC236}">
                  <a16:creationId xmlns:a16="http://schemas.microsoft.com/office/drawing/2014/main" id="{3471347C-49A3-4EBD-A371-E3E3DE01EFFB}"/>
                </a:ext>
              </a:extLst>
            </p:cNvPr>
            <p:cNvGraphicFramePr>
              <a:graphicFrameLocks noChangeAspect="1"/>
            </p:cNvGraphicFramePr>
            <p:nvPr>
              <p:extLst>
                <p:ext uri="{D42A27DB-BD31-4B8C-83A1-F6EECF244321}">
                  <p14:modId xmlns:p14="http://schemas.microsoft.com/office/powerpoint/2010/main" val="3482314100"/>
                </p:ext>
              </p:extLst>
            </p:nvPr>
          </p:nvGraphicFramePr>
          <p:xfrm>
            <a:off x="4014007" y="4655259"/>
            <a:ext cx="646113" cy="374650"/>
          </p:xfrm>
          <a:graphic>
            <a:graphicData uri="http://schemas.openxmlformats.org/presentationml/2006/ole">
              <mc:AlternateContent xmlns:mc="http://schemas.openxmlformats.org/markup-compatibility/2006">
                <mc:Choice xmlns:v="urn:schemas-microsoft-com:vml" Requires="v">
                  <p:oleObj spid="_x0000_s97205" name="Equation" r:id="rId7" imgW="393480" imgH="228600" progId="Equation.DSMT4">
                    <p:embed/>
                  </p:oleObj>
                </mc:Choice>
                <mc:Fallback>
                  <p:oleObj name="Equation" r:id="rId7" imgW="393480" imgH="228600" progId="Equation.DSMT4">
                    <p:embed/>
                    <p:pic>
                      <p:nvPicPr>
                        <p:cNvPr id="0" name=""/>
                        <p:cNvPicPr>
                          <a:picLocks noChangeAspect="1" noChangeArrowheads="1"/>
                        </p:cNvPicPr>
                        <p:nvPr/>
                      </p:nvPicPr>
                      <p:blipFill>
                        <a:blip r:embed="rId8"/>
                        <a:srcRect/>
                        <a:stretch>
                          <a:fillRect/>
                        </a:stretch>
                      </p:blipFill>
                      <p:spPr bwMode="auto">
                        <a:xfrm>
                          <a:off x="4014007" y="4655259"/>
                          <a:ext cx="646113" cy="374650"/>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0E5D64DC-4278-439F-8BA4-48F84E41A51D}"/>
                </a:ext>
              </a:extLst>
            </p:cNvPr>
            <p:cNvGraphicFramePr>
              <a:graphicFrameLocks noChangeAspect="1"/>
            </p:cNvGraphicFramePr>
            <p:nvPr>
              <p:extLst>
                <p:ext uri="{D42A27DB-BD31-4B8C-83A1-F6EECF244321}">
                  <p14:modId xmlns:p14="http://schemas.microsoft.com/office/powerpoint/2010/main" val="2041329151"/>
                </p:ext>
              </p:extLst>
            </p:nvPr>
          </p:nvGraphicFramePr>
          <p:xfrm>
            <a:off x="7717677" y="4670759"/>
            <a:ext cx="603250" cy="292100"/>
          </p:xfrm>
          <a:graphic>
            <a:graphicData uri="http://schemas.openxmlformats.org/presentationml/2006/ole">
              <mc:AlternateContent xmlns:mc="http://schemas.openxmlformats.org/markup-compatibility/2006">
                <mc:Choice xmlns:v="urn:schemas-microsoft-com:vml" Requires="v">
                  <p:oleObj spid="_x0000_s97206" name="Equation" r:id="rId9" imgW="368280" imgH="177480" progId="Equation.DSMT4">
                    <p:embed/>
                  </p:oleObj>
                </mc:Choice>
                <mc:Fallback>
                  <p:oleObj name="Equation" r:id="rId9" imgW="368280" imgH="177480" progId="Equation.DSMT4">
                    <p:embed/>
                    <p:pic>
                      <p:nvPicPr>
                        <p:cNvPr id="0" name=""/>
                        <p:cNvPicPr>
                          <a:picLocks noChangeAspect="1" noChangeArrowheads="1"/>
                        </p:cNvPicPr>
                        <p:nvPr/>
                      </p:nvPicPr>
                      <p:blipFill>
                        <a:blip r:embed="rId10"/>
                        <a:srcRect/>
                        <a:stretch>
                          <a:fillRect/>
                        </a:stretch>
                      </p:blipFill>
                      <p:spPr bwMode="auto">
                        <a:xfrm>
                          <a:off x="7717677" y="4670759"/>
                          <a:ext cx="603250" cy="292100"/>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CD1C8D5D-8317-462E-A785-7196DE549928}"/>
                </a:ext>
              </a:extLst>
            </p:cNvPr>
            <p:cNvGraphicFramePr>
              <a:graphicFrameLocks noChangeAspect="1"/>
            </p:cNvGraphicFramePr>
            <p:nvPr>
              <p:extLst>
                <p:ext uri="{D42A27DB-BD31-4B8C-83A1-F6EECF244321}">
                  <p14:modId xmlns:p14="http://schemas.microsoft.com/office/powerpoint/2010/main" val="448857030"/>
                </p:ext>
              </p:extLst>
            </p:nvPr>
          </p:nvGraphicFramePr>
          <p:xfrm>
            <a:off x="8812698" y="4626723"/>
            <a:ext cx="1416050" cy="376238"/>
          </p:xfrm>
          <a:graphic>
            <a:graphicData uri="http://schemas.openxmlformats.org/presentationml/2006/ole">
              <mc:AlternateContent xmlns:mc="http://schemas.openxmlformats.org/markup-compatibility/2006">
                <mc:Choice xmlns:v="urn:schemas-microsoft-com:vml" Requires="v">
                  <p:oleObj spid="_x0000_s97207" name="Equation" r:id="rId11" imgW="863280" imgH="228600" progId="Equation.DSMT4">
                    <p:embed/>
                  </p:oleObj>
                </mc:Choice>
                <mc:Fallback>
                  <p:oleObj name="Equation" r:id="rId11" imgW="863280" imgH="228600" progId="Equation.DSMT4">
                    <p:embed/>
                    <p:pic>
                      <p:nvPicPr>
                        <p:cNvPr id="0" name=""/>
                        <p:cNvPicPr>
                          <a:picLocks noChangeAspect="1" noChangeArrowheads="1"/>
                        </p:cNvPicPr>
                        <p:nvPr/>
                      </p:nvPicPr>
                      <p:blipFill>
                        <a:blip r:embed="rId12"/>
                        <a:srcRect/>
                        <a:stretch>
                          <a:fillRect/>
                        </a:stretch>
                      </p:blipFill>
                      <p:spPr bwMode="auto">
                        <a:xfrm>
                          <a:off x="8812698" y="4626723"/>
                          <a:ext cx="1416050" cy="376238"/>
                        </a:xfrm>
                        <a:prstGeom prst="rect">
                          <a:avLst/>
                        </a:prstGeom>
                        <a:noFill/>
                      </p:spPr>
                    </p:pic>
                  </p:oleObj>
                </mc:Fallback>
              </mc:AlternateContent>
            </a:graphicData>
          </a:graphic>
        </p:graphicFrame>
      </p:grpSp>
      <p:sp>
        <p:nvSpPr>
          <p:cNvPr id="17" name="文本框 16">
            <a:extLst>
              <a:ext uri="{FF2B5EF4-FFF2-40B4-BE49-F238E27FC236}">
                <a16:creationId xmlns:a16="http://schemas.microsoft.com/office/drawing/2014/main" id="{34906DD5-F50C-4ABE-877E-26148B327D68}"/>
              </a:ext>
            </a:extLst>
          </p:cNvPr>
          <p:cNvSpPr txBox="1"/>
          <p:nvPr/>
        </p:nvSpPr>
        <p:spPr>
          <a:xfrm>
            <a:off x="811678" y="5245830"/>
            <a:ext cx="10369190" cy="707886"/>
          </a:xfrm>
          <a:prstGeom prst="rect">
            <a:avLst/>
          </a:prstGeom>
          <a:solidFill>
            <a:srgbClr val="002060"/>
          </a:solidFill>
        </p:spPr>
        <p:txBody>
          <a:bodyPr wrap="square" rtlCol="0">
            <a:spAutoFit/>
          </a:bodyPr>
          <a:lstStyle/>
          <a:p>
            <a:pPr algn="just"/>
            <a:r>
              <a:rPr lang="en-US" altLang="zh-CN" sz="2000" dirty="0">
                <a:solidFill>
                  <a:srgbClr val="FFFF00"/>
                </a:solidFill>
              </a:rPr>
              <a:t>It should be noted that no matter whether the primal problem Def. 11 is a convex optimization problem or not, its dual problem Def. 16 is a convex optimization problem!</a:t>
            </a:r>
            <a:endParaRPr lang="zh-CN" altLang="en-US" sz="2000" dirty="0">
              <a:solidFill>
                <a:srgbClr val="FFFF00"/>
              </a:solidFill>
            </a:endParaRPr>
          </a:p>
        </p:txBody>
      </p:sp>
    </p:spTree>
    <p:extLst>
      <p:ext uri="{BB962C8B-B14F-4D97-AF65-F5344CB8AC3E}">
        <p14:creationId xmlns:p14="http://schemas.microsoft.com/office/powerpoint/2010/main" val="144531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18" name="文本框 1">
            <a:extLst>
              <a:ext uri="{FF2B5EF4-FFF2-40B4-BE49-F238E27FC236}">
                <a16:creationId xmlns:a16="http://schemas.microsoft.com/office/drawing/2014/main" id="{F4318D8F-87FB-4B0A-B3AA-0F13A5D62BE1}"/>
              </a:ext>
            </a:extLst>
          </p:cNvPr>
          <p:cNvSpPr txBox="1"/>
          <p:nvPr/>
        </p:nvSpPr>
        <p:spPr>
          <a:xfrm>
            <a:off x="947927" y="895528"/>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16</a:t>
            </a:r>
            <a:r>
              <a:rPr lang="en-US" altLang="zh-CN" dirty="0"/>
              <a:t>: Weak duality</a:t>
            </a:r>
            <a:endParaRPr lang="zh-CN" altLang="en-US" dirty="0"/>
          </a:p>
        </p:txBody>
      </p:sp>
      <p:sp>
        <p:nvSpPr>
          <p:cNvPr id="19" name="文本框 5">
            <a:extLst>
              <a:ext uri="{FF2B5EF4-FFF2-40B4-BE49-F238E27FC236}">
                <a16:creationId xmlns:a16="http://schemas.microsoft.com/office/drawing/2014/main" id="{1794F989-CD73-4E29-8496-F533B2037F47}"/>
              </a:ext>
            </a:extLst>
          </p:cNvPr>
          <p:cNvSpPr txBox="1"/>
          <p:nvPr/>
        </p:nvSpPr>
        <p:spPr>
          <a:xfrm>
            <a:off x="947926" y="1338953"/>
            <a:ext cx="10475250"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The general optimization problems (Def. 11) have the following </a:t>
            </a:r>
            <a:r>
              <a:rPr lang="en-US" altLang="zh-CN" sz="2000" b="1" dirty="0">
                <a:solidFill>
                  <a:srgbClr val="C00000"/>
                </a:solidFill>
              </a:rPr>
              <a:t>weak duality </a:t>
            </a:r>
            <a:r>
              <a:rPr lang="en-US" altLang="zh-CN" sz="2000" dirty="0"/>
              <a:t>property. </a:t>
            </a:r>
          </a:p>
          <a:p>
            <a:pPr algn="just"/>
            <a:r>
              <a:rPr lang="en-US" altLang="zh-CN" sz="2000" dirty="0"/>
              <a:t>The optimal value of the dual problem is, </a:t>
            </a:r>
          </a:p>
        </p:txBody>
      </p:sp>
      <p:sp>
        <p:nvSpPr>
          <p:cNvPr id="21" name="矩形 20">
            <a:extLst>
              <a:ext uri="{FF2B5EF4-FFF2-40B4-BE49-F238E27FC236}">
                <a16:creationId xmlns:a16="http://schemas.microsoft.com/office/drawing/2014/main" id="{3491546E-134F-40A9-A05B-692E6A89B2C1}"/>
              </a:ext>
            </a:extLst>
          </p:cNvPr>
          <p:cNvSpPr/>
          <p:nvPr/>
        </p:nvSpPr>
        <p:spPr bwMode="auto">
          <a:xfrm>
            <a:off x="819912" y="895529"/>
            <a:ext cx="10666954" cy="2881687"/>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261657922"/>
              </p:ext>
            </p:extLst>
          </p:nvPr>
        </p:nvGraphicFramePr>
        <p:xfrm>
          <a:off x="4214367" y="2022063"/>
          <a:ext cx="3601331" cy="522723"/>
        </p:xfrm>
        <a:graphic>
          <a:graphicData uri="http://schemas.openxmlformats.org/presentationml/2006/ole">
            <mc:AlternateContent xmlns:mc="http://schemas.openxmlformats.org/markup-compatibility/2006">
              <mc:Choice xmlns:v="urn:schemas-microsoft-com:vml" Requires="v">
                <p:oleObj spid="_x0000_s96004" name="Equation" r:id="rId3" imgW="1777229" imgH="266584" progId="Equation.DSMT4">
                  <p:embed/>
                </p:oleObj>
              </mc:Choice>
              <mc:Fallback>
                <p:oleObj name="Equation" r:id="rId3" imgW="1777229" imgH="266584" progId="Equation.DSMT4">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4367" y="2022063"/>
                        <a:ext cx="3601331" cy="522723"/>
                      </a:xfrm>
                      <a:prstGeom prst="rect">
                        <a:avLst/>
                      </a:prstGeom>
                      <a:noFill/>
                    </p:spPr>
                  </p:pic>
                </p:oleObj>
              </mc:Fallback>
            </mc:AlternateContent>
          </a:graphicData>
        </a:graphic>
      </p:graphicFrame>
      <p:sp>
        <p:nvSpPr>
          <p:cNvPr id="33" name="文本框 5">
            <a:extLst>
              <a:ext uri="{FF2B5EF4-FFF2-40B4-BE49-F238E27FC236}">
                <a16:creationId xmlns:a16="http://schemas.microsoft.com/office/drawing/2014/main" id="{3921C203-5119-44C0-8730-793BF850A427}"/>
              </a:ext>
            </a:extLst>
          </p:cNvPr>
          <p:cNvSpPr txBox="1"/>
          <p:nvPr/>
        </p:nvSpPr>
        <p:spPr>
          <a:xfrm>
            <a:off x="959648" y="2500088"/>
            <a:ext cx="896935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The optimal value of the primal problem (Def. 11) is,</a:t>
            </a:r>
            <a:endParaRPr lang="en-US" altLang="zh-CN" sz="2000" b="1" dirty="0">
              <a:solidFill>
                <a:srgbClr val="C00000"/>
              </a:solidFill>
            </a:endParaRPr>
          </a:p>
        </p:txBody>
      </p:sp>
      <p:graphicFrame>
        <p:nvGraphicFramePr>
          <p:cNvPr id="34" name="对象 33">
            <a:extLst>
              <a:ext uri="{FF2B5EF4-FFF2-40B4-BE49-F238E27FC236}">
                <a16:creationId xmlns:a16="http://schemas.microsoft.com/office/drawing/2014/main" id="{CD04CBAD-BB57-4695-8837-4493CEA7758D}"/>
              </a:ext>
            </a:extLst>
          </p:cNvPr>
          <p:cNvGraphicFramePr>
            <a:graphicFrameLocks noChangeAspect="1"/>
          </p:cNvGraphicFramePr>
          <p:nvPr>
            <p:extLst>
              <p:ext uri="{D42A27DB-BD31-4B8C-83A1-F6EECF244321}">
                <p14:modId xmlns:p14="http://schemas.microsoft.com/office/powerpoint/2010/main" val="480905380"/>
              </p:ext>
            </p:extLst>
          </p:nvPr>
        </p:nvGraphicFramePr>
        <p:xfrm>
          <a:off x="2531767" y="2921108"/>
          <a:ext cx="6965916" cy="470487"/>
        </p:xfrm>
        <a:graphic>
          <a:graphicData uri="http://schemas.openxmlformats.org/presentationml/2006/ole">
            <mc:AlternateContent xmlns:mc="http://schemas.openxmlformats.org/markup-compatibility/2006">
              <mc:Choice xmlns:v="urn:schemas-microsoft-com:vml" Requires="v">
                <p:oleObj spid="_x0000_s96005" name="Equation" r:id="rId5" imgW="3009900" imgH="215900" progId="Equation.DSMT4">
                  <p:embed/>
                </p:oleObj>
              </mc:Choice>
              <mc:Fallback>
                <p:oleObj name="Equation" r:id="rId5" imgW="3009900" imgH="215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1767" y="2921108"/>
                        <a:ext cx="6965916" cy="470487"/>
                      </a:xfrm>
                      <a:prstGeom prst="rect">
                        <a:avLst/>
                      </a:prstGeom>
                      <a:noFill/>
                    </p:spPr>
                  </p:pic>
                </p:oleObj>
              </mc:Fallback>
            </mc:AlternateContent>
          </a:graphicData>
        </a:graphic>
      </p:graphicFrame>
      <p:sp>
        <p:nvSpPr>
          <p:cNvPr id="35" name="文本框 5">
            <a:extLst>
              <a:ext uri="{FF2B5EF4-FFF2-40B4-BE49-F238E27FC236}">
                <a16:creationId xmlns:a16="http://schemas.microsoft.com/office/drawing/2014/main" id="{3921C203-5119-44C0-8730-793BF850A427}"/>
              </a:ext>
            </a:extLst>
          </p:cNvPr>
          <p:cNvSpPr txBox="1"/>
          <p:nvPr/>
        </p:nvSpPr>
        <p:spPr>
          <a:xfrm>
            <a:off x="965400" y="3377106"/>
            <a:ext cx="896935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Based on Prop. 15, it can be known that</a:t>
            </a:r>
            <a:endParaRPr lang="en-US" altLang="zh-CN" sz="2000" b="1" dirty="0">
              <a:solidFill>
                <a:srgbClr val="C00000"/>
              </a:solidFill>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1329997342"/>
              </p:ext>
            </p:extLst>
          </p:nvPr>
        </p:nvGraphicFramePr>
        <p:xfrm>
          <a:off x="5178878" y="3382074"/>
          <a:ext cx="864605" cy="377189"/>
        </p:xfrm>
        <a:graphic>
          <a:graphicData uri="http://schemas.openxmlformats.org/presentationml/2006/ole">
            <mc:AlternateContent xmlns:mc="http://schemas.openxmlformats.org/markup-compatibility/2006">
              <mc:Choice xmlns:v="urn:schemas-microsoft-com:vml" Requires="v">
                <p:oleObj spid="_x0000_s96006" name="Equation" r:id="rId7" imgW="393480" imgH="177480" progId="Equation.DSMT4">
                  <p:embed/>
                </p:oleObj>
              </mc:Choice>
              <mc:Fallback>
                <p:oleObj name="Equation" r:id="rId7" imgW="393480" imgH="177480" progId="Equation.DSMT4">
                  <p:embed/>
                  <p:pic>
                    <p:nvPicPr>
                      <p:cNvPr id="0" name=""/>
                      <p:cNvPicPr>
                        <a:picLocks noChangeAspect="1" noChangeArrowheads="1"/>
                      </p:cNvPicPr>
                      <p:nvPr/>
                    </p:nvPicPr>
                    <p:blipFill>
                      <a:blip r:embed="rId8"/>
                      <a:srcRect/>
                      <a:stretch>
                        <a:fillRect/>
                      </a:stretch>
                    </p:blipFill>
                    <p:spPr bwMode="auto">
                      <a:xfrm>
                        <a:off x="5178878" y="3382074"/>
                        <a:ext cx="864605" cy="377189"/>
                      </a:xfrm>
                      <a:prstGeom prst="rect">
                        <a:avLst/>
                      </a:prstGeom>
                      <a:noFill/>
                    </p:spPr>
                  </p:pic>
                </p:oleObj>
              </mc:Fallback>
            </mc:AlternateContent>
          </a:graphicData>
        </a:graphic>
      </p:graphicFrame>
      <p:grpSp>
        <p:nvGrpSpPr>
          <p:cNvPr id="2" name="组合 1"/>
          <p:cNvGrpSpPr/>
          <p:nvPr/>
        </p:nvGrpSpPr>
        <p:grpSpPr>
          <a:xfrm>
            <a:off x="825660" y="3860138"/>
            <a:ext cx="10666954" cy="1747032"/>
            <a:chOff x="825660" y="3860138"/>
            <a:chExt cx="10666954" cy="1747032"/>
          </a:xfrm>
        </p:grpSpPr>
        <p:sp>
          <p:nvSpPr>
            <p:cNvPr id="12" name="文本框 1">
              <a:extLst>
                <a:ext uri="{FF2B5EF4-FFF2-40B4-BE49-F238E27FC236}">
                  <a16:creationId xmlns:a16="http://schemas.microsoft.com/office/drawing/2014/main" id="{F4318D8F-87FB-4B0A-B3AA-0F13A5D62BE1}"/>
                </a:ext>
              </a:extLst>
            </p:cNvPr>
            <p:cNvSpPr txBox="1"/>
            <p:nvPr/>
          </p:nvSpPr>
          <p:spPr>
            <a:xfrm>
              <a:off x="953675" y="3860138"/>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17</a:t>
              </a:r>
              <a:r>
                <a:rPr lang="en-US" altLang="zh-CN" dirty="0"/>
                <a:t>: Strong duality</a:t>
              </a:r>
              <a:endParaRPr lang="zh-CN" altLang="en-US" dirty="0"/>
            </a:p>
          </p:txBody>
        </p:sp>
        <p:sp>
          <p:nvSpPr>
            <p:cNvPr id="13" name="文本框 5">
              <a:extLst>
                <a:ext uri="{FF2B5EF4-FFF2-40B4-BE49-F238E27FC236}">
                  <a16:creationId xmlns:a16="http://schemas.microsoft.com/office/drawing/2014/main" id="{1794F989-CD73-4E29-8496-F533B2037F47}"/>
                </a:ext>
              </a:extLst>
            </p:cNvPr>
            <p:cNvSpPr txBox="1"/>
            <p:nvPr/>
          </p:nvSpPr>
          <p:spPr>
            <a:xfrm>
              <a:off x="953674" y="4303563"/>
              <a:ext cx="10475250"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For an optimization problem, if its optimal value is strictly equal to the optimal value of its dual problem, i.e.,  </a:t>
              </a:r>
            </a:p>
          </p:txBody>
        </p:sp>
        <p:sp>
          <p:nvSpPr>
            <p:cNvPr id="14" name="矩形 13">
              <a:extLst>
                <a:ext uri="{FF2B5EF4-FFF2-40B4-BE49-F238E27FC236}">
                  <a16:creationId xmlns:a16="http://schemas.microsoft.com/office/drawing/2014/main" id="{3491546E-134F-40A9-A05B-692E6A89B2C1}"/>
                </a:ext>
              </a:extLst>
            </p:cNvPr>
            <p:cNvSpPr/>
            <p:nvPr/>
          </p:nvSpPr>
          <p:spPr bwMode="auto">
            <a:xfrm>
              <a:off x="825660" y="3860139"/>
              <a:ext cx="10666954" cy="1747031"/>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16" name="文本框 5">
              <a:extLst>
                <a:ext uri="{FF2B5EF4-FFF2-40B4-BE49-F238E27FC236}">
                  <a16:creationId xmlns:a16="http://schemas.microsoft.com/office/drawing/2014/main" id="{3921C203-5119-44C0-8730-793BF850A427}"/>
                </a:ext>
              </a:extLst>
            </p:cNvPr>
            <p:cNvSpPr txBox="1"/>
            <p:nvPr/>
          </p:nvSpPr>
          <p:spPr>
            <a:xfrm>
              <a:off x="965396" y="5136896"/>
              <a:ext cx="896935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we say this optimization problem has the property of </a:t>
              </a:r>
              <a:r>
                <a:rPr lang="en-US" altLang="zh-CN" sz="2000" b="1" dirty="0">
                  <a:solidFill>
                    <a:srgbClr val="C00000"/>
                  </a:solidFill>
                </a:rPr>
                <a:t>strong duality </a:t>
              </a:r>
            </a:p>
          </p:txBody>
        </p:sp>
        <p:graphicFrame>
          <p:nvGraphicFramePr>
            <p:cNvPr id="23" name="对象 22"/>
            <p:cNvGraphicFramePr>
              <a:graphicFrameLocks noChangeAspect="1"/>
            </p:cNvGraphicFramePr>
            <p:nvPr>
              <p:extLst>
                <p:ext uri="{D42A27DB-BD31-4B8C-83A1-F6EECF244321}">
                  <p14:modId xmlns:p14="http://schemas.microsoft.com/office/powerpoint/2010/main" val="2188496076"/>
                </p:ext>
              </p:extLst>
            </p:nvPr>
          </p:nvGraphicFramePr>
          <p:xfrm>
            <a:off x="5006975" y="4775052"/>
            <a:ext cx="864605" cy="377189"/>
          </p:xfrm>
          <a:graphic>
            <a:graphicData uri="http://schemas.openxmlformats.org/presentationml/2006/ole">
              <mc:AlternateContent xmlns:mc="http://schemas.openxmlformats.org/markup-compatibility/2006">
                <mc:Choice xmlns:v="urn:schemas-microsoft-com:vml" Requires="v">
                  <p:oleObj spid="_x0000_s96007" name="Equation" r:id="rId9" imgW="393480" imgH="177480" progId="Equation.DSMT4">
                    <p:embed/>
                  </p:oleObj>
                </mc:Choice>
                <mc:Fallback>
                  <p:oleObj name="Equation" r:id="rId9" imgW="393480" imgH="177480" progId="Equation.DSMT4">
                    <p:embed/>
                    <p:pic>
                      <p:nvPicPr>
                        <p:cNvPr id="0" name=""/>
                        <p:cNvPicPr>
                          <a:picLocks noChangeAspect="1" noChangeArrowheads="1"/>
                        </p:cNvPicPr>
                        <p:nvPr/>
                      </p:nvPicPr>
                      <p:blipFill>
                        <a:blip r:embed="rId10"/>
                        <a:srcRect/>
                        <a:stretch>
                          <a:fillRect/>
                        </a:stretch>
                      </p:blipFill>
                      <p:spPr bwMode="auto">
                        <a:xfrm>
                          <a:off x="5006975" y="4775052"/>
                          <a:ext cx="864605" cy="377189"/>
                        </a:xfrm>
                        <a:prstGeom prst="rect">
                          <a:avLst/>
                        </a:prstGeom>
                        <a:noFill/>
                      </p:spPr>
                    </p:pic>
                  </p:oleObj>
                </mc:Fallback>
              </mc:AlternateContent>
            </a:graphicData>
          </a:graphic>
        </p:graphicFrame>
      </p:grpSp>
      <p:sp>
        <p:nvSpPr>
          <p:cNvPr id="24" name="文本框 5">
            <a:extLst>
              <a:ext uri="{FF2B5EF4-FFF2-40B4-BE49-F238E27FC236}">
                <a16:creationId xmlns:a16="http://schemas.microsoft.com/office/drawing/2014/main" id="{3921C203-5119-44C0-8730-793BF850A427}"/>
              </a:ext>
            </a:extLst>
          </p:cNvPr>
          <p:cNvSpPr txBox="1"/>
          <p:nvPr/>
        </p:nvSpPr>
        <p:spPr>
          <a:xfrm>
            <a:off x="965400" y="5850539"/>
            <a:ext cx="9412177"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What are the conditions an optimization problem needs to satisfy to have strong duality?</a:t>
            </a:r>
            <a:endParaRPr lang="en-US" altLang="zh-CN" sz="2000" b="1" dirty="0">
              <a:solidFill>
                <a:srgbClr val="C00000"/>
              </a:solidFill>
            </a:endParaRPr>
          </a:p>
        </p:txBody>
      </p:sp>
    </p:spTree>
    <p:extLst>
      <p:ext uri="{BB962C8B-B14F-4D97-AF65-F5344CB8AC3E}">
        <p14:creationId xmlns:p14="http://schemas.microsoft.com/office/powerpoint/2010/main" val="18506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18" name="文本框 1">
            <a:extLst>
              <a:ext uri="{FF2B5EF4-FFF2-40B4-BE49-F238E27FC236}">
                <a16:creationId xmlns:a16="http://schemas.microsoft.com/office/drawing/2014/main" id="{F4318D8F-87FB-4B0A-B3AA-0F13A5D62BE1}"/>
              </a:ext>
            </a:extLst>
          </p:cNvPr>
          <p:cNvSpPr txBox="1"/>
          <p:nvPr/>
        </p:nvSpPr>
        <p:spPr>
          <a:xfrm>
            <a:off x="947927" y="895528"/>
            <a:ext cx="10156608"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sz="2000" b="1" dirty="0"/>
              <a:t>Proposition 17</a:t>
            </a:r>
            <a:r>
              <a:rPr lang="en-US" altLang="zh-CN" sz="2000" dirty="0"/>
              <a:t>: Slater condition</a:t>
            </a:r>
            <a:endParaRPr lang="zh-CN" altLang="en-US" sz="2000" dirty="0"/>
          </a:p>
        </p:txBody>
      </p:sp>
      <p:sp>
        <p:nvSpPr>
          <p:cNvPr id="19" name="文本框 5">
            <a:extLst>
              <a:ext uri="{FF2B5EF4-FFF2-40B4-BE49-F238E27FC236}">
                <a16:creationId xmlns:a16="http://schemas.microsoft.com/office/drawing/2014/main" id="{1794F989-CD73-4E29-8496-F533B2037F47}"/>
              </a:ext>
            </a:extLst>
          </p:cNvPr>
          <p:cNvSpPr txBox="1"/>
          <p:nvPr/>
        </p:nvSpPr>
        <p:spPr>
          <a:xfrm>
            <a:off x="947926" y="1308311"/>
            <a:ext cx="10475250"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Suppose that the primal problem is convex, i.e., of the form,</a:t>
            </a:r>
          </a:p>
        </p:txBody>
      </p:sp>
      <p:sp>
        <p:nvSpPr>
          <p:cNvPr id="21" name="矩形 20">
            <a:extLst>
              <a:ext uri="{FF2B5EF4-FFF2-40B4-BE49-F238E27FC236}">
                <a16:creationId xmlns:a16="http://schemas.microsoft.com/office/drawing/2014/main" id="{3491546E-134F-40A9-A05B-692E6A89B2C1}"/>
              </a:ext>
            </a:extLst>
          </p:cNvPr>
          <p:cNvSpPr/>
          <p:nvPr/>
        </p:nvSpPr>
        <p:spPr bwMode="auto">
          <a:xfrm>
            <a:off x="819912" y="895529"/>
            <a:ext cx="10666954" cy="3261714"/>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33" name="文本框 5">
            <a:extLst>
              <a:ext uri="{FF2B5EF4-FFF2-40B4-BE49-F238E27FC236}">
                <a16:creationId xmlns:a16="http://schemas.microsoft.com/office/drawing/2014/main" id="{3921C203-5119-44C0-8730-793BF850A427}"/>
              </a:ext>
            </a:extLst>
          </p:cNvPr>
          <p:cNvSpPr txBox="1"/>
          <p:nvPr/>
        </p:nvSpPr>
        <p:spPr>
          <a:xfrm>
            <a:off x="930275" y="3719808"/>
            <a:ext cx="5422422"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Then, such a primal problem has strong duality.</a:t>
            </a:r>
            <a:endParaRPr lang="en-US" altLang="zh-CN" sz="2000" b="1" dirty="0">
              <a:solidFill>
                <a:srgbClr val="C00000"/>
              </a:solidFill>
            </a:endParaRPr>
          </a:p>
        </p:txBody>
      </p:sp>
      <p:graphicFrame>
        <p:nvGraphicFramePr>
          <p:cNvPr id="12" name="对象 11">
            <a:extLst>
              <a:ext uri="{FF2B5EF4-FFF2-40B4-BE49-F238E27FC236}">
                <a16:creationId xmlns:a16="http://schemas.microsoft.com/office/drawing/2014/main" id="{07D5A8AB-826E-41A0-A903-931EA5FFD73E}"/>
              </a:ext>
            </a:extLst>
          </p:cNvPr>
          <p:cNvGraphicFramePr>
            <a:graphicFrameLocks noChangeAspect="1"/>
          </p:cNvGraphicFramePr>
          <p:nvPr>
            <p:extLst>
              <p:ext uri="{D42A27DB-BD31-4B8C-83A1-F6EECF244321}">
                <p14:modId xmlns:p14="http://schemas.microsoft.com/office/powerpoint/2010/main" val="1118109689"/>
              </p:ext>
            </p:extLst>
          </p:nvPr>
        </p:nvGraphicFramePr>
        <p:xfrm>
          <a:off x="4277971" y="1647095"/>
          <a:ext cx="3157999" cy="1287559"/>
        </p:xfrm>
        <a:graphic>
          <a:graphicData uri="http://schemas.openxmlformats.org/presentationml/2006/ole">
            <mc:AlternateContent xmlns:mc="http://schemas.openxmlformats.org/markup-compatibility/2006">
              <mc:Choice xmlns:v="urn:schemas-microsoft-com:vml" Requires="v">
                <p:oleObj spid="_x0000_s99181" name="Equation" r:id="rId3" imgW="1943100" imgH="812800" progId="Equation.DSMT4">
                  <p:embed/>
                </p:oleObj>
              </mc:Choice>
              <mc:Fallback>
                <p:oleObj name="Equation" r:id="rId3" imgW="1943100" imgH="812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7971" y="1647095"/>
                        <a:ext cx="3157999" cy="1287559"/>
                      </a:xfrm>
                      <a:prstGeom prst="rect">
                        <a:avLst/>
                      </a:prstGeom>
                      <a:noFill/>
                    </p:spPr>
                  </p:pic>
                </p:oleObj>
              </mc:Fallback>
            </mc:AlternateContent>
          </a:graphicData>
        </a:graphic>
      </p:graphicFrame>
      <p:sp>
        <p:nvSpPr>
          <p:cNvPr id="13" name="文本框 5">
            <a:extLst>
              <a:ext uri="{FF2B5EF4-FFF2-40B4-BE49-F238E27FC236}">
                <a16:creationId xmlns:a16="http://schemas.microsoft.com/office/drawing/2014/main" id="{543EB7F3-4D59-40B8-A1FD-09748568692B}"/>
              </a:ext>
            </a:extLst>
          </p:cNvPr>
          <p:cNvSpPr txBox="1"/>
          <p:nvPr/>
        </p:nvSpPr>
        <p:spPr>
          <a:xfrm>
            <a:off x="947927" y="2890141"/>
            <a:ext cx="10093884"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where </a:t>
            </a:r>
            <a:r>
              <a:rPr lang="en-US" altLang="zh-CN" sz="2000" i="1" dirty="0"/>
              <a:t>f</a:t>
            </a:r>
            <a:r>
              <a:rPr lang="en-US" altLang="zh-CN" sz="2000" i="1" baseline="-25000" dirty="0"/>
              <a:t>i</a:t>
            </a:r>
            <a:r>
              <a:rPr lang="en-US" altLang="zh-CN" sz="2000" dirty="0"/>
              <a:t>(</a:t>
            </a:r>
            <a:r>
              <a:rPr lang="en-US" altLang="zh-CN" sz="2000" b="1" dirty="0"/>
              <a:t>x</a:t>
            </a:r>
            <a:r>
              <a:rPr lang="en-US" altLang="zh-CN" sz="2000" dirty="0"/>
              <a:t>) (</a:t>
            </a:r>
            <a:r>
              <a:rPr lang="en-US" altLang="zh-CN" sz="2000" i="1" dirty="0" err="1"/>
              <a:t>i</a:t>
            </a:r>
            <a:r>
              <a:rPr lang="en-US" altLang="zh-CN" sz="2000" dirty="0"/>
              <a:t>=0,1,…,</a:t>
            </a:r>
            <a:r>
              <a:rPr lang="en-US" altLang="zh-CN" sz="2000" i="1" dirty="0"/>
              <a:t>m</a:t>
            </a:r>
            <a:r>
              <a:rPr lang="en-US" altLang="zh-CN" sz="2000" dirty="0"/>
              <a:t>) is convex. If there exists an                         such that,  </a:t>
            </a:r>
          </a:p>
        </p:txBody>
      </p:sp>
      <p:graphicFrame>
        <p:nvGraphicFramePr>
          <p:cNvPr id="15" name="对象 14">
            <a:extLst>
              <a:ext uri="{FF2B5EF4-FFF2-40B4-BE49-F238E27FC236}">
                <a16:creationId xmlns:a16="http://schemas.microsoft.com/office/drawing/2014/main" id="{CD04CBAD-BB57-4695-8837-4493CEA7758D}"/>
              </a:ext>
            </a:extLst>
          </p:cNvPr>
          <p:cNvGraphicFramePr>
            <a:graphicFrameLocks noChangeAspect="1"/>
          </p:cNvGraphicFramePr>
          <p:nvPr>
            <p:extLst>
              <p:ext uri="{D42A27DB-BD31-4B8C-83A1-F6EECF244321}">
                <p14:modId xmlns:p14="http://schemas.microsoft.com/office/powerpoint/2010/main" val="3607597931"/>
              </p:ext>
            </p:extLst>
          </p:nvPr>
        </p:nvGraphicFramePr>
        <p:xfrm>
          <a:off x="6352697" y="2908955"/>
          <a:ext cx="1498600" cy="360362"/>
        </p:xfrm>
        <a:graphic>
          <a:graphicData uri="http://schemas.openxmlformats.org/presentationml/2006/ole">
            <mc:AlternateContent xmlns:mc="http://schemas.openxmlformats.org/markup-compatibility/2006">
              <mc:Choice xmlns:v="urn:schemas-microsoft-com:vml" Requires="v">
                <p:oleObj spid="_x0000_s99182" name="Equation" r:id="rId5" imgW="647640" imgH="164880" progId="Equation.DSMT4">
                  <p:embed/>
                </p:oleObj>
              </mc:Choice>
              <mc:Fallback>
                <p:oleObj name="Equation" r:id="rId5" imgW="647640" imgH="164880" progId="Equation.DSMT4">
                  <p:embed/>
                  <p:pic>
                    <p:nvPicPr>
                      <p:cNvPr id="0" name=""/>
                      <p:cNvPicPr>
                        <a:picLocks noChangeAspect="1" noChangeArrowheads="1"/>
                      </p:cNvPicPr>
                      <p:nvPr/>
                    </p:nvPicPr>
                    <p:blipFill>
                      <a:blip r:embed="rId6"/>
                      <a:srcRect/>
                      <a:stretch>
                        <a:fillRect/>
                      </a:stretch>
                    </p:blipFill>
                    <p:spPr bwMode="auto">
                      <a:xfrm>
                        <a:off x="6352697" y="2908955"/>
                        <a:ext cx="1498600" cy="360362"/>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CD04CBAD-BB57-4695-8837-4493CEA7758D}"/>
              </a:ext>
            </a:extLst>
          </p:cNvPr>
          <p:cNvGraphicFramePr>
            <a:graphicFrameLocks noChangeAspect="1"/>
          </p:cNvGraphicFramePr>
          <p:nvPr>
            <p:extLst>
              <p:ext uri="{D42A27DB-BD31-4B8C-83A1-F6EECF244321}">
                <p14:modId xmlns:p14="http://schemas.microsoft.com/office/powerpoint/2010/main" val="72682535"/>
              </p:ext>
            </p:extLst>
          </p:nvPr>
        </p:nvGraphicFramePr>
        <p:xfrm>
          <a:off x="3643781" y="3326452"/>
          <a:ext cx="4542687" cy="400285"/>
        </p:xfrm>
        <a:graphic>
          <a:graphicData uri="http://schemas.openxmlformats.org/presentationml/2006/ole">
            <mc:AlternateContent xmlns:mc="http://schemas.openxmlformats.org/markup-compatibility/2006">
              <mc:Choice xmlns:v="urn:schemas-microsoft-com:vml" Requires="v">
                <p:oleObj spid="_x0000_s99183" name="Equation" r:id="rId7" imgW="2031840" imgH="190440" progId="Equation.DSMT4">
                  <p:embed/>
                </p:oleObj>
              </mc:Choice>
              <mc:Fallback>
                <p:oleObj name="Equation" r:id="rId7" imgW="2031840" imgH="190440" progId="Equation.DSMT4">
                  <p:embed/>
                  <p:pic>
                    <p:nvPicPr>
                      <p:cNvPr id="0" name=""/>
                      <p:cNvPicPr>
                        <a:picLocks noChangeAspect="1" noChangeArrowheads="1"/>
                      </p:cNvPicPr>
                      <p:nvPr/>
                    </p:nvPicPr>
                    <p:blipFill>
                      <a:blip r:embed="rId8"/>
                      <a:srcRect/>
                      <a:stretch>
                        <a:fillRect/>
                      </a:stretch>
                    </p:blipFill>
                    <p:spPr bwMode="auto">
                      <a:xfrm>
                        <a:off x="3643781" y="3326452"/>
                        <a:ext cx="4542687" cy="400285"/>
                      </a:xfrm>
                      <a:prstGeom prst="rect">
                        <a:avLst/>
                      </a:prstGeom>
                      <a:noFill/>
                    </p:spPr>
                  </p:pic>
                </p:oleObj>
              </mc:Fallback>
            </mc:AlternateContent>
          </a:graphicData>
        </a:graphic>
      </p:graphicFrame>
      <p:sp>
        <p:nvSpPr>
          <p:cNvPr id="17" name="文本框 5">
            <a:extLst>
              <a:ext uri="{FF2B5EF4-FFF2-40B4-BE49-F238E27FC236}">
                <a16:creationId xmlns:a16="http://schemas.microsoft.com/office/drawing/2014/main" id="{3921C203-5119-44C0-8730-793BF850A427}"/>
              </a:ext>
            </a:extLst>
          </p:cNvPr>
          <p:cNvSpPr txBox="1"/>
          <p:nvPr/>
        </p:nvSpPr>
        <p:spPr>
          <a:xfrm>
            <a:off x="8158321" y="3290294"/>
            <a:ext cx="2756434"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a:t>
            </a:r>
            <a:r>
              <a:rPr lang="en-US" altLang="zh-CN" sz="2000" b="1" dirty="0"/>
              <a:t>x</a:t>
            </a:r>
            <a:r>
              <a:rPr lang="en-US" altLang="zh-CN" sz="2000" dirty="0"/>
              <a:t> is strictly feasible)</a:t>
            </a:r>
            <a:endParaRPr lang="en-US" altLang="zh-CN" sz="2000" b="1" dirty="0">
              <a:solidFill>
                <a:srgbClr val="C00000"/>
              </a:solidFill>
            </a:endParaRPr>
          </a:p>
        </p:txBody>
      </p:sp>
      <p:sp>
        <p:nvSpPr>
          <p:cNvPr id="22" name="文本框 5">
            <a:extLst>
              <a:ext uri="{FF2B5EF4-FFF2-40B4-BE49-F238E27FC236}">
                <a16:creationId xmlns:a16="http://schemas.microsoft.com/office/drawing/2014/main" id="{1794F989-CD73-4E29-8496-F533B2037F47}"/>
              </a:ext>
            </a:extLst>
          </p:cNvPr>
          <p:cNvSpPr txBox="1"/>
          <p:nvPr/>
        </p:nvSpPr>
        <p:spPr>
          <a:xfrm>
            <a:off x="947926" y="4730257"/>
            <a:ext cx="10475250"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For a convex optimization problem, if the first </a:t>
            </a:r>
            <a:r>
              <a:rPr lang="en-US" altLang="zh-CN" sz="2000" i="1" dirty="0"/>
              <a:t>k</a:t>
            </a:r>
            <a:r>
              <a:rPr lang="en-US" altLang="zh-CN" sz="2000" dirty="0"/>
              <a:t> constraint functions </a:t>
            </a:r>
            <a:r>
              <a:rPr lang="en-US" altLang="zh-CN" sz="2000" i="1" dirty="0"/>
              <a:t>f</a:t>
            </a:r>
            <a:r>
              <a:rPr lang="en-US" altLang="zh-CN" sz="2000" baseline="-25000" dirty="0"/>
              <a:t>1</a:t>
            </a:r>
            <a:r>
              <a:rPr lang="en-US" altLang="zh-CN" sz="2000" dirty="0"/>
              <a:t>, </a:t>
            </a:r>
            <a:r>
              <a:rPr lang="en-US" altLang="zh-CN" sz="2000" i="1" dirty="0"/>
              <a:t>f</a:t>
            </a:r>
            <a:r>
              <a:rPr lang="en-US" altLang="zh-CN" sz="2000" baseline="-25000" dirty="0"/>
              <a:t>2</a:t>
            </a:r>
            <a:r>
              <a:rPr lang="en-US" altLang="zh-CN" sz="2000" dirty="0"/>
              <a:t>,…, </a:t>
            </a:r>
            <a:r>
              <a:rPr lang="en-US" altLang="zh-CN" sz="2000" i="1" dirty="0" err="1"/>
              <a:t>f</a:t>
            </a:r>
            <a:r>
              <a:rPr lang="en-US" altLang="zh-CN" sz="2000" i="1" baseline="-25000" dirty="0" err="1"/>
              <a:t>k</a:t>
            </a:r>
            <a:r>
              <a:rPr lang="en-US" altLang="zh-CN" sz="2000" dirty="0"/>
              <a:t> are affine, the strong duality holds provided the following weaker conditions: there is an                       with</a:t>
            </a:r>
          </a:p>
        </p:txBody>
      </p:sp>
      <p:sp>
        <p:nvSpPr>
          <p:cNvPr id="23" name="矩形 22">
            <a:extLst>
              <a:ext uri="{FF2B5EF4-FFF2-40B4-BE49-F238E27FC236}">
                <a16:creationId xmlns:a16="http://schemas.microsoft.com/office/drawing/2014/main" id="{3491546E-134F-40A9-A05B-692E6A89B2C1}"/>
              </a:ext>
            </a:extLst>
          </p:cNvPr>
          <p:cNvSpPr/>
          <p:nvPr/>
        </p:nvSpPr>
        <p:spPr bwMode="auto">
          <a:xfrm>
            <a:off x="819912" y="4291990"/>
            <a:ext cx="10666954" cy="1744915"/>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0" name="对象 29">
            <a:extLst>
              <a:ext uri="{FF2B5EF4-FFF2-40B4-BE49-F238E27FC236}">
                <a16:creationId xmlns:a16="http://schemas.microsoft.com/office/drawing/2014/main" id="{CD04CBAD-BB57-4695-8837-4493CEA7758D}"/>
              </a:ext>
            </a:extLst>
          </p:cNvPr>
          <p:cNvGraphicFramePr>
            <a:graphicFrameLocks noChangeAspect="1"/>
          </p:cNvGraphicFramePr>
          <p:nvPr>
            <p:extLst>
              <p:ext uri="{D42A27DB-BD31-4B8C-83A1-F6EECF244321}">
                <p14:modId xmlns:p14="http://schemas.microsoft.com/office/powerpoint/2010/main" val="2107424933"/>
              </p:ext>
            </p:extLst>
          </p:nvPr>
        </p:nvGraphicFramePr>
        <p:xfrm>
          <a:off x="7911249" y="5097288"/>
          <a:ext cx="1327634" cy="319251"/>
        </p:xfrm>
        <a:graphic>
          <a:graphicData uri="http://schemas.openxmlformats.org/presentationml/2006/ole">
            <mc:AlternateContent xmlns:mc="http://schemas.openxmlformats.org/markup-compatibility/2006">
              <mc:Choice xmlns:v="urn:schemas-microsoft-com:vml" Requires="v">
                <p:oleObj spid="_x0000_s99184" name="Equation" r:id="rId9" imgW="647640" imgH="164880" progId="Equation.DSMT4">
                  <p:embed/>
                </p:oleObj>
              </mc:Choice>
              <mc:Fallback>
                <p:oleObj name="Equation" r:id="rId9" imgW="647640" imgH="164880" progId="Equation.DSMT4">
                  <p:embed/>
                  <p:pic>
                    <p:nvPicPr>
                      <p:cNvPr id="0" name=""/>
                      <p:cNvPicPr>
                        <a:picLocks noChangeAspect="1" noChangeArrowheads="1"/>
                      </p:cNvPicPr>
                      <p:nvPr/>
                    </p:nvPicPr>
                    <p:blipFill>
                      <a:blip r:embed="rId6"/>
                      <a:srcRect/>
                      <a:stretch>
                        <a:fillRect/>
                      </a:stretch>
                    </p:blipFill>
                    <p:spPr bwMode="auto">
                      <a:xfrm>
                        <a:off x="7911249" y="5097288"/>
                        <a:ext cx="1327634" cy="319251"/>
                      </a:xfrm>
                      <a:prstGeom prst="rect">
                        <a:avLst/>
                      </a:prstGeom>
                      <a:noFill/>
                    </p:spPr>
                  </p:pic>
                </p:oleObj>
              </mc:Fallback>
            </mc:AlternateContent>
          </a:graphicData>
        </a:graphic>
      </p:graphicFrame>
      <p:graphicFrame>
        <p:nvGraphicFramePr>
          <p:cNvPr id="31" name="对象 30">
            <a:extLst>
              <a:ext uri="{FF2B5EF4-FFF2-40B4-BE49-F238E27FC236}">
                <a16:creationId xmlns:a16="http://schemas.microsoft.com/office/drawing/2014/main" id="{CD04CBAD-BB57-4695-8837-4493CEA7758D}"/>
              </a:ext>
            </a:extLst>
          </p:cNvPr>
          <p:cNvGraphicFramePr>
            <a:graphicFrameLocks noChangeAspect="1"/>
          </p:cNvGraphicFramePr>
          <p:nvPr>
            <p:extLst>
              <p:ext uri="{D42A27DB-BD31-4B8C-83A1-F6EECF244321}">
                <p14:modId xmlns:p14="http://schemas.microsoft.com/office/powerpoint/2010/main" val="3882169924"/>
              </p:ext>
            </p:extLst>
          </p:nvPr>
        </p:nvGraphicFramePr>
        <p:xfrm>
          <a:off x="2560638" y="5505579"/>
          <a:ext cx="7185025" cy="400050"/>
        </p:xfrm>
        <a:graphic>
          <a:graphicData uri="http://schemas.openxmlformats.org/presentationml/2006/ole">
            <mc:AlternateContent xmlns:mc="http://schemas.openxmlformats.org/markup-compatibility/2006">
              <mc:Choice xmlns:v="urn:schemas-microsoft-com:vml" Requires="v">
                <p:oleObj spid="_x0000_s99185" name="Equation" r:id="rId10" imgW="3213000" imgH="190440" progId="Equation.DSMT4">
                  <p:embed/>
                </p:oleObj>
              </mc:Choice>
              <mc:Fallback>
                <p:oleObj name="Equation" r:id="rId10" imgW="3213000" imgH="190440" progId="Equation.DSMT4">
                  <p:embed/>
                  <p:pic>
                    <p:nvPicPr>
                      <p:cNvPr id="0" name=""/>
                      <p:cNvPicPr>
                        <a:picLocks noChangeAspect="1" noChangeArrowheads="1"/>
                      </p:cNvPicPr>
                      <p:nvPr/>
                    </p:nvPicPr>
                    <p:blipFill>
                      <a:blip r:embed="rId11"/>
                      <a:srcRect/>
                      <a:stretch>
                        <a:fillRect/>
                      </a:stretch>
                    </p:blipFill>
                    <p:spPr bwMode="auto">
                      <a:xfrm>
                        <a:off x="2560638" y="5505579"/>
                        <a:ext cx="7185025" cy="400050"/>
                      </a:xfrm>
                      <a:prstGeom prst="rect">
                        <a:avLst/>
                      </a:prstGeom>
                      <a:noFill/>
                    </p:spPr>
                  </p:pic>
                </p:oleObj>
              </mc:Fallback>
            </mc:AlternateContent>
          </a:graphicData>
        </a:graphic>
      </p:graphicFrame>
      <p:sp>
        <p:nvSpPr>
          <p:cNvPr id="32" name="文本框 5">
            <a:extLst>
              <a:ext uri="{FF2B5EF4-FFF2-40B4-BE49-F238E27FC236}">
                <a16:creationId xmlns:a16="http://schemas.microsoft.com/office/drawing/2014/main" id="{3921C203-5119-44C0-8730-793BF850A427}"/>
              </a:ext>
            </a:extLst>
          </p:cNvPr>
          <p:cNvSpPr txBox="1"/>
          <p:nvPr/>
        </p:nvSpPr>
        <p:spPr>
          <a:xfrm>
            <a:off x="932570" y="4291991"/>
            <a:ext cx="5422422"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b="1" dirty="0"/>
              <a:t>Proposition 18</a:t>
            </a:r>
            <a:r>
              <a:rPr lang="en-US" altLang="zh-CN" sz="2000" dirty="0"/>
              <a:t>: Refined Slater condition</a:t>
            </a:r>
            <a:endParaRPr lang="en-US" altLang="zh-CN" sz="2000" b="1" dirty="0">
              <a:solidFill>
                <a:srgbClr val="C00000"/>
              </a:solidFill>
            </a:endParaRPr>
          </a:p>
        </p:txBody>
      </p:sp>
    </p:spTree>
    <p:extLst>
      <p:ext uri="{BB962C8B-B14F-4D97-AF65-F5344CB8AC3E}">
        <p14:creationId xmlns:p14="http://schemas.microsoft.com/office/powerpoint/2010/main" val="1780657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4FA4B38-FC6C-44B3-BD89-F709BBB78E4D}"/>
              </a:ext>
            </a:extLst>
          </p:cNvPr>
          <p:cNvPicPr>
            <a:picLocks noChangeAspect="1"/>
          </p:cNvPicPr>
          <p:nvPr/>
        </p:nvPicPr>
        <p:blipFill>
          <a:blip r:embed="rId2"/>
          <a:stretch>
            <a:fillRect/>
          </a:stretch>
        </p:blipFill>
        <p:spPr>
          <a:xfrm>
            <a:off x="1257299" y="2681741"/>
            <a:ext cx="9320213" cy="3895272"/>
          </a:xfrm>
          <a:prstGeom prst="rect">
            <a:avLst/>
          </a:prstGeom>
          <a:ln>
            <a:solidFill>
              <a:srgbClr val="7030A0"/>
            </a:solidFill>
          </a:ln>
        </p:spPr>
      </p:pic>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18" name="文本框 1">
            <a:extLst>
              <a:ext uri="{FF2B5EF4-FFF2-40B4-BE49-F238E27FC236}">
                <a16:creationId xmlns:a16="http://schemas.microsoft.com/office/drawing/2014/main" id="{F4318D8F-87FB-4B0A-B3AA-0F13A5D62BE1}"/>
              </a:ext>
            </a:extLst>
          </p:cNvPr>
          <p:cNvSpPr txBox="1"/>
          <p:nvPr/>
        </p:nvSpPr>
        <p:spPr>
          <a:xfrm>
            <a:off x="947927" y="895528"/>
            <a:ext cx="10156608"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sz="2000" b="1" dirty="0"/>
              <a:t>Proposition 19</a:t>
            </a:r>
            <a:r>
              <a:rPr lang="en-US" altLang="zh-CN" sz="2000" dirty="0"/>
              <a:t>: Slater conditions for a convex problem whose constraint functions are all affine</a:t>
            </a:r>
            <a:endParaRPr lang="zh-CN" altLang="en-US" sz="2000" dirty="0"/>
          </a:p>
        </p:txBody>
      </p:sp>
      <p:sp>
        <p:nvSpPr>
          <p:cNvPr id="19" name="文本框 5">
            <a:extLst>
              <a:ext uri="{FF2B5EF4-FFF2-40B4-BE49-F238E27FC236}">
                <a16:creationId xmlns:a16="http://schemas.microsoft.com/office/drawing/2014/main" id="{1794F989-CD73-4E29-8496-F533B2037F47}"/>
              </a:ext>
            </a:extLst>
          </p:cNvPr>
          <p:cNvSpPr txBox="1"/>
          <p:nvPr/>
        </p:nvSpPr>
        <p:spPr>
          <a:xfrm>
            <a:off x="947926" y="1326970"/>
            <a:ext cx="10475250" cy="132343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If the primal problem is convex, all its constraints (both the equality constraints and the inequality constraints) are affine, and </a:t>
            </a:r>
            <a:r>
              <a:rPr lang="en-US" altLang="zh-CN" sz="2000" b="1" dirty="0"/>
              <a:t>dom</a:t>
            </a:r>
            <a:r>
              <a:rPr lang="en-US" altLang="zh-CN" sz="2000" i="1" dirty="0"/>
              <a:t>f</a:t>
            </a:r>
            <a:r>
              <a:rPr lang="en-US" altLang="zh-CN" sz="2000" baseline="-25000" dirty="0"/>
              <a:t>0</a:t>
            </a:r>
            <a:r>
              <a:rPr lang="en-US" altLang="zh-CN" sz="2000" dirty="0"/>
              <a:t> is open, then the Slater condition reduces to feasibility. In other words, under such conditions, if the primal problem is feasible, it should satisfy the Slater condition and has strong duality.</a:t>
            </a:r>
          </a:p>
        </p:txBody>
      </p:sp>
      <p:sp>
        <p:nvSpPr>
          <p:cNvPr id="21" name="矩形 20">
            <a:extLst>
              <a:ext uri="{FF2B5EF4-FFF2-40B4-BE49-F238E27FC236}">
                <a16:creationId xmlns:a16="http://schemas.microsoft.com/office/drawing/2014/main" id="{3491546E-134F-40A9-A05B-692E6A89B2C1}"/>
              </a:ext>
            </a:extLst>
          </p:cNvPr>
          <p:cNvSpPr/>
          <p:nvPr/>
        </p:nvSpPr>
        <p:spPr bwMode="auto">
          <a:xfrm>
            <a:off x="819912" y="895528"/>
            <a:ext cx="10666954" cy="1754881"/>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22" name="矩形 21">
            <a:extLst>
              <a:ext uri="{FF2B5EF4-FFF2-40B4-BE49-F238E27FC236}">
                <a16:creationId xmlns:a16="http://schemas.microsoft.com/office/drawing/2014/main" id="{10D2AA0D-3995-4151-9CE9-076FA8FB6BB7}"/>
              </a:ext>
            </a:extLst>
          </p:cNvPr>
          <p:cNvSpPr/>
          <p:nvPr/>
        </p:nvSpPr>
        <p:spPr bwMode="auto">
          <a:xfrm>
            <a:off x="1803124" y="6284649"/>
            <a:ext cx="900000" cy="25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600" dirty="0"/>
              <a:t>Prop</a:t>
            </a:r>
            <a:r>
              <a:rPr kumimoji="0" lang="en-US" altLang="zh-CN" sz="1600" b="0" i="0" u="none" strike="noStrike" cap="none" normalizeH="0" baseline="0" dirty="0">
                <a:ln>
                  <a:noFill/>
                </a:ln>
                <a:solidFill>
                  <a:schemeClr val="tx1"/>
                </a:solidFill>
                <a:effectLst/>
              </a:rPr>
              <a:t>. 18</a:t>
            </a:r>
            <a:endParaRPr kumimoji="0" lang="zh-CN" altLang="en-US" sz="1600" b="0" i="0" u="none" strike="noStrike" cap="none" normalizeH="0" baseline="0" dirty="0">
              <a:ln>
                <a:noFill/>
              </a:ln>
              <a:solidFill>
                <a:schemeClr val="tx1"/>
              </a:solidFill>
              <a:effectLst/>
            </a:endParaRPr>
          </a:p>
        </p:txBody>
      </p:sp>
      <p:sp>
        <p:nvSpPr>
          <p:cNvPr id="10" name="矩形 9">
            <a:extLst>
              <a:ext uri="{FF2B5EF4-FFF2-40B4-BE49-F238E27FC236}">
                <a16:creationId xmlns:a16="http://schemas.microsoft.com/office/drawing/2014/main" id="{02CF515D-FCC2-44B9-8085-848CA1E1A5F0}"/>
              </a:ext>
            </a:extLst>
          </p:cNvPr>
          <p:cNvSpPr/>
          <p:nvPr/>
        </p:nvSpPr>
        <p:spPr bwMode="auto">
          <a:xfrm>
            <a:off x="5205525" y="4508140"/>
            <a:ext cx="1233375" cy="25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endParaRPr>
          </a:p>
        </p:txBody>
      </p:sp>
      <p:sp>
        <p:nvSpPr>
          <p:cNvPr id="11" name="矩形 10">
            <a:extLst>
              <a:ext uri="{FF2B5EF4-FFF2-40B4-BE49-F238E27FC236}">
                <a16:creationId xmlns:a16="http://schemas.microsoft.com/office/drawing/2014/main" id="{E3674276-38BC-4E99-8F2D-AB154450E50D}"/>
              </a:ext>
            </a:extLst>
          </p:cNvPr>
          <p:cNvSpPr/>
          <p:nvPr/>
        </p:nvSpPr>
        <p:spPr bwMode="auto">
          <a:xfrm>
            <a:off x="5110275" y="4912540"/>
            <a:ext cx="1233375" cy="2520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86768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18" name="文本框 1">
            <a:extLst>
              <a:ext uri="{FF2B5EF4-FFF2-40B4-BE49-F238E27FC236}">
                <a16:creationId xmlns:a16="http://schemas.microsoft.com/office/drawing/2014/main" id="{F4318D8F-87FB-4B0A-B3AA-0F13A5D62BE1}"/>
              </a:ext>
            </a:extLst>
          </p:cNvPr>
          <p:cNvSpPr txBox="1"/>
          <p:nvPr/>
        </p:nvSpPr>
        <p:spPr>
          <a:xfrm>
            <a:off x="947927" y="2894819"/>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20</a:t>
            </a:r>
            <a:r>
              <a:rPr lang="en-US" altLang="zh-CN" dirty="0"/>
              <a:t>:</a:t>
            </a:r>
            <a:endParaRPr lang="zh-CN" altLang="en-US" dirty="0"/>
          </a:p>
        </p:txBody>
      </p:sp>
      <p:sp>
        <p:nvSpPr>
          <p:cNvPr id="19" name="文本框 5">
            <a:extLst>
              <a:ext uri="{FF2B5EF4-FFF2-40B4-BE49-F238E27FC236}">
                <a16:creationId xmlns:a16="http://schemas.microsoft.com/office/drawing/2014/main" id="{1794F989-CD73-4E29-8496-F533B2037F47}"/>
              </a:ext>
            </a:extLst>
          </p:cNvPr>
          <p:cNvSpPr txBox="1"/>
          <p:nvPr/>
        </p:nvSpPr>
        <p:spPr>
          <a:xfrm>
            <a:off x="947926" y="3484888"/>
            <a:ext cx="10475250" cy="1938992"/>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Suppose that </a:t>
            </a:r>
            <a:r>
              <a:rPr lang="en-US" altLang="zh-CN" sz="2000" b="1" dirty="0"/>
              <a:t>x</a:t>
            </a:r>
            <a:r>
              <a:rPr lang="en-US" altLang="zh-CN" sz="2000" baseline="30000" dirty="0"/>
              <a:t>*</a:t>
            </a:r>
            <a:r>
              <a:rPr lang="en-US" altLang="zh-CN" sz="2000" dirty="0"/>
              <a:t> and        are primal feasible and dual feasible respectively. If the duality gap associated with them is 0, i.e.,</a:t>
            </a:r>
          </a:p>
          <a:p>
            <a:pPr algn="just"/>
            <a:endParaRPr lang="en-US" altLang="zh-CN" sz="2000" dirty="0"/>
          </a:p>
          <a:p>
            <a:pPr algn="just"/>
            <a:endParaRPr lang="en-US" altLang="zh-CN" sz="2000" dirty="0"/>
          </a:p>
          <a:p>
            <a:pPr algn="just"/>
            <a:r>
              <a:rPr lang="en-US" altLang="zh-CN" sz="2000" dirty="0"/>
              <a:t>Then, </a:t>
            </a:r>
            <a:r>
              <a:rPr lang="en-US" altLang="zh-CN" sz="2000" b="1" dirty="0"/>
              <a:t>x</a:t>
            </a:r>
            <a:r>
              <a:rPr lang="en-US" altLang="zh-CN" sz="2000" baseline="30000" dirty="0"/>
              <a:t>* </a:t>
            </a:r>
            <a:r>
              <a:rPr lang="en-US" altLang="zh-CN" sz="2000" dirty="0"/>
              <a:t>and          should be primal optimal and dual optimal, respectively, and the primal problem has strong duality</a:t>
            </a:r>
          </a:p>
        </p:txBody>
      </p:sp>
      <p:sp>
        <p:nvSpPr>
          <p:cNvPr id="21" name="矩形 20">
            <a:extLst>
              <a:ext uri="{FF2B5EF4-FFF2-40B4-BE49-F238E27FC236}">
                <a16:creationId xmlns:a16="http://schemas.microsoft.com/office/drawing/2014/main" id="{3491546E-134F-40A9-A05B-692E6A89B2C1}"/>
              </a:ext>
            </a:extLst>
          </p:cNvPr>
          <p:cNvSpPr/>
          <p:nvPr/>
        </p:nvSpPr>
        <p:spPr bwMode="auto">
          <a:xfrm>
            <a:off x="819912" y="2894818"/>
            <a:ext cx="10666954" cy="2626453"/>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22" name="对象 21">
            <a:extLst>
              <a:ext uri="{FF2B5EF4-FFF2-40B4-BE49-F238E27FC236}">
                <a16:creationId xmlns:a16="http://schemas.microsoft.com/office/drawing/2014/main" id="{715FAB11-081A-4BD8-8B9B-806DBE56CFD3}"/>
              </a:ext>
            </a:extLst>
          </p:cNvPr>
          <p:cNvGraphicFramePr>
            <a:graphicFrameLocks noChangeAspect="1"/>
          </p:cNvGraphicFramePr>
          <p:nvPr>
            <p:extLst>
              <p:ext uri="{D42A27DB-BD31-4B8C-83A1-F6EECF244321}">
                <p14:modId xmlns:p14="http://schemas.microsoft.com/office/powerpoint/2010/main" val="4060540972"/>
              </p:ext>
            </p:extLst>
          </p:nvPr>
        </p:nvGraphicFramePr>
        <p:xfrm>
          <a:off x="3302008" y="3514464"/>
          <a:ext cx="695505" cy="355903"/>
        </p:xfrm>
        <a:graphic>
          <a:graphicData uri="http://schemas.openxmlformats.org/presentationml/2006/ole">
            <mc:AlternateContent xmlns:mc="http://schemas.openxmlformats.org/markup-compatibility/2006">
              <mc:Choice xmlns:v="urn:schemas-microsoft-com:vml" Requires="v">
                <p:oleObj spid="_x0000_s105305" name="Equation" r:id="rId3" imgW="495000" imgH="253800" progId="Equation.DSMT4">
                  <p:embed/>
                </p:oleObj>
              </mc:Choice>
              <mc:Fallback>
                <p:oleObj name="Equation" r:id="rId3" imgW="495000" imgH="253800" progId="Equation.DSMT4">
                  <p:embed/>
                  <p:pic>
                    <p:nvPicPr>
                      <p:cNvPr id="26" name="对象 25">
                        <a:extLst>
                          <a:ext uri="{FF2B5EF4-FFF2-40B4-BE49-F238E27FC236}">
                            <a16:creationId xmlns:a16="http://schemas.microsoft.com/office/drawing/2014/main" id="{D2E870BA-0514-4B00-9B0A-78E3A33CD1A6}"/>
                          </a:ext>
                        </a:extLst>
                      </p:cNvPr>
                      <p:cNvPicPr>
                        <a:picLocks noChangeAspect="1" noChangeArrowheads="1"/>
                      </p:cNvPicPr>
                      <p:nvPr/>
                    </p:nvPicPr>
                    <p:blipFill>
                      <a:blip r:embed="rId4"/>
                      <a:srcRect/>
                      <a:stretch>
                        <a:fillRect/>
                      </a:stretch>
                    </p:blipFill>
                    <p:spPr bwMode="auto">
                      <a:xfrm>
                        <a:off x="3302008" y="3514464"/>
                        <a:ext cx="695505" cy="355903"/>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E9A04ECE-E839-45C1-BF85-8B9EC6F6A862}"/>
              </a:ext>
            </a:extLst>
          </p:cNvPr>
          <p:cNvGraphicFramePr>
            <a:graphicFrameLocks noChangeAspect="1"/>
          </p:cNvGraphicFramePr>
          <p:nvPr>
            <p:extLst>
              <p:ext uri="{D42A27DB-BD31-4B8C-83A1-F6EECF244321}">
                <p14:modId xmlns:p14="http://schemas.microsoft.com/office/powerpoint/2010/main" val="3879012871"/>
              </p:ext>
            </p:extLst>
          </p:nvPr>
        </p:nvGraphicFramePr>
        <p:xfrm>
          <a:off x="4579453" y="4208044"/>
          <a:ext cx="1943100" cy="390525"/>
        </p:xfrm>
        <a:graphic>
          <a:graphicData uri="http://schemas.openxmlformats.org/presentationml/2006/ole">
            <mc:AlternateContent xmlns:mc="http://schemas.openxmlformats.org/markup-compatibility/2006">
              <mc:Choice xmlns:v="urn:schemas-microsoft-com:vml" Requires="v">
                <p:oleObj spid="_x0000_s105306" name="Equation" r:id="rId5" imgW="1384200" imgH="279360" progId="Equation.DSMT4">
                  <p:embed/>
                </p:oleObj>
              </mc:Choice>
              <mc:Fallback>
                <p:oleObj name="Equation" r:id="rId5" imgW="1384200" imgH="279360" progId="Equation.DSMT4">
                  <p:embed/>
                  <p:pic>
                    <p:nvPicPr>
                      <p:cNvPr id="22" name="对象 21">
                        <a:extLst>
                          <a:ext uri="{FF2B5EF4-FFF2-40B4-BE49-F238E27FC236}">
                            <a16:creationId xmlns:a16="http://schemas.microsoft.com/office/drawing/2014/main" id="{715FAB11-081A-4BD8-8B9B-806DBE56CFD3}"/>
                          </a:ext>
                        </a:extLst>
                      </p:cNvPr>
                      <p:cNvPicPr>
                        <a:picLocks noChangeAspect="1" noChangeArrowheads="1"/>
                      </p:cNvPicPr>
                      <p:nvPr/>
                    </p:nvPicPr>
                    <p:blipFill>
                      <a:blip r:embed="rId6"/>
                      <a:srcRect/>
                      <a:stretch>
                        <a:fillRect/>
                      </a:stretch>
                    </p:blipFill>
                    <p:spPr bwMode="auto">
                      <a:xfrm>
                        <a:off x="4579453" y="4208044"/>
                        <a:ext cx="1943100" cy="390525"/>
                      </a:xfrm>
                      <a:prstGeom prst="rect">
                        <a:avLst/>
                      </a:prstGeom>
                      <a:noFill/>
                    </p:spPr>
                  </p:pic>
                </p:oleObj>
              </mc:Fallback>
            </mc:AlternateContent>
          </a:graphicData>
        </a:graphic>
      </p:graphicFrame>
      <p:graphicFrame>
        <p:nvGraphicFramePr>
          <p:cNvPr id="25" name="对象 24">
            <a:extLst>
              <a:ext uri="{FF2B5EF4-FFF2-40B4-BE49-F238E27FC236}">
                <a16:creationId xmlns:a16="http://schemas.microsoft.com/office/drawing/2014/main" id="{62997AA9-6B77-4872-B7EF-06BFBD41252E}"/>
              </a:ext>
            </a:extLst>
          </p:cNvPr>
          <p:cNvGraphicFramePr>
            <a:graphicFrameLocks noChangeAspect="1"/>
          </p:cNvGraphicFramePr>
          <p:nvPr>
            <p:extLst>
              <p:ext uri="{D42A27DB-BD31-4B8C-83A1-F6EECF244321}">
                <p14:modId xmlns:p14="http://schemas.microsoft.com/office/powerpoint/2010/main" val="2146791444"/>
              </p:ext>
            </p:extLst>
          </p:nvPr>
        </p:nvGraphicFramePr>
        <p:xfrm>
          <a:off x="2339497" y="4747599"/>
          <a:ext cx="695505" cy="355903"/>
        </p:xfrm>
        <a:graphic>
          <a:graphicData uri="http://schemas.openxmlformats.org/presentationml/2006/ole">
            <mc:AlternateContent xmlns:mc="http://schemas.openxmlformats.org/markup-compatibility/2006">
              <mc:Choice xmlns:v="urn:schemas-microsoft-com:vml" Requires="v">
                <p:oleObj spid="_x0000_s105307" name="Equation" r:id="rId7" imgW="495000" imgH="253800" progId="Equation.DSMT4">
                  <p:embed/>
                </p:oleObj>
              </mc:Choice>
              <mc:Fallback>
                <p:oleObj name="Equation" r:id="rId7" imgW="495000" imgH="253800" progId="Equation.DSMT4">
                  <p:embed/>
                  <p:pic>
                    <p:nvPicPr>
                      <p:cNvPr id="22" name="对象 21">
                        <a:extLst>
                          <a:ext uri="{FF2B5EF4-FFF2-40B4-BE49-F238E27FC236}">
                            <a16:creationId xmlns:a16="http://schemas.microsoft.com/office/drawing/2014/main" id="{715FAB11-081A-4BD8-8B9B-806DBE56CFD3}"/>
                          </a:ext>
                        </a:extLst>
                      </p:cNvPr>
                      <p:cNvPicPr>
                        <a:picLocks noChangeAspect="1" noChangeArrowheads="1"/>
                      </p:cNvPicPr>
                      <p:nvPr/>
                    </p:nvPicPr>
                    <p:blipFill>
                      <a:blip r:embed="rId4"/>
                      <a:srcRect/>
                      <a:stretch>
                        <a:fillRect/>
                      </a:stretch>
                    </p:blipFill>
                    <p:spPr bwMode="auto">
                      <a:xfrm>
                        <a:off x="2339497" y="4747599"/>
                        <a:ext cx="695505" cy="355903"/>
                      </a:xfrm>
                      <a:prstGeom prst="rect">
                        <a:avLst/>
                      </a:prstGeom>
                      <a:noFill/>
                    </p:spPr>
                  </p:pic>
                </p:oleObj>
              </mc:Fallback>
            </mc:AlternateContent>
          </a:graphicData>
        </a:graphic>
      </p:graphicFrame>
      <p:sp>
        <p:nvSpPr>
          <p:cNvPr id="27" name="文本框 1">
            <a:extLst>
              <a:ext uri="{FF2B5EF4-FFF2-40B4-BE49-F238E27FC236}">
                <a16:creationId xmlns:a16="http://schemas.microsoft.com/office/drawing/2014/main" id="{CA35A9CB-9DB8-4B03-93AA-3D6A9553FBBB}"/>
              </a:ext>
            </a:extLst>
          </p:cNvPr>
          <p:cNvSpPr txBox="1"/>
          <p:nvPr/>
        </p:nvSpPr>
        <p:spPr>
          <a:xfrm>
            <a:off x="953089" y="885202"/>
            <a:ext cx="3490058"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18</a:t>
            </a:r>
            <a:r>
              <a:rPr lang="en-US" altLang="zh-CN" dirty="0"/>
              <a:t>: Duality gap</a:t>
            </a:r>
            <a:endParaRPr lang="zh-CN" altLang="en-US" dirty="0"/>
          </a:p>
        </p:txBody>
      </p:sp>
      <p:sp>
        <p:nvSpPr>
          <p:cNvPr id="30" name="矩形 29">
            <a:extLst>
              <a:ext uri="{FF2B5EF4-FFF2-40B4-BE49-F238E27FC236}">
                <a16:creationId xmlns:a16="http://schemas.microsoft.com/office/drawing/2014/main" id="{F3318FC6-24A1-4298-B05D-29F53AE679E5}"/>
              </a:ext>
            </a:extLst>
          </p:cNvPr>
          <p:cNvSpPr/>
          <p:nvPr/>
        </p:nvSpPr>
        <p:spPr bwMode="auto">
          <a:xfrm>
            <a:off x="825072" y="885204"/>
            <a:ext cx="10661793" cy="1792128"/>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32" name="文本框 5">
            <a:extLst>
              <a:ext uri="{FF2B5EF4-FFF2-40B4-BE49-F238E27FC236}">
                <a16:creationId xmlns:a16="http://schemas.microsoft.com/office/drawing/2014/main" id="{5F0A9D12-02CC-4B6F-9CFC-36176A47014D}"/>
              </a:ext>
            </a:extLst>
          </p:cNvPr>
          <p:cNvSpPr txBox="1"/>
          <p:nvPr/>
        </p:nvSpPr>
        <p:spPr>
          <a:xfrm>
            <a:off x="925399" y="1453119"/>
            <a:ext cx="10561466"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Suppose that </a:t>
            </a:r>
            <a:r>
              <a:rPr lang="en-US" altLang="zh-CN" sz="2000" b="1" dirty="0"/>
              <a:t>x</a:t>
            </a:r>
            <a:r>
              <a:rPr lang="en-US" altLang="zh-CN" sz="2000" dirty="0"/>
              <a:t> and         are primal feasible and dual feasible, respectively. The duality gap associated with </a:t>
            </a:r>
            <a:r>
              <a:rPr lang="en-US" altLang="zh-CN" sz="2000" b="1" dirty="0"/>
              <a:t>x</a:t>
            </a:r>
            <a:r>
              <a:rPr lang="en-US" altLang="zh-CN" sz="2000" dirty="0"/>
              <a:t> and          is defined as,</a:t>
            </a:r>
          </a:p>
        </p:txBody>
      </p:sp>
      <p:graphicFrame>
        <p:nvGraphicFramePr>
          <p:cNvPr id="33" name="对象 32">
            <a:extLst>
              <a:ext uri="{FF2B5EF4-FFF2-40B4-BE49-F238E27FC236}">
                <a16:creationId xmlns:a16="http://schemas.microsoft.com/office/drawing/2014/main" id="{025080AE-33D5-405C-8390-233B332A4BE0}"/>
              </a:ext>
            </a:extLst>
          </p:cNvPr>
          <p:cNvGraphicFramePr>
            <a:graphicFrameLocks noChangeAspect="1"/>
          </p:cNvGraphicFramePr>
          <p:nvPr>
            <p:extLst>
              <p:ext uri="{D42A27DB-BD31-4B8C-83A1-F6EECF244321}">
                <p14:modId xmlns:p14="http://schemas.microsoft.com/office/powerpoint/2010/main" val="3975839026"/>
              </p:ext>
            </p:extLst>
          </p:nvPr>
        </p:nvGraphicFramePr>
        <p:xfrm>
          <a:off x="4856163" y="2160588"/>
          <a:ext cx="1390650" cy="355600"/>
        </p:xfrm>
        <a:graphic>
          <a:graphicData uri="http://schemas.openxmlformats.org/presentationml/2006/ole">
            <mc:AlternateContent xmlns:mc="http://schemas.openxmlformats.org/markup-compatibility/2006">
              <mc:Choice xmlns:v="urn:schemas-microsoft-com:vml" Requires="v">
                <p:oleObj spid="_x0000_s105308" name="Equation" r:id="rId8" imgW="990360" imgH="253800" progId="Equation.DSMT4">
                  <p:embed/>
                </p:oleObj>
              </mc:Choice>
              <mc:Fallback>
                <p:oleObj name="Equation" r:id="rId8" imgW="990360" imgH="253800" progId="Equation.DSMT4">
                  <p:embed/>
                  <p:pic>
                    <p:nvPicPr>
                      <p:cNvPr id="23" name="对象 22">
                        <a:extLst>
                          <a:ext uri="{FF2B5EF4-FFF2-40B4-BE49-F238E27FC236}">
                            <a16:creationId xmlns:a16="http://schemas.microsoft.com/office/drawing/2014/main" id="{E9A04ECE-E839-45C1-BF85-8B9EC6F6A862}"/>
                          </a:ext>
                        </a:extLst>
                      </p:cNvPr>
                      <p:cNvPicPr>
                        <a:picLocks noChangeAspect="1" noChangeArrowheads="1"/>
                      </p:cNvPicPr>
                      <p:nvPr/>
                    </p:nvPicPr>
                    <p:blipFill>
                      <a:blip r:embed="rId9"/>
                      <a:srcRect/>
                      <a:stretch>
                        <a:fillRect/>
                      </a:stretch>
                    </p:blipFill>
                    <p:spPr bwMode="auto">
                      <a:xfrm>
                        <a:off x="4856163" y="2160588"/>
                        <a:ext cx="1390650" cy="355600"/>
                      </a:xfrm>
                      <a:prstGeom prst="rect">
                        <a:avLst/>
                      </a:prstGeom>
                      <a:noFill/>
                    </p:spPr>
                  </p:pic>
                </p:oleObj>
              </mc:Fallback>
            </mc:AlternateContent>
          </a:graphicData>
        </a:graphic>
      </p:graphicFrame>
      <p:graphicFrame>
        <p:nvGraphicFramePr>
          <p:cNvPr id="39" name="对象 38">
            <a:extLst>
              <a:ext uri="{FF2B5EF4-FFF2-40B4-BE49-F238E27FC236}">
                <a16:creationId xmlns:a16="http://schemas.microsoft.com/office/drawing/2014/main" id="{16DE3D88-D6FC-4C76-A238-B2121FFA506C}"/>
              </a:ext>
            </a:extLst>
          </p:cNvPr>
          <p:cNvGraphicFramePr>
            <a:graphicFrameLocks noChangeAspect="1"/>
          </p:cNvGraphicFramePr>
          <p:nvPr>
            <p:extLst>
              <p:ext uri="{D42A27DB-BD31-4B8C-83A1-F6EECF244321}">
                <p14:modId xmlns:p14="http://schemas.microsoft.com/office/powerpoint/2010/main" val="1025756272"/>
              </p:ext>
            </p:extLst>
          </p:nvPr>
        </p:nvGraphicFramePr>
        <p:xfrm>
          <a:off x="2981076" y="1511215"/>
          <a:ext cx="552450" cy="320675"/>
        </p:xfrm>
        <a:graphic>
          <a:graphicData uri="http://schemas.openxmlformats.org/presentationml/2006/ole">
            <mc:AlternateContent xmlns:mc="http://schemas.openxmlformats.org/markup-compatibility/2006">
              <mc:Choice xmlns:v="urn:schemas-microsoft-com:vml" Requires="v">
                <p:oleObj spid="_x0000_s105309" name="Equation" r:id="rId10" imgW="393480" imgH="228600" progId="Equation.DSMT4">
                  <p:embed/>
                </p:oleObj>
              </mc:Choice>
              <mc:Fallback>
                <p:oleObj name="Equation" r:id="rId10" imgW="393480" imgH="228600" progId="Equation.DSMT4">
                  <p:embed/>
                  <p:pic>
                    <p:nvPicPr>
                      <p:cNvPr id="22" name="对象 21">
                        <a:extLst>
                          <a:ext uri="{FF2B5EF4-FFF2-40B4-BE49-F238E27FC236}">
                            <a16:creationId xmlns:a16="http://schemas.microsoft.com/office/drawing/2014/main" id="{715FAB11-081A-4BD8-8B9B-806DBE56CFD3}"/>
                          </a:ext>
                        </a:extLst>
                      </p:cNvPr>
                      <p:cNvPicPr>
                        <a:picLocks noChangeAspect="1" noChangeArrowheads="1"/>
                      </p:cNvPicPr>
                      <p:nvPr/>
                    </p:nvPicPr>
                    <p:blipFill>
                      <a:blip r:embed="rId11"/>
                      <a:srcRect/>
                      <a:stretch>
                        <a:fillRect/>
                      </a:stretch>
                    </p:blipFill>
                    <p:spPr bwMode="auto">
                      <a:xfrm>
                        <a:off x="2981076" y="1511215"/>
                        <a:ext cx="552450" cy="320675"/>
                      </a:xfrm>
                      <a:prstGeom prst="rect">
                        <a:avLst/>
                      </a:prstGeom>
                      <a:noFill/>
                    </p:spPr>
                  </p:pic>
                </p:oleObj>
              </mc:Fallback>
            </mc:AlternateContent>
          </a:graphicData>
        </a:graphic>
      </p:graphicFrame>
      <p:graphicFrame>
        <p:nvGraphicFramePr>
          <p:cNvPr id="42" name="对象 41">
            <a:extLst>
              <a:ext uri="{FF2B5EF4-FFF2-40B4-BE49-F238E27FC236}">
                <a16:creationId xmlns:a16="http://schemas.microsoft.com/office/drawing/2014/main" id="{15CBB3BD-1093-4E22-B0B2-E9F9A760DB43}"/>
              </a:ext>
            </a:extLst>
          </p:cNvPr>
          <p:cNvGraphicFramePr>
            <a:graphicFrameLocks noChangeAspect="1"/>
          </p:cNvGraphicFramePr>
          <p:nvPr>
            <p:extLst>
              <p:ext uri="{D42A27DB-BD31-4B8C-83A1-F6EECF244321}">
                <p14:modId xmlns:p14="http://schemas.microsoft.com/office/powerpoint/2010/main" val="2118452510"/>
              </p:ext>
            </p:extLst>
          </p:nvPr>
        </p:nvGraphicFramePr>
        <p:xfrm>
          <a:off x="2126293" y="1816202"/>
          <a:ext cx="552450" cy="320675"/>
        </p:xfrm>
        <a:graphic>
          <a:graphicData uri="http://schemas.openxmlformats.org/presentationml/2006/ole">
            <mc:AlternateContent xmlns:mc="http://schemas.openxmlformats.org/markup-compatibility/2006">
              <mc:Choice xmlns:v="urn:schemas-microsoft-com:vml" Requires="v">
                <p:oleObj spid="_x0000_s105310" name="Equation" r:id="rId12" imgW="393480" imgH="228600" progId="Equation.DSMT4">
                  <p:embed/>
                </p:oleObj>
              </mc:Choice>
              <mc:Fallback>
                <p:oleObj name="Equation" r:id="rId12" imgW="393480" imgH="228600" progId="Equation.DSMT4">
                  <p:embed/>
                  <p:pic>
                    <p:nvPicPr>
                      <p:cNvPr id="39" name="对象 38">
                        <a:extLst>
                          <a:ext uri="{FF2B5EF4-FFF2-40B4-BE49-F238E27FC236}">
                            <a16:creationId xmlns:a16="http://schemas.microsoft.com/office/drawing/2014/main" id="{16DE3D88-D6FC-4C76-A238-B2121FFA506C}"/>
                          </a:ext>
                        </a:extLst>
                      </p:cNvPr>
                      <p:cNvPicPr>
                        <a:picLocks noChangeAspect="1" noChangeArrowheads="1"/>
                      </p:cNvPicPr>
                      <p:nvPr/>
                    </p:nvPicPr>
                    <p:blipFill>
                      <a:blip r:embed="rId11"/>
                      <a:srcRect/>
                      <a:stretch>
                        <a:fillRect/>
                      </a:stretch>
                    </p:blipFill>
                    <p:spPr bwMode="auto">
                      <a:xfrm>
                        <a:off x="2126293" y="1816202"/>
                        <a:ext cx="552450" cy="320675"/>
                      </a:xfrm>
                      <a:prstGeom prst="rect">
                        <a:avLst/>
                      </a:prstGeom>
                      <a:noFill/>
                    </p:spPr>
                  </p:pic>
                </p:oleObj>
              </mc:Fallback>
            </mc:AlternateContent>
          </a:graphicData>
        </a:graphic>
      </p:graphicFrame>
      <p:pic>
        <p:nvPicPr>
          <p:cNvPr id="2" name="图片 1"/>
          <p:cNvPicPr>
            <a:picLocks noChangeAspect="1"/>
          </p:cNvPicPr>
          <p:nvPr/>
        </p:nvPicPr>
        <p:blipFill>
          <a:blip r:embed="rId13"/>
          <a:stretch>
            <a:fillRect/>
          </a:stretch>
        </p:blipFill>
        <p:spPr>
          <a:xfrm>
            <a:off x="4443147" y="2931621"/>
            <a:ext cx="2642441" cy="553266"/>
          </a:xfrm>
          <a:prstGeom prst="rect">
            <a:avLst/>
          </a:prstGeom>
        </p:spPr>
      </p:pic>
    </p:spTree>
    <p:extLst>
      <p:ext uri="{BB962C8B-B14F-4D97-AF65-F5344CB8AC3E}">
        <p14:creationId xmlns:p14="http://schemas.microsoft.com/office/powerpoint/2010/main" val="44221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23" name="文本框 5">
            <a:extLst>
              <a:ext uri="{FF2B5EF4-FFF2-40B4-BE49-F238E27FC236}">
                <a16:creationId xmlns:a16="http://schemas.microsoft.com/office/drawing/2014/main" id="{1794F989-CD73-4E29-8496-F533B2037F47}"/>
              </a:ext>
            </a:extLst>
          </p:cNvPr>
          <p:cNvSpPr txBox="1"/>
          <p:nvPr/>
        </p:nvSpPr>
        <p:spPr>
          <a:xfrm>
            <a:off x="840832" y="946484"/>
            <a:ext cx="10546036"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Suppose that an optimization problem (the primal problem) has strong duality. If </a:t>
            </a:r>
            <a:r>
              <a:rPr lang="en-US" altLang="zh-CN" sz="2000" b="1" dirty="0"/>
              <a:t>x</a:t>
            </a:r>
            <a:r>
              <a:rPr lang="en-US" altLang="zh-CN" sz="2000" baseline="30000" dirty="0"/>
              <a:t>*</a:t>
            </a:r>
            <a:r>
              <a:rPr lang="en-US" altLang="zh-CN" sz="2000" dirty="0"/>
              <a:t> is the optimal solution for the primal problem and            is the optimal solution for the dual problem, then we have,</a:t>
            </a:r>
          </a:p>
        </p:txBody>
      </p:sp>
      <p:graphicFrame>
        <p:nvGraphicFramePr>
          <p:cNvPr id="25" name="对象 24">
            <a:extLst>
              <a:ext uri="{FF2B5EF4-FFF2-40B4-BE49-F238E27FC236}">
                <a16:creationId xmlns:a16="http://schemas.microsoft.com/office/drawing/2014/main" id="{4ACB1D97-57A5-4CB5-B76C-938BFBBE15B9}"/>
              </a:ext>
            </a:extLst>
          </p:cNvPr>
          <p:cNvGraphicFramePr>
            <a:graphicFrameLocks noChangeAspect="1"/>
          </p:cNvGraphicFramePr>
          <p:nvPr>
            <p:extLst>
              <p:ext uri="{D42A27DB-BD31-4B8C-83A1-F6EECF244321}">
                <p14:modId xmlns:p14="http://schemas.microsoft.com/office/powerpoint/2010/main" val="3347673039"/>
              </p:ext>
            </p:extLst>
          </p:nvPr>
        </p:nvGraphicFramePr>
        <p:xfrm>
          <a:off x="4577714" y="1296047"/>
          <a:ext cx="695505" cy="355903"/>
        </p:xfrm>
        <a:graphic>
          <a:graphicData uri="http://schemas.openxmlformats.org/presentationml/2006/ole">
            <mc:AlternateContent xmlns:mc="http://schemas.openxmlformats.org/markup-compatibility/2006">
              <mc:Choice xmlns:v="urn:schemas-microsoft-com:vml" Requires="v">
                <p:oleObj spid="_x0000_s103326" name="Equation" r:id="rId3" imgW="495000" imgH="253800" progId="Equation.DSMT4">
                  <p:embed/>
                </p:oleObj>
              </mc:Choice>
              <mc:Fallback>
                <p:oleObj name="Equation" r:id="rId3" imgW="495000" imgH="253800" progId="Equation.DSMT4">
                  <p:embed/>
                  <p:pic>
                    <p:nvPicPr>
                      <p:cNvPr id="25" name="对象 24">
                        <a:extLst>
                          <a:ext uri="{FF2B5EF4-FFF2-40B4-BE49-F238E27FC236}">
                            <a16:creationId xmlns:a16="http://schemas.microsoft.com/office/drawing/2014/main" id="{4ACB1D97-57A5-4CB5-B76C-938BFBBE15B9}"/>
                          </a:ext>
                        </a:extLst>
                      </p:cNvPr>
                      <p:cNvPicPr>
                        <a:picLocks noChangeAspect="1" noChangeArrowheads="1"/>
                      </p:cNvPicPr>
                      <p:nvPr/>
                    </p:nvPicPr>
                    <p:blipFill>
                      <a:blip r:embed="rId4"/>
                      <a:srcRect/>
                      <a:stretch>
                        <a:fillRect/>
                      </a:stretch>
                    </p:blipFill>
                    <p:spPr bwMode="auto">
                      <a:xfrm>
                        <a:off x="4577714" y="1296047"/>
                        <a:ext cx="695505" cy="355903"/>
                      </a:xfrm>
                      <a:prstGeom prst="rect">
                        <a:avLst/>
                      </a:prstGeom>
                      <a:noFill/>
                    </p:spPr>
                  </p:pic>
                </p:oleObj>
              </mc:Fallback>
            </mc:AlternateContent>
          </a:graphicData>
        </a:graphic>
      </p:graphicFrame>
      <p:graphicFrame>
        <p:nvGraphicFramePr>
          <p:cNvPr id="4" name="对象 3"/>
          <p:cNvGraphicFramePr>
            <a:graphicFrameLocks noChangeAspect="1"/>
          </p:cNvGraphicFramePr>
          <p:nvPr/>
        </p:nvGraphicFramePr>
        <p:xfrm>
          <a:off x="599292" y="1708030"/>
          <a:ext cx="5197789" cy="2475780"/>
        </p:xfrm>
        <a:graphic>
          <a:graphicData uri="http://schemas.openxmlformats.org/presentationml/2006/ole">
            <mc:AlternateContent xmlns:mc="http://schemas.openxmlformats.org/markup-compatibility/2006">
              <mc:Choice xmlns:v="urn:schemas-microsoft-com:vml" Requires="v">
                <p:oleObj spid="_x0000_s103327" name="Equation" r:id="rId5" imgW="2476500" imgH="1206500" progId="Equation.DSMT4">
                  <p:embed/>
                </p:oleObj>
              </mc:Choice>
              <mc:Fallback>
                <p:oleObj name="Equation" r:id="rId5" imgW="2476500" imgH="1206500" progId="Equation.DSMT4">
                  <p:embed/>
                  <p:pic>
                    <p:nvPicPr>
                      <p:cNvPr id="4"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292" y="1708030"/>
                        <a:ext cx="5197789" cy="2475780"/>
                      </a:xfrm>
                      <a:prstGeom prst="rect">
                        <a:avLst/>
                      </a:prstGeom>
                      <a:noFill/>
                    </p:spPr>
                  </p:pic>
                </p:oleObj>
              </mc:Fallback>
            </mc:AlternateContent>
          </a:graphicData>
        </a:graphic>
      </p:graphicFrame>
      <p:sp>
        <p:nvSpPr>
          <p:cNvPr id="27" name="箭头: 下 13">
            <a:extLst>
              <a:ext uri="{FF2B5EF4-FFF2-40B4-BE49-F238E27FC236}">
                <a16:creationId xmlns:a16="http://schemas.microsoft.com/office/drawing/2014/main" id="{3D96C6EA-617B-45BA-A841-9C399BC57816}"/>
              </a:ext>
            </a:extLst>
          </p:cNvPr>
          <p:cNvSpPr/>
          <p:nvPr/>
        </p:nvSpPr>
        <p:spPr bwMode="auto">
          <a:xfrm rot="16200000">
            <a:off x="6087109" y="2925455"/>
            <a:ext cx="250675" cy="488057"/>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aphicFrame>
        <p:nvGraphicFramePr>
          <p:cNvPr id="30" name="对象 29"/>
          <p:cNvGraphicFramePr>
            <a:graphicFrameLocks noChangeAspect="1"/>
          </p:cNvGraphicFramePr>
          <p:nvPr/>
        </p:nvGraphicFramePr>
        <p:xfrm>
          <a:off x="6627813" y="1707550"/>
          <a:ext cx="5145087" cy="2476500"/>
        </p:xfrm>
        <a:graphic>
          <a:graphicData uri="http://schemas.openxmlformats.org/presentationml/2006/ole">
            <mc:AlternateContent xmlns:mc="http://schemas.openxmlformats.org/markup-compatibility/2006">
              <mc:Choice xmlns:v="urn:schemas-microsoft-com:vml" Requires="v">
                <p:oleObj spid="_x0000_s103328" name="Equation" r:id="rId7" imgW="2450880" imgH="1206360" progId="Equation.DSMT4">
                  <p:embed/>
                </p:oleObj>
              </mc:Choice>
              <mc:Fallback>
                <p:oleObj name="Equation" r:id="rId7" imgW="2450880" imgH="1206360" progId="Equation.DSMT4">
                  <p:embed/>
                  <p:pic>
                    <p:nvPicPr>
                      <p:cNvPr id="30" name="对象 29"/>
                      <p:cNvPicPr>
                        <a:picLocks noChangeAspect="1" noChangeArrowheads="1"/>
                      </p:cNvPicPr>
                      <p:nvPr/>
                    </p:nvPicPr>
                    <p:blipFill>
                      <a:blip r:embed="rId8"/>
                      <a:srcRect/>
                      <a:stretch>
                        <a:fillRect/>
                      </a:stretch>
                    </p:blipFill>
                    <p:spPr bwMode="auto">
                      <a:xfrm>
                        <a:off x="6627813" y="1707550"/>
                        <a:ext cx="5145087" cy="2476500"/>
                      </a:xfrm>
                      <a:prstGeom prst="rect">
                        <a:avLst/>
                      </a:prstGeom>
                      <a:noFill/>
                    </p:spPr>
                  </p:pic>
                </p:oleObj>
              </mc:Fallback>
            </mc:AlternateContent>
          </a:graphicData>
        </a:graphic>
      </p:graphicFrame>
      <p:sp>
        <p:nvSpPr>
          <p:cNvPr id="32" name="箭头: 下 13">
            <a:extLst>
              <a:ext uri="{FF2B5EF4-FFF2-40B4-BE49-F238E27FC236}">
                <a16:creationId xmlns:a16="http://schemas.microsoft.com/office/drawing/2014/main" id="{3D96C6EA-617B-45BA-A841-9C399BC57816}"/>
              </a:ext>
            </a:extLst>
          </p:cNvPr>
          <p:cNvSpPr/>
          <p:nvPr/>
        </p:nvSpPr>
        <p:spPr bwMode="auto">
          <a:xfrm>
            <a:off x="9168462" y="4214281"/>
            <a:ext cx="339829" cy="301686"/>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33" name="矩形 32">
            <a:extLst>
              <a:ext uri="{FF2B5EF4-FFF2-40B4-BE49-F238E27FC236}">
                <a16:creationId xmlns:a16="http://schemas.microsoft.com/office/drawing/2014/main" id="{3491546E-134F-40A9-A05B-692E6A89B2C1}"/>
              </a:ext>
            </a:extLst>
          </p:cNvPr>
          <p:cNvSpPr/>
          <p:nvPr/>
        </p:nvSpPr>
        <p:spPr bwMode="auto">
          <a:xfrm>
            <a:off x="599292" y="1695134"/>
            <a:ext cx="5197789" cy="248891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39" name="矩形 38">
            <a:extLst>
              <a:ext uri="{FF2B5EF4-FFF2-40B4-BE49-F238E27FC236}">
                <a16:creationId xmlns:a16="http://schemas.microsoft.com/office/drawing/2014/main" id="{3491546E-134F-40A9-A05B-692E6A89B2C1}"/>
              </a:ext>
            </a:extLst>
          </p:cNvPr>
          <p:cNvSpPr/>
          <p:nvPr/>
        </p:nvSpPr>
        <p:spPr bwMode="auto">
          <a:xfrm>
            <a:off x="6627813" y="1677319"/>
            <a:ext cx="5197789" cy="248891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42" name="文本框 5">
            <a:extLst>
              <a:ext uri="{FF2B5EF4-FFF2-40B4-BE49-F238E27FC236}">
                <a16:creationId xmlns:a16="http://schemas.microsoft.com/office/drawing/2014/main" id="{1794F989-CD73-4E29-8496-F533B2037F47}"/>
              </a:ext>
            </a:extLst>
          </p:cNvPr>
          <p:cNvSpPr txBox="1"/>
          <p:nvPr/>
        </p:nvSpPr>
        <p:spPr>
          <a:xfrm>
            <a:off x="840832" y="4713717"/>
            <a:ext cx="10546036"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457200" indent="-457200" algn="just">
              <a:buFont typeface="+mj-ea"/>
              <a:buAutoNum type="circleNumDbPlain"/>
            </a:pPr>
            <a:r>
              <a:rPr lang="en-US" altLang="zh-CN" sz="2000" b="1" dirty="0"/>
              <a:t>x</a:t>
            </a:r>
            <a:r>
              <a:rPr lang="en-US" altLang="zh-CN" sz="2000" baseline="30000" dirty="0"/>
              <a:t>*</a:t>
            </a:r>
            <a:r>
              <a:rPr lang="en-US" altLang="zh-CN" sz="2000" dirty="0"/>
              <a:t> is the global minimizer of the </a:t>
            </a:r>
            <a:r>
              <a:rPr lang="en-US" altLang="zh-CN" sz="2000" dirty="0" err="1"/>
              <a:t>Lagrangian</a:t>
            </a:r>
            <a:r>
              <a:rPr lang="en-US" altLang="zh-CN" sz="2000" dirty="0"/>
              <a:t> </a:t>
            </a:r>
          </a:p>
        </p:txBody>
      </p:sp>
      <p:graphicFrame>
        <p:nvGraphicFramePr>
          <p:cNvPr id="43" name="对象 42"/>
          <p:cNvGraphicFramePr>
            <a:graphicFrameLocks noChangeAspect="1"/>
          </p:cNvGraphicFramePr>
          <p:nvPr>
            <p:extLst>
              <p:ext uri="{D42A27DB-BD31-4B8C-83A1-F6EECF244321}">
                <p14:modId xmlns:p14="http://schemas.microsoft.com/office/powerpoint/2010/main" val="3903509113"/>
              </p:ext>
            </p:extLst>
          </p:nvPr>
        </p:nvGraphicFramePr>
        <p:xfrm>
          <a:off x="5962616" y="4554461"/>
          <a:ext cx="4777267" cy="748540"/>
        </p:xfrm>
        <a:graphic>
          <a:graphicData uri="http://schemas.openxmlformats.org/presentationml/2006/ole">
            <mc:AlternateContent xmlns:mc="http://schemas.openxmlformats.org/markup-compatibility/2006">
              <mc:Choice xmlns:v="urn:schemas-microsoft-com:vml" Requires="v">
                <p:oleObj spid="_x0000_s103329" name="Equation" r:id="rId9" imgW="2374560" imgH="380880" progId="Equation.DSMT4">
                  <p:embed/>
                </p:oleObj>
              </mc:Choice>
              <mc:Fallback>
                <p:oleObj name="Equation" r:id="rId9" imgW="2374560" imgH="380880" progId="Equation.DSMT4">
                  <p:embed/>
                  <p:pic>
                    <p:nvPicPr>
                      <p:cNvPr id="43" name="对象 42"/>
                      <p:cNvPicPr>
                        <a:picLocks noChangeAspect="1" noChangeArrowheads="1"/>
                      </p:cNvPicPr>
                      <p:nvPr/>
                    </p:nvPicPr>
                    <p:blipFill>
                      <a:blip r:embed="rId10"/>
                      <a:srcRect/>
                      <a:stretch>
                        <a:fillRect/>
                      </a:stretch>
                    </p:blipFill>
                    <p:spPr bwMode="auto">
                      <a:xfrm>
                        <a:off x="5962616" y="4554461"/>
                        <a:ext cx="4777267" cy="748540"/>
                      </a:xfrm>
                      <a:prstGeom prst="rect">
                        <a:avLst/>
                      </a:prstGeom>
                      <a:noFill/>
                    </p:spPr>
                  </p:pic>
                </p:oleObj>
              </mc:Fallback>
            </mc:AlternateContent>
          </a:graphicData>
        </a:graphic>
      </p:graphicFrame>
      <p:sp>
        <p:nvSpPr>
          <p:cNvPr id="44" name="文本框 5">
            <a:extLst>
              <a:ext uri="{FF2B5EF4-FFF2-40B4-BE49-F238E27FC236}">
                <a16:creationId xmlns:a16="http://schemas.microsoft.com/office/drawing/2014/main" id="{1794F989-CD73-4E29-8496-F533B2037F47}"/>
              </a:ext>
            </a:extLst>
          </p:cNvPr>
          <p:cNvSpPr txBox="1"/>
          <p:nvPr/>
        </p:nvSpPr>
        <p:spPr>
          <a:xfrm>
            <a:off x="840832" y="5477910"/>
            <a:ext cx="10140594"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457200" indent="-457200" algn="just">
              <a:buFont typeface="+mj-ea"/>
              <a:buAutoNum type="circleNumDbPlain" startAt="2"/>
            </a:pPr>
            <a:r>
              <a:rPr lang="en-US" altLang="zh-CN" sz="2000" dirty="0"/>
              <a:t>                                                                                               (Complementary slackness)</a:t>
            </a:r>
          </a:p>
        </p:txBody>
      </p:sp>
      <p:graphicFrame>
        <p:nvGraphicFramePr>
          <p:cNvPr id="45" name="对象 44"/>
          <p:cNvGraphicFramePr>
            <a:graphicFrameLocks noChangeAspect="1"/>
          </p:cNvGraphicFramePr>
          <p:nvPr/>
        </p:nvGraphicFramePr>
        <p:xfrm>
          <a:off x="1327861" y="5460672"/>
          <a:ext cx="2798763" cy="417513"/>
        </p:xfrm>
        <a:graphic>
          <a:graphicData uri="http://schemas.openxmlformats.org/presentationml/2006/ole">
            <mc:AlternateContent xmlns:mc="http://schemas.openxmlformats.org/markup-compatibility/2006">
              <mc:Choice xmlns:v="urn:schemas-microsoft-com:vml" Requires="v">
                <p:oleObj spid="_x0000_s103330" name="Equation" r:id="rId11" imgW="1333440" imgH="203040" progId="Equation.DSMT4">
                  <p:embed/>
                </p:oleObj>
              </mc:Choice>
              <mc:Fallback>
                <p:oleObj name="Equation" r:id="rId11" imgW="1333440" imgH="203040" progId="Equation.DSMT4">
                  <p:embed/>
                  <p:pic>
                    <p:nvPicPr>
                      <p:cNvPr id="45" name="对象 44"/>
                      <p:cNvPicPr>
                        <a:picLocks noChangeAspect="1" noChangeArrowheads="1"/>
                      </p:cNvPicPr>
                      <p:nvPr/>
                    </p:nvPicPr>
                    <p:blipFill>
                      <a:blip r:embed="rId12"/>
                      <a:srcRect/>
                      <a:stretch>
                        <a:fillRect/>
                      </a:stretch>
                    </p:blipFill>
                    <p:spPr bwMode="auto">
                      <a:xfrm>
                        <a:off x="1327861" y="5460672"/>
                        <a:ext cx="2798763" cy="417513"/>
                      </a:xfrm>
                      <a:prstGeom prst="rect">
                        <a:avLst/>
                      </a:prstGeom>
                      <a:noFill/>
                    </p:spPr>
                  </p:pic>
                </p:oleObj>
              </mc:Fallback>
            </mc:AlternateContent>
          </a:graphicData>
        </a:graphic>
      </p:graphicFrame>
      <p:sp>
        <p:nvSpPr>
          <p:cNvPr id="47" name="箭头: 下 13">
            <a:extLst>
              <a:ext uri="{FF2B5EF4-FFF2-40B4-BE49-F238E27FC236}">
                <a16:creationId xmlns:a16="http://schemas.microsoft.com/office/drawing/2014/main" id="{3D96C6EA-617B-45BA-A841-9C399BC57816}"/>
              </a:ext>
            </a:extLst>
          </p:cNvPr>
          <p:cNvSpPr/>
          <p:nvPr/>
        </p:nvSpPr>
        <p:spPr bwMode="auto">
          <a:xfrm rot="16200000">
            <a:off x="4332585" y="5434025"/>
            <a:ext cx="250675" cy="488057"/>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aphicFrame>
        <p:nvGraphicFramePr>
          <p:cNvPr id="48" name="对象 47"/>
          <p:cNvGraphicFramePr>
            <a:graphicFrameLocks noChangeAspect="1"/>
          </p:cNvGraphicFramePr>
          <p:nvPr/>
        </p:nvGraphicFramePr>
        <p:xfrm>
          <a:off x="4815109" y="5238579"/>
          <a:ext cx="2400300" cy="912813"/>
        </p:xfrm>
        <a:graphic>
          <a:graphicData uri="http://schemas.openxmlformats.org/presentationml/2006/ole">
            <mc:AlternateContent xmlns:mc="http://schemas.openxmlformats.org/markup-compatibility/2006">
              <mc:Choice xmlns:v="urn:schemas-microsoft-com:vml" Requires="v">
                <p:oleObj spid="_x0000_s103331" name="Equation" r:id="rId13" imgW="1143000" imgH="444240" progId="Equation.DSMT4">
                  <p:embed/>
                </p:oleObj>
              </mc:Choice>
              <mc:Fallback>
                <p:oleObj name="Equation" r:id="rId13" imgW="1143000" imgH="444240" progId="Equation.DSMT4">
                  <p:embed/>
                  <p:pic>
                    <p:nvPicPr>
                      <p:cNvPr id="48" name="对象 47"/>
                      <p:cNvPicPr>
                        <a:picLocks noChangeAspect="1" noChangeArrowheads="1"/>
                      </p:cNvPicPr>
                      <p:nvPr/>
                    </p:nvPicPr>
                    <p:blipFill>
                      <a:blip r:embed="rId14"/>
                      <a:srcRect/>
                      <a:stretch>
                        <a:fillRect/>
                      </a:stretch>
                    </p:blipFill>
                    <p:spPr bwMode="auto">
                      <a:xfrm>
                        <a:off x="4815109" y="5238579"/>
                        <a:ext cx="2400300" cy="912813"/>
                      </a:xfrm>
                      <a:prstGeom prst="rect">
                        <a:avLst/>
                      </a:prstGeom>
                      <a:noFill/>
                    </p:spPr>
                  </p:pic>
                </p:oleObj>
              </mc:Fallback>
            </mc:AlternateContent>
          </a:graphicData>
        </a:graphic>
      </p:graphicFrame>
      <p:sp>
        <p:nvSpPr>
          <p:cNvPr id="49" name="矩形 48">
            <a:extLst>
              <a:ext uri="{FF2B5EF4-FFF2-40B4-BE49-F238E27FC236}">
                <a16:creationId xmlns:a16="http://schemas.microsoft.com/office/drawing/2014/main" id="{3491546E-134F-40A9-A05B-692E6A89B2C1}"/>
              </a:ext>
            </a:extLst>
          </p:cNvPr>
          <p:cNvSpPr/>
          <p:nvPr/>
        </p:nvSpPr>
        <p:spPr bwMode="auto">
          <a:xfrm>
            <a:off x="599292" y="4515967"/>
            <a:ext cx="11226310" cy="1839368"/>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616678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18" name="箭头: 下 13">
            <a:extLst>
              <a:ext uri="{FF2B5EF4-FFF2-40B4-BE49-F238E27FC236}">
                <a16:creationId xmlns:a16="http://schemas.microsoft.com/office/drawing/2014/main" id="{A4B70409-62D5-4C1B-96CC-431168516CD0}"/>
              </a:ext>
            </a:extLst>
          </p:cNvPr>
          <p:cNvSpPr/>
          <p:nvPr/>
        </p:nvSpPr>
        <p:spPr bwMode="auto">
          <a:xfrm>
            <a:off x="5654221" y="914400"/>
            <a:ext cx="339829" cy="301686"/>
          </a:xfrm>
          <a:prstGeom prst="downArrow">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9" name="文本框 1">
            <a:extLst>
              <a:ext uri="{FF2B5EF4-FFF2-40B4-BE49-F238E27FC236}">
                <a16:creationId xmlns:a16="http://schemas.microsoft.com/office/drawing/2014/main" id="{DFF6878A-AA17-4852-938E-4F80DE21DAF7}"/>
              </a:ext>
            </a:extLst>
          </p:cNvPr>
          <p:cNvSpPr txBox="1"/>
          <p:nvPr/>
        </p:nvSpPr>
        <p:spPr>
          <a:xfrm>
            <a:off x="947927" y="1236497"/>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21</a:t>
            </a:r>
            <a:r>
              <a:rPr lang="en-US" altLang="zh-CN" dirty="0"/>
              <a:t>: KKT conditions for general optimization problems</a:t>
            </a:r>
            <a:endParaRPr lang="zh-CN" altLang="en-US" dirty="0"/>
          </a:p>
        </p:txBody>
      </p:sp>
      <p:sp>
        <p:nvSpPr>
          <p:cNvPr id="20" name="文本框 5">
            <a:extLst>
              <a:ext uri="{FF2B5EF4-FFF2-40B4-BE49-F238E27FC236}">
                <a16:creationId xmlns:a16="http://schemas.microsoft.com/office/drawing/2014/main" id="{5DB5A0DF-A3D0-4A74-A091-84F20A372F23}"/>
              </a:ext>
            </a:extLst>
          </p:cNvPr>
          <p:cNvSpPr txBox="1"/>
          <p:nvPr/>
        </p:nvSpPr>
        <p:spPr>
          <a:xfrm>
            <a:off x="947926" y="1826566"/>
            <a:ext cx="10475250" cy="1015663"/>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Suppose that                                        are differentiable and the primal problem has strong duality. If </a:t>
            </a:r>
            <a:r>
              <a:rPr lang="en-US" altLang="zh-CN" sz="2000" b="1" dirty="0"/>
              <a:t>x</a:t>
            </a:r>
            <a:r>
              <a:rPr lang="en-US" altLang="zh-CN" sz="2000" baseline="30000" dirty="0"/>
              <a:t>*</a:t>
            </a:r>
            <a:r>
              <a:rPr lang="en-US" altLang="zh-CN" sz="2000" dirty="0"/>
              <a:t> and             are primal optimal and dual optimal respectively, they satisfy the following so-called </a:t>
            </a:r>
            <a:r>
              <a:rPr lang="en-US" altLang="zh-CN" sz="2000" b="1" dirty="0">
                <a:solidFill>
                  <a:srgbClr val="C00000"/>
                </a:solidFill>
              </a:rPr>
              <a:t>KKT conditions</a:t>
            </a:r>
            <a:r>
              <a:rPr lang="en-US" altLang="zh-CN" sz="2000" dirty="0"/>
              <a:t>, </a:t>
            </a:r>
          </a:p>
        </p:txBody>
      </p:sp>
      <p:sp>
        <p:nvSpPr>
          <p:cNvPr id="21" name="矩形 20">
            <a:extLst>
              <a:ext uri="{FF2B5EF4-FFF2-40B4-BE49-F238E27FC236}">
                <a16:creationId xmlns:a16="http://schemas.microsoft.com/office/drawing/2014/main" id="{844659C6-D9FF-4B3C-9A36-C67F17106B19}"/>
              </a:ext>
            </a:extLst>
          </p:cNvPr>
          <p:cNvSpPr/>
          <p:nvPr/>
        </p:nvSpPr>
        <p:spPr bwMode="auto">
          <a:xfrm>
            <a:off x="819912" y="1236497"/>
            <a:ext cx="10666954" cy="3653218"/>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22" name="对象 21">
            <a:extLst>
              <a:ext uri="{FF2B5EF4-FFF2-40B4-BE49-F238E27FC236}">
                <a16:creationId xmlns:a16="http://schemas.microsoft.com/office/drawing/2014/main" id="{BCD114AE-A18F-4502-92B4-ECAAF8351FD2}"/>
              </a:ext>
            </a:extLst>
          </p:cNvPr>
          <p:cNvGraphicFramePr>
            <a:graphicFrameLocks noChangeAspect="1"/>
          </p:cNvGraphicFramePr>
          <p:nvPr>
            <p:extLst>
              <p:ext uri="{D42A27DB-BD31-4B8C-83A1-F6EECF244321}">
                <p14:modId xmlns:p14="http://schemas.microsoft.com/office/powerpoint/2010/main" val="1349649370"/>
              </p:ext>
            </p:extLst>
          </p:nvPr>
        </p:nvGraphicFramePr>
        <p:xfrm>
          <a:off x="2409341" y="1843714"/>
          <a:ext cx="2452688" cy="398462"/>
        </p:xfrm>
        <a:graphic>
          <a:graphicData uri="http://schemas.openxmlformats.org/presentationml/2006/ole">
            <mc:AlternateContent xmlns:mc="http://schemas.openxmlformats.org/markup-compatibility/2006">
              <mc:Choice xmlns:v="urn:schemas-microsoft-com:vml" Requires="v">
                <p:oleObj spid="_x0000_s101874" name="Equation" r:id="rId3" imgW="1218960" imgH="203040" progId="Equation.DSMT4">
                  <p:embed/>
                </p:oleObj>
              </mc:Choice>
              <mc:Fallback>
                <p:oleObj name="Equation" r:id="rId3" imgW="1218960" imgH="203040" progId="Equation.DSMT4">
                  <p:embed/>
                  <p:pic>
                    <p:nvPicPr>
                      <p:cNvPr id="43" name="对象 42"/>
                      <p:cNvPicPr>
                        <a:picLocks noChangeAspect="1" noChangeArrowheads="1"/>
                      </p:cNvPicPr>
                      <p:nvPr/>
                    </p:nvPicPr>
                    <p:blipFill>
                      <a:blip r:embed="rId4"/>
                      <a:srcRect/>
                      <a:stretch>
                        <a:fillRect/>
                      </a:stretch>
                    </p:blipFill>
                    <p:spPr bwMode="auto">
                      <a:xfrm>
                        <a:off x="2409341" y="1843714"/>
                        <a:ext cx="2452688" cy="398462"/>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D2E870BA-0514-4B00-9B0A-78E3A33CD1A6}"/>
              </a:ext>
            </a:extLst>
          </p:cNvPr>
          <p:cNvGraphicFramePr>
            <a:graphicFrameLocks noChangeAspect="1"/>
          </p:cNvGraphicFramePr>
          <p:nvPr>
            <p:extLst>
              <p:ext uri="{D42A27DB-BD31-4B8C-83A1-F6EECF244321}">
                <p14:modId xmlns:p14="http://schemas.microsoft.com/office/powerpoint/2010/main" val="2614524557"/>
              </p:ext>
            </p:extLst>
          </p:nvPr>
        </p:nvGraphicFramePr>
        <p:xfrm>
          <a:off x="1791894" y="2169986"/>
          <a:ext cx="695505" cy="355903"/>
        </p:xfrm>
        <a:graphic>
          <a:graphicData uri="http://schemas.openxmlformats.org/presentationml/2006/ole">
            <mc:AlternateContent xmlns:mc="http://schemas.openxmlformats.org/markup-compatibility/2006">
              <mc:Choice xmlns:v="urn:schemas-microsoft-com:vml" Requires="v">
                <p:oleObj spid="_x0000_s101875" name="Equation" r:id="rId5" imgW="495000" imgH="253800" progId="Equation.DSMT4">
                  <p:embed/>
                </p:oleObj>
              </mc:Choice>
              <mc:Fallback>
                <p:oleObj name="Equation" r:id="rId5" imgW="495000" imgH="253800" progId="Equation.DSMT4">
                  <p:embed/>
                  <p:pic>
                    <p:nvPicPr>
                      <p:cNvPr id="25" name="对象 24">
                        <a:extLst>
                          <a:ext uri="{FF2B5EF4-FFF2-40B4-BE49-F238E27FC236}">
                            <a16:creationId xmlns:a16="http://schemas.microsoft.com/office/drawing/2014/main" id="{4ACB1D97-57A5-4CB5-B76C-938BFBBE15B9}"/>
                          </a:ext>
                        </a:extLst>
                      </p:cNvPr>
                      <p:cNvPicPr>
                        <a:picLocks noChangeAspect="1" noChangeArrowheads="1"/>
                      </p:cNvPicPr>
                      <p:nvPr/>
                    </p:nvPicPr>
                    <p:blipFill>
                      <a:blip r:embed="rId6"/>
                      <a:srcRect/>
                      <a:stretch>
                        <a:fillRect/>
                      </a:stretch>
                    </p:blipFill>
                    <p:spPr bwMode="auto">
                      <a:xfrm>
                        <a:off x="1791894" y="2169986"/>
                        <a:ext cx="695505" cy="355903"/>
                      </a:xfrm>
                      <a:prstGeom prst="rect">
                        <a:avLst/>
                      </a:prstGeom>
                      <a:noFill/>
                    </p:spPr>
                  </p:pic>
                </p:oleObj>
              </mc:Fallback>
            </mc:AlternateContent>
          </a:graphicData>
        </a:graphic>
      </p:graphicFrame>
      <p:graphicFrame>
        <p:nvGraphicFramePr>
          <p:cNvPr id="3" name="对象 2">
            <a:extLst>
              <a:ext uri="{FF2B5EF4-FFF2-40B4-BE49-F238E27FC236}">
                <a16:creationId xmlns:a16="http://schemas.microsoft.com/office/drawing/2014/main" id="{6F71D0CD-CAF9-46D0-90B2-8BA62FD8D83D}"/>
              </a:ext>
            </a:extLst>
          </p:cNvPr>
          <p:cNvGraphicFramePr>
            <a:graphicFrameLocks noChangeAspect="1"/>
          </p:cNvGraphicFramePr>
          <p:nvPr>
            <p:extLst>
              <p:ext uri="{D42A27DB-BD31-4B8C-83A1-F6EECF244321}">
                <p14:modId xmlns:p14="http://schemas.microsoft.com/office/powerpoint/2010/main" val="272642135"/>
              </p:ext>
            </p:extLst>
          </p:nvPr>
        </p:nvGraphicFramePr>
        <p:xfrm>
          <a:off x="2820689" y="2604736"/>
          <a:ext cx="5463493" cy="2191989"/>
        </p:xfrm>
        <a:graphic>
          <a:graphicData uri="http://schemas.openxmlformats.org/presentationml/2006/ole">
            <mc:AlternateContent xmlns:mc="http://schemas.openxmlformats.org/markup-compatibility/2006">
              <mc:Choice xmlns:v="urn:schemas-microsoft-com:vml" Requires="v">
                <p:oleObj spid="_x0000_s101876" name="Equation" r:id="rId7" imgW="3187700" imgH="1320800" progId="Equation.DSMT4">
                  <p:embed/>
                </p:oleObj>
              </mc:Choice>
              <mc:Fallback>
                <p:oleObj name="Equation" r:id="rId7" imgW="3187700" imgH="1320800" progId="Equation.DSMT4">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0689" y="2604736"/>
                        <a:ext cx="5463493" cy="2191989"/>
                      </a:xfrm>
                      <a:prstGeom prst="rect">
                        <a:avLst/>
                      </a:prstGeom>
                      <a:noFill/>
                    </p:spPr>
                  </p:pic>
                </p:oleObj>
              </mc:Fallback>
            </mc:AlternateContent>
          </a:graphicData>
        </a:graphic>
      </p:graphicFrame>
      <p:sp>
        <p:nvSpPr>
          <p:cNvPr id="28" name="文本框 27">
            <a:extLst>
              <a:ext uri="{FF2B5EF4-FFF2-40B4-BE49-F238E27FC236}">
                <a16:creationId xmlns:a16="http://schemas.microsoft.com/office/drawing/2014/main" id="{293C70F6-A7F3-4AE3-BA0A-460C72AE81D9}"/>
              </a:ext>
            </a:extLst>
          </p:cNvPr>
          <p:cNvSpPr txBox="1"/>
          <p:nvPr/>
        </p:nvSpPr>
        <p:spPr>
          <a:xfrm>
            <a:off x="8414399" y="2604736"/>
            <a:ext cx="1437674" cy="369332"/>
          </a:xfrm>
          <a:prstGeom prst="rect">
            <a:avLst/>
          </a:prstGeom>
          <a:noFill/>
        </p:spPr>
        <p:txBody>
          <a:bodyPr wrap="square" rtlCol="0">
            <a:spAutoFit/>
          </a:bodyPr>
          <a:lstStyle/>
          <a:p>
            <a:r>
              <a:rPr lang="en-US" altLang="zh-CN" sz="1800" dirty="0"/>
              <a:t>(</a:t>
            </a:r>
            <a:r>
              <a:rPr lang="en-US" altLang="zh-CN" sz="1800" b="1" dirty="0"/>
              <a:t>Eq. 3</a:t>
            </a:r>
            <a:r>
              <a:rPr lang="en-US" altLang="zh-CN" sz="1800" dirty="0"/>
              <a:t>)</a:t>
            </a:r>
            <a:endParaRPr lang="zh-CN" altLang="en-US" sz="1800" dirty="0"/>
          </a:p>
        </p:txBody>
      </p:sp>
      <p:sp>
        <p:nvSpPr>
          <p:cNvPr id="29" name="文本框 28">
            <a:extLst>
              <a:ext uri="{FF2B5EF4-FFF2-40B4-BE49-F238E27FC236}">
                <a16:creationId xmlns:a16="http://schemas.microsoft.com/office/drawing/2014/main" id="{0C36D3BF-5F0D-47BF-A19A-4AA675D60E83}"/>
              </a:ext>
            </a:extLst>
          </p:cNvPr>
          <p:cNvSpPr txBox="1"/>
          <p:nvPr/>
        </p:nvSpPr>
        <p:spPr>
          <a:xfrm>
            <a:off x="8421588" y="2979556"/>
            <a:ext cx="1437674" cy="369332"/>
          </a:xfrm>
          <a:prstGeom prst="rect">
            <a:avLst/>
          </a:prstGeom>
          <a:noFill/>
        </p:spPr>
        <p:txBody>
          <a:bodyPr wrap="square" rtlCol="0">
            <a:spAutoFit/>
          </a:bodyPr>
          <a:lstStyle/>
          <a:p>
            <a:r>
              <a:rPr lang="en-US" altLang="zh-CN" sz="1800" dirty="0"/>
              <a:t>(</a:t>
            </a:r>
            <a:r>
              <a:rPr lang="en-US" altLang="zh-CN" sz="1800" b="1" dirty="0"/>
              <a:t>Eq. 4</a:t>
            </a:r>
            <a:r>
              <a:rPr lang="en-US" altLang="zh-CN" sz="1800" dirty="0"/>
              <a:t>)</a:t>
            </a:r>
            <a:endParaRPr lang="zh-CN" altLang="en-US" sz="1800" dirty="0"/>
          </a:p>
        </p:txBody>
      </p:sp>
      <p:sp>
        <p:nvSpPr>
          <p:cNvPr id="31" name="文本框 30">
            <a:extLst>
              <a:ext uri="{FF2B5EF4-FFF2-40B4-BE49-F238E27FC236}">
                <a16:creationId xmlns:a16="http://schemas.microsoft.com/office/drawing/2014/main" id="{60DDB71F-ABAE-483A-B186-2F14E2BFF680}"/>
              </a:ext>
            </a:extLst>
          </p:cNvPr>
          <p:cNvSpPr txBox="1"/>
          <p:nvPr/>
        </p:nvSpPr>
        <p:spPr>
          <a:xfrm>
            <a:off x="8421588" y="3392120"/>
            <a:ext cx="1437674" cy="369332"/>
          </a:xfrm>
          <a:prstGeom prst="rect">
            <a:avLst/>
          </a:prstGeom>
          <a:noFill/>
        </p:spPr>
        <p:txBody>
          <a:bodyPr wrap="square" rtlCol="0">
            <a:spAutoFit/>
          </a:bodyPr>
          <a:lstStyle/>
          <a:p>
            <a:r>
              <a:rPr lang="en-US" altLang="zh-CN" sz="1800" dirty="0"/>
              <a:t>(</a:t>
            </a:r>
            <a:r>
              <a:rPr lang="en-US" altLang="zh-CN" sz="1800" b="1" dirty="0"/>
              <a:t>Eq. 5</a:t>
            </a:r>
            <a:r>
              <a:rPr lang="en-US" altLang="zh-CN" sz="1800" dirty="0"/>
              <a:t>)</a:t>
            </a:r>
            <a:endParaRPr lang="zh-CN" altLang="en-US" sz="1800" dirty="0"/>
          </a:p>
        </p:txBody>
      </p:sp>
      <p:sp>
        <p:nvSpPr>
          <p:cNvPr id="34" name="文本框 33">
            <a:extLst>
              <a:ext uri="{FF2B5EF4-FFF2-40B4-BE49-F238E27FC236}">
                <a16:creationId xmlns:a16="http://schemas.microsoft.com/office/drawing/2014/main" id="{F381BA93-7EA3-4E81-9C37-C2A03C0077FA}"/>
              </a:ext>
            </a:extLst>
          </p:cNvPr>
          <p:cNvSpPr txBox="1"/>
          <p:nvPr/>
        </p:nvSpPr>
        <p:spPr>
          <a:xfrm>
            <a:off x="8447850" y="3761452"/>
            <a:ext cx="1437674" cy="369332"/>
          </a:xfrm>
          <a:prstGeom prst="rect">
            <a:avLst/>
          </a:prstGeom>
          <a:noFill/>
        </p:spPr>
        <p:txBody>
          <a:bodyPr wrap="square" rtlCol="0">
            <a:spAutoFit/>
          </a:bodyPr>
          <a:lstStyle/>
          <a:p>
            <a:r>
              <a:rPr lang="en-US" altLang="zh-CN" sz="1800" dirty="0"/>
              <a:t>(</a:t>
            </a:r>
            <a:r>
              <a:rPr lang="en-US" altLang="zh-CN" sz="1800" b="1" dirty="0"/>
              <a:t>Eq. 6</a:t>
            </a:r>
            <a:r>
              <a:rPr lang="en-US" altLang="zh-CN" sz="1800" dirty="0"/>
              <a:t>)</a:t>
            </a:r>
            <a:endParaRPr lang="zh-CN" altLang="en-US" sz="1800" dirty="0"/>
          </a:p>
        </p:txBody>
      </p:sp>
      <p:sp>
        <p:nvSpPr>
          <p:cNvPr id="35" name="文本框 34">
            <a:extLst>
              <a:ext uri="{FF2B5EF4-FFF2-40B4-BE49-F238E27FC236}">
                <a16:creationId xmlns:a16="http://schemas.microsoft.com/office/drawing/2014/main" id="{4AE8BB51-4BE9-4A9B-B78A-E75B4A79FBC9}"/>
              </a:ext>
            </a:extLst>
          </p:cNvPr>
          <p:cNvSpPr txBox="1"/>
          <p:nvPr/>
        </p:nvSpPr>
        <p:spPr>
          <a:xfrm>
            <a:off x="8447850" y="4257061"/>
            <a:ext cx="1437674" cy="369332"/>
          </a:xfrm>
          <a:prstGeom prst="rect">
            <a:avLst/>
          </a:prstGeom>
          <a:noFill/>
        </p:spPr>
        <p:txBody>
          <a:bodyPr wrap="square" rtlCol="0">
            <a:spAutoFit/>
          </a:bodyPr>
          <a:lstStyle/>
          <a:p>
            <a:r>
              <a:rPr lang="en-US" altLang="zh-CN" sz="1800" dirty="0"/>
              <a:t>(</a:t>
            </a:r>
            <a:r>
              <a:rPr lang="en-US" altLang="zh-CN" sz="1800" b="1" dirty="0"/>
              <a:t>Eq. 7</a:t>
            </a:r>
            <a:r>
              <a:rPr lang="en-US" altLang="zh-CN" sz="1800" dirty="0"/>
              <a:t>)</a:t>
            </a:r>
            <a:endParaRPr lang="zh-CN" altLang="en-US" sz="1800" dirty="0"/>
          </a:p>
        </p:txBody>
      </p:sp>
    </p:spTree>
    <p:extLst>
      <p:ext uri="{BB962C8B-B14F-4D97-AF65-F5344CB8AC3E}">
        <p14:creationId xmlns:p14="http://schemas.microsoft.com/office/powerpoint/2010/main" val="4209434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19" name="文本框 1">
            <a:extLst>
              <a:ext uri="{FF2B5EF4-FFF2-40B4-BE49-F238E27FC236}">
                <a16:creationId xmlns:a16="http://schemas.microsoft.com/office/drawing/2014/main" id="{DFF6878A-AA17-4852-938E-4F80DE21DAF7}"/>
              </a:ext>
            </a:extLst>
          </p:cNvPr>
          <p:cNvSpPr txBox="1"/>
          <p:nvPr/>
        </p:nvSpPr>
        <p:spPr>
          <a:xfrm>
            <a:off x="947927" y="883911"/>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22</a:t>
            </a:r>
            <a:r>
              <a:rPr lang="en-US" altLang="zh-CN" dirty="0"/>
              <a:t>: KKT conditions for convex optimization problems</a:t>
            </a:r>
            <a:endParaRPr lang="zh-CN" altLang="en-US" dirty="0"/>
          </a:p>
        </p:txBody>
      </p:sp>
      <p:sp>
        <p:nvSpPr>
          <p:cNvPr id="20" name="文本框 5">
            <a:extLst>
              <a:ext uri="{FF2B5EF4-FFF2-40B4-BE49-F238E27FC236}">
                <a16:creationId xmlns:a16="http://schemas.microsoft.com/office/drawing/2014/main" id="{5DB5A0DF-A3D0-4A74-A091-84F20A372F23}"/>
              </a:ext>
            </a:extLst>
          </p:cNvPr>
          <p:cNvSpPr txBox="1"/>
          <p:nvPr/>
        </p:nvSpPr>
        <p:spPr>
          <a:xfrm>
            <a:off x="947926" y="1473980"/>
            <a:ext cx="10475250" cy="1323439"/>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sz="2000" dirty="0"/>
              <a:t>Suppose the primal problem is convex, i.e., </a:t>
            </a:r>
            <a:r>
              <a:rPr lang="en-US" altLang="zh-CN" sz="2000" i="1" dirty="0"/>
              <a:t>f</a:t>
            </a:r>
            <a:r>
              <a:rPr lang="en-US" altLang="zh-CN" sz="2000" baseline="-25000" dirty="0"/>
              <a:t>0</a:t>
            </a:r>
            <a:r>
              <a:rPr lang="en-US" altLang="zh-CN" sz="2000" dirty="0"/>
              <a:t>, </a:t>
            </a:r>
            <a:r>
              <a:rPr lang="en-US" altLang="zh-CN" sz="2000" i="1" dirty="0"/>
              <a:t>f</a:t>
            </a:r>
            <a:r>
              <a:rPr lang="en-US" altLang="zh-CN" sz="2000" baseline="-25000" dirty="0"/>
              <a:t>1</a:t>
            </a:r>
            <a:r>
              <a:rPr lang="en-US" altLang="zh-CN" sz="2000" dirty="0"/>
              <a:t>, </a:t>
            </a:r>
            <a:r>
              <a:rPr lang="en-US" altLang="zh-CN" sz="2000" i="1" dirty="0"/>
              <a:t>f</a:t>
            </a:r>
            <a:r>
              <a:rPr lang="en-US" altLang="zh-CN" sz="2000" baseline="-25000" dirty="0"/>
              <a:t>2</a:t>
            </a:r>
            <a:r>
              <a:rPr lang="en-US" altLang="zh-CN" sz="2000" dirty="0"/>
              <a:t>, …, </a:t>
            </a:r>
            <a:r>
              <a:rPr lang="en-US" altLang="zh-CN" sz="2000" i="1" dirty="0" err="1"/>
              <a:t>f</a:t>
            </a:r>
            <a:r>
              <a:rPr lang="en-US" altLang="zh-CN" sz="2000" i="1" baseline="-25000" dirty="0" err="1"/>
              <a:t>m</a:t>
            </a:r>
            <a:r>
              <a:rPr lang="en-US" altLang="zh-CN" sz="2000" dirty="0"/>
              <a:t> are convex and </a:t>
            </a:r>
            <a:r>
              <a:rPr lang="en-US" altLang="zh-CN" sz="2000" i="1" dirty="0"/>
              <a:t>h</a:t>
            </a:r>
            <a:r>
              <a:rPr lang="en-US" altLang="zh-CN" sz="2000" baseline="-25000" dirty="0"/>
              <a:t>1</a:t>
            </a:r>
            <a:r>
              <a:rPr lang="en-US" altLang="zh-CN" sz="2000" dirty="0"/>
              <a:t>, </a:t>
            </a:r>
            <a:r>
              <a:rPr lang="en-US" altLang="zh-CN" sz="2000" i="1" dirty="0"/>
              <a:t>h</a:t>
            </a:r>
            <a:r>
              <a:rPr lang="en-US" altLang="zh-CN" sz="2000" baseline="-25000" dirty="0"/>
              <a:t>2</a:t>
            </a:r>
            <a:r>
              <a:rPr lang="en-US" altLang="zh-CN" sz="2000" dirty="0"/>
              <a:t>, …, </a:t>
            </a:r>
            <a:r>
              <a:rPr lang="en-US" altLang="zh-CN" sz="2000" i="1" dirty="0"/>
              <a:t>h</a:t>
            </a:r>
            <a:r>
              <a:rPr lang="en-US" altLang="zh-CN" sz="2000" i="1" baseline="-25000" dirty="0"/>
              <a:t>p</a:t>
            </a:r>
            <a:r>
              <a:rPr lang="en-US" altLang="zh-CN" sz="2000" dirty="0"/>
              <a:t>                       are affine, all its constraint functions are differentiable, and the problem satisfies Slater conditions. Then, </a:t>
            </a:r>
            <a:r>
              <a:rPr lang="en-US" altLang="zh-CN" sz="2000" b="1" dirty="0"/>
              <a:t>x</a:t>
            </a:r>
            <a:r>
              <a:rPr lang="en-US" altLang="zh-CN" sz="2000" baseline="-25000" dirty="0"/>
              <a:t>0</a:t>
            </a:r>
            <a:r>
              <a:rPr lang="en-US" altLang="zh-CN" sz="2000" dirty="0"/>
              <a:t> and          are primal optimal and dual optimal, respectively, if and only if they satisfy KKT conditions,</a:t>
            </a:r>
          </a:p>
        </p:txBody>
      </p:sp>
      <p:sp>
        <p:nvSpPr>
          <p:cNvPr id="21" name="矩形 20">
            <a:extLst>
              <a:ext uri="{FF2B5EF4-FFF2-40B4-BE49-F238E27FC236}">
                <a16:creationId xmlns:a16="http://schemas.microsoft.com/office/drawing/2014/main" id="{844659C6-D9FF-4B3C-9A36-C67F17106B19}"/>
              </a:ext>
            </a:extLst>
          </p:cNvPr>
          <p:cNvSpPr/>
          <p:nvPr/>
        </p:nvSpPr>
        <p:spPr bwMode="auto">
          <a:xfrm>
            <a:off x="819912" y="883911"/>
            <a:ext cx="10666954" cy="3727414"/>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4" name="对象 3">
            <a:extLst>
              <a:ext uri="{FF2B5EF4-FFF2-40B4-BE49-F238E27FC236}">
                <a16:creationId xmlns:a16="http://schemas.microsoft.com/office/drawing/2014/main" id="{4591E40D-3FF8-49B2-BB22-751171A94148}"/>
              </a:ext>
            </a:extLst>
          </p:cNvPr>
          <p:cNvGraphicFramePr>
            <a:graphicFrameLocks noChangeAspect="1"/>
          </p:cNvGraphicFramePr>
          <p:nvPr>
            <p:extLst>
              <p:ext uri="{D42A27DB-BD31-4B8C-83A1-F6EECF244321}">
                <p14:modId xmlns:p14="http://schemas.microsoft.com/office/powerpoint/2010/main" val="29070565"/>
              </p:ext>
            </p:extLst>
          </p:nvPr>
        </p:nvGraphicFramePr>
        <p:xfrm>
          <a:off x="2862419" y="2676635"/>
          <a:ext cx="5290780" cy="1934689"/>
        </p:xfrm>
        <a:graphic>
          <a:graphicData uri="http://schemas.openxmlformats.org/presentationml/2006/ole">
            <mc:AlternateContent xmlns:mc="http://schemas.openxmlformats.org/markup-compatibility/2006">
              <mc:Choice xmlns:v="urn:schemas-microsoft-com:vml" Requires="v">
                <p:oleObj spid="_x0000_s103832" name="Equation" r:id="rId3" imgW="3225800" imgH="1219200" progId="Equation.DSMT4">
                  <p:embed/>
                </p:oleObj>
              </mc:Choice>
              <mc:Fallback>
                <p:oleObj name="Equation" r:id="rId3" imgW="3225800" imgH="1219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2419" y="2676635"/>
                        <a:ext cx="5290780" cy="1934689"/>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F2B4DED6-6501-4889-AD8F-61EF3F292D05}"/>
              </a:ext>
            </a:extLst>
          </p:cNvPr>
          <p:cNvGraphicFramePr>
            <a:graphicFrameLocks noChangeAspect="1"/>
          </p:cNvGraphicFramePr>
          <p:nvPr>
            <p:extLst>
              <p:ext uri="{D42A27DB-BD31-4B8C-83A1-F6EECF244321}">
                <p14:modId xmlns:p14="http://schemas.microsoft.com/office/powerpoint/2010/main" val="799628737"/>
              </p:ext>
            </p:extLst>
          </p:nvPr>
        </p:nvGraphicFramePr>
        <p:xfrm>
          <a:off x="2365421" y="2162645"/>
          <a:ext cx="664947" cy="321476"/>
        </p:xfrm>
        <a:graphic>
          <a:graphicData uri="http://schemas.openxmlformats.org/presentationml/2006/ole">
            <mc:AlternateContent xmlns:mc="http://schemas.openxmlformats.org/markup-compatibility/2006">
              <mc:Choice xmlns:v="urn:schemas-microsoft-com:vml" Requires="v">
                <p:oleObj spid="_x0000_s103833" name="Equation" r:id="rId5" imgW="444240" imgH="215640" progId="Equation.DSMT4">
                  <p:embed/>
                </p:oleObj>
              </mc:Choice>
              <mc:Fallback>
                <p:oleObj name="Equation" r:id="rId5" imgW="444240" imgH="215640" progId="Equation.DSMT4">
                  <p:embed/>
                  <p:pic>
                    <p:nvPicPr>
                      <p:cNvPr id="26" name="对象 25">
                        <a:extLst>
                          <a:ext uri="{FF2B5EF4-FFF2-40B4-BE49-F238E27FC236}">
                            <a16:creationId xmlns:a16="http://schemas.microsoft.com/office/drawing/2014/main" id="{D2E870BA-0514-4B00-9B0A-78E3A33CD1A6}"/>
                          </a:ext>
                        </a:extLst>
                      </p:cNvPr>
                      <p:cNvPicPr>
                        <a:picLocks noChangeAspect="1" noChangeArrowheads="1"/>
                      </p:cNvPicPr>
                      <p:nvPr/>
                    </p:nvPicPr>
                    <p:blipFill>
                      <a:blip r:embed="rId6"/>
                      <a:srcRect/>
                      <a:stretch>
                        <a:fillRect/>
                      </a:stretch>
                    </p:blipFill>
                    <p:spPr bwMode="auto">
                      <a:xfrm>
                        <a:off x="2365421" y="2162645"/>
                        <a:ext cx="664947" cy="321476"/>
                      </a:xfrm>
                      <a:prstGeom prst="rect">
                        <a:avLst/>
                      </a:prstGeom>
                      <a:noFill/>
                    </p:spPr>
                  </p:pic>
                </p:oleObj>
              </mc:Fallback>
            </mc:AlternateContent>
          </a:graphicData>
        </a:graphic>
      </p:graphicFrame>
    </p:spTree>
    <p:extLst>
      <p:ext uri="{BB962C8B-B14F-4D97-AF65-F5344CB8AC3E}">
        <p14:creationId xmlns:p14="http://schemas.microsoft.com/office/powerpoint/2010/main" val="379542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819912" y="1666560"/>
            <a:ext cx="10683459" cy="3460960"/>
          </a:xfrm>
          <a:prstGeom prst="rect">
            <a:avLst/>
          </a:prstGeom>
          <a:ln>
            <a:solidFill>
              <a:srgbClr val="002060"/>
            </a:solidFill>
          </a:ln>
        </p:spPr>
      </p:pic>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19" name="文本框 1">
            <a:extLst>
              <a:ext uri="{FF2B5EF4-FFF2-40B4-BE49-F238E27FC236}">
                <a16:creationId xmlns:a16="http://schemas.microsoft.com/office/drawing/2014/main" id="{DFF6878A-AA17-4852-938E-4F80DE21DAF7}"/>
              </a:ext>
            </a:extLst>
          </p:cNvPr>
          <p:cNvSpPr txBox="1"/>
          <p:nvPr/>
        </p:nvSpPr>
        <p:spPr>
          <a:xfrm>
            <a:off x="947927" y="883911"/>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22</a:t>
            </a:r>
            <a:r>
              <a:rPr lang="en-US" altLang="zh-CN" dirty="0"/>
              <a:t>: KKT conditions for convex optimization problems</a:t>
            </a:r>
            <a:endParaRPr lang="zh-CN" altLang="en-US" dirty="0"/>
          </a:p>
        </p:txBody>
      </p:sp>
      <p:sp>
        <p:nvSpPr>
          <p:cNvPr id="21" name="矩形 20">
            <a:extLst>
              <a:ext uri="{FF2B5EF4-FFF2-40B4-BE49-F238E27FC236}">
                <a16:creationId xmlns:a16="http://schemas.microsoft.com/office/drawing/2014/main" id="{844659C6-D9FF-4B3C-9A36-C67F17106B19}"/>
              </a:ext>
            </a:extLst>
          </p:cNvPr>
          <p:cNvSpPr/>
          <p:nvPr/>
        </p:nvSpPr>
        <p:spPr bwMode="auto">
          <a:xfrm>
            <a:off x="819912" y="883910"/>
            <a:ext cx="10666954" cy="491565"/>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8" name="矩形 7">
            <a:extLst>
              <a:ext uri="{FF2B5EF4-FFF2-40B4-BE49-F238E27FC236}">
                <a16:creationId xmlns:a16="http://schemas.microsoft.com/office/drawing/2014/main" id="{10D2AA0D-3995-4151-9CE9-076FA8FB6BB7}"/>
              </a:ext>
            </a:extLst>
          </p:cNvPr>
          <p:cNvSpPr/>
          <p:nvPr/>
        </p:nvSpPr>
        <p:spPr bwMode="auto">
          <a:xfrm>
            <a:off x="9422599" y="3918645"/>
            <a:ext cx="1111662" cy="38732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800" dirty="0"/>
              <a:t>Prop</a:t>
            </a:r>
            <a:r>
              <a:rPr kumimoji="0" lang="en-US" altLang="zh-CN" sz="1800" b="0" i="0" u="none" strike="noStrike" cap="none" normalizeH="0" baseline="0" dirty="0">
                <a:ln>
                  <a:noFill/>
                </a:ln>
                <a:solidFill>
                  <a:schemeClr val="tx1"/>
                </a:solidFill>
                <a:effectLst/>
              </a:rPr>
              <a:t>. </a:t>
            </a:r>
            <a:r>
              <a:rPr lang="en-US" altLang="zh-CN" sz="1800" dirty="0"/>
              <a:t>21</a:t>
            </a:r>
            <a:endParaRPr kumimoji="0" lang="zh-CN"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454268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74A163C-619C-49B6-B944-9078C77D4D90}"/>
              </a:ext>
            </a:extLst>
          </p:cNvPr>
          <p:cNvPicPr>
            <a:picLocks noChangeAspect="1"/>
          </p:cNvPicPr>
          <p:nvPr/>
        </p:nvPicPr>
        <p:blipFill>
          <a:blip r:embed="rId2"/>
          <a:stretch>
            <a:fillRect/>
          </a:stretch>
        </p:blipFill>
        <p:spPr>
          <a:xfrm>
            <a:off x="2811232" y="1375475"/>
            <a:ext cx="5956249" cy="5406325"/>
          </a:xfrm>
          <a:prstGeom prst="rect">
            <a:avLst/>
          </a:prstGeom>
          <a:ln>
            <a:solidFill>
              <a:srgbClr val="7030A0"/>
            </a:solidFill>
          </a:ln>
        </p:spPr>
      </p:pic>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19" name="文本框 1">
            <a:extLst>
              <a:ext uri="{FF2B5EF4-FFF2-40B4-BE49-F238E27FC236}">
                <a16:creationId xmlns:a16="http://schemas.microsoft.com/office/drawing/2014/main" id="{DFF6878A-AA17-4852-938E-4F80DE21DAF7}"/>
              </a:ext>
            </a:extLst>
          </p:cNvPr>
          <p:cNvSpPr txBox="1"/>
          <p:nvPr/>
        </p:nvSpPr>
        <p:spPr>
          <a:xfrm>
            <a:off x="947927" y="883911"/>
            <a:ext cx="1015660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22</a:t>
            </a:r>
            <a:r>
              <a:rPr lang="en-US" altLang="zh-CN" dirty="0"/>
              <a:t>: KKT conditions for convex optimization problems</a:t>
            </a:r>
            <a:endParaRPr lang="zh-CN" altLang="en-US" dirty="0"/>
          </a:p>
        </p:txBody>
      </p:sp>
      <p:sp>
        <p:nvSpPr>
          <p:cNvPr id="21" name="矩形 20">
            <a:extLst>
              <a:ext uri="{FF2B5EF4-FFF2-40B4-BE49-F238E27FC236}">
                <a16:creationId xmlns:a16="http://schemas.microsoft.com/office/drawing/2014/main" id="{844659C6-D9FF-4B3C-9A36-C67F17106B19}"/>
              </a:ext>
            </a:extLst>
          </p:cNvPr>
          <p:cNvSpPr/>
          <p:nvPr/>
        </p:nvSpPr>
        <p:spPr bwMode="auto">
          <a:xfrm>
            <a:off x="819912" y="883910"/>
            <a:ext cx="10666954" cy="491565"/>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8" name="矩形 7">
            <a:extLst>
              <a:ext uri="{FF2B5EF4-FFF2-40B4-BE49-F238E27FC236}">
                <a16:creationId xmlns:a16="http://schemas.microsoft.com/office/drawing/2014/main" id="{10D2AA0D-3995-4151-9CE9-076FA8FB6BB7}"/>
              </a:ext>
            </a:extLst>
          </p:cNvPr>
          <p:cNvSpPr/>
          <p:nvPr/>
        </p:nvSpPr>
        <p:spPr bwMode="auto">
          <a:xfrm>
            <a:off x="3102164" y="3827073"/>
            <a:ext cx="648000" cy="28927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100" dirty="0"/>
              <a:t>Def</a:t>
            </a:r>
            <a:r>
              <a:rPr kumimoji="0" lang="en-US" altLang="zh-CN" sz="1100" b="0" i="0" u="none" strike="noStrike" cap="none" normalizeH="0" baseline="0" dirty="0">
                <a:ln>
                  <a:noFill/>
                </a:ln>
                <a:solidFill>
                  <a:schemeClr val="tx1"/>
                </a:solidFill>
                <a:effectLst/>
              </a:rPr>
              <a:t>. 12</a:t>
            </a:r>
            <a:endParaRPr kumimoji="0" lang="zh-CN" altLang="en-US" sz="1100" b="0" i="0" u="none" strike="noStrike" cap="none" normalizeH="0" baseline="0" dirty="0">
              <a:ln>
                <a:noFill/>
              </a:ln>
              <a:solidFill>
                <a:schemeClr val="tx1"/>
              </a:solidFill>
              <a:effectLst/>
            </a:endParaRPr>
          </a:p>
        </p:txBody>
      </p:sp>
      <p:sp>
        <p:nvSpPr>
          <p:cNvPr id="9" name="矩形 8">
            <a:extLst>
              <a:ext uri="{FF2B5EF4-FFF2-40B4-BE49-F238E27FC236}">
                <a16:creationId xmlns:a16="http://schemas.microsoft.com/office/drawing/2014/main" id="{10D2AA0D-3995-4151-9CE9-076FA8FB6BB7}"/>
              </a:ext>
            </a:extLst>
          </p:cNvPr>
          <p:cNvSpPr/>
          <p:nvPr/>
        </p:nvSpPr>
        <p:spPr bwMode="auto">
          <a:xfrm>
            <a:off x="6294904" y="6114999"/>
            <a:ext cx="728123" cy="38732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sz="1100" dirty="0"/>
              <a:t>Prop</a:t>
            </a:r>
            <a:r>
              <a:rPr kumimoji="0" lang="en-US" altLang="zh-CN" sz="1100" b="0" i="0" u="none" strike="noStrike" cap="none" normalizeH="0" baseline="0" dirty="0">
                <a:ln>
                  <a:noFill/>
                </a:ln>
                <a:solidFill>
                  <a:schemeClr val="tx1"/>
                </a:solidFill>
                <a:effectLst/>
              </a:rPr>
              <a:t>. </a:t>
            </a:r>
            <a:r>
              <a:rPr lang="en-US" altLang="zh-CN" sz="1100" dirty="0"/>
              <a:t>20</a:t>
            </a:r>
            <a:endParaRPr kumimoji="0" lang="zh-CN"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93343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1">
            <a:extLst>
              <a:ext uri="{FF2B5EF4-FFF2-40B4-BE49-F238E27FC236}">
                <a16:creationId xmlns:a16="http://schemas.microsoft.com/office/drawing/2014/main" id="{F4318D8F-87FB-4B0A-B3AA-0F13A5D62BE1}"/>
              </a:ext>
            </a:extLst>
          </p:cNvPr>
          <p:cNvSpPr txBox="1"/>
          <p:nvPr/>
        </p:nvSpPr>
        <p:spPr>
          <a:xfrm>
            <a:off x="947927" y="895528"/>
            <a:ext cx="7986845"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Proposition 1</a:t>
            </a:r>
            <a:r>
              <a:rPr lang="en-US" altLang="zh-CN" dirty="0"/>
              <a:t>: </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156609"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just"/>
            <a:r>
              <a:rPr lang="en-US" altLang="zh-CN" dirty="0"/>
              <a:t>If</a:t>
            </a:r>
            <a:r>
              <a:rPr lang="en-US" altLang="zh-CN" i="1" dirty="0">
                <a:latin typeface="Euclid Math One" panose="05050601010101010101" pitchFamily="18" charset="2"/>
              </a:rPr>
              <a:t>C</a:t>
            </a:r>
            <a:r>
              <a:rPr lang="en-US" altLang="zh-CN" baseline="-25000" dirty="0">
                <a:latin typeface="Euclid Math One" panose="05050601010101010101" pitchFamily="18" charset="2"/>
              </a:rPr>
              <a:t>1</a:t>
            </a:r>
            <a:r>
              <a:rPr lang="en-US" altLang="zh-CN" i="1" dirty="0"/>
              <a:t> </a:t>
            </a:r>
            <a:r>
              <a:rPr lang="en-US" altLang="zh-CN" dirty="0"/>
              <a:t>and </a:t>
            </a:r>
            <a:r>
              <a:rPr lang="en-US" altLang="zh-CN" i="1" dirty="0">
                <a:latin typeface="Euclid Math One" panose="05050601010101010101" pitchFamily="18" charset="2"/>
              </a:rPr>
              <a:t>C</a:t>
            </a:r>
            <a:r>
              <a:rPr lang="en-US" altLang="zh-CN" baseline="-25000" dirty="0">
                <a:latin typeface="Euclid Math One" panose="05050601010101010101" pitchFamily="18" charset="2"/>
              </a:rPr>
              <a:t>2 </a:t>
            </a:r>
            <a:r>
              <a:rPr lang="en-US" altLang="zh-CN" dirty="0"/>
              <a:t>are two convex sets, their intersection              is also a convex set </a:t>
            </a: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162294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2" name="Object 5">
            <a:extLst>
              <a:ext uri="{FF2B5EF4-FFF2-40B4-BE49-F238E27FC236}">
                <a16:creationId xmlns:a16="http://schemas.microsoft.com/office/drawing/2014/main" id="{37EC45A2-4977-4770-AA1D-F0281BFEC518}"/>
              </a:ext>
            </a:extLst>
          </p:cNvPr>
          <p:cNvGraphicFramePr>
            <a:graphicFrameLocks noChangeAspect="1"/>
          </p:cNvGraphicFramePr>
          <p:nvPr>
            <p:extLst>
              <p:ext uri="{D42A27DB-BD31-4B8C-83A1-F6EECF244321}">
                <p14:modId xmlns:p14="http://schemas.microsoft.com/office/powerpoint/2010/main" val="83696411"/>
              </p:ext>
            </p:extLst>
          </p:nvPr>
        </p:nvGraphicFramePr>
        <p:xfrm>
          <a:off x="7133624" y="1518857"/>
          <a:ext cx="858838" cy="433387"/>
        </p:xfrm>
        <a:graphic>
          <a:graphicData uri="http://schemas.openxmlformats.org/presentationml/2006/ole">
            <mc:AlternateContent xmlns:mc="http://schemas.openxmlformats.org/markup-compatibility/2006">
              <mc:Choice xmlns:v="urn:schemas-microsoft-com:vml" Requires="v">
                <p:oleObj spid="_x0000_s113834" name="Equation" r:id="rId3" imgW="457200" imgH="228600" progId="Equation.DSMT4">
                  <p:embed/>
                </p:oleObj>
              </mc:Choice>
              <mc:Fallback>
                <p:oleObj name="Equation" r:id="rId3" imgW="457200" imgH="228600" progId="Equation.DSMT4">
                  <p:embed/>
                  <p:pic>
                    <p:nvPicPr>
                      <p:cNvPr id="12" name="Object 5">
                        <a:extLst>
                          <a:ext uri="{FF2B5EF4-FFF2-40B4-BE49-F238E27FC236}">
                            <a16:creationId xmlns:a16="http://schemas.microsoft.com/office/drawing/2014/main" id="{37EC45A2-4977-4770-AA1D-F0281BFEC518}"/>
                          </a:ext>
                        </a:extLst>
                      </p:cNvPr>
                      <p:cNvPicPr>
                        <a:picLocks noChangeAspect="1" noChangeArrowheads="1"/>
                      </p:cNvPicPr>
                      <p:nvPr/>
                    </p:nvPicPr>
                    <p:blipFill>
                      <a:blip r:embed="rId4"/>
                      <a:srcRect/>
                      <a:stretch>
                        <a:fillRect/>
                      </a:stretch>
                    </p:blipFill>
                    <p:spPr bwMode="auto">
                      <a:xfrm>
                        <a:off x="7133624" y="1518857"/>
                        <a:ext cx="858838" cy="433387"/>
                      </a:xfrm>
                      <a:prstGeom prst="rect">
                        <a:avLst/>
                      </a:prstGeom>
                      <a:noFill/>
                      <a:ln>
                        <a:noFill/>
                      </a:ln>
                    </p:spPr>
                  </p:pic>
                </p:oleObj>
              </mc:Fallback>
            </mc:AlternateContent>
          </a:graphicData>
        </a:graphic>
      </p:graphicFrame>
      <p:sp>
        <p:nvSpPr>
          <p:cNvPr id="16" name="六边形 15">
            <a:extLst>
              <a:ext uri="{FF2B5EF4-FFF2-40B4-BE49-F238E27FC236}">
                <a16:creationId xmlns:a16="http://schemas.microsoft.com/office/drawing/2014/main" id="{223A9EE9-7F72-42AB-91CA-EA25DFD346F9}"/>
              </a:ext>
            </a:extLst>
          </p:cNvPr>
          <p:cNvSpPr/>
          <p:nvPr/>
        </p:nvSpPr>
        <p:spPr bwMode="auto">
          <a:xfrm>
            <a:off x="3529740" y="3183071"/>
            <a:ext cx="2730040" cy="2307613"/>
          </a:xfrm>
          <a:prstGeom prst="hexagon">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2" name="椭圆 1">
            <a:extLst>
              <a:ext uri="{FF2B5EF4-FFF2-40B4-BE49-F238E27FC236}">
                <a16:creationId xmlns:a16="http://schemas.microsoft.com/office/drawing/2014/main" id="{81D4FF1D-062A-460C-AD14-3F963844D332}"/>
              </a:ext>
            </a:extLst>
          </p:cNvPr>
          <p:cNvSpPr/>
          <p:nvPr/>
        </p:nvSpPr>
        <p:spPr bwMode="auto">
          <a:xfrm>
            <a:off x="4514697" y="2837593"/>
            <a:ext cx="2823255" cy="2498682"/>
          </a:xfrm>
          <a:prstGeom prst="ellipse">
            <a:avLst/>
          </a:prstGeom>
          <a:solidFill>
            <a:schemeClr val="bg1">
              <a:lumMod val="50000"/>
              <a:alpha val="2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17" name="文本框 5">
            <a:extLst>
              <a:ext uri="{FF2B5EF4-FFF2-40B4-BE49-F238E27FC236}">
                <a16:creationId xmlns:a16="http://schemas.microsoft.com/office/drawing/2014/main" id="{F4F7807A-0AB2-43A2-8102-4C76FB168AD7}"/>
              </a:ext>
            </a:extLst>
          </p:cNvPr>
          <p:cNvSpPr txBox="1"/>
          <p:nvPr/>
        </p:nvSpPr>
        <p:spPr>
          <a:xfrm>
            <a:off x="4660473" y="5649496"/>
            <a:ext cx="2002265"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An example</a:t>
            </a:r>
          </a:p>
        </p:txBody>
      </p:sp>
      <p:graphicFrame>
        <p:nvGraphicFramePr>
          <p:cNvPr id="21" name="Object 5">
            <a:extLst>
              <a:ext uri="{FF2B5EF4-FFF2-40B4-BE49-F238E27FC236}">
                <a16:creationId xmlns:a16="http://schemas.microsoft.com/office/drawing/2014/main" id="{53CAA029-AA0A-4AA1-9121-BCA73B668719}"/>
              </a:ext>
            </a:extLst>
          </p:cNvPr>
          <p:cNvGraphicFramePr>
            <a:graphicFrameLocks noChangeAspect="1"/>
          </p:cNvGraphicFramePr>
          <p:nvPr>
            <p:extLst>
              <p:ext uri="{D42A27DB-BD31-4B8C-83A1-F6EECF244321}">
                <p14:modId xmlns:p14="http://schemas.microsoft.com/office/powerpoint/2010/main" val="1852238444"/>
              </p:ext>
            </p:extLst>
          </p:nvPr>
        </p:nvGraphicFramePr>
        <p:xfrm>
          <a:off x="4820329" y="3995926"/>
          <a:ext cx="858838" cy="433387"/>
        </p:xfrm>
        <a:graphic>
          <a:graphicData uri="http://schemas.openxmlformats.org/presentationml/2006/ole">
            <mc:AlternateContent xmlns:mc="http://schemas.openxmlformats.org/markup-compatibility/2006">
              <mc:Choice xmlns:v="urn:schemas-microsoft-com:vml" Requires="v">
                <p:oleObj spid="_x0000_s113835" name="Equation" r:id="rId5" imgW="457200" imgH="228600" progId="Equation.DSMT4">
                  <p:embed/>
                </p:oleObj>
              </mc:Choice>
              <mc:Fallback>
                <p:oleObj name="Equation" r:id="rId5" imgW="457200" imgH="228600" progId="Equation.DSMT4">
                  <p:embed/>
                  <p:pic>
                    <p:nvPicPr>
                      <p:cNvPr id="12" name="Object 5">
                        <a:extLst>
                          <a:ext uri="{FF2B5EF4-FFF2-40B4-BE49-F238E27FC236}">
                            <a16:creationId xmlns:a16="http://schemas.microsoft.com/office/drawing/2014/main" id="{37EC45A2-4977-4770-AA1D-F0281BFEC518}"/>
                          </a:ext>
                        </a:extLst>
                      </p:cNvPr>
                      <p:cNvPicPr>
                        <a:picLocks noChangeAspect="1" noChangeArrowheads="1"/>
                      </p:cNvPicPr>
                      <p:nvPr/>
                    </p:nvPicPr>
                    <p:blipFill>
                      <a:blip r:embed="rId4"/>
                      <a:srcRect/>
                      <a:stretch>
                        <a:fillRect/>
                      </a:stretch>
                    </p:blipFill>
                    <p:spPr bwMode="auto">
                      <a:xfrm>
                        <a:off x="4820329" y="3995926"/>
                        <a:ext cx="858838" cy="433387"/>
                      </a:xfrm>
                      <a:prstGeom prst="rect">
                        <a:avLst/>
                      </a:prstGeom>
                      <a:noFill/>
                      <a:ln>
                        <a:noFill/>
                      </a:ln>
                    </p:spPr>
                  </p:pic>
                </p:oleObj>
              </mc:Fallback>
            </mc:AlternateContent>
          </a:graphicData>
        </a:graphic>
      </p:graphicFrame>
      <p:graphicFrame>
        <p:nvGraphicFramePr>
          <p:cNvPr id="22" name="Object 5">
            <a:extLst>
              <a:ext uri="{FF2B5EF4-FFF2-40B4-BE49-F238E27FC236}">
                <a16:creationId xmlns:a16="http://schemas.microsoft.com/office/drawing/2014/main" id="{6EB12B3F-5ED7-4472-9600-A6A7602E04C6}"/>
              </a:ext>
            </a:extLst>
          </p:cNvPr>
          <p:cNvGraphicFramePr>
            <a:graphicFrameLocks noChangeAspect="1"/>
          </p:cNvGraphicFramePr>
          <p:nvPr>
            <p:extLst>
              <p:ext uri="{D42A27DB-BD31-4B8C-83A1-F6EECF244321}">
                <p14:modId xmlns:p14="http://schemas.microsoft.com/office/powerpoint/2010/main" val="693215426"/>
              </p:ext>
            </p:extLst>
          </p:nvPr>
        </p:nvGraphicFramePr>
        <p:xfrm>
          <a:off x="4065730" y="5056713"/>
          <a:ext cx="311150" cy="433387"/>
        </p:xfrm>
        <a:graphic>
          <a:graphicData uri="http://schemas.openxmlformats.org/presentationml/2006/ole">
            <mc:AlternateContent xmlns:mc="http://schemas.openxmlformats.org/markup-compatibility/2006">
              <mc:Choice xmlns:v="urn:schemas-microsoft-com:vml" Requires="v">
                <p:oleObj spid="_x0000_s113836" name="Equation" r:id="rId6" imgW="164880" imgH="228600" progId="Equation.DSMT4">
                  <p:embed/>
                </p:oleObj>
              </mc:Choice>
              <mc:Fallback>
                <p:oleObj name="Equation" r:id="rId6" imgW="164880" imgH="228600" progId="Equation.DSMT4">
                  <p:embed/>
                  <p:pic>
                    <p:nvPicPr>
                      <p:cNvPr id="12" name="Object 5">
                        <a:extLst>
                          <a:ext uri="{FF2B5EF4-FFF2-40B4-BE49-F238E27FC236}">
                            <a16:creationId xmlns:a16="http://schemas.microsoft.com/office/drawing/2014/main" id="{37EC45A2-4977-4770-AA1D-F0281BFEC518}"/>
                          </a:ext>
                        </a:extLst>
                      </p:cNvPr>
                      <p:cNvPicPr>
                        <a:picLocks noChangeAspect="1" noChangeArrowheads="1"/>
                      </p:cNvPicPr>
                      <p:nvPr/>
                    </p:nvPicPr>
                    <p:blipFill>
                      <a:blip r:embed="rId7"/>
                      <a:srcRect/>
                      <a:stretch>
                        <a:fillRect/>
                      </a:stretch>
                    </p:blipFill>
                    <p:spPr bwMode="auto">
                      <a:xfrm>
                        <a:off x="4065730" y="5056713"/>
                        <a:ext cx="311150" cy="433387"/>
                      </a:xfrm>
                      <a:prstGeom prst="rect">
                        <a:avLst/>
                      </a:prstGeom>
                      <a:noFill/>
                      <a:ln>
                        <a:noFill/>
                      </a:ln>
                    </p:spPr>
                  </p:pic>
                </p:oleObj>
              </mc:Fallback>
            </mc:AlternateContent>
          </a:graphicData>
        </a:graphic>
      </p:graphicFrame>
      <p:graphicFrame>
        <p:nvGraphicFramePr>
          <p:cNvPr id="23" name="Object 5">
            <a:extLst>
              <a:ext uri="{FF2B5EF4-FFF2-40B4-BE49-F238E27FC236}">
                <a16:creationId xmlns:a16="http://schemas.microsoft.com/office/drawing/2014/main" id="{0835B45D-1382-4344-8411-89284789D660}"/>
              </a:ext>
            </a:extLst>
          </p:cNvPr>
          <p:cNvGraphicFramePr>
            <a:graphicFrameLocks noChangeAspect="1"/>
          </p:cNvGraphicFramePr>
          <p:nvPr>
            <p:extLst>
              <p:ext uri="{D42A27DB-BD31-4B8C-83A1-F6EECF244321}">
                <p14:modId xmlns:p14="http://schemas.microsoft.com/office/powerpoint/2010/main" val="1670286396"/>
              </p:ext>
            </p:extLst>
          </p:nvPr>
        </p:nvGraphicFramePr>
        <p:xfrm>
          <a:off x="6327775" y="3048000"/>
          <a:ext cx="334963" cy="433388"/>
        </p:xfrm>
        <a:graphic>
          <a:graphicData uri="http://schemas.openxmlformats.org/presentationml/2006/ole">
            <mc:AlternateContent xmlns:mc="http://schemas.openxmlformats.org/markup-compatibility/2006">
              <mc:Choice xmlns:v="urn:schemas-microsoft-com:vml" Requires="v">
                <p:oleObj spid="_x0000_s113837" name="Equation" r:id="rId8" imgW="177480" imgH="228600" progId="Equation.DSMT4">
                  <p:embed/>
                </p:oleObj>
              </mc:Choice>
              <mc:Fallback>
                <p:oleObj name="Equation" r:id="rId8" imgW="177480" imgH="228600" progId="Equation.DSMT4">
                  <p:embed/>
                  <p:pic>
                    <p:nvPicPr>
                      <p:cNvPr id="22" name="Object 5">
                        <a:extLst>
                          <a:ext uri="{FF2B5EF4-FFF2-40B4-BE49-F238E27FC236}">
                            <a16:creationId xmlns:a16="http://schemas.microsoft.com/office/drawing/2014/main" id="{6EB12B3F-5ED7-4472-9600-A6A7602E04C6}"/>
                          </a:ext>
                        </a:extLst>
                      </p:cNvPr>
                      <p:cNvPicPr>
                        <a:picLocks noChangeAspect="1" noChangeArrowheads="1"/>
                      </p:cNvPicPr>
                      <p:nvPr/>
                    </p:nvPicPr>
                    <p:blipFill>
                      <a:blip r:embed="rId9"/>
                      <a:srcRect/>
                      <a:stretch>
                        <a:fillRect/>
                      </a:stretch>
                    </p:blipFill>
                    <p:spPr bwMode="auto">
                      <a:xfrm>
                        <a:off x="6327775" y="3048000"/>
                        <a:ext cx="334963" cy="433388"/>
                      </a:xfrm>
                      <a:prstGeom prst="rect">
                        <a:avLst/>
                      </a:prstGeom>
                      <a:noFill/>
                      <a:ln>
                        <a:noFill/>
                      </a:ln>
                    </p:spPr>
                  </p:pic>
                </p:oleObj>
              </mc:Fallback>
            </mc:AlternateContent>
          </a:graphicData>
        </a:graphic>
      </p:graphicFrame>
      <p:sp>
        <p:nvSpPr>
          <p:cNvPr id="13"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sets and affine sets</a:t>
            </a:r>
            <a:endParaRPr lang="zh-CN" altLang="en-US" sz="3000" kern="0" dirty="0">
              <a:ea typeface="楷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3120526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sp>
        <p:nvSpPr>
          <p:cNvPr id="19" name="文本框 1">
            <a:extLst>
              <a:ext uri="{FF2B5EF4-FFF2-40B4-BE49-F238E27FC236}">
                <a16:creationId xmlns:a16="http://schemas.microsoft.com/office/drawing/2014/main" id="{DFF6878A-AA17-4852-938E-4F80DE21DAF7}"/>
              </a:ext>
            </a:extLst>
          </p:cNvPr>
          <p:cNvSpPr txBox="1"/>
          <p:nvPr/>
        </p:nvSpPr>
        <p:spPr>
          <a:xfrm>
            <a:off x="947927" y="883911"/>
            <a:ext cx="10156608"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sz="2000" b="1" dirty="0"/>
              <a:t>Example</a:t>
            </a:r>
            <a:r>
              <a:rPr lang="en-US" altLang="zh-CN" sz="2000" dirty="0"/>
              <a:t>: Consider the following equality constrained convex quadratic program problem, </a:t>
            </a: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3192805874"/>
              </p:ext>
            </p:extLst>
          </p:nvPr>
        </p:nvGraphicFramePr>
        <p:xfrm>
          <a:off x="3914386" y="1277660"/>
          <a:ext cx="2805592" cy="977161"/>
        </p:xfrm>
        <a:graphic>
          <a:graphicData uri="http://schemas.openxmlformats.org/presentationml/2006/ole">
            <mc:AlternateContent xmlns:mc="http://schemas.openxmlformats.org/markup-compatibility/2006">
              <mc:Choice xmlns:v="urn:schemas-microsoft-com:vml" Requires="v">
                <p:oleObj spid="_x0000_s116909" name="Equation" r:id="rId3" imgW="1511300" imgH="546100" progId="Equation.DSMT4">
                  <p:embed/>
                </p:oleObj>
              </mc:Choice>
              <mc:Fallback>
                <p:oleObj name="Equation" r:id="rId3" imgW="1511300" imgH="546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386" y="1277660"/>
                        <a:ext cx="2805592" cy="977161"/>
                      </a:xfrm>
                      <a:prstGeom prst="rect">
                        <a:avLst/>
                      </a:prstGeom>
                      <a:noFill/>
                    </p:spPr>
                  </p:pic>
                </p:oleObj>
              </mc:Fallback>
            </mc:AlternateContent>
          </a:graphicData>
        </a:graphic>
      </p:graphicFrame>
      <p:sp>
        <p:nvSpPr>
          <p:cNvPr id="10" name="文本框 1">
            <a:extLst>
              <a:ext uri="{FF2B5EF4-FFF2-40B4-BE49-F238E27FC236}">
                <a16:creationId xmlns:a16="http://schemas.microsoft.com/office/drawing/2014/main" id="{DFF6878A-AA17-4852-938E-4F80DE21DAF7}"/>
              </a:ext>
            </a:extLst>
          </p:cNvPr>
          <p:cNvSpPr txBox="1"/>
          <p:nvPr/>
        </p:nvSpPr>
        <p:spPr>
          <a:xfrm>
            <a:off x="930275" y="2211594"/>
            <a:ext cx="4892555"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sz="2000" dirty="0"/>
              <a:t>where </a:t>
            </a:r>
            <a:r>
              <a:rPr lang="en-US" altLang="zh-CN" sz="2000" i="1" dirty="0"/>
              <a:t>P</a:t>
            </a:r>
            <a:r>
              <a:rPr lang="en-US" altLang="zh-CN" sz="2000" dirty="0"/>
              <a:t> is positive semidefinite</a:t>
            </a:r>
            <a:endParaRPr lang="zh-CN" altLang="en-US" sz="2000" dirty="0"/>
          </a:p>
        </p:txBody>
      </p:sp>
      <p:sp>
        <p:nvSpPr>
          <p:cNvPr id="11" name="文本框 1">
            <a:extLst>
              <a:ext uri="{FF2B5EF4-FFF2-40B4-BE49-F238E27FC236}">
                <a16:creationId xmlns:a16="http://schemas.microsoft.com/office/drawing/2014/main" id="{DFF6878A-AA17-4852-938E-4F80DE21DAF7}"/>
              </a:ext>
            </a:extLst>
          </p:cNvPr>
          <p:cNvSpPr txBox="1"/>
          <p:nvPr/>
        </p:nvSpPr>
        <p:spPr>
          <a:xfrm>
            <a:off x="947927" y="2581796"/>
            <a:ext cx="4892555"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sz="2000" dirty="0"/>
              <a:t>The </a:t>
            </a:r>
            <a:r>
              <a:rPr lang="en-US" altLang="zh-CN" sz="2000" dirty="0" err="1"/>
              <a:t>Lagrangian</a:t>
            </a:r>
            <a:r>
              <a:rPr lang="en-US" altLang="zh-CN" sz="2000" dirty="0"/>
              <a:t> is</a:t>
            </a:r>
            <a:endParaRPr lang="zh-CN" altLang="en-US" sz="2000" dirty="0"/>
          </a:p>
        </p:txBody>
      </p:sp>
      <p:graphicFrame>
        <p:nvGraphicFramePr>
          <p:cNvPr id="7" name="对象 6"/>
          <p:cNvGraphicFramePr>
            <a:graphicFrameLocks noChangeAspect="1"/>
          </p:cNvGraphicFramePr>
          <p:nvPr>
            <p:extLst>
              <p:ext uri="{D42A27DB-BD31-4B8C-83A1-F6EECF244321}">
                <p14:modId xmlns:p14="http://schemas.microsoft.com/office/powerpoint/2010/main" val="4066005619"/>
              </p:ext>
            </p:extLst>
          </p:nvPr>
        </p:nvGraphicFramePr>
        <p:xfrm>
          <a:off x="2980138" y="2509361"/>
          <a:ext cx="3791599" cy="593263"/>
        </p:xfrm>
        <a:graphic>
          <a:graphicData uri="http://schemas.openxmlformats.org/presentationml/2006/ole">
            <mc:AlternateContent xmlns:mc="http://schemas.openxmlformats.org/markup-compatibility/2006">
              <mc:Choice xmlns:v="urn:schemas-microsoft-com:vml" Requires="v">
                <p:oleObj spid="_x0000_s116910" name="Equation" r:id="rId5" imgW="2057400" imgH="342900" progId="Equation.DSMT4">
                  <p:embed/>
                </p:oleObj>
              </mc:Choice>
              <mc:Fallback>
                <p:oleObj name="Equation" r:id="rId5" imgW="2057400" imgH="3429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0138" y="2509361"/>
                        <a:ext cx="3791599" cy="593263"/>
                      </a:xfrm>
                      <a:prstGeom prst="rect">
                        <a:avLst/>
                      </a:prstGeom>
                      <a:noFill/>
                    </p:spPr>
                  </p:pic>
                </p:oleObj>
              </mc:Fallback>
            </mc:AlternateContent>
          </a:graphicData>
        </a:graphic>
      </p:graphicFrame>
      <p:sp>
        <p:nvSpPr>
          <p:cNvPr id="14" name="文本框 1">
            <a:extLst>
              <a:ext uri="{FF2B5EF4-FFF2-40B4-BE49-F238E27FC236}">
                <a16:creationId xmlns:a16="http://schemas.microsoft.com/office/drawing/2014/main" id="{DFF6878A-AA17-4852-938E-4F80DE21DAF7}"/>
              </a:ext>
            </a:extLst>
          </p:cNvPr>
          <p:cNvSpPr txBox="1"/>
          <p:nvPr/>
        </p:nvSpPr>
        <p:spPr>
          <a:xfrm>
            <a:off x="947927" y="3068987"/>
            <a:ext cx="10654601" cy="707886"/>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sz="2000" dirty="0"/>
              <a:t>Denote the optimal solution for the primal problem by </a:t>
            </a:r>
            <a:r>
              <a:rPr lang="en-US" altLang="zh-CN" sz="2000" b="1" dirty="0"/>
              <a:t>x</a:t>
            </a:r>
            <a:r>
              <a:rPr lang="en-US" altLang="zh-CN" sz="2000" baseline="30000" dirty="0"/>
              <a:t>*</a:t>
            </a:r>
            <a:r>
              <a:rPr lang="en-US" altLang="zh-CN" sz="2000" dirty="0"/>
              <a:t>, and the optimal solution for the dual problem by </a:t>
            </a:r>
            <a:endParaRPr lang="zh-CN" altLang="en-US" sz="2000" dirty="0"/>
          </a:p>
        </p:txBody>
      </p:sp>
      <p:graphicFrame>
        <p:nvGraphicFramePr>
          <p:cNvPr id="15" name="对象 14"/>
          <p:cNvGraphicFramePr>
            <a:graphicFrameLocks noChangeAspect="1"/>
          </p:cNvGraphicFramePr>
          <p:nvPr>
            <p:extLst>
              <p:ext uri="{D42A27DB-BD31-4B8C-83A1-F6EECF244321}">
                <p14:modId xmlns:p14="http://schemas.microsoft.com/office/powerpoint/2010/main" val="1962205715"/>
              </p:ext>
            </p:extLst>
          </p:nvPr>
        </p:nvGraphicFramePr>
        <p:xfrm>
          <a:off x="2251109" y="3424119"/>
          <a:ext cx="280987" cy="352425"/>
        </p:xfrm>
        <a:graphic>
          <a:graphicData uri="http://schemas.openxmlformats.org/presentationml/2006/ole">
            <mc:AlternateContent xmlns:mc="http://schemas.openxmlformats.org/markup-compatibility/2006">
              <mc:Choice xmlns:v="urn:schemas-microsoft-com:vml" Requires="v">
                <p:oleObj spid="_x0000_s116911" name="Equation" r:id="rId7" imgW="152280" imgH="203040" progId="Equation.DSMT4">
                  <p:embed/>
                </p:oleObj>
              </mc:Choice>
              <mc:Fallback>
                <p:oleObj name="Equation" r:id="rId7" imgW="152280" imgH="203040" progId="Equation.DSMT4">
                  <p:embed/>
                  <p:pic>
                    <p:nvPicPr>
                      <p:cNvPr id="0" name=""/>
                      <p:cNvPicPr>
                        <a:picLocks noChangeAspect="1" noChangeArrowheads="1"/>
                      </p:cNvPicPr>
                      <p:nvPr/>
                    </p:nvPicPr>
                    <p:blipFill>
                      <a:blip r:embed="rId8"/>
                      <a:srcRect/>
                      <a:stretch>
                        <a:fillRect/>
                      </a:stretch>
                    </p:blipFill>
                    <p:spPr bwMode="auto">
                      <a:xfrm>
                        <a:off x="2251109" y="3424119"/>
                        <a:ext cx="280987" cy="352425"/>
                      </a:xfrm>
                      <a:prstGeom prst="rect">
                        <a:avLst/>
                      </a:prstGeom>
                      <a:noFill/>
                    </p:spPr>
                  </p:pic>
                </p:oleObj>
              </mc:Fallback>
            </mc:AlternateContent>
          </a:graphicData>
        </a:graphic>
      </p:graphicFrame>
      <p:sp>
        <p:nvSpPr>
          <p:cNvPr id="16" name="文本框 1">
            <a:extLst>
              <a:ext uri="{FF2B5EF4-FFF2-40B4-BE49-F238E27FC236}">
                <a16:creationId xmlns:a16="http://schemas.microsoft.com/office/drawing/2014/main" id="{DFF6878A-AA17-4852-938E-4F80DE21DAF7}"/>
              </a:ext>
            </a:extLst>
          </p:cNvPr>
          <p:cNvSpPr txBox="1"/>
          <p:nvPr/>
        </p:nvSpPr>
        <p:spPr>
          <a:xfrm>
            <a:off x="947927" y="3777733"/>
            <a:ext cx="10654601"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sz="2000" dirty="0"/>
              <a:t>For this specific problem, the last equation in KKT conditions is,   </a:t>
            </a:r>
            <a:endParaRPr lang="zh-CN" altLang="en-US" sz="2000" dirty="0"/>
          </a:p>
        </p:txBody>
      </p:sp>
      <p:graphicFrame>
        <p:nvGraphicFramePr>
          <p:cNvPr id="13" name="对象 12"/>
          <p:cNvGraphicFramePr>
            <a:graphicFrameLocks noChangeAspect="1"/>
          </p:cNvGraphicFramePr>
          <p:nvPr>
            <p:extLst>
              <p:ext uri="{D42A27DB-BD31-4B8C-83A1-F6EECF244321}">
                <p14:modId xmlns:p14="http://schemas.microsoft.com/office/powerpoint/2010/main" val="3546581240"/>
              </p:ext>
            </p:extLst>
          </p:nvPr>
        </p:nvGraphicFramePr>
        <p:xfrm>
          <a:off x="7755482" y="3760232"/>
          <a:ext cx="3349053" cy="434863"/>
        </p:xfrm>
        <a:graphic>
          <a:graphicData uri="http://schemas.openxmlformats.org/presentationml/2006/ole">
            <mc:AlternateContent xmlns:mc="http://schemas.openxmlformats.org/markup-compatibility/2006">
              <mc:Choice xmlns:v="urn:schemas-microsoft-com:vml" Requires="v">
                <p:oleObj spid="_x0000_s116912" name="Equation" r:id="rId9" imgW="1765080" imgH="241200" progId="Equation.DSMT4">
                  <p:embed/>
                </p:oleObj>
              </mc:Choice>
              <mc:Fallback>
                <p:oleObj name="Equation" r:id="rId9" imgW="1765080" imgH="241200" progId="Equation.DSMT4">
                  <p:embed/>
                  <p:pic>
                    <p:nvPicPr>
                      <p:cNvPr id="0" name="Object 11"/>
                      <p:cNvPicPr>
                        <a:picLocks noChangeAspect="1" noChangeArrowheads="1"/>
                      </p:cNvPicPr>
                      <p:nvPr/>
                    </p:nvPicPr>
                    <p:blipFill>
                      <a:blip r:embed="rId10"/>
                      <a:srcRect/>
                      <a:stretch>
                        <a:fillRect/>
                      </a:stretch>
                    </p:blipFill>
                    <p:spPr bwMode="auto">
                      <a:xfrm>
                        <a:off x="7755482" y="3760232"/>
                        <a:ext cx="3349053" cy="434863"/>
                      </a:xfrm>
                      <a:prstGeom prst="rect">
                        <a:avLst/>
                      </a:prstGeom>
                      <a:noFill/>
                    </p:spPr>
                  </p:pic>
                </p:oleObj>
              </mc:Fallback>
            </mc:AlternateContent>
          </a:graphicData>
        </a:graphic>
      </p:graphicFrame>
      <p:sp>
        <p:nvSpPr>
          <p:cNvPr id="20" name="文本框 1">
            <a:extLst>
              <a:ext uri="{FF2B5EF4-FFF2-40B4-BE49-F238E27FC236}">
                <a16:creationId xmlns:a16="http://schemas.microsoft.com/office/drawing/2014/main" id="{DFF6878A-AA17-4852-938E-4F80DE21DAF7}"/>
              </a:ext>
            </a:extLst>
          </p:cNvPr>
          <p:cNvSpPr txBox="1"/>
          <p:nvPr/>
        </p:nvSpPr>
        <p:spPr>
          <a:xfrm>
            <a:off x="945055" y="4257937"/>
            <a:ext cx="10654601"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sz="2000" dirty="0"/>
              <a:t>For this specific problem, the 2nd equation in KKT conditions is,   </a:t>
            </a:r>
            <a:endParaRPr lang="zh-CN" altLang="en-US" sz="2000" dirty="0"/>
          </a:p>
        </p:txBody>
      </p:sp>
      <p:graphicFrame>
        <p:nvGraphicFramePr>
          <p:cNvPr id="22" name="对象 21"/>
          <p:cNvGraphicFramePr>
            <a:graphicFrameLocks noChangeAspect="1"/>
          </p:cNvGraphicFramePr>
          <p:nvPr>
            <p:extLst>
              <p:ext uri="{D42A27DB-BD31-4B8C-83A1-F6EECF244321}">
                <p14:modId xmlns:p14="http://schemas.microsoft.com/office/powerpoint/2010/main" val="2409316130"/>
              </p:ext>
            </p:extLst>
          </p:nvPr>
        </p:nvGraphicFramePr>
        <p:xfrm>
          <a:off x="7837249" y="4280111"/>
          <a:ext cx="866775" cy="320675"/>
        </p:xfrm>
        <a:graphic>
          <a:graphicData uri="http://schemas.openxmlformats.org/presentationml/2006/ole">
            <mc:AlternateContent xmlns:mc="http://schemas.openxmlformats.org/markup-compatibility/2006">
              <mc:Choice xmlns:v="urn:schemas-microsoft-com:vml" Requires="v">
                <p:oleObj spid="_x0000_s116913" name="Equation" r:id="rId11" imgW="457200" imgH="177480" progId="Equation.DSMT4">
                  <p:embed/>
                </p:oleObj>
              </mc:Choice>
              <mc:Fallback>
                <p:oleObj name="Equation" r:id="rId11" imgW="457200" imgH="177480" progId="Equation.DSMT4">
                  <p:embed/>
                  <p:pic>
                    <p:nvPicPr>
                      <p:cNvPr id="0" name=""/>
                      <p:cNvPicPr>
                        <a:picLocks noChangeAspect="1" noChangeArrowheads="1"/>
                      </p:cNvPicPr>
                      <p:nvPr/>
                    </p:nvPicPr>
                    <p:blipFill>
                      <a:blip r:embed="rId12"/>
                      <a:srcRect/>
                      <a:stretch>
                        <a:fillRect/>
                      </a:stretch>
                    </p:blipFill>
                    <p:spPr bwMode="auto">
                      <a:xfrm>
                        <a:off x="7837249" y="4280111"/>
                        <a:ext cx="866775" cy="320675"/>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688545055"/>
              </p:ext>
            </p:extLst>
          </p:nvPr>
        </p:nvGraphicFramePr>
        <p:xfrm>
          <a:off x="4748585" y="4742924"/>
          <a:ext cx="2183794" cy="880721"/>
        </p:xfrm>
        <a:graphic>
          <a:graphicData uri="http://schemas.openxmlformats.org/presentationml/2006/ole">
            <mc:AlternateContent xmlns:mc="http://schemas.openxmlformats.org/markup-compatibility/2006">
              <mc:Choice xmlns:v="urn:schemas-microsoft-com:vml" Requires="v">
                <p:oleObj spid="_x0000_s116914" name="Equation" r:id="rId13" imgW="1054100" imgH="444500" progId="Equation.DSMT4">
                  <p:embed/>
                </p:oleObj>
              </mc:Choice>
              <mc:Fallback>
                <p:oleObj name="Equation" r:id="rId13" imgW="1054100" imgH="44450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48585" y="4742924"/>
                        <a:ext cx="2183794" cy="880721"/>
                      </a:xfrm>
                      <a:prstGeom prst="rect">
                        <a:avLst/>
                      </a:prstGeom>
                      <a:noFill/>
                    </p:spPr>
                  </p:pic>
                </p:oleObj>
              </mc:Fallback>
            </mc:AlternateContent>
          </a:graphicData>
        </a:graphic>
      </p:graphicFrame>
      <p:sp>
        <p:nvSpPr>
          <p:cNvPr id="23" name="右大括号 22"/>
          <p:cNvSpPr/>
          <p:nvPr/>
        </p:nvSpPr>
        <p:spPr bwMode="auto">
          <a:xfrm>
            <a:off x="11114843" y="3719430"/>
            <a:ext cx="159798" cy="84055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cxnSp>
        <p:nvCxnSpPr>
          <p:cNvPr id="25" name="曲线连接符 24"/>
          <p:cNvCxnSpPr>
            <a:stCxn id="23" idx="1"/>
            <a:endCxn id="18" idx="3"/>
          </p:cNvCxnSpPr>
          <p:nvPr/>
        </p:nvCxnSpPr>
        <p:spPr bwMode="auto">
          <a:xfrm rot="10800000" flipV="1">
            <a:off x="6932379" y="4139706"/>
            <a:ext cx="4342262" cy="1043577"/>
          </a:xfrm>
          <a:prstGeom prst="curvedConnector3">
            <a:avLst>
              <a:gd name="adj1" fmla="val -737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文本框 1">
            <a:extLst>
              <a:ext uri="{FF2B5EF4-FFF2-40B4-BE49-F238E27FC236}">
                <a16:creationId xmlns:a16="http://schemas.microsoft.com/office/drawing/2014/main" id="{DFF6878A-AA17-4852-938E-4F80DE21DAF7}"/>
              </a:ext>
            </a:extLst>
          </p:cNvPr>
          <p:cNvSpPr txBox="1"/>
          <p:nvPr/>
        </p:nvSpPr>
        <p:spPr>
          <a:xfrm>
            <a:off x="947927" y="5723034"/>
            <a:ext cx="11135216" cy="400110"/>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sz="2000" dirty="0"/>
              <a:t>By solving the above linear equation system, we can get both the primal optimal and dual optimal solutions</a:t>
            </a:r>
            <a:endParaRPr lang="zh-CN" altLang="en-US" sz="2000" dirty="0"/>
          </a:p>
        </p:txBody>
      </p:sp>
    </p:spTree>
    <p:extLst>
      <p:ext uri="{BB962C8B-B14F-4D97-AF65-F5344CB8AC3E}">
        <p14:creationId xmlns:p14="http://schemas.microsoft.com/office/powerpoint/2010/main" val="1707964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Duality</a:t>
            </a:r>
            <a:endParaRPr lang="zh-CN" altLang="en-US" sz="3000" kern="0" dirty="0">
              <a:ea typeface="楷体" panose="02010609060101010101" pitchFamily="49" charset="-122"/>
              <a:cs typeface="Calibri" panose="020F0502020204030204" pitchFamily="34" charset="0"/>
            </a:endParaRPr>
          </a:p>
        </p:txBody>
      </p:sp>
      <p:pic>
        <p:nvPicPr>
          <p:cNvPr id="3" name="图片 2"/>
          <p:cNvPicPr>
            <a:picLocks noChangeAspect="1"/>
          </p:cNvPicPr>
          <p:nvPr/>
        </p:nvPicPr>
        <p:blipFill>
          <a:blip r:embed="rId2"/>
          <a:stretch>
            <a:fillRect/>
          </a:stretch>
        </p:blipFill>
        <p:spPr>
          <a:xfrm>
            <a:off x="2830526" y="969631"/>
            <a:ext cx="1593966" cy="2240098"/>
          </a:xfrm>
          <a:prstGeom prst="rect">
            <a:avLst/>
          </a:prstGeom>
        </p:spPr>
      </p:pic>
      <p:pic>
        <p:nvPicPr>
          <p:cNvPr id="4" name="图片 3"/>
          <p:cNvPicPr>
            <a:picLocks noChangeAspect="1"/>
          </p:cNvPicPr>
          <p:nvPr/>
        </p:nvPicPr>
        <p:blipFill>
          <a:blip r:embed="rId3"/>
          <a:stretch>
            <a:fillRect/>
          </a:stretch>
        </p:blipFill>
        <p:spPr>
          <a:xfrm>
            <a:off x="5278745" y="969631"/>
            <a:ext cx="1565175" cy="2240098"/>
          </a:xfrm>
          <a:prstGeom prst="rect">
            <a:avLst/>
          </a:prstGeom>
        </p:spPr>
      </p:pic>
      <p:pic>
        <p:nvPicPr>
          <p:cNvPr id="5" name="图片 4"/>
          <p:cNvPicPr>
            <a:picLocks noChangeAspect="1"/>
          </p:cNvPicPr>
          <p:nvPr/>
        </p:nvPicPr>
        <p:blipFill>
          <a:blip r:embed="rId4"/>
          <a:stretch>
            <a:fillRect/>
          </a:stretch>
        </p:blipFill>
        <p:spPr>
          <a:xfrm>
            <a:off x="7540445" y="945680"/>
            <a:ext cx="1832400" cy="2264049"/>
          </a:xfrm>
          <a:prstGeom prst="rect">
            <a:avLst/>
          </a:prstGeom>
        </p:spPr>
      </p:pic>
      <p:sp>
        <p:nvSpPr>
          <p:cNvPr id="7" name="矩形 6"/>
          <p:cNvSpPr/>
          <p:nvPr/>
        </p:nvSpPr>
        <p:spPr>
          <a:xfrm>
            <a:off x="390248" y="3632894"/>
            <a:ext cx="11329002" cy="2585323"/>
          </a:xfrm>
          <a:prstGeom prst="rect">
            <a:avLst/>
          </a:prstGeom>
        </p:spPr>
        <p:txBody>
          <a:bodyPr wrap="square">
            <a:spAutoFit/>
          </a:bodyPr>
          <a:lstStyle/>
          <a:p>
            <a:pPr marL="342900" indent="-342900" algn="just">
              <a:buAutoNum type="alphaLcParenBoth"/>
            </a:pPr>
            <a:r>
              <a:rPr lang="en-US" altLang="zh-CN" sz="1800" dirty="0"/>
              <a:t>William </a:t>
            </a:r>
            <a:r>
              <a:rPr lang="en-US" altLang="zh-CN" sz="1800" dirty="0" err="1"/>
              <a:t>Karush</a:t>
            </a:r>
            <a:r>
              <a:rPr lang="en-US" altLang="zh-CN" sz="1800" dirty="0"/>
              <a:t> (March 1, 1917 to February 22, 1997), a mathematics professor at Northridge, California State University; In his master's thesis, he first proposed the necessary conditions for the optimal solution of inequality constrained problems</a:t>
            </a:r>
          </a:p>
          <a:p>
            <a:pPr marL="342900" indent="-342900" algn="just">
              <a:buAutoNum type="alphaLcParenBoth"/>
            </a:pPr>
            <a:r>
              <a:rPr lang="en-US" altLang="zh-CN" sz="1800" dirty="0"/>
              <a:t>Harold W. Kuhn (July 29, 1925 to July 2, 2014), an American mathematician at Princeton University, won the 1980 von Neumann Theory Award together with David Gale and Albert William Tucker; He acted as a math consultant in the movie “Beautiful Mind”, which was adapted from Nash’s life in 2001</a:t>
            </a:r>
          </a:p>
          <a:p>
            <a:pPr marL="342900" indent="-342900" algn="just">
              <a:buAutoNum type="alphaLcParenBoth"/>
            </a:pPr>
            <a:r>
              <a:rPr lang="en-US" altLang="zh-CN" sz="1800" dirty="0"/>
              <a:t>Albert William Tucker (November 28, 1905 to January 25, 1995), a Canadian mathematician, has made important contributions to topology, game theory and nonlinear programming; He had been a professor at Princeton University in 1933 and retired in 1974</a:t>
            </a:r>
            <a:endParaRPr lang="zh-CN" altLang="en-US" sz="1800" dirty="0"/>
          </a:p>
        </p:txBody>
      </p:sp>
      <p:sp>
        <p:nvSpPr>
          <p:cNvPr id="12" name="矩形 11"/>
          <p:cNvSpPr/>
          <p:nvPr/>
        </p:nvSpPr>
        <p:spPr>
          <a:xfrm>
            <a:off x="3427353" y="3209729"/>
            <a:ext cx="6201838" cy="369332"/>
          </a:xfrm>
          <a:prstGeom prst="rect">
            <a:avLst/>
          </a:prstGeom>
        </p:spPr>
        <p:txBody>
          <a:bodyPr wrap="square">
            <a:spAutoFit/>
          </a:bodyPr>
          <a:lstStyle/>
          <a:p>
            <a:pPr marL="342900" indent="-342900">
              <a:buAutoNum type="alphaLcParenBoth"/>
            </a:pPr>
            <a:r>
              <a:rPr lang="en-US" altLang="zh-CN" sz="1800" dirty="0"/>
              <a:t>                                    (b)                                      (c)</a:t>
            </a:r>
            <a:endParaRPr lang="zh-CN" altLang="en-US" sz="1800" dirty="0"/>
          </a:p>
        </p:txBody>
      </p:sp>
    </p:spTree>
    <p:extLst>
      <p:ext uri="{BB962C8B-B14F-4D97-AF65-F5344CB8AC3E}">
        <p14:creationId xmlns:p14="http://schemas.microsoft.com/office/powerpoint/2010/main" val="3534601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âq and a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5111" y="2057400"/>
            <a:ext cx="41148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25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sets and affine sets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8" y="895528"/>
            <a:ext cx="3092385"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2</a:t>
            </a:r>
            <a:r>
              <a:rPr lang="en-US" altLang="zh-CN" dirty="0"/>
              <a:t>: Affine set</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7" y="1485597"/>
            <a:ext cx="9439812"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A set </a:t>
            </a:r>
            <a:r>
              <a:rPr lang="en-US" altLang="zh-CN" i="1" dirty="0">
                <a:latin typeface="Euclid Math One" panose="05050601010101010101" pitchFamily="18" charset="2"/>
              </a:rPr>
              <a:t>C</a:t>
            </a:r>
            <a:r>
              <a:rPr lang="en-US" altLang="zh-CN" i="1" dirty="0"/>
              <a:t> </a:t>
            </a:r>
            <a:r>
              <a:rPr lang="en-US" altLang="zh-CN" dirty="0"/>
              <a:t>is an </a:t>
            </a:r>
            <a:r>
              <a:rPr lang="en-US" altLang="zh-CN" b="1" dirty="0">
                <a:solidFill>
                  <a:srgbClr val="C00000"/>
                </a:solidFill>
              </a:rPr>
              <a:t>affine set</a:t>
            </a:r>
            <a:r>
              <a:rPr lang="en-US" altLang="zh-CN" dirty="0"/>
              <a:t>, if and only if                                       ,</a:t>
            </a:r>
            <a:r>
              <a:rPr lang="zh-CN" altLang="en-US" dirty="0"/>
              <a:t> </a:t>
            </a:r>
            <a:r>
              <a:rPr lang="en-US" altLang="zh-CN" dirty="0"/>
              <a:t>we</a:t>
            </a:r>
            <a:r>
              <a:rPr lang="zh-CN" altLang="en-US" dirty="0"/>
              <a:t> </a:t>
            </a:r>
            <a:r>
              <a:rPr lang="en-US" altLang="zh-CN" dirty="0"/>
              <a:t>have,</a:t>
            </a:r>
            <a:endParaRPr lang="zh-CN" altLang="en-US" dirty="0"/>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162294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12" name="Object 5">
            <a:extLst>
              <a:ext uri="{FF2B5EF4-FFF2-40B4-BE49-F238E27FC236}">
                <a16:creationId xmlns:a16="http://schemas.microsoft.com/office/drawing/2014/main" id="{37EC45A2-4977-4770-AA1D-F0281BFEC518}"/>
              </a:ext>
            </a:extLst>
          </p:cNvPr>
          <p:cNvGraphicFramePr>
            <a:graphicFrameLocks noChangeAspect="1"/>
          </p:cNvGraphicFramePr>
          <p:nvPr>
            <p:extLst>
              <p:ext uri="{D42A27DB-BD31-4B8C-83A1-F6EECF244321}">
                <p14:modId xmlns:p14="http://schemas.microsoft.com/office/powerpoint/2010/main" val="1040549443"/>
              </p:ext>
            </p:extLst>
          </p:nvPr>
        </p:nvGraphicFramePr>
        <p:xfrm>
          <a:off x="5647580" y="1514475"/>
          <a:ext cx="2857500" cy="434975"/>
        </p:xfrm>
        <a:graphic>
          <a:graphicData uri="http://schemas.openxmlformats.org/presentationml/2006/ole">
            <mc:AlternateContent xmlns:mc="http://schemas.openxmlformats.org/markup-compatibility/2006">
              <mc:Choice xmlns:v="urn:schemas-microsoft-com:vml" Requires="v">
                <p:oleObj spid="_x0000_s105873" name="Equation" r:id="rId3" imgW="1523880" imgH="228600" progId="Equation.DSMT4">
                  <p:embed/>
                </p:oleObj>
              </mc:Choice>
              <mc:Fallback>
                <p:oleObj name="Equation" r:id="rId3" imgW="1523880" imgH="228600" progId="Equation.DSMT4">
                  <p:embed/>
                  <p:pic>
                    <p:nvPicPr>
                      <p:cNvPr id="0" name=""/>
                      <p:cNvPicPr>
                        <a:picLocks noChangeAspect="1" noChangeArrowheads="1"/>
                      </p:cNvPicPr>
                      <p:nvPr/>
                    </p:nvPicPr>
                    <p:blipFill>
                      <a:blip r:embed="rId4"/>
                      <a:srcRect/>
                      <a:stretch>
                        <a:fillRect/>
                      </a:stretch>
                    </p:blipFill>
                    <p:spPr bwMode="auto">
                      <a:xfrm>
                        <a:off x="5647580" y="1514475"/>
                        <a:ext cx="2857500" cy="434975"/>
                      </a:xfrm>
                      <a:prstGeom prst="rect">
                        <a:avLst/>
                      </a:prstGeom>
                      <a:noFill/>
                      <a:ln>
                        <a:noFill/>
                      </a:ln>
                    </p:spPr>
                  </p:pic>
                </p:oleObj>
              </mc:Fallback>
            </mc:AlternateContent>
          </a:graphicData>
        </a:graphic>
      </p:graphicFrame>
      <p:graphicFrame>
        <p:nvGraphicFramePr>
          <p:cNvPr id="13" name="Object 5">
            <a:extLst>
              <a:ext uri="{FF2B5EF4-FFF2-40B4-BE49-F238E27FC236}">
                <a16:creationId xmlns:a16="http://schemas.microsoft.com/office/drawing/2014/main" id="{02F15C26-893D-4869-BA11-B193B06D8A8F}"/>
              </a:ext>
            </a:extLst>
          </p:cNvPr>
          <p:cNvGraphicFramePr>
            <a:graphicFrameLocks noChangeAspect="1"/>
          </p:cNvGraphicFramePr>
          <p:nvPr/>
        </p:nvGraphicFramePr>
        <p:xfrm>
          <a:off x="4486410" y="2042965"/>
          <a:ext cx="2239962" cy="433387"/>
        </p:xfrm>
        <a:graphic>
          <a:graphicData uri="http://schemas.openxmlformats.org/presentationml/2006/ole">
            <mc:AlternateContent xmlns:mc="http://schemas.openxmlformats.org/markup-compatibility/2006">
              <mc:Choice xmlns:v="urn:schemas-microsoft-com:vml" Requires="v">
                <p:oleObj spid="_x0000_s105874" name="Equation" r:id="rId5" imgW="1193760" imgH="228600" progId="Equation.DSMT4">
                  <p:embed/>
                </p:oleObj>
              </mc:Choice>
              <mc:Fallback>
                <p:oleObj name="Equation" r:id="rId5" imgW="1193760" imgH="228600" progId="Equation.DSMT4">
                  <p:embed/>
                  <p:pic>
                    <p:nvPicPr>
                      <p:cNvPr id="0" name=""/>
                      <p:cNvPicPr>
                        <a:picLocks noChangeAspect="1" noChangeArrowheads="1"/>
                      </p:cNvPicPr>
                      <p:nvPr/>
                    </p:nvPicPr>
                    <p:blipFill>
                      <a:blip r:embed="rId6"/>
                      <a:srcRect/>
                      <a:stretch>
                        <a:fillRect/>
                      </a:stretch>
                    </p:blipFill>
                    <p:spPr bwMode="auto">
                      <a:xfrm>
                        <a:off x="4486410" y="2042965"/>
                        <a:ext cx="2239962" cy="433387"/>
                      </a:xfrm>
                      <a:prstGeom prst="rect">
                        <a:avLst/>
                      </a:prstGeom>
                      <a:noFill/>
                      <a:ln>
                        <a:noFill/>
                      </a:ln>
                    </p:spPr>
                  </p:pic>
                </p:oleObj>
              </mc:Fallback>
            </mc:AlternateContent>
          </a:graphicData>
        </a:graphic>
      </p:graphicFrame>
      <p:graphicFrame>
        <p:nvGraphicFramePr>
          <p:cNvPr id="14" name="Object 5">
            <a:extLst>
              <a:ext uri="{FF2B5EF4-FFF2-40B4-BE49-F238E27FC236}">
                <a16:creationId xmlns:a16="http://schemas.microsoft.com/office/drawing/2014/main" id="{757BD93E-EC35-49B6-BE7B-15192925C93E}"/>
              </a:ext>
            </a:extLst>
          </p:cNvPr>
          <p:cNvGraphicFramePr>
            <a:graphicFrameLocks noChangeAspect="1"/>
          </p:cNvGraphicFramePr>
          <p:nvPr/>
        </p:nvGraphicFramePr>
        <p:xfrm>
          <a:off x="977335" y="2757178"/>
          <a:ext cx="2239962" cy="433387"/>
        </p:xfrm>
        <a:graphic>
          <a:graphicData uri="http://schemas.openxmlformats.org/presentationml/2006/ole">
            <mc:AlternateContent xmlns:mc="http://schemas.openxmlformats.org/markup-compatibility/2006">
              <mc:Choice xmlns:v="urn:schemas-microsoft-com:vml" Requires="v">
                <p:oleObj spid="_x0000_s105875" name="Equation" r:id="rId7" imgW="1193760" imgH="228600" progId="Equation.DSMT4">
                  <p:embed/>
                </p:oleObj>
              </mc:Choice>
              <mc:Fallback>
                <p:oleObj name="Equation" r:id="rId7" imgW="1193760" imgH="228600" progId="Equation.DSMT4">
                  <p:embed/>
                  <p:pic>
                    <p:nvPicPr>
                      <p:cNvPr id="0" name=""/>
                      <p:cNvPicPr>
                        <a:picLocks noChangeAspect="1" noChangeArrowheads="1"/>
                      </p:cNvPicPr>
                      <p:nvPr/>
                    </p:nvPicPr>
                    <p:blipFill>
                      <a:blip r:embed="rId6"/>
                      <a:srcRect/>
                      <a:stretch>
                        <a:fillRect/>
                      </a:stretch>
                    </p:blipFill>
                    <p:spPr bwMode="auto">
                      <a:xfrm>
                        <a:off x="977335" y="2757178"/>
                        <a:ext cx="2239962" cy="433387"/>
                      </a:xfrm>
                      <a:prstGeom prst="rect">
                        <a:avLst/>
                      </a:prstGeom>
                      <a:noFill/>
                      <a:ln>
                        <a:noFill/>
                      </a:ln>
                    </p:spPr>
                  </p:pic>
                </p:oleObj>
              </mc:Fallback>
            </mc:AlternateContent>
          </a:graphicData>
        </a:graphic>
      </p:graphicFrame>
      <p:sp>
        <p:nvSpPr>
          <p:cNvPr id="15" name="文本框 5">
            <a:extLst>
              <a:ext uri="{FF2B5EF4-FFF2-40B4-BE49-F238E27FC236}">
                <a16:creationId xmlns:a16="http://schemas.microsoft.com/office/drawing/2014/main" id="{6232F72F-C02D-4395-8929-10B95F95321B}"/>
              </a:ext>
            </a:extLst>
          </p:cNvPr>
          <p:cNvSpPr txBox="1"/>
          <p:nvPr/>
        </p:nvSpPr>
        <p:spPr>
          <a:xfrm>
            <a:off x="3217297" y="2714293"/>
            <a:ext cx="6740821"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is also called the </a:t>
            </a:r>
            <a:r>
              <a:rPr lang="en-US" altLang="zh-CN" b="1" dirty="0">
                <a:solidFill>
                  <a:srgbClr val="C00000"/>
                </a:solidFill>
              </a:rPr>
              <a:t>affine combination</a:t>
            </a:r>
            <a:r>
              <a:rPr lang="en-US" altLang="zh-CN" b="1" dirty="0"/>
              <a:t> </a:t>
            </a:r>
            <a:r>
              <a:rPr lang="en-US" altLang="zh-CN" dirty="0"/>
              <a:t>of </a:t>
            </a:r>
            <a:r>
              <a:rPr lang="en-US" altLang="zh-CN" b="1" dirty="0"/>
              <a:t>x</a:t>
            </a:r>
            <a:r>
              <a:rPr lang="en-US" altLang="zh-CN" baseline="-25000" dirty="0"/>
              <a:t>1</a:t>
            </a:r>
            <a:r>
              <a:rPr lang="en-US" altLang="zh-CN" dirty="0"/>
              <a:t> and </a:t>
            </a:r>
            <a:r>
              <a:rPr lang="en-US" altLang="zh-CN" b="1" dirty="0"/>
              <a:t>x</a:t>
            </a:r>
            <a:r>
              <a:rPr lang="en-US" altLang="zh-CN" baseline="-25000" dirty="0"/>
              <a:t>2</a:t>
            </a:r>
            <a:endParaRPr lang="zh-CN" altLang="en-US" dirty="0"/>
          </a:p>
        </p:txBody>
      </p:sp>
      <p:sp>
        <p:nvSpPr>
          <p:cNvPr id="18" name="文本框 17">
            <a:extLst>
              <a:ext uri="{FF2B5EF4-FFF2-40B4-BE49-F238E27FC236}">
                <a16:creationId xmlns:a16="http://schemas.microsoft.com/office/drawing/2014/main" id="{89D659BF-21FA-45C4-B360-0744EB8F76E8}"/>
              </a:ext>
            </a:extLst>
          </p:cNvPr>
          <p:cNvSpPr txBox="1"/>
          <p:nvPr/>
        </p:nvSpPr>
        <p:spPr>
          <a:xfrm>
            <a:off x="860501" y="3337804"/>
            <a:ext cx="10480383" cy="400110"/>
          </a:xfrm>
          <a:prstGeom prst="rect">
            <a:avLst/>
          </a:prstGeom>
          <a:solidFill>
            <a:srgbClr val="002060"/>
          </a:solidFill>
        </p:spPr>
        <p:txBody>
          <a:bodyPr wrap="square" rtlCol="0">
            <a:spAutoFit/>
          </a:bodyPr>
          <a:lstStyle/>
          <a:p>
            <a:pPr algn="ctr"/>
            <a:r>
              <a:rPr lang="en-US" altLang="zh-CN" sz="2000" dirty="0">
                <a:solidFill>
                  <a:srgbClr val="FFFF00"/>
                </a:solidFill>
              </a:rPr>
              <a:t>If a set is affine, the line passing any two points in that set also belongs to that set</a:t>
            </a:r>
            <a:endParaRPr lang="zh-CN" altLang="en-US" sz="2000" dirty="0">
              <a:solidFill>
                <a:srgbClr val="FFFF00"/>
              </a:solidFill>
            </a:endParaRPr>
          </a:p>
        </p:txBody>
      </p:sp>
    </p:spTree>
    <p:extLst>
      <p:ext uri="{BB962C8B-B14F-4D97-AF65-F5344CB8AC3E}">
        <p14:creationId xmlns:p14="http://schemas.microsoft.com/office/powerpoint/2010/main" val="350405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sets and affine sets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8" y="895528"/>
            <a:ext cx="3228641" cy="461665"/>
          </a:xfrm>
          <a:prstGeom prst="rect">
            <a:avLst/>
          </a:prstGeom>
          <a:no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3</a:t>
            </a:r>
            <a:r>
              <a:rPr lang="en-US" altLang="zh-CN" dirty="0"/>
              <a:t>: Affine hull</a:t>
            </a:r>
            <a:endParaRPr lang="zh-CN" altLang="en-US" dirty="0"/>
          </a:p>
        </p:txBody>
      </p:sp>
      <p:sp>
        <p:nvSpPr>
          <p:cNvPr id="28" name="文本框 5">
            <a:extLst>
              <a:ext uri="{FF2B5EF4-FFF2-40B4-BE49-F238E27FC236}">
                <a16:creationId xmlns:a16="http://schemas.microsoft.com/office/drawing/2014/main" id="{1794F989-CD73-4E29-8496-F533B2037F47}"/>
              </a:ext>
            </a:extLst>
          </p:cNvPr>
          <p:cNvSpPr txBox="1"/>
          <p:nvPr/>
        </p:nvSpPr>
        <p:spPr>
          <a:xfrm>
            <a:off x="947926" y="1485597"/>
            <a:ext cx="10424161"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The set of all the affine combinations of points in set </a:t>
            </a:r>
            <a:r>
              <a:rPr lang="en-US" altLang="zh-CN" dirty="0">
                <a:latin typeface="Euclid Math One" panose="05050601010101010101" pitchFamily="18" charset="2"/>
              </a:rPr>
              <a:t>C</a:t>
            </a:r>
            <a:r>
              <a:rPr lang="en-US" altLang="zh-CN" i="1" dirty="0"/>
              <a:t> </a:t>
            </a:r>
            <a:r>
              <a:rPr lang="en-US" altLang="zh-CN" dirty="0"/>
              <a:t>is called the </a:t>
            </a:r>
            <a:r>
              <a:rPr lang="en-US" altLang="zh-CN" b="1" dirty="0">
                <a:solidFill>
                  <a:srgbClr val="C00000"/>
                </a:solidFill>
              </a:rPr>
              <a:t>affine hull</a:t>
            </a:r>
            <a:r>
              <a:rPr lang="en-US" altLang="zh-CN" dirty="0"/>
              <a:t> of </a:t>
            </a:r>
            <a:r>
              <a:rPr lang="en-US" altLang="zh-CN" dirty="0">
                <a:latin typeface="Euclid Math One" panose="05050601010101010101" pitchFamily="18" charset="2"/>
              </a:rPr>
              <a:t>C</a:t>
            </a:r>
            <a:r>
              <a:rPr lang="en-US" altLang="zh-CN" dirty="0"/>
              <a:t>, denoted by </a:t>
            </a:r>
            <a:r>
              <a:rPr lang="en-US" altLang="zh-CN" b="1" dirty="0" err="1"/>
              <a:t>aff</a:t>
            </a:r>
            <a:r>
              <a:rPr lang="en-US" altLang="zh-CN" dirty="0" err="1">
                <a:latin typeface="Euclid Math One" panose="05050601010101010101" pitchFamily="18" charset="2"/>
              </a:rPr>
              <a:t>C</a:t>
            </a:r>
            <a:r>
              <a:rPr lang="en-US" altLang="zh-CN" dirty="0"/>
              <a:t> ,</a:t>
            </a:r>
            <a:endParaRPr lang="zh-CN" altLang="en-US" dirty="0">
              <a:latin typeface="Euclid Math One" panose="05050601010101010101" pitchFamily="18" charset="2"/>
            </a:endParaRPr>
          </a:p>
        </p:txBody>
      </p:sp>
      <p:sp>
        <p:nvSpPr>
          <p:cNvPr id="36" name="矩形 35">
            <a:extLst>
              <a:ext uri="{FF2B5EF4-FFF2-40B4-BE49-F238E27FC236}">
                <a16:creationId xmlns:a16="http://schemas.microsoft.com/office/drawing/2014/main" id="{3491546E-134F-40A9-A05B-692E6A89B2C1}"/>
              </a:ext>
            </a:extLst>
          </p:cNvPr>
          <p:cNvSpPr/>
          <p:nvPr/>
        </p:nvSpPr>
        <p:spPr bwMode="auto">
          <a:xfrm>
            <a:off x="819912" y="895529"/>
            <a:ext cx="10552176" cy="2100642"/>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15" name="文本框 5">
            <a:extLst>
              <a:ext uri="{FF2B5EF4-FFF2-40B4-BE49-F238E27FC236}">
                <a16:creationId xmlns:a16="http://schemas.microsoft.com/office/drawing/2014/main" id="{6232F72F-C02D-4395-8929-10B95F95321B}"/>
              </a:ext>
            </a:extLst>
          </p:cNvPr>
          <p:cNvSpPr txBox="1"/>
          <p:nvPr/>
        </p:nvSpPr>
        <p:spPr>
          <a:xfrm>
            <a:off x="806158" y="4363620"/>
            <a:ext cx="7964618"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Examples: what are the affine hulls for the following sets?</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297270670"/>
              </p:ext>
            </p:extLst>
          </p:nvPr>
        </p:nvGraphicFramePr>
        <p:xfrm>
          <a:off x="3338513" y="2125627"/>
          <a:ext cx="4295775" cy="488950"/>
        </p:xfrm>
        <a:graphic>
          <a:graphicData uri="http://schemas.openxmlformats.org/presentationml/2006/ole">
            <mc:AlternateContent xmlns:mc="http://schemas.openxmlformats.org/markup-compatibility/2006">
              <mc:Choice xmlns:v="urn:schemas-microsoft-com:vml" Requires="v">
                <p:oleObj spid="_x0000_s106744" name="Equation" r:id="rId3" imgW="2158920" imgH="253800" progId="Equation.DSMT4">
                  <p:embed/>
                </p:oleObj>
              </mc:Choice>
              <mc:Fallback>
                <p:oleObj name="Equation" r:id="rId3" imgW="2158920" imgH="253800" progId="Equation.DSMT4">
                  <p:embed/>
                  <p:pic>
                    <p:nvPicPr>
                      <p:cNvPr id="0" name="Object 1"/>
                      <p:cNvPicPr>
                        <a:picLocks noChangeAspect="1" noChangeArrowheads="1"/>
                      </p:cNvPicPr>
                      <p:nvPr/>
                    </p:nvPicPr>
                    <p:blipFill>
                      <a:blip r:embed="rId4"/>
                      <a:srcRect/>
                      <a:stretch>
                        <a:fillRect/>
                      </a:stretch>
                    </p:blipFill>
                    <p:spPr bwMode="auto">
                      <a:xfrm>
                        <a:off x="3338513" y="2125627"/>
                        <a:ext cx="4295775" cy="488950"/>
                      </a:xfrm>
                      <a:prstGeom prst="rect">
                        <a:avLst/>
                      </a:prstGeom>
                      <a:noFill/>
                    </p:spPr>
                  </p:pic>
                </p:oleObj>
              </mc:Fallback>
            </mc:AlternateContent>
          </a:graphicData>
        </a:graphic>
      </p:graphicFrame>
      <p:sp>
        <p:nvSpPr>
          <p:cNvPr id="16" name="文本框 15">
            <a:extLst>
              <a:ext uri="{FF2B5EF4-FFF2-40B4-BE49-F238E27FC236}">
                <a16:creationId xmlns:a16="http://schemas.microsoft.com/office/drawing/2014/main" id="{89D659BF-21FA-45C4-B360-0744EB8F76E8}"/>
              </a:ext>
            </a:extLst>
          </p:cNvPr>
          <p:cNvSpPr txBox="1"/>
          <p:nvPr/>
        </p:nvSpPr>
        <p:spPr>
          <a:xfrm>
            <a:off x="1055810" y="3114275"/>
            <a:ext cx="8301254" cy="430887"/>
          </a:xfrm>
          <a:prstGeom prst="rect">
            <a:avLst/>
          </a:prstGeom>
          <a:solidFill>
            <a:srgbClr val="002060"/>
          </a:solidFill>
        </p:spPr>
        <p:txBody>
          <a:bodyPr wrap="square" rtlCol="0">
            <a:spAutoFit/>
          </a:bodyPr>
          <a:lstStyle/>
          <a:p>
            <a:r>
              <a:rPr lang="en-US" altLang="zh-CN" sz="2200" dirty="0">
                <a:solidFill>
                  <a:srgbClr val="FFFF00"/>
                </a:solidFill>
              </a:rPr>
              <a:t>No matter whether </a:t>
            </a:r>
            <a:r>
              <a:rPr lang="en-US" altLang="zh-CN" sz="2200" dirty="0">
                <a:solidFill>
                  <a:srgbClr val="FFFF00"/>
                </a:solidFill>
                <a:latin typeface="Euclid Math One" panose="05050601010101010101" pitchFamily="18" charset="2"/>
              </a:rPr>
              <a:t>C</a:t>
            </a:r>
            <a:r>
              <a:rPr lang="en-US" altLang="zh-CN" sz="2200" dirty="0">
                <a:solidFill>
                  <a:srgbClr val="FFFF00"/>
                </a:solidFill>
              </a:rPr>
              <a:t> is affine or not, its affine hull </a:t>
            </a:r>
            <a:r>
              <a:rPr lang="en-US" altLang="zh-CN" sz="2200" b="1" dirty="0" err="1">
                <a:solidFill>
                  <a:srgbClr val="FFFF00"/>
                </a:solidFill>
              </a:rPr>
              <a:t>aff</a:t>
            </a:r>
            <a:r>
              <a:rPr lang="en-US" altLang="zh-CN" sz="2200" dirty="0" err="1">
                <a:solidFill>
                  <a:srgbClr val="FFFF00"/>
                </a:solidFill>
                <a:latin typeface="Euclid Math One" panose="05050601010101010101" pitchFamily="18" charset="2"/>
              </a:rPr>
              <a:t>C</a:t>
            </a:r>
            <a:r>
              <a:rPr lang="en-US" altLang="zh-CN" sz="2200" dirty="0">
                <a:solidFill>
                  <a:srgbClr val="FFFF00"/>
                </a:solidFill>
              </a:rPr>
              <a:t> is an affine set</a:t>
            </a:r>
            <a:endParaRPr lang="zh-CN" altLang="en-US" sz="2200" dirty="0">
              <a:solidFill>
                <a:srgbClr val="FFFF00"/>
              </a:solidFill>
            </a:endParaRPr>
          </a:p>
        </p:txBody>
      </p:sp>
      <p:sp>
        <p:nvSpPr>
          <p:cNvPr id="17" name="文本框 16">
            <a:extLst>
              <a:ext uri="{FF2B5EF4-FFF2-40B4-BE49-F238E27FC236}">
                <a16:creationId xmlns:a16="http://schemas.microsoft.com/office/drawing/2014/main" id="{89D659BF-21FA-45C4-B360-0744EB8F76E8}"/>
              </a:ext>
            </a:extLst>
          </p:cNvPr>
          <p:cNvSpPr txBox="1"/>
          <p:nvPr/>
        </p:nvSpPr>
        <p:spPr>
          <a:xfrm>
            <a:off x="1048410" y="3657294"/>
            <a:ext cx="8636765" cy="430887"/>
          </a:xfrm>
          <a:prstGeom prst="rect">
            <a:avLst/>
          </a:prstGeom>
          <a:solidFill>
            <a:srgbClr val="002060"/>
          </a:solidFill>
        </p:spPr>
        <p:txBody>
          <a:bodyPr wrap="square" rtlCol="0">
            <a:spAutoFit/>
          </a:bodyPr>
          <a:lstStyle/>
          <a:p>
            <a:r>
              <a:rPr lang="en-US" altLang="zh-CN" sz="2200" b="1" dirty="0" err="1">
                <a:solidFill>
                  <a:srgbClr val="FFFF00"/>
                </a:solidFill>
              </a:rPr>
              <a:t>aff</a:t>
            </a:r>
            <a:r>
              <a:rPr lang="en-US" altLang="zh-CN" sz="2200" dirty="0" err="1">
                <a:solidFill>
                  <a:srgbClr val="FFFF00"/>
                </a:solidFill>
                <a:latin typeface="Euclid Math One" panose="05050601010101010101" pitchFamily="18" charset="2"/>
              </a:rPr>
              <a:t>C</a:t>
            </a:r>
            <a:r>
              <a:rPr lang="en-US" altLang="zh-CN" sz="2200" dirty="0">
                <a:solidFill>
                  <a:srgbClr val="FFFF00"/>
                </a:solidFill>
                <a:latin typeface="Euclid Math One" panose="05050601010101010101" pitchFamily="18" charset="2"/>
              </a:rPr>
              <a:t> </a:t>
            </a:r>
            <a:r>
              <a:rPr lang="en-US" altLang="zh-CN" sz="2200" dirty="0">
                <a:solidFill>
                  <a:srgbClr val="FFFF00"/>
                </a:solidFill>
              </a:rPr>
              <a:t>is the smallest affine set that contains </a:t>
            </a:r>
            <a:r>
              <a:rPr lang="en-US" altLang="zh-CN" sz="2200" dirty="0">
                <a:solidFill>
                  <a:srgbClr val="FFFF00"/>
                </a:solidFill>
                <a:latin typeface="Euclid Math One" panose="05050601010101010101" pitchFamily="18" charset="2"/>
              </a:rPr>
              <a:t>C</a:t>
            </a:r>
            <a:r>
              <a:rPr lang="en-US" altLang="zh-CN" sz="2200" dirty="0">
                <a:solidFill>
                  <a:srgbClr val="FFFF00"/>
                </a:solidFill>
              </a:rPr>
              <a:t>; if </a:t>
            </a:r>
            <a:r>
              <a:rPr lang="en-US" altLang="zh-CN" sz="2200" dirty="0">
                <a:solidFill>
                  <a:srgbClr val="FFFF00"/>
                </a:solidFill>
                <a:latin typeface="Euclid Math One" panose="05050601010101010101" pitchFamily="18" charset="2"/>
              </a:rPr>
              <a:t>C </a:t>
            </a:r>
            <a:r>
              <a:rPr lang="en-US" altLang="zh-CN" sz="2200" dirty="0">
                <a:solidFill>
                  <a:srgbClr val="FFFF00"/>
                </a:solidFill>
              </a:rPr>
              <a:t>is an affine set, </a:t>
            </a:r>
            <a:r>
              <a:rPr lang="en-US" altLang="zh-CN" sz="2200" b="1" dirty="0" err="1">
                <a:solidFill>
                  <a:srgbClr val="FFFF00"/>
                </a:solidFill>
              </a:rPr>
              <a:t>aff</a:t>
            </a:r>
            <a:r>
              <a:rPr lang="en-US" altLang="zh-CN" sz="2200" dirty="0" err="1">
                <a:solidFill>
                  <a:srgbClr val="FFFF00"/>
                </a:solidFill>
                <a:latin typeface="Euclid Math One" panose="05050601010101010101" pitchFamily="18" charset="2"/>
              </a:rPr>
              <a:t>C</a:t>
            </a:r>
            <a:r>
              <a:rPr lang="en-US" altLang="zh-CN" sz="2200" dirty="0">
                <a:solidFill>
                  <a:srgbClr val="FFFF00"/>
                </a:solidFill>
              </a:rPr>
              <a:t>=</a:t>
            </a:r>
            <a:r>
              <a:rPr lang="en-US" altLang="zh-CN" sz="2200" dirty="0">
                <a:solidFill>
                  <a:srgbClr val="FFFF00"/>
                </a:solidFill>
                <a:latin typeface="Euclid Math One" panose="05050601010101010101" pitchFamily="18" charset="2"/>
              </a:rPr>
              <a:t>C</a:t>
            </a:r>
            <a:r>
              <a:rPr lang="en-US" altLang="zh-CN" sz="2200" dirty="0">
                <a:solidFill>
                  <a:srgbClr val="FFFF00"/>
                </a:solidFill>
              </a:rPr>
              <a:t> </a:t>
            </a:r>
            <a:endParaRPr lang="zh-CN" altLang="en-US" sz="2200" dirty="0">
              <a:solidFill>
                <a:srgbClr val="FFFF00"/>
              </a:solidFill>
            </a:endParaRPr>
          </a:p>
        </p:txBody>
      </p:sp>
      <p:cxnSp>
        <p:nvCxnSpPr>
          <p:cNvPr id="5" name="直接连接符 4"/>
          <p:cNvCxnSpPr/>
          <p:nvPr/>
        </p:nvCxnSpPr>
        <p:spPr bwMode="auto">
          <a:xfrm flipV="1">
            <a:off x="1582580" y="5346444"/>
            <a:ext cx="979668" cy="738078"/>
          </a:xfrm>
          <a:prstGeom prst="line">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等腰三角形 6"/>
          <p:cNvSpPr/>
          <p:nvPr/>
        </p:nvSpPr>
        <p:spPr bwMode="auto">
          <a:xfrm>
            <a:off x="4865913" y="5215815"/>
            <a:ext cx="1240972" cy="999335"/>
          </a:xfrm>
          <a:prstGeom prst="triangle">
            <a:avLst/>
          </a:prstGeom>
          <a:solidFill>
            <a:schemeClr val="bg1">
              <a:lumMod val="5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9" name="等腰三角形 18"/>
          <p:cNvSpPr/>
          <p:nvPr/>
        </p:nvSpPr>
        <p:spPr bwMode="auto">
          <a:xfrm>
            <a:off x="3126509" y="5215815"/>
            <a:ext cx="1240972" cy="999335"/>
          </a:xfrm>
          <a:prstGeom prst="triangl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pic>
        <p:nvPicPr>
          <p:cNvPr id="106510" name="Picture 14" descr="GAMES101-现代计算机图形学入门-闫令琪 - lecture8 着色2(Shading 2) - 课后笔记"/>
          <p:cNvPicPr>
            <a:picLocks noChangeAspect="1" noChangeArrowheads="1"/>
          </p:cNvPicPr>
          <p:nvPr/>
        </p:nvPicPr>
        <p:blipFill rotWithShape="1">
          <a:blip r:embed="rId5">
            <a:extLst>
              <a:ext uri="{28A0092B-C50C-407E-A947-70E740481C1C}">
                <a14:useLocalDpi xmlns:a14="http://schemas.microsoft.com/office/drawing/2010/main" val="0"/>
              </a:ext>
            </a:extLst>
          </a:blip>
          <a:srcRect l="73935" t="56373" r="9692" b="18289"/>
          <a:stretch/>
        </p:blipFill>
        <p:spPr bwMode="auto">
          <a:xfrm>
            <a:off x="6848669" y="5243488"/>
            <a:ext cx="1091682" cy="1045029"/>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5">
            <a:extLst>
              <a:ext uri="{FF2B5EF4-FFF2-40B4-BE49-F238E27FC236}">
                <a16:creationId xmlns:a16="http://schemas.microsoft.com/office/drawing/2014/main" id="{1794F989-CD73-4E29-8496-F533B2037F47}"/>
              </a:ext>
            </a:extLst>
          </p:cNvPr>
          <p:cNvSpPr txBox="1"/>
          <p:nvPr/>
        </p:nvSpPr>
        <p:spPr>
          <a:xfrm>
            <a:off x="947929" y="2543556"/>
            <a:ext cx="4202570"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where            is any number</a:t>
            </a:r>
            <a:endParaRPr lang="zh-CN" altLang="en-US" dirty="0">
              <a:latin typeface="Euclid Math One" panose="05050601010101010101" pitchFamily="18" charset="2"/>
            </a:endParaRPr>
          </a:p>
        </p:txBody>
      </p:sp>
      <p:graphicFrame>
        <p:nvGraphicFramePr>
          <p:cNvPr id="23" name="对象 22"/>
          <p:cNvGraphicFramePr>
            <a:graphicFrameLocks noChangeAspect="1"/>
          </p:cNvGraphicFramePr>
          <p:nvPr>
            <p:extLst>
              <p:ext uri="{D42A27DB-BD31-4B8C-83A1-F6EECF244321}">
                <p14:modId xmlns:p14="http://schemas.microsoft.com/office/powerpoint/2010/main" val="2440708851"/>
              </p:ext>
            </p:extLst>
          </p:nvPr>
        </p:nvGraphicFramePr>
        <p:xfrm>
          <a:off x="1867741" y="2603536"/>
          <a:ext cx="787400" cy="342900"/>
        </p:xfrm>
        <a:graphic>
          <a:graphicData uri="http://schemas.openxmlformats.org/presentationml/2006/ole">
            <mc:AlternateContent xmlns:mc="http://schemas.openxmlformats.org/markup-compatibility/2006">
              <mc:Choice xmlns:v="urn:schemas-microsoft-com:vml" Requires="v">
                <p:oleObj spid="_x0000_s106745" name="Equation" r:id="rId6" imgW="393480" imgH="177480" progId="Equation.DSMT4">
                  <p:embed/>
                </p:oleObj>
              </mc:Choice>
              <mc:Fallback>
                <p:oleObj name="Equation" r:id="rId6" imgW="393480" imgH="177480" progId="Equation.DSMT4">
                  <p:embed/>
                  <p:pic>
                    <p:nvPicPr>
                      <p:cNvPr id="0" name=""/>
                      <p:cNvPicPr>
                        <a:picLocks noChangeAspect="1" noChangeArrowheads="1"/>
                      </p:cNvPicPr>
                      <p:nvPr/>
                    </p:nvPicPr>
                    <p:blipFill>
                      <a:blip r:embed="rId7"/>
                      <a:srcRect/>
                      <a:stretch>
                        <a:fillRect/>
                      </a:stretch>
                    </p:blipFill>
                    <p:spPr bwMode="auto">
                      <a:xfrm>
                        <a:off x="1867741" y="2603536"/>
                        <a:ext cx="787400" cy="342900"/>
                      </a:xfrm>
                      <a:prstGeom prst="rect">
                        <a:avLst/>
                      </a:prstGeom>
                      <a:noFill/>
                    </p:spPr>
                  </p:pic>
                </p:oleObj>
              </mc:Fallback>
            </mc:AlternateContent>
          </a:graphicData>
        </a:graphic>
      </p:graphicFrame>
    </p:spTree>
    <p:extLst>
      <p:ext uri="{BB962C8B-B14F-4D97-AF65-F5344CB8AC3E}">
        <p14:creationId xmlns:p14="http://schemas.microsoft.com/office/powerpoint/2010/main" val="998194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sets and affine sets</a:t>
            </a:r>
            <a:endParaRPr lang="zh-CN" altLang="en-US" sz="3000" kern="0" dirty="0">
              <a:ea typeface="楷体" panose="02010609060101010101" pitchFamily="49" charset="-122"/>
              <a:cs typeface="Calibri" panose="020F0502020204030204" pitchFamily="34" charset="0"/>
            </a:endParaRPr>
          </a:p>
        </p:txBody>
      </p:sp>
      <p:sp>
        <p:nvSpPr>
          <p:cNvPr id="15" name="文本框 5">
            <a:extLst>
              <a:ext uri="{FF2B5EF4-FFF2-40B4-BE49-F238E27FC236}">
                <a16:creationId xmlns:a16="http://schemas.microsoft.com/office/drawing/2014/main" id="{6232F72F-C02D-4395-8929-10B95F95321B}"/>
              </a:ext>
            </a:extLst>
          </p:cNvPr>
          <p:cNvSpPr txBox="1"/>
          <p:nvPr/>
        </p:nvSpPr>
        <p:spPr>
          <a:xfrm>
            <a:off x="740843" y="914400"/>
            <a:ext cx="10539867"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For a set              , we can define its </a:t>
            </a:r>
            <a:r>
              <a:rPr lang="en-US" altLang="zh-CN" b="1" dirty="0">
                <a:solidFill>
                  <a:srgbClr val="C00000"/>
                </a:solidFill>
              </a:rPr>
              <a:t>interior</a:t>
            </a:r>
            <a:r>
              <a:rPr lang="en-US" altLang="zh-CN" dirty="0">
                <a:solidFill>
                  <a:srgbClr val="C00000"/>
                </a:solidFill>
              </a:rPr>
              <a:t> </a:t>
            </a:r>
            <a:r>
              <a:rPr lang="en-US" altLang="zh-CN" dirty="0"/>
              <a:t>and </a:t>
            </a:r>
            <a:r>
              <a:rPr lang="en-US" altLang="zh-CN" b="1" dirty="0">
                <a:solidFill>
                  <a:srgbClr val="C00000"/>
                </a:solidFill>
              </a:rPr>
              <a:t>boundary</a:t>
            </a:r>
            <a:r>
              <a:rPr lang="en-US" altLang="zh-CN" dirty="0">
                <a:solidFill>
                  <a:srgbClr val="C00000"/>
                </a:solidFill>
              </a:rPr>
              <a:t> </a:t>
            </a:r>
            <a:r>
              <a:rPr lang="en-US" altLang="zh-CN" dirty="0"/>
              <a:t>(relative to        )</a:t>
            </a:r>
            <a:endParaRPr lang="zh-CN" altLang="en-US" dirty="0"/>
          </a:p>
        </p:txBody>
      </p:sp>
      <p:graphicFrame>
        <p:nvGraphicFramePr>
          <p:cNvPr id="14" name="对象 13"/>
          <p:cNvGraphicFramePr>
            <a:graphicFrameLocks noChangeAspect="1"/>
          </p:cNvGraphicFramePr>
          <p:nvPr>
            <p:extLst>
              <p:ext uri="{D42A27DB-BD31-4B8C-83A1-F6EECF244321}">
                <p14:modId xmlns:p14="http://schemas.microsoft.com/office/powerpoint/2010/main" val="2573368581"/>
              </p:ext>
            </p:extLst>
          </p:nvPr>
        </p:nvGraphicFramePr>
        <p:xfrm>
          <a:off x="1979108" y="942393"/>
          <a:ext cx="960437" cy="415925"/>
        </p:xfrm>
        <a:graphic>
          <a:graphicData uri="http://schemas.openxmlformats.org/presentationml/2006/ole">
            <mc:AlternateContent xmlns:mc="http://schemas.openxmlformats.org/markup-compatibility/2006">
              <mc:Choice xmlns:v="urn:schemas-microsoft-com:vml" Requires="v">
                <p:oleObj spid="_x0000_s108528" name="Equation" r:id="rId3" imgW="482400" imgH="215640" progId="Equation.DSMT4">
                  <p:embed/>
                </p:oleObj>
              </mc:Choice>
              <mc:Fallback>
                <p:oleObj name="Equation" r:id="rId3" imgW="482400" imgH="215640" progId="Equation.DSMT4">
                  <p:embed/>
                  <p:pic>
                    <p:nvPicPr>
                      <p:cNvPr id="0" name=""/>
                      <p:cNvPicPr>
                        <a:picLocks noChangeAspect="1" noChangeArrowheads="1"/>
                      </p:cNvPicPr>
                      <p:nvPr/>
                    </p:nvPicPr>
                    <p:blipFill>
                      <a:blip r:embed="rId4"/>
                      <a:srcRect/>
                      <a:stretch>
                        <a:fillRect/>
                      </a:stretch>
                    </p:blipFill>
                    <p:spPr bwMode="auto">
                      <a:xfrm>
                        <a:off x="1979108" y="942393"/>
                        <a:ext cx="960437" cy="415925"/>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833190695"/>
              </p:ext>
            </p:extLst>
          </p:nvPr>
        </p:nvGraphicFramePr>
        <p:xfrm>
          <a:off x="9490139" y="961055"/>
          <a:ext cx="430213" cy="366713"/>
        </p:xfrm>
        <a:graphic>
          <a:graphicData uri="http://schemas.openxmlformats.org/presentationml/2006/ole">
            <mc:AlternateContent xmlns:mc="http://schemas.openxmlformats.org/markup-compatibility/2006">
              <mc:Choice xmlns:v="urn:schemas-microsoft-com:vml" Requires="v">
                <p:oleObj spid="_x0000_s108529" name="Equation" r:id="rId5" imgW="215640" imgH="190440" progId="Equation.DSMT4">
                  <p:embed/>
                </p:oleObj>
              </mc:Choice>
              <mc:Fallback>
                <p:oleObj name="Equation" r:id="rId5" imgW="215640" imgH="190440" progId="Equation.DSMT4">
                  <p:embed/>
                  <p:pic>
                    <p:nvPicPr>
                      <p:cNvPr id="0" name=""/>
                      <p:cNvPicPr>
                        <a:picLocks noChangeAspect="1" noChangeArrowheads="1"/>
                      </p:cNvPicPr>
                      <p:nvPr/>
                    </p:nvPicPr>
                    <p:blipFill>
                      <a:blip r:embed="rId6"/>
                      <a:srcRect/>
                      <a:stretch>
                        <a:fillRect/>
                      </a:stretch>
                    </p:blipFill>
                    <p:spPr bwMode="auto">
                      <a:xfrm>
                        <a:off x="9490139" y="961055"/>
                        <a:ext cx="430213" cy="366713"/>
                      </a:xfrm>
                      <a:prstGeom prst="rect">
                        <a:avLst/>
                      </a:prstGeom>
                      <a:noFill/>
                    </p:spPr>
                  </p:pic>
                </p:oleObj>
              </mc:Fallback>
            </mc:AlternateContent>
          </a:graphicData>
        </a:graphic>
      </p:graphicFrame>
      <p:sp>
        <p:nvSpPr>
          <p:cNvPr id="20" name="文本框 5">
            <a:extLst>
              <a:ext uri="{FF2B5EF4-FFF2-40B4-BE49-F238E27FC236}">
                <a16:creationId xmlns:a16="http://schemas.microsoft.com/office/drawing/2014/main" id="{6232F72F-C02D-4395-8929-10B95F95321B}"/>
              </a:ext>
            </a:extLst>
          </p:cNvPr>
          <p:cNvSpPr txBox="1"/>
          <p:nvPr/>
        </p:nvSpPr>
        <p:spPr>
          <a:xfrm>
            <a:off x="740842" y="1439626"/>
            <a:ext cx="10539867"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The interior of </a:t>
            </a:r>
            <a:r>
              <a:rPr lang="en-US" altLang="zh-CN" dirty="0">
                <a:latin typeface="Euclid Math One" panose="05050601010101010101" pitchFamily="18" charset="2"/>
              </a:rPr>
              <a:t>C </a:t>
            </a:r>
            <a:r>
              <a:rPr lang="en-US" altLang="zh-CN" dirty="0"/>
              <a:t>is defined as,  </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4030924318"/>
              </p:ext>
            </p:extLst>
          </p:nvPr>
        </p:nvGraphicFramePr>
        <p:xfrm>
          <a:off x="4569780" y="1438598"/>
          <a:ext cx="4210324" cy="478521"/>
        </p:xfrm>
        <a:graphic>
          <a:graphicData uri="http://schemas.openxmlformats.org/presentationml/2006/ole">
            <mc:AlternateContent xmlns:mc="http://schemas.openxmlformats.org/markup-compatibility/2006">
              <mc:Choice xmlns:v="urn:schemas-microsoft-com:vml" Requires="v">
                <p:oleObj spid="_x0000_s108530" name="Equation" r:id="rId7" imgW="2159000" imgH="254000" progId="Equation.DSMT4">
                  <p:embed/>
                </p:oleObj>
              </mc:Choice>
              <mc:Fallback>
                <p:oleObj name="Equation" r:id="rId7" imgW="2159000" imgH="2540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9780" y="1438598"/>
                        <a:ext cx="4210324" cy="478521"/>
                      </a:xfrm>
                      <a:prstGeom prst="rect">
                        <a:avLst/>
                      </a:prstGeom>
                      <a:noFill/>
                    </p:spPr>
                  </p:pic>
                </p:oleObj>
              </mc:Fallback>
            </mc:AlternateContent>
          </a:graphicData>
        </a:graphic>
      </p:graphicFrame>
      <p:sp>
        <p:nvSpPr>
          <p:cNvPr id="22" name="文本框 5">
            <a:extLst>
              <a:ext uri="{FF2B5EF4-FFF2-40B4-BE49-F238E27FC236}">
                <a16:creationId xmlns:a16="http://schemas.microsoft.com/office/drawing/2014/main" id="{6232F72F-C02D-4395-8929-10B95F95321B}"/>
              </a:ext>
            </a:extLst>
          </p:cNvPr>
          <p:cNvSpPr txBox="1"/>
          <p:nvPr/>
        </p:nvSpPr>
        <p:spPr>
          <a:xfrm>
            <a:off x="759503" y="1965368"/>
            <a:ext cx="10539867"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where                                       , and      can be any norm</a:t>
            </a:r>
            <a:endParaRPr lang="zh-CN" altLang="en-US" dirty="0"/>
          </a:p>
        </p:txBody>
      </p:sp>
      <p:graphicFrame>
        <p:nvGraphicFramePr>
          <p:cNvPr id="9" name="对象 8"/>
          <p:cNvGraphicFramePr>
            <a:graphicFrameLocks noChangeAspect="1"/>
          </p:cNvGraphicFramePr>
          <p:nvPr>
            <p:extLst>
              <p:ext uri="{D42A27DB-BD31-4B8C-83A1-F6EECF244321}">
                <p14:modId xmlns:p14="http://schemas.microsoft.com/office/powerpoint/2010/main" val="4222670387"/>
              </p:ext>
            </p:extLst>
          </p:nvPr>
        </p:nvGraphicFramePr>
        <p:xfrm>
          <a:off x="1629236" y="2021354"/>
          <a:ext cx="2931214" cy="462823"/>
        </p:xfrm>
        <a:graphic>
          <a:graphicData uri="http://schemas.openxmlformats.org/presentationml/2006/ole">
            <mc:AlternateContent xmlns:mc="http://schemas.openxmlformats.org/markup-compatibility/2006">
              <mc:Choice xmlns:v="urn:schemas-microsoft-com:vml" Requires="v">
                <p:oleObj spid="_x0000_s108531" name="Equation" r:id="rId9" imgW="1548728" imgH="253890" progId="Equation.DSMT4">
                  <p:embed/>
                </p:oleObj>
              </mc:Choice>
              <mc:Fallback>
                <p:oleObj name="Equation" r:id="rId9" imgW="1548728" imgH="25389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9236" y="2021354"/>
                        <a:ext cx="2931214" cy="462823"/>
                      </a:xfrm>
                      <a:prstGeom prst="rect">
                        <a:avLst/>
                      </a:prstGeom>
                      <a:noFill/>
                    </p:spPr>
                  </p:pic>
                </p:oleObj>
              </mc:Fallback>
            </mc:AlternateContent>
          </a:graphicData>
        </a:graphic>
      </p:graphicFrame>
      <p:graphicFrame>
        <p:nvGraphicFramePr>
          <p:cNvPr id="23" name="对象 22"/>
          <p:cNvGraphicFramePr>
            <a:graphicFrameLocks noChangeAspect="1"/>
          </p:cNvGraphicFramePr>
          <p:nvPr>
            <p:extLst>
              <p:ext uri="{D42A27DB-BD31-4B8C-83A1-F6EECF244321}">
                <p14:modId xmlns:p14="http://schemas.microsoft.com/office/powerpoint/2010/main" val="2154379114"/>
              </p:ext>
            </p:extLst>
          </p:nvPr>
        </p:nvGraphicFramePr>
        <p:xfrm>
          <a:off x="5219342" y="2050983"/>
          <a:ext cx="311150" cy="369888"/>
        </p:xfrm>
        <a:graphic>
          <a:graphicData uri="http://schemas.openxmlformats.org/presentationml/2006/ole">
            <mc:AlternateContent xmlns:mc="http://schemas.openxmlformats.org/markup-compatibility/2006">
              <mc:Choice xmlns:v="urn:schemas-microsoft-com:vml" Requires="v">
                <p:oleObj spid="_x0000_s108532" name="Equation" r:id="rId11" imgW="164880" imgH="203040" progId="Equation.DSMT4">
                  <p:embed/>
                </p:oleObj>
              </mc:Choice>
              <mc:Fallback>
                <p:oleObj name="Equation" r:id="rId11" imgW="164880" imgH="203040" progId="Equation.DSMT4">
                  <p:embed/>
                  <p:pic>
                    <p:nvPicPr>
                      <p:cNvPr id="0" name=""/>
                      <p:cNvPicPr>
                        <a:picLocks noChangeAspect="1" noChangeArrowheads="1"/>
                      </p:cNvPicPr>
                      <p:nvPr/>
                    </p:nvPicPr>
                    <p:blipFill>
                      <a:blip r:embed="rId12"/>
                      <a:srcRect/>
                      <a:stretch>
                        <a:fillRect/>
                      </a:stretch>
                    </p:blipFill>
                    <p:spPr bwMode="auto">
                      <a:xfrm>
                        <a:off x="5219342" y="2050983"/>
                        <a:ext cx="311150" cy="369888"/>
                      </a:xfrm>
                      <a:prstGeom prst="rect">
                        <a:avLst/>
                      </a:prstGeom>
                      <a:noFill/>
                    </p:spPr>
                  </p:pic>
                </p:oleObj>
              </mc:Fallback>
            </mc:AlternateContent>
          </a:graphicData>
        </a:graphic>
      </p:graphicFrame>
      <p:sp>
        <p:nvSpPr>
          <p:cNvPr id="24" name="文本框 5">
            <a:extLst>
              <a:ext uri="{FF2B5EF4-FFF2-40B4-BE49-F238E27FC236}">
                <a16:creationId xmlns:a16="http://schemas.microsoft.com/office/drawing/2014/main" id="{6232F72F-C02D-4395-8929-10B95F95321B}"/>
              </a:ext>
            </a:extLst>
          </p:cNvPr>
          <p:cNvSpPr txBox="1"/>
          <p:nvPr/>
        </p:nvSpPr>
        <p:spPr>
          <a:xfrm>
            <a:off x="697297" y="2555513"/>
            <a:ext cx="10539867"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The closure of </a:t>
            </a:r>
            <a:r>
              <a:rPr lang="en-US" altLang="zh-CN" dirty="0">
                <a:latin typeface="Euclid Math One" panose="05050601010101010101" pitchFamily="18" charset="2"/>
              </a:rPr>
              <a:t>C </a:t>
            </a:r>
            <a:r>
              <a:rPr lang="en-US" altLang="zh-CN" dirty="0"/>
              <a:t>is defined as,  </a:t>
            </a: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1455364154"/>
              </p:ext>
            </p:extLst>
          </p:nvPr>
        </p:nvGraphicFramePr>
        <p:xfrm>
          <a:off x="4498465" y="2564844"/>
          <a:ext cx="4430932" cy="479259"/>
        </p:xfrm>
        <a:graphic>
          <a:graphicData uri="http://schemas.openxmlformats.org/presentationml/2006/ole">
            <mc:AlternateContent xmlns:mc="http://schemas.openxmlformats.org/markup-compatibility/2006">
              <mc:Choice xmlns:v="urn:schemas-microsoft-com:vml" Requires="v">
                <p:oleObj spid="_x0000_s108533" name="Equation" r:id="rId13" imgW="2552700" imgH="279400" progId="Equation.DSMT4">
                  <p:embed/>
                </p:oleObj>
              </mc:Choice>
              <mc:Fallback>
                <p:oleObj name="Equation" r:id="rId13" imgW="2552700" imgH="2794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98465" y="2564844"/>
                        <a:ext cx="4430932" cy="479259"/>
                      </a:xfrm>
                      <a:prstGeom prst="rect">
                        <a:avLst/>
                      </a:prstGeom>
                      <a:noFill/>
                    </p:spPr>
                  </p:pic>
                </p:oleObj>
              </mc:Fallback>
            </mc:AlternateContent>
          </a:graphicData>
        </a:graphic>
      </p:graphicFrame>
      <p:sp>
        <p:nvSpPr>
          <p:cNvPr id="27" name="矩形 26">
            <a:extLst>
              <a:ext uri="{FF2B5EF4-FFF2-40B4-BE49-F238E27FC236}">
                <a16:creationId xmlns:a16="http://schemas.microsoft.com/office/drawing/2014/main" id="{3491546E-134F-40A9-A05B-692E6A89B2C1}"/>
              </a:ext>
            </a:extLst>
          </p:cNvPr>
          <p:cNvSpPr/>
          <p:nvPr/>
        </p:nvSpPr>
        <p:spPr bwMode="auto">
          <a:xfrm>
            <a:off x="586646" y="1404058"/>
            <a:ext cx="10552176" cy="1080119"/>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29" name="矩形 28">
            <a:extLst>
              <a:ext uri="{FF2B5EF4-FFF2-40B4-BE49-F238E27FC236}">
                <a16:creationId xmlns:a16="http://schemas.microsoft.com/office/drawing/2014/main" id="{3491546E-134F-40A9-A05B-692E6A89B2C1}"/>
              </a:ext>
            </a:extLst>
          </p:cNvPr>
          <p:cNvSpPr/>
          <p:nvPr/>
        </p:nvSpPr>
        <p:spPr bwMode="auto">
          <a:xfrm>
            <a:off x="586646" y="2552687"/>
            <a:ext cx="10552176" cy="49141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30" name="文本框 5">
            <a:extLst>
              <a:ext uri="{FF2B5EF4-FFF2-40B4-BE49-F238E27FC236}">
                <a16:creationId xmlns:a16="http://schemas.microsoft.com/office/drawing/2014/main" id="{6232F72F-C02D-4395-8929-10B95F95321B}"/>
              </a:ext>
            </a:extLst>
          </p:cNvPr>
          <p:cNvSpPr txBox="1"/>
          <p:nvPr/>
        </p:nvSpPr>
        <p:spPr>
          <a:xfrm>
            <a:off x="700405" y="3122832"/>
            <a:ext cx="10539867"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The boundary of </a:t>
            </a:r>
            <a:r>
              <a:rPr lang="en-US" altLang="zh-CN" dirty="0">
                <a:latin typeface="Euclid Math One" panose="05050601010101010101" pitchFamily="18" charset="2"/>
              </a:rPr>
              <a:t>C </a:t>
            </a:r>
            <a:r>
              <a:rPr lang="en-US" altLang="zh-CN" dirty="0"/>
              <a:t>is defined as,  </a:t>
            </a:r>
            <a:endParaRPr lang="zh-CN" altLang="en-US" dirty="0"/>
          </a:p>
        </p:txBody>
      </p:sp>
      <p:graphicFrame>
        <p:nvGraphicFramePr>
          <p:cNvPr id="31" name="对象 30"/>
          <p:cNvGraphicFramePr>
            <a:graphicFrameLocks noChangeAspect="1"/>
          </p:cNvGraphicFramePr>
          <p:nvPr>
            <p:extLst>
              <p:ext uri="{D42A27DB-BD31-4B8C-83A1-F6EECF244321}">
                <p14:modId xmlns:p14="http://schemas.microsoft.com/office/powerpoint/2010/main" val="2493318932"/>
              </p:ext>
            </p:extLst>
          </p:nvPr>
        </p:nvGraphicFramePr>
        <p:xfrm>
          <a:off x="4804519" y="3193276"/>
          <a:ext cx="1784350" cy="347663"/>
        </p:xfrm>
        <a:graphic>
          <a:graphicData uri="http://schemas.openxmlformats.org/presentationml/2006/ole">
            <mc:AlternateContent xmlns:mc="http://schemas.openxmlformats.org/markup-compatibility/2006">
              <mc:Choice xmlns:v="urn:schemas-microsoft-com:vml" Requires="v">
                <p:oleObj spid="_x0000_s108534" name="Equation" r:id="rId15" imgW="1028520" imgH="203040" progId="Equation.DSMT4">
                  <p:embed/>
                </p:oleObj>
              </mc:Choice>
              <mc:Fallback>
                <p:oleObj name="Equation" r:id="rId15" imgW="1028520" imgH="203040" progId="Equation.DSMT4">
                  <p:embed/>
                  <p:pic>
                    <p:nvPicPr>
                      <p:cNvPr id="0" name=""/>
                      <p:cNvPicPr>
                        <a:picLocks noChangeAspect="1" noChangeArrowheads="1"/>
                      </p:cNvPicPr>
                      <p:nvPr/>
                    </p:nvPicPr>
                    <p:blipFill>
                      <a:blip r:embed="rId16"/>
                      <a:srcRect/>
                      <a:stretch>
                        <a:fillRect/>
                      </a:stretch>
                    </p:blipFill>
                    <p:spPr bwMode="auto">
                      <a:xfrm>
                        <a:off x="4804519" y="3193276"/>
                        <a:ext cx="1784350" cy="347663"/>
                      </a:xfrm>
                      <a:prstGeom prst="rect">
                        <a:avLst/>
                      </a:prstGeom>
                      <a:noFill/>
                    </p:spPr>
                  </p:pic>
                </p:oleObj>
              </mc:Fallback>
            </mc:AlternateContent>
          </a:graphicData>
        </a:graphic>
      </p:graphicFrame>
      <p:sp>
        <p:nvSpPr>
          <p:cNvPr id="32" name="矩形 31">
            <a:extLst>
              <a:ext uri="{FF2B5EF4-FFF2-40B4-BE49-F238E27FC236}">
                <a16:creationId xmlns:a16="http://schemas.microsoft.com/office/drawing/2014/main" id="{3491546E-134F-40A9-A05B-692E6A89B2C1}"/>
              </a:ext>
            </a:extLst>
          </p:cNvPr>
          <p:cNvSpPr/>
          <p:nvPr/>
        </p:nvSpPr>
        <p:spPr bwMode="auto">
          <a:xfrm>
            <a:off x="589754" y="3120006"/>
            <a:ext cx="10552176" cy="49141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sp>
        <p:nvSpPr>
          <p:cNvPr id="33" name="文本框 5">
            <a:extLst>
              <a:ext uri="{FF2B5EF4-FFF2-40B4-BE49-F238E27FC236}">
                <a16:creationId xmlns:a16="http://schemas.microsoft.com/office/drawing/2014/main" id="{6232F72F-C02D-4395-8929-10B95F95321B}"/>
              </a:ext>
            </a:extLst>
          </p:cNvPr>
          <p:cNvSpPr txBox="1"/>
          <p:nvPr/>
        </p:nvSpPr>
        <p:spPr>
          <a:xfrm>
            <a:off x="740841" y="4127344"/>
            <a:ext cx="10539867"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In      , what are the interiors and boundaries for a solid sphere and a thin paper?</a:t>
            </a:r>
            <a:endParaRPr lang="zh-CN" altLang="en-US" dirty="0"/>
          </a:p>
        </p:txBody>
      </p:sp>
      <p:graphicFrame>
        <p:nvGraphicFramePr>
          <p:cNvPr id="34" name="对象 33"/>
          <p:cNvGraphicFramePr>
            <a:graphicFrameLocks noChangeAspect="1"/>
          </p:cNvGraphicFramePr>
          <p:nvPr>
            <p:extLst>
              <p:ext uri="{D42A27DB-BD31-4B8C-83A1-F6EECF244321}">
                <p14:modId xmlns:p14="http://schemas.microsoft.com/office/powerpoint/2010/main" val="422774588"/>
              </p:ext>
            </p:extLst>
          </p:nvPr>
        </p:nvGraphicFramePr>
        <p:xfrm>
          <a:off x="1163574" y="4164543"/>
          <a:ext cx="385762" cy="346075"/>
        </p:xfrm>
        <a:graphic>
          <a:graphicData uri="http://schemas.openxmlformats.org/presentationml/2006/ole">
            <mc:AlternateContent xmlns:mc="http://schemas.openxmlformats.org/markup-compatibility/2006">
              <mc:Choice xmlns:v="urn:schemas-microsoft-com:vml" Requires="v">
                <p:oleObj spid="_x0000_s108535" name="Equation" r:id="rId17" imgW="203040" imgH="190440" progId="Equation.DSMT4">
                  <p:embed/>
                </p:oleObj>
              </mc:Choice>
              <mc:Fallback>
                <p:oleObj name="Equation" r:id="rId17" imgW="203040" imgH="190440" progId="Equation.DSMT4">
                  <p:embed/>
                  <p:pic>
                    <p:nvPicPr>
                      <p:cNvPr id="0" name=""/>
                      <p:cNvPicPr>
                        <a:picLocks noChangeAspect="1" noChangeArrowheads="1"/>
                      </p:cNvPicPr>
                      <p:nvPr/>
                    </p:nvPicPr>
                    <p:blipFill>
                      <a:blip r:embed="rId18"/>
                      <a:srcRect/>
                      <a:stretch>
                        <a:fillRect/>
                      </a:stretch>
                    </p:blipFill>
                    <p:spPr bwMode="auto">
                      <a:xfrm>
                        <a:off x="1163574" y="4164543"/>
                        <a:ext cx="385762" cy="346075"/>
                      </a:xfrm>
                      <a:prstGeom prst="rect">
                        <a:avLst/>
                      </a:prstGeom>
                      <a:noFill/>
                    </p:spPr>
                  </p:pic>
                </p:oleObj>
              </mc:Fallback>
            </mc:AlternateContent>
          </a:graphicData>
        </a:graphic>
      </p:graphicFrame>
      <p:pic>
        <p:nvPicPr>
          <p:cNvPr id="107567" name="Picture 47" descr="https://gimg2.baidu.com/image_search/src=http%3A%2F%2Fimg.alicdn.com%2Fi2%2F3864130480%2FTB2qm7UbXzqK1RjSZFvXXcB7VXa_%21%213864130480.jpg&amp;refer=http%3A%2F%2Fimg.alicdn.com&amp;app=2002&amp;size=f9999,10000&amp;q=a80&amp;n=0&amp;g=0n&amp;fmt=auto?sec=1668561841&amp;t=e0a18bb27262a194dedf8faa25ff8032"/>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31205" t="9018" r="24661" b="25418"/>
          <a:stretch/>
        </p:blipFill>
        <p:spPr bwMode="auto">
          <a:xfrm>
            <a:off x="2429049" y="4664171"/>
            <a:ext cx="1702996" cy="1691059"/>
          </a:xfrm>
          <a:prstGeom prst="rect">
            <a:avLst/>
          </a:prstGeom>
          <a:noFill/>
          <a:extLst>
            <a:ext uri="{909E8E84-426E-40DD-AFC4-6F175D3DCCD1}">
              <a14:hiddenFill xmlns:a14="http://schemas.microsoft.com/office/drawing/2010/main">
                <a:solidFill>
                  <a:srgbClr val="FFFFFF"/>
                </a:solidFill>
              </a14:hiddenFill>
            </a:ext>
          </a:extLst>
        </p:spPr>
      </p:pic>
      <p:pic>
        <p:nvPicPr>
          <p:cNvPr id="107569" name="Picture 49" descr="https://gimg2.baidu.com/image_search/src=http%3A%2F%2Fimg95.699pic.com%2Fxsj%2F17%2Fk7%2F9q.jpg%21%2Ffw%2F700%2Fwatermark%2Furl%2FL3hzai93YXRlcl9kZXRhaWwyLnBuZw%2Falign%2Fsoutheast&amp;refer=http%3A%2F%2Fimg95.699pic.com&amp;app=2002&amp;size=f9999,10000&amp;q=a80&amp;n=0&amp;g=0n&amp;fmt=auto?sec=1668561903&amp;t=9a746f450b436f08c5d5881c12766ceb"/>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22312" t="11894" r="21991" b="16456"/>
          <a:stretch/>
        </p:blipFill>
        <p:spPr bwMode="auto">
          <a:xfrm>
            <a:off x="4479803" y="4664170"/>
            <a:ext cx="1314507" cy="1691025"/>
          </a:xfrm>
          <a:prstGeom prst="rect">
            <a:avLst/>
          </a:prstGeom>
          <a:noFill/>
          <a:extLst>
            <a:ext uri="{909E8E84-426E-40DD-AFC4-6F175D3DCCD1}">
              <a14:hiddenFill xmlns:a14="http://schemas.microsoft.com/office/drawing/2010/main">
                <a:solidFill>
                  <a:srgbClr val="FFFFFF"/>
                </a:solidFill>
              </a14:hiddenFill>
            </a:ext>
          </a:extLst>
        </p:spPr>
      </p:pic>
      <p:sp>
        <p:nvSpPr>
          <p:cNvPr id="25" name="文本框 5">
            <a:extLst>
              <a:ext uri="{FF2B5EF4-FFF2-40B4-BE49-F238E27FC236}">
                <a16:creationId xmlns:a16="http://schemas.microsoft.com/office/drawing/2014/main" id="{D13CBB30-632D-43A6-A54E-83584EC9F4A7}"/>
              </a:ext>
            </a:extLst>
          </p:cNvPr>
          <p:cNvSpPr txBox="1"/>
          <p:nvPr/>
        </p:nvSpPr>
        <p:spPr>
          <a:xfrm>
            <a:off x="692164" y="3666535"/>
            <a:ext cx="10539867"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The set      is an open set if and only if  </a:t>
            </a:r>
            <a:endParaRPr lang="zh-CN" altLang="en-US" dirty="0"/>
          </a:p>
        </p:txBody>
      </p:sp>
      <p:graphicFrame>
        <p:nvGraphicFramePr>
          <p:cNvPr id="26" name="对象 25">
            <a:extLst>
              <a:ext uri="{FF2B5EF4-FFF2-40B4-BE49-F238E27FC236}">
                <a16:creationId xmlns:a16="http://schemas.microsoft.com/office/drawing/2014/main" id="{383D9873-06C2-4987-BBA3-7BA19C2CB369}"/>
              </a:ext>
            </a:extLst>
          </p:cNvPr>
          <p:cNvGraphicFramePr>
            <a:graphicFrameLocks noChangeAspect="1"/>
          </p:cNvGraphicFramePr>
          <p:nvPr>
            <p:extLst>
              <p:ext uri="{D42A27DB-BD31-4B8C-83A1-F6EECF244321}">
                <p14:modId xmlns:p14="http://schemas.microsoft.com/office/powerpoint/2010/main" val="4021432331"/>
              </p:ext>
            </p:extLst>
          </p:nvPr>
        </p:nvGraphicFramePr>
        <p:xfrm>
          <a:off x="5561270" y="3758160"/>
          <a:ext cx="969962" cy="304800"/>
        </p:xfrm>
        <a:graphic>
          <a:graphicData uri="http://schemas.openxmlformats.org/presentationml/2006/ole">
            <mc:AlternateContent xmlns:mc="http://schemas.openxmlformats.org/markup-compatibility/2006">
              <mc:Choice xmlns:v="urn:schemas-microsoft-com:vml" Requires="v">
                <p:oleObj spid="_x0000_s108536" name="Equation" r:id="rId21" imgW="558720" imgH="177480" progId="Equation.DSMT4">
                  <p:embed/>
                </p:oleObj>
              </mc:Choice>
              <mc:Fallback>
                <p:oleObj name="Equation" r:id="rId21" imgW="558720" imgH="177480" progId="Equation.DSMT4">
                  <p:embed/>
                  <p:pic>
                    <p:nvPicPr>
                      <p:cNvPr id="31" name="对象 30"/>
                      <p:cNvPicPr>
                        <a:picLocks noChangeAspect="1" noChangeArrowheads="1"/>
                      </p:cNvPicPr>
                      <p:nvPr/>
                    </p:nvPicPr>
                    <p:blipFill>
                      <a:blip r:embed="rId22"/>
                      <a:srcRect/>
                      <a:stretch>
                        <a:fillRect/>
                      </a:stretch>
                    </p:blipFill>
                    <p:spPr bwMode="auto">
                      <a:xfrm>
                        <a:off x="5561270" y="3758160"/>
                        <a:ext cx="969962" cy="304800"/>
                      </a:xfrm>
                      <a:prstGeom prst="rect">
                        <a:avLst/>
                      </a:prstGeom>
                      <a:noFill/>
                    </p:spPr>
                  </p:pic>
                </p:oleObj>
              </mc:Fallback>
            </mc:AlternateContent>
          </a:graphicData>
        </a:graphic>
      </p:graphicFrame>
      <p:sp>
        <p:nvSpPr>
          <p:cNvPr id="28" name="矩形 27">
            <a:extLst>
              <a:ext uri="{FF2B5EF4-FFF2-40B4-BE49-F238E27FC236}">
                <a16:creationId xmlns:a16="http://schemas.microsoft.com/office/drawing/2014/main" id="{718C47A6-DFAC-4DD3-8E4D-59EB6C5851CF}"/>
              </a:ext>
            </a:extLst>
          </p:cNvPr>
          <p:cNvSpPr/>
          <p:nvPr/>
        </p:nvSpPr>
        <p:spPr bwMode="auto">
          <a:xfrm>
            <a:off x="581513" y="3663709"/>
            <a:ext cx="10552176" cy="49141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5" name="对象 34">
            <a:extLst>
              <a:ext uri="{FF2B5EF4-FFF2-40B4-BE49-F238E27FC236}">
                <a16:creationId xmlns:a16="http://schemas.microsoft.com/office/drawing/2014/main" id="{B993EF25-EE7F-46A3-81FB-3FF1E39BB80E}"/>
              </a:ext>
            </a:extLst>
          </p:cNvPr>
          <p:cNvGraphicFramePr>
            <a:graphicFrameLocks noChangeAspect="1"/>
          </p:cNvGraphicFramePr>
          <p:nvPr>
            <p:extLst>
              <p:ext uri="{D42A27DB-BD31-4B8C-83A1-F6EECF244321}">
                <p14:modId xmlns:p14="http://schemas.microsoft.com/office/powerpoint/2010/main" val="748018657"/>
              </p:ext>
            </p:extLst>
          </p:nvPr>
        </p:nvGraphicFramePr>
        <p:xfrm>
          <a:off x="1787641" y="3763855"/>
          <a:ext cx="242887" cy="304800"/>
        </p:xfrm>
        <a:graphic>
          <a:graphicData uri="http://schemas.openxmlformats.org/presentationml/2006/ole">
            <mc:AlternateContent xmlns:mc="http://schemas.openxmlformats.org/markup-compatibility/2006">
              <mc:Choice xmlns:v="urn:schemas-microsoft-com:vml" Requires="v">
                <p:oleObj spid="_x0000_s108537" name="Equation" r:id="rId23" imgW="139680" imgH="177480" progId="Equation.DSMT4">
                  <p:embed/>
                </p:oleObj>
              </mc:Choice>
              <mc:Fallback>
                <p:oleObj name="Equation" r:id="rId23" imgW="139680" imgH="177480" progId="Equation.DSMT4">
                  <p:embed/>
                  <p:pic>
                    <p:nvPicPr>
                      <p:cNvPr id="26" name="对象 25">
                        <a:extLst>
                          <a:ext uri="{FF2B5EF4-FFF2-40B4-BE49-F238E27FC236}">
                            <a16:creationId xmlns:a16="http://schemas.microsoft.com/office/drawing/2014/main" id="{383D9873-06C2-4987-BBA3-7BA19C2CB369}"/>
                          </a:ext>
                        </a:extLst>
                      </p:cNvPr>
                      <p:cNvPicPr>
                        <a:picLocks noChangeAspect="1" noChangeArrowheads="1"/>
                      </p:cNvPicPr>
                      <p:nvPr/>
                    </p:nvPicPr>
                    <p:blipFill>
                      <a:blip r:embed="rId24"/>
                      <a:srcRect/>
                      <a:stretch>
                        <a:fillRect/>
                      </a:stretch>
                    </p:blipFill>
                    <p:spPr bwMode="auto">
                      <a:xfrm>
                        <a:off x="1787641" y="3763855"/>
                        <a:ext cx="242887" cy="304800"/>
                      </a:xfrm>
                      <a:prstGeom prst="rect">
                        <a:avLst/>
                      </a:prstGeom>
                      <a:noFill/>
                    </p:spPr>
                  </p:pic>
                </p:oleObj>
              </mc:Fallback>
            </mc:AlternateContent>
          </a:graphicData>
        </a:graphic>
      </p:graphicFrame>
    </p:spTree>
    <p:extLst>
      <p:ext uri="{BB962C8B-B14F-4D97-AF65-F5344CB8AC3E}">
        <p14:creationId xmlns:p14="http://schemas.microsoft.com/office/powerpoint/2010/main" val="93660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930275" y="76200"/>
            <a:ext cx="815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400">
                <a:solidFill>
                  <a:schemeClr val="tx2"/>
                </a:solidFill>
                <a:latin typeface="Calibri" panose="020F0502020204030204" pitchFamily="34" charset="0"/>
                <a:ea typeface="+mj-ea"/>
                <a:cs typeface="+mj-cs"/>
              </a:defRPr>
            </a:lvl1pPr>
            <a:lvl2pPr algn="l" rtl="0" eaLnBrk="0" fontAlgn="base" hangingPunct="0">
              <a:spcBef>
                <a:spcPct val="0"/>
              </a:spcBef>
              <a:spcAft>
                <a:spcPct val="0"/>
              </a:spcAft>
              <a:defRPr sz="3400">
                <a:solidFill>
                  <a:schemeClr val="tx2"/>
                </a:solidFill>
                <a:latin typeface="Calibri" panose="020F0502020204030204" pitchFamily="34" charset="0"/>
              </a:defRPr>
            </a:lvl2pPr>
            <a:lvl3pPr algn="l" rtl="0" eaLnBrk="0" fontAlgn="base" hangingPunct="0">
              <a:spcBef>
                <a:spcPct val="0"/>
              </a:spcBef>
              <a:spcAft>
                <a:spcPct val="0"/>
              </a:spcAft>
              <a:defRPr sz="3400">
                <a:solidFill>
                  <a:schemeClr val="tx2"/>
                </a:solidFill>
                <a:latin typeface="Calibri" panose="020F0502020204030204" pitchFamily="34" charset="0"/>
              </a:defRPr>
            </a:lvl3pPr>
            <a:lvl4pPr algn="l" rtl="0" eaLnBrk="0" fontAlgn="base" hangingPunct="0">
              <a:spcBef>
                <a:spcPct val="0"/>
              </a:spcBef>
              <a:spcAft>
                <a:spcPct val="0"/>
              </a:spcAft>
              <a:defRPr sz="3400">
                <a:solidFill>
                  <a:schemeClr val="tx2"/>
                </a:solidFill>
                <a:latin typeface="Calibri" panose="020F0502020204030204" pitchFamily="34" charset="0"/>
              </a:defRPr>
            </a:lvl4pPr>
            <a:lvl5pPr algn="l" rtl="0" eaLnBrk="0" fontAlgn="base" hangingPunct="0">
              <a:spcBef>
                <a:spcPct val="0"/>
              </a:spcBef>
              <a:spcAft>
                <a:spcPct val="0"/>
              </a:spcAft>
              <a:defRPr sz="3400">
                <a:solidFill>
                  <a:schemeClr val="tx2"/>
                </a:solidFill>
                <a:latin typeface="Calibri" panose="020F0502020204030204" pitchFamily="34"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a:lstStyle>
          <a:p>
            <a:r>
              <a:rPr lang="en-US" altLang="zh-CN" sz="3000" kern="0" dirty="0">
                <a:ea typeface="楷体" panose="02010609060101010101" pitchFamily="49" charset="-122"/>
                <a:cs typeface="Calibri" panose="020F0502020204030204" pitchFamily="34" charset="0"/>
              </a:rPr>
              <a:t>Convex sets and affine sets</a:t>
            </a:r>
            <a:endParaRPr lang="zh-CN" altLang="en-US" sz="3000" kern="0" dirty="0">
              <a:ea typeface="楷体" panose="02010609060101010101" pitchFamily="49" charset="-122"/>
              <a:cs typeface="Calibri" panose="020F0502020204030204" pitchFamily="34" charset="0"/>
            </a:endParaRPr>
          </a:p>
        </p:txBody>
      </p:sp>
      <p:sp>
        <p:nvSpPr>
          <p:cNvPr id="25" name="文本框 1">
            <a:extLst>
              <a:ext uri="{FF2B5EF4-FFF2-40B4-BE49-F238E27FC236}">
                <a16:creationId xmlns:a16="http://schemas.microsoft.com/office/drawing/2014/main" id="{F4318D8F-87FB-4B0A-B3AA-0F13A5D62BE1}"/>
              </a:ext>
            </a:extLst>
          </p:cNvPr>
          <p:cNvSpPr txBox="1"/>
          <p:nvPr/>
        </p:nvSpPr>
        <p:spPr>
          <a:xfrm>
            <a:off x="947928" y="895528"/>
            <a:ext cx="10062194" cy="830997"/>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b="1" dirty="0"/>
              <a:t>Definition 4</a:t>
            </a:r>
            <a:r>
              <a:rPr lang="en-US" altLang="zh-CN" dirty="0"/>
              <a:t>: For a set              , its </a:t>
            </a:r>
            <a:r>
              <a:rPr lang="en-US" altLang="zh-CN" b="1" dirty="0">
                <a:solidFill>
                  <a:srgbClr val="C00000"/>
                </a:solidFill>
              </a:rPr>
              <a:t>relative</a:t>
            </a:r>
            <a:r>
              <a:rPr lang="en-US" altLang="zh-CN" dirty="0">
                <a:solidFill>
                  <a:srgbClr val="C00000"/>
                </a:solidFill>
              </a:rPr>
              <a:t> </a:t>
            </a:r>
            <a:r>
              <a:rPr lang="en-US" altLang="zh-CN" dirty="0"/>
              <a:t>(to its affine hull) </a:t>
            </a:r>
            <a:r>
              <a:rPr lang="en-US" altLang="zh-CN" b="1" dirty="0">
                <a:solidFill>
                  <a:srgbClr val="C00000"/>
                </a:solidFill>
              </a:rPr>
              <a:t>interior</a:t>
            </a:r>
            <a:r>
              <a:rPr lang="en-US" altLang="zh-CN" dirty="0">
                <a:solidFill>
                  <a:srgbClr val="C00000"/>
                </a:solidFill>
              </a:rPr>
              <a:t> </a:t>
            </a:r>
            <a:r>
              <a:rPr lang="en-US" altLang="zh-CN" dirty="0"/>
              <a:t>is defined as, </a:t>
            </a:r>
            <a:endParaRPr lang="zh-CN" altLang="en-US" dirty="0"/>
          </a:p>
        </p:txBody>
      </p:sp>
      <p:sp>
        <p:nvSpPr>
          <p:cNvPr id="28" name="矩形 27">
            <a:extLst>
              <a:ext uri="{FF2B5EF4-FFF2-40B4-BE49-F238E27FC236}">
                <a16:creationId xmlns:a16="http://schemas.microsoft.com/office/drawing/2014/main" id="{3491546E-134F-40A9-A05B-692E6A89B2C1}"/>
              </a:ext>
            </a:extLst>
          </p:cNvPr>
          <p:cNvSpPr/>
          <p:nvPr/>
        </p:nvSpPr>
        <p:spPr bwMode="auto">
          <a:xfrm>
            <a:off x="819912" y="895529"/>
            <a:ext cx="10552176" cy="2015622"/>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37" name="Object 5">
            <a:extLst>
              <a:ext uri="{FF2B5EF4-FFF2-40B4-BE49-F238E27FC236}">
                <a16:creationId xmlns:a16="http://schemas.microsoft.com/office/drawing/2014/main" id="{02F15C26-893D-4869-BA11-B193B06D8A8F}"/>
              </a:ext>
            </a:extLst>
          </p:cNvPr>
          <p:cNvGraphicFramePr>
            <a:graphicFrameLocks noChangeAspect="1"/>
          </p:cNvGraphicFramePr>
          <p:nvPr>
            <p:extLst>
              <p:ext uri="{D42A27DB-BD31-4B8C-83A1-F6EECF244321}">
                <p14:modId xmlns:p14="http://schemas.microsoft.com/office/powerpoint/2010/main" val="2567003567"/>
              </p:ext>
            </p:extLst>
          </p:nvPr>
        </p:nvGraphicFramePr>
        <p:xfrm>
          <a:off x="3858921" y="921333"/>
          <a:ext cx="952500" cy="409575"/>
        </p:xfrm>
        <a:graphic>
          <a:graphicData uri="http://schemas.openxmlformats.org/presentationml/2006/ole">
            <mc:AlternateContent xmlns:mc="http://schemas.openxmlformats.org/markup-compatibility/2006">
              <mc:Choice xmlns:v="urn:schemas-microsoft-com:vml" Requires="v">
                <p:oleObj spid="_x0000_s118867" name="Equation" r:id="rId3" imgW="507960" imgH="215640" progId="Equation.DSMT4">
                  <p:embed/>
                </p:oleObj>
              </mc:Choice>
              <mc:Fallback>
                <p:oleObj name="Equation" r:id="rId3" imgW="507960" imgH="215640" progId="Equation.DSMT4">
                  <p:embed/>
                  <p:pic>
                    <p:nvPicPr>
                      <p:cNvPr id="0" name=""/>
                      <p:cNvPicPr>
                        <a:picLocks noChangeAspect="1" noChangeArrowheads="1"/>
                      </p:cNvPicPr>
                      <p:nvPr/>
                    </p:nvPicPr>
                    <p:blipFill>
                      <a:blip r:embed="rId4"/>
                      <a:srcRect/>
                      <a:stretch>
                        <a:fillRect/>
                      </a:stretch>
                    </p:blipFill>
                    <p:spPr bwMode="auto">
                      <a:xfrm>
                        <a:off x="3858921" y="921333"/>
                        <a:ext cx="952500" cy="409575"/>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890501721"/>
              </p:ext>
            </p:extLst>
          </p:nvPr>
        </p:nvGraphicFramePr>
        <p:xfrm>
          <a:off x="2789852" y="1635539"/>
          <a:ext cx="6293823" cy="505367"/>
        </p:xfrm>
        <a:graphic>
          <a:graphicData uri="http://schemas.openxmlformats.org/presentationml/2006/ole">
            <mc:AlternateContent xmlns:mc="http://schemas.openxmlformats.org/markup-compatibility/2006">
              <mc:Choice xmlns:v="urn:schemas-microsoft-com:vml" Requires="v">
                <p:oleObj spid="_x0000_s118868" name="Equation" r:id="rId5" imgW="3454400" imgH="279400" progId="Equation.DSMT4">
                  <p:embed/>
                </p:oleObj>
              </mc:Choice>
              <mc:Fallback>
                <p:oleObj name="Equation" r:id="rId5" imgW="3454400" imgH="2794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9852" y="1635539"/>
                        <a:ext cx="6293823" cy="505367"/>
                      </a:xfrm>
                      <a:prstGeom prst="rect">
                        <a:avLst/>
                      </a:prstGeom>
                      <a:noFill/>
                    </p:spPr>
                  </p:pic>
                </p:oleObj>
              </mc:Fallback>
            </mc:AlternateContent>
          </a:graphicData>
        </a:graphic>
      </p:graphicFrame>
      <p:sp>
        <p:nvSpPr>
          <p:cNvPr id="38" name="文本框 5">
            <a:extLst>
              <a:ext uri="{FF2B5EF4-FFF2-40B4-BE49-F238E27FC236}">
                <a16:creationId xmlns:a16="http://schemas.microsoft.com/office/drawing/2014/main" id="{6232F72F-C02D-4395-8929-10B95F95321B}"/>
              </a:ext>
            </a:extLst>
          </p:cNvPr>
          <p:cNvSpPr txBox="1"/>
          <p:nvPr/>
        </p:nvSpPr>
        <p:spPr>
          <a:xfrm>
            <a:off x="955449" y="2096002"/>
            <a:ext cx="7264824"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where                                       , and      can be any norm</a:t>
            </a:r>
            <a:endParaRPr lang="zh-CN" altLang="en-US" dirty="0"/>
          </a:p>
        </p:txBody>
      </p:sp>
      <p:graphicFrame>
        <p:nvGraphicFramePr>
          <p:cNvPr id="39" name="对象 38"/>
          <p:cNvGraphicFramePr>
            <a:graphicFrameLocks noChangeAspect="1"/>
          </p:cNvGraphicFramePr>
          <p:nvPr>
            <p:extLst>
              <p:ext uri="{D42A27DB-BD31-4B8C-83A1-F6EECF244321}">
                <p14:modId xmlns:p14="http://schemas.microsoft.com/office/powerpoint/2010/main" val="2178812265"/>
              </p:ext>
            </p:extLst>
          </p:nvPr>
        </p:nvGraphicFramePr>
        <p:xfrm>
          <a:off x="1825181" y="2151988"/>
          <a:ext cx="2931214" cy="462823"/>
        </p:xfrm>
        <a:graphic>
          <a:graphicData uri="http://schemas.openxmlformats.org/presentationml/2006/ole">
            <mc:AlternateContent xmlns:mc="http://schemas.openxmlformats.org/markup-compatibility/2006">
              <mc:Choice xmlns:v="urn:schemas-microsoft-com:vml" Requires="v">
                <p:oleObj spid="_x0000_s118869" name="Equation" r:id="rId7" imgW="1548728" imgH="253890" progId="Equation.DSMT4">
                  <p:embed/>
                </p:oleObj>
              </mc:Choice>
              <mc:Fallback>
                <p:oleObj name="Equation" r:id="rId7" imgW="1548728" imgH="25389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5181" y="2151988"/>
                        <a:ext cx="2931214" cy="462823"/>
                      </a:xfrm>
                      <a:prstGeom prst="rect">
                        <a:avLst/>
                      </a:prstGeom>
                      <a:noFill/>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1721471899"/>
              </p:ext>
            </p:extLst>
          </p:nvPr>
        </p:nvGraphicFramePr>
        <p:xfrm>
          <a:off x="5415287" y="2181617"/>
          <a:ext cx="311150" cy="369888"/>
        </p:xfrm>
        <a:graphic>
          <a:graphicData uri="http://schemas.openxmlformats.org/presentationml/2006/ole">
            <mc:AlternateContent xmlns:mc="http://schemas.openxmlformats.org/markup-compatibility/2006">
              <mc:Choice xmlns:v="urn:schemas-microsoft-com:vml" Requires="v">
                <p:oleObj spid="_x0000_s118870" name="Equation" r:id="rId9" imgW="164880" imgH="203040" progId="Equation.DSMT4">
                  <p:embed/>
                </p:oleObj>
              </mc:Choice>
              <mc:Fallback>
                <p:oleObj name="Equation" r:id="rId9" imgW="164880" imgH="203040" progId="Equation.DSMT4">
                  <p:embed/>
                  <p:pic>
                    <p:nvPicPr>
                      <p:cNvPr id="0" name=""/>
                      <p:cNvPicPr>
                        <a:picLocks noChangeAspect="1" noChangeArrowheads="1"/>
                      </p:cNvPicPr>
                      <p:nvPr/>
                    </p:nvPicPr>
                    <p:blipFill>
                      <a:blip r:embed="rId10"/>
                      <a:srcRect/>
                      <a:stretch>
                        <a:fillRect/>
                      </a:stretch>
                    </p:blipFill>
                    <p:spPr bwMode="auto">
                      <a:xfrm>
                        <a:off x="5415287" y="2181617"/>
                        <a:ext cx="311150" cy="369888"/>
                      </a:xfrm>
                      <a:prstGeom prst="rect">
                        <a:avLst/>
                      </a:prstGeom>
                      <a:noFill/>
                    </p:spPr>
                  </p:pic>
                </p:oleObj>
              </mc:Fallback>
            </mc:AlternateContent>
          </a:graphicData>
        </a:graphic>
      </p:graphicFrame>
      <p:sp>
        <p:nvSpPr>
          <p:cNvPr id="41" name="文本框 1">
            <a:extLst>
              <a:ext uri="{FF2B5EF4-FFF2-40B4-BE49-F238E27FC236}">
                <a16:creationId xmlns:a16="http://schemas.microsoft.com/office/drawing/2014/main" id="{F4318D8F-87FB-4B0A-B3AA-0F13A5D62BE1}"/>
              </a:ext>
            </a:extLst>
          </p:cNvPr>
          <p:cNvSpPr txBox="1"/>
          <p:nvPr/>
        </p:nvSpPr>
        <p:spPr>
          <a:xfrm>
            <a:off x="960373" y="3081999"/>
            <a:ext cx="10062194" cy="461665"/>
          </a:xfrm>
          <a:prstGeom prst="rect">
            <a:avLst/>
          </a:prstGeom>
          <a:noFill/>
        </p:spPr>
        <p:txBody>
          <a:bodyPr wrap="squar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r>
              <a:rPr lang="en-US" altLang="zh-CN" dirty="0"/>
              <a:t>For a set              , its </a:t>
            </a:r>
            <a:r>
              <a:rPr lang="en-US" altLang="zh-CN" b="1" dirty="0">
                <a:solidFill>
                  <a:srgbClr val="C00000"/>
                </a:solidFill>
              </a:rPr>
              <a:t>relative</a:t>
            </a:r>
            <a:r>
              <a:rPr lang="en-US" altLang="zh-CN" dirty="0">
                <a:solidFill>
                  <a:srgbClr val="C00000"/>
                </a:solidFill>
              </a:rPr>
              <a:t> </a:t>
            </a:r>
            <a:r>
              <a:rPr lang="en-US" altLang="zh-CN" dirty="0"/>
              <a:t>(to its affine hull) </a:t>
            </a:r>
            <a:r>
              <a:rPr lang="en-US" altLang="zh-CN" b="1" dirty="0">
                <a:solidFill>
                  <a:srgbClr val="C00000"/>
                </a:solidFill>
              </a:rPr>
              <a:t>boundary</a:t>
            </a:r>
            <a:r>
              <a:rPr lang="en-US" altLang="zh-CN" dirty="0">
                <a:solidFill>
                  <a:srgbClr val="C00000"/>
                </a:solidFill>
              </a:rPr>
              <a:t> </a:t>
            </a:r>
            <a:r>
              <a:rPr lang="en-US" altLang="zh-CN" dirty="0"/>
              <a:t>is defined as, </a:t>
            </a:r>
            <a:endParaRPr lang="zh-CN" altLang="en-US" dirty="0"/>
          </a:p>
        </p:txBody>
      </p:sp>
      <p:sp>
        <p:nvSpPr>
          <p:cNvPr id="42" name="矩形 41">
            <a:extLst>
              <a:ext uri="{FF2B5EF4-FFF2-40B4-BE49-F238E27FC236}">
                <a16:creationId xmlns:a16="http://schemas.microsoft.com/office/drawing/2014/main" id="{3491546E-134F-40A9-A05B-692E6A89B2C1}"/>
              </a:ext>
            </a:extLst>
          </p:cNvPr>
          <p:cNvSpPr/>
          <p:nvPr/>
        </p:nvSpPr>
        <p:spPr bwMode="auto">
          <a:xfrm>
            <a:off x="832357" y="3082000"/>
            <a:ext cx="10552176" cy="1113816"/>
          </a:xfrm>
          <a:prstGeom prst="rect">
            <a:avLst/>
          </a:prstGeom>
          <a:noFill/>
          <a:ln w="9525" cap="flat" cmpd="sng" algn="ctr">
            <a:solidFill>
              <a:schemeClr val="accent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ndParaRPr>
          </a:p>
        </p:txBody>
      </p:sp>
      <p:graphicFrame>
        <p:nvGraphicFramePr>
          <p:cNvPr id="43" name="Object 5">
            <a:extLst>
              <a:ext uri="{FF2B5EF4-FFF2-40B4-BE49-F238E27FC236}">
                <a16:creationId xmlns:a16="http://schemas.microsoft.com/office/drawing/2014/main" id="{02F15C26-893D-4869-BA11-B193B06D8A8F}"/>
              </a:ext>
            </a:extLst>
          </p:cNvPr>
          <p:cNvGraphicFramePr>
            <a:graphicFrameLocks noChangeAspect="1"/>
          </p:cNvGraphicFramePr>
          <p:nvPr>
            <p:extLst>
              <p:ext uri="{D42A27DB-BD31-4B8C-83A1-F6EECF244321}">
                <p14:modId xmlns:p14="http://schemas.microsoft.com/office/powerpoint/2010/main" val="2515905873"/>
              </p:ext>
            </p:extLst>
          </p:nvPr>
        </p:nvGraphicFramePr>
        <p:xfrm>
          <a:off x="2229173" y="3107804"/>
          <a:ext cx="952500" cy="409575"/>
        </p:xfrm>
        <a:graphic>
          <a:graphicData uri="http://schemas.openxmlformats.org/presentationml/2006/ole">
            <mc:AlternateContent xmlns:mc="http://schemas.openxmlformats.org/markup-compatibility/2006">
              <mc:Choice xmlns:v="urn:schemas-microsoft-com:vml" Requires="v">
                <p:oleObj spid="_x0000_s118871" name="Equation" r:id="rId11" imgW="507960" imgH="215640" progId="Equation.DSMT4">
                  <p:embed/>
                </p:oleObj>
              </mc:Choice>
              <mc:Fallback>
                <p:oleObj name="Equation" r:id="rId11" imgW="507960" imgH="215640" progId="Equation.DSMT4">
                  <p:embed/>
                  <p:pic>
                    <p:nvPicPr>
                      <p:cNvPr id="0" name=""/>
                      <p:cNvPicPr>
                        <a:picLocks noChangeAspect="1" noChangeArrowheads="1"/>
                      </p:cNvPicPr>
                      <p:nvPr/>
                    </p:nvPicPr>
                    <p:blipFill>
                      <a:blip r:embed="rId4"/>
                      <a:srcRect/>
                      <a:stretch>
                        <a:fillRect/>
                      </a:stretch>
                    </p:blipFill>
                    <p:spPr bwMode="auto">
                      <a:xfrm>
                        <a:off x="2229173" y="3107804"/>
                        <a:ext cx="952500" cy="409575"/>
                      </a:xfrm>
                      <a:prstGeom prst="rect">
                        <a:avLst/>
                      </a:prstGeom>
                      <a:noFill/>
                      <a:ln>
                        <a:noFill/>
                      </a:ln>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1931478728"/>
              </p:ext>
            </p:extLst>
          </p:nvPr>
        </p:nvGraphicFramePr>
        <p:xfrm>
          <a:off x="4823866" y="3781231"/>
          <a:ext cx="1435100" cy="320675"/>
        </p:xfrm>
        <a:graphic>
          <a:graphicData uri="http://schemas.openxmlformats.org/presentationml/2006/ole">
            <mc:AlternateContent xmlns:mc="http://schemas.openxmlformats.org/markup-compatibility/2006">
              <mc:Choice xmlns:v="urn:schemas-microsoft-com:vml" Requires="v">
                <p:oleObj spid="_x0000_s118872" name="Equation" r:id="rId12" imgW="787320" imgH="177480" progId="Equation.DSMT4">
                  <p:embed/>
                </p:oleObj>
              </mc:Choice>
              <mc:Fallback>
                <p:oleObj name="Equation" r:id="rId12" imgW="787320" imgH="177480" progId="Equation.DSMT4">
                  <p:embed/>
                  <p:pic>
                    <p:nvPicPr>
                      <p:cNvPr id="0" name=""/>
                      <p:cNvPicPr>
                        <a:picLocks noChangeAspect="1" noChangeArrowheads="1"/>
                      </p:cNvPicPr>
                      <p:nvPr/>
                    </p:nvPicPr>
                    <p:blipFill>
                      <a:blip r:embed="rId13"/>
                      <a:srcRect/>
                      <a:stretch>
                        <a:fillRect/>
                      </a:stretch>
                    </p:blipFill>
                    <p:spPr bwMode="auto">
                      <a:xfrm>
                        <a:off x="4823866" y="3781231"/>
                        <a:ext cx="1435100" cy="320675"/>
                      </a:xfrm>
                      <a:prstGeom prst="rect">
                        <a:avLst/>
                      </a:prstGeom>
                      <a:noFill/>
                    </p:spPr>
                  </p:pic>
                </p:oleObj>
              </mc:Fallback>
            </mc:AlternateContent>
          </a:graphicData>
        </a:graphic>
      </p:graphicFrame>
      <p:sp>
        <p:nvSpPr>
          <p:cNvPr id="49" name="文本框 48">
            <a:extLst>
              <a:ext uri="{FF2B5EF4-FFF2-40B4-BE49-F238E27FC236}">
                <a16:creationId xmlns:a16="http://schemas.microsoft.com/office/drawing/2014/main" id="{89D659BF-21FA-45C4-B360-0744EB8F76E8}"/>
              </a:ext>
            </a:extLst>
          </p:cNvPr>
          <p:cNvSpPr txBox="1"/>
          <p:nvPr/>
        </p:nvSpPr>
        <p:spPr>
          <a:xfrm>
            <a:off x="1048410" y="4612227"/>
            <a:ext cx="10073680" cy="430887"/>
          </a:xfrm>
          <a:prstGeom prst="rect">
            <a:avLst/>
          </a:prstGeom>
          <a:solidFill>
            <a:srgbClr val="002060"/>
          </a:solidFill>
        </p:spPr>
        <p:txBody>
          <a:bodyPr wrap="square" rtlCol="0">
            <a:spAutoFit/>
          </a:bodyPr>
          <a:lstStyle/>
          <a:p>
            <a:r>
              <a:rPr lang="en-US" altLang="zh-CN" sz="2200" dirty="0">
                <a:solidFill>
                  <a:srgbClr val="FFFF00"/>
                </a:solidFill>
              </a:rPr>
              <a:t>For a set              , if                  , then                          and </a:t>
            </a:r>
            <a:endParaRPr lang="zh-CN" altLang="en-US" sz="2200" dirty="0">
              <a:solidFill>
                <a:srgbClr val="FFFF00"/>
              </a:solidFill>
            </a:endParaRPr>
          </a:p>
        </p:txBody>
      </p:sp>
      <p:graphicFrame>
        <p:nvGraphicFramePr>
          <p:cNvPr id="50" name="对象 49"/>
          <p:cNvGraphicFramePr>
            <a:graphicFrameLocks noChangeAspect="1"/>
          </p:cNvGraphicFramePr>
          <p:nvPr>
            <p:extLst>
              <p:ext uri="{D42A27DB-BD31-4B8C-83A1-F6EECF244321}">
                <p14:modId xmlns:p14="http://schemas.microsoft.com/office/powerpoint/2010/main" val="2218177649"/>
              </p:ext>
            </p:extLst>
          </p:nvPr>
        </p:nvGraphicFramePr>
        <p:xfrm>
          <a:off x="2186337" y="4612227"/>
          <a:ext cx="879475" cy="388938"/>
        </p:xfrm>
        <a:graphic>
          <a:graphicData uri="http://schemas.openxmlformats.org/presentationml/2006/ole">
            <mc:AlternateContent xmlns:mc="http://schemas.openxmlformats.org/markup-compatibility/2006">
              <mc:Choice xmlns:v="urn:schemas-microsoft-com:vml" Requires="v">
                <p:oleObj spid="_x0000_s118873" name="Equation" r:id="rId14" imgW="482400" imgH="215640" progId="Equation.DSMT4">
                  <p:embed/>
                </p:oleObj>
              </mc:Choice>
              <mc:Fallback>
                <p:oleObj name="Equation" r:id="rId14" imgW="482400" imgH="215640" progId="Equation.DSMT4">
                  <p:embed/>
                  <p:pic>
                    <p:nvPicPr>
                      <p:cNvPr id="0" name=""/>
                      <p:cNvPicPr>
                        <a:picLocks noChangeAspect="1" noChangeArrowheads="1"/>
                      </p:cNvPicPr>
                      <p:nvPr/>
                    </p:nvPicPr>
                    <p:blipFill>
                      <a:blip r:embed="rId15"/>
                      <a:srcRect/>
                      <a:stretch>
                        <a:fillRect/>
                      </a:stretch>
                    </p:blipFill>
                    <p:spPr bwMode="auto">
                      <a:xfrm>
                        <a:off x="2186337" y="4612227"/>
                        <a:ext cx="879475" cy="388938"/>
                      </a:xfrm>
                      <a:prstGeom prst="rect">
                        <a:avLst/>
                      </a:prstGeom>
                      <a:noFill/>
                    </p:spPr>
                  </p:pic>
                </p:oleObj>
              </mc:Fallback>
            </mc:AlternateContent>
          </a:graphicData>
        </a:graphic>
      </p:graphicFrame>
      <p:graphicFrame>
        <p:nvGraphicFramePr>
          <p:cNvPr id="51" name="对象 50"/>
          <p:cNvGraphicFramePr>
            <a:graphicFrameLocks noChangeAspect="1"/>
          </p:cNvGraphicFramePr>
          <p:nvPr>
            <p:extLst>
              <p:ext uri="{D42A27DB-BD31-4B8C-83A1-F6EECF244321}">
                <p14:modId xmlns:p14="http://schemas.microsoft.com/office/powerpoint/2010/main" val="2020209075"/>
              </p:ext>
            </p:extLst>
          </p:nvPr>
        </p:nvGraphicFramePr>
        <p:xfrm>
          <a:off x="3488835" y="4622800"/>
          <a:ext cx="1157287" cy="366713"/>
        </p:xfrm>
        <a:graphic>
          <a:graphicData uri="http://schemas.openxmlformats.org/presentationml/2006/ole">
            <mc:AlternateContent xmlns:mc="http://schemas.openxmlformats.org/markup-compatibility/2006">
              <mc:Choice xmlns:v="urn:schemas-microsoft-com:vml" Requires="v">
                <p:oleObj spid="_x0000_s118874" name="Equation" r:id="rId16" imgW="634680" imgH="203040" progId="Equation.DSMT4">
                  <p:embed/>
                </p:oleObj>
              </mc:Choice>
              <mc:Fallback>
                <p:oleObj name="Equation" r:id="rId16" imgW="634680" imgH="203040" progId="Equation.DSMT4">
                  <p:embed/>
                  <p:pic>
                    <p:nvPicPr>
                      <p:cNvPr id="0" name=""/>
                      <p:cNvPicPr>
                        <a:picLocks noChangeAspect="1" noChangeArrowheads="1"/>
                      </p:cNvPicPr>
                      <p:nvPr/>
                    </p:nvPicPr>
                    <p:blipFill>
                      <a:blip r:embed="rId17"/>
                      <a:srcRect/>
                      <a:stretch>
                        <a:fillRect/>
                      </a:stretch>
                    </p:blipFill>
                    <p:spPr bwMode="auto">
                      <a:xfrm>
                        <a:off x="3488835" y="4622800"/>
                        <a:ext cx="1157287" cy="366713"/>
                      </a:xfrm>
                      <a:prstGeom prst="rect">
                        <a:avLst/>
                      </a:prstGeom>
                      <a:noFill/>
                    </p:spPr>
                  </p:pic>
                </p:oleObj>
              </mc:Fallback>
            </mc:AlternateContent>
          </a:graphicData>
        </a:graphic>
      </p:graphicFrame>
      <p:graphicFrame>
        <p:nvGraphicFramePr>
          <p:cNvPr id="52" name="对象 51"/>
          <p:cNvGraphicFramePr>
            <a:graphicFrameLocks noChangeAspect="1"/>
          </p:cNvGraphicFramePr>
          <p:nvPr>
            <p:extLst>
              <p:ext uri="{D42A27DB-BD31-4B8C-83A1-F6EECF244321}">
                <p14:modId xmlns:p14="http://schemas.microsoft.com/office/powerpoint/2010/main" val="3656119538"/>
              </p:ext>
            </p:extLst>
          </p:nvPr>
        </p:nvGraphicFramePr>
        <p:xfrm>
          <a:off x="5337277" y="4677587"/>
          <a:ext cx="1665287" cy="322262"/>
        </p:xfrm>
        <a:graphic>
          <a:graphicData uri="http://schemas.openxmlformats.org/presentationml/2006/ole">
            <mc:AlternateContent xmlns:mc="http://schemas.openxmlformats.org/markup-compatibility/2006">
              <mc:Choice xmlns:v="urn:schemas-microsoft-com:vml" Requires="v">
                <p:oleObj spid="_x0000_s118875" name="Equation" r:id="rId18" imgW="914400" imgH="177480" progId="Equation.DSMT4">
                  <p:embed/>
                </p:oleObj>
              </mc:Choice>
              <mc:Fallback>
                <p:oleObj name="Equation" r:id="rId18" imgW="914400" imgH="177480" progId="Equation.DSMT4">
                  <p:embed/>
                  <p:pic>
                    <p:nvPicPr>
                      <p:cNvPr id="0" name=""/>
                      <p:cNvPicPr>
                        <a:picLocks noChangeAspect="1" noChangeArrowheads="1"/>
                      </p:cNvPicPr>
                      <p:nvPr/>
                    </p:nvPicPr>
                    <p:blipFill>
                      <a:blip r:embed="rId19"/>
                      <a:srcRect/>
                      <a:stretch>
                        <a:fillRect/>
                      </a:stretch>
                    </p:blipFill>
                    <p:spPr bwMode="auto">
                      <a:xfrm>
                        <a:off x="5337277" y="4677587"/>
                        <a:ext cx="1665287" cy="322262"/>
                      </a:xfrm>
                      <a:prstGeom prst="rect">
                        <a:avLst/>
                      </a:prstGeom>
                      <a:noFill/>
                    </p:spPr>
                  </p:pic>
                </p:oleObj>
              </mc:Fallback>
            </mc:AlternateContent>
          </a:graphicData>
        </a:graphic>
      </p:graphicFrame>
      <p:graphicFrame>
        <p:nvGraphicFramePr>
          <p:cNvPr id="53" name="对象 52"/>
          <p:cNvGraphicFramePr>
            <a:graphicFrameLocks noChangeAspect="1"/>
          </p:cNvGraphicFramePr>
          <p:nvPr>
            <p:extLst>
              <p:ext uri="{D42A27DB-BD31-4B8C-83A1-F6EECF244321}">
                <p14:modId xmlns:p14="http://schemas.microsoft.com/office/powerpoint/2010/main" val="4133325579"/>
              </p:ext>
            </p:extLst>
          </p:nvPr>
        </p:nvGraphicFramePr>
        <p:xfrm>
          <a:off x="7578822" y="4673018"/>
          <a:ext cx="2173287" cy="322263"/>
        </p:xfrm>
        <a:graphic>
          <a:graphicData uri="http://schemas.openxmlformats.org/presentationml/2006/ole">
            <mc:AlternateContent xmlns:mc="http://schemas.openxmlformats.org/markup-compatibility/2006">
              <mc:Choice xmlns:v="urn:schemas-microsoft-com:vml" Requires="v">
                <p:oleObj spid="_x0000_s118876" name="Equation" r:id="rId20" imgW="1193760" imgH="177480" progId="Equation.DSMT4">
                  <p:embed/>
                </p:oleObj>
              </mc:Choice>
              <mc:Fallback>
                <p:oleObj name="Equation" r:id="rId20" imgW="1193760" imgH="177480" progId="Equation.DSMT4">
                  <p:embed/>
                  <p:pic>
                    <p:nvPicPr>
                      <p:cNvPr id="0" name=""/>
                      <p:cNvPicPr>
                        <a:picLocks noChangeAspect="1" noChangeArrowheads="1"/>
                      </p:cNvPicPr>
                      <p:nvPr/>
                    </p:nvPicPr>
                    <p:blipFill>
                      <a:blip r:embed="rId21"/>
                      <a:srcRect/>
                      <a:stretch>
                        <a:fillRect/>
                      </a:stretch>
                    </p:blipFill>
                    <p:spPr bwMode="auto">
                      <a:xfrm>
                        <a:off x="7578822" y="4673018"/>
                        <a:ext cx="2173287" cy="322263"/>
                      </a:xfrm>
                      <a:prstGeom prst="rect">
                        <a:avLst/>
                      </a:prstGeom>
                      <a:noFill/>
                    </p:spPr>
                  </p:pic>
                </p:oleObj>
              </mc:Fallback>
            </mc:AlternateContent>
          </a:graphicData>
        </a:graphic>
      </p:graphicFrame>
    </p:spTree>
    <p:extLst>
      <p:ext uri="{BB962C8B-B14F-4D97-AF65-F5344CB8AC3E}">
        <p14:creationId xmlns:p14="http://schemas.microsoft.com/office/powerpoint/2010/main" val="1589397937"/>
      </p:ext>
    </p:extLst>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51284</TotalTime>
  <Words>2928</Words>
  <Application>Microsoft Office PowerPoint</Application>
  <PresentationFormat>宽屏</PresentationFormat>
  <Paragraphs>307</Paragraphs>
  <Slides>52</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58" baseType="lpstr">
      <vt:lpstr>Arial</vt:lpstr>
      <vt:lpstr>Calibri</vt:lpstr>
      <vt:lpstr>Euclid Math One</vt:lpstr>
      <vt:lpstr>Times New Roman</vt:lpstr>
      <vt:lpstr>Blank Presentation</vt:lpstr>
      <vt:lpstr>Equation</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lpstr>Outline</vt:lpstr>
      <vt:lpstr>PowerPoint 演示文稿</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dc:title>
  <dc:creator>Steve Seitz</dc:creator>
  <cp:lastModifiedBy>lin</cp:lastModifiedBy>
  <cp:revision>6254</cp:revision>
  <cp:lastPrinted>2024-09-01T03:10:45Z</cp:lastPrinted>
  <dcterms:created xsi:type="dcterms:W3CDTF">1998-05-10T17:20:27Z</dcterms:created>
  <dcterms:modified xsi:type="dcterms:W3CDTF">2025-03-10T08:03:27Z</dcterms:modified>
</cp:coreProperties>
</file>