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919" r:id="rId3"/>
    <p:sldId id="970" r:id="rId4"/>
    <p:sldId id="977" r:id="rId5"/>
    <p:sldId id="978" r:id="rId6"/>
    <p:sldId id="974" r:id="rId7"/>
    <p:sldId id="979" r:id="rId8"/>
    <p:sldId id="968" r:id="rId9"/>
    <p:sldId id="915" r:id="rId10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FFFF00"/>
    <a:srgbClr val="FF0000"/>
    <a:srgbClr val="FF6600"/>
    <a:srgbClr val="990033"/>
    <a:srgbClr val="FF5050"/>
    <a:srgbClr val="660066"/>
    <a:srgbClr val="FF3300"/>
    <a:srgbClr val="CC3399"/>
    <a:srgbClr val="DF7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16" d="100"/>
          <a:sy n="116" d="100"/>
        </p:scale>
        <p:origin x="396" y="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63" d="100"/>
          <a:sy n="63" d="100"/>
        </p:scale>
        <p:origin x="-2604" y="-114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Univ.</a:t>
            </a:r>
            <a:endParaRPr lang="zh-CN" altLang="en-US" sz="1800" baseline="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Univ.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40211" y="1111994"/>
            <a:ext cx="1065489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Chapter </a:t>
            </a:r>
            <a:r>
              <a:rPr lang="en-US" altLang="zh-CN" sz="4000" dirty="0">
                <a:ea typeface="宋体" panose="02010600030101010101" pitchFamily="2" charset="-122"/>
              </a:rPr>
              <a:t>16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Introduction of 3D Stereo Vision</a:t>
            </a:r>
          </a:p>
          <a:p>
            <a:pPr algn="ctr"/>
            <a:r>
              <a:rPr lang="en-US" altLang="zh-CN" sz="4000" dirty="0">
                <a:ea typeface="宋体" panose="02010600030101010101" pitchFamily="2" charset="-122"/>
              </a:rPr>
              <a:t>(Theme 4)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96157" y="3612204"/>
            <a:ext cx="63430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Prof. Lin ZHANG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School of Computer Science and Technology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Tongji University</a:t>
            </a:r>
          </a:p>
        </p:txBody>
      </p:sp>
    </p:spTree>
  </p:cSld>
  <p:clrMapOvr>
    <a:masterClrMapping/>
  </p:clrMapOvr>
  <p:transition advTm="711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Problem definition of 3D stereo vision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BE9523-707B-45DD-8CFB-692C8668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1"/>
            <a:ext cx="11055096" cy="421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3D stereo vision is an important branch of computer vision technology. This technology involves analyzing images or video sequences to achieve perception and understanding of the three-dimensional world</a:t>
            </a:r>
          </a:p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Depending on the specific application, 3D stereo vision technology generally addresses the following three types of problems: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Depth Estimation: Inferring the distance from each pixel in an image to the camera, i.e., depth information, to achieve a stereoscopic perception of the scene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3D Reconstruction: Recovering the 3D structure of objects from 2D images or videos, including their shape, size, and position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Motion Estimation: Analyzing the motion information of objects in a sequence of images, including their speed, direction, and acceleration</a:t>
            </a:r>
          </a:p>
        </p:txBody>
      </p:sp>
    </p:spTree>
    <p:extLst>
      <p:ext uri="{BB962C8B-B14F-4D97-AF65-F5344CB8AC3E}">
        <p14:creationId xmlns:p14="http://schemas.microsoft.com/office/powerpoint/2010/main" val="3085308302"/>
      </p:ext>
    </p:extLst>
  </p:cSld>
  <p:clrMapOvr>
    <a:masterClrMapping/>
  </p:clrMapOvr>
  <p:transition advTm="1252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3E2AECC-60E6-4372-8586-84C4B9A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1"/>
            <a:ext cx="11055096" cy="245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a 3D stereo vision system, the typical input and output data types are described as follows: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Input: Usually a set of 2D images or video sequences, which may also include intrinsic and extrinsic camera parameters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Output: Includes 3D point clouds, 3D models, depth maps, motion trajectories, and other information used to describe the 3D structure and motion of a scene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43480A-A8D1-4F8F-B13A-3F259C89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Problem definition of 3D stereo vision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85523"/>
      </p:ext>
    </p:extLst>
  </p:cSld>
  <p:clrMapOvr>
    <a:masterClrMapping/>
  </p:clrMapOvr>
  <p:transition advTm="125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3E2AECC-60E6-4372-8586-84C4B9A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518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building a 3D stereo vision system, the following types of sensors are commonly used: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Cameras: Used to capture 2D images or video sequences, serving as the primary input source for 3D stereo vision technology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Depth sensors: Such as structured light sensors and time-of-flight sensors, used to obtain the distance information from each point in the scene to the sensor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Inertial Measurement Units (IMUs): Used to measure the acceleration and angular velocity of objects, assisting in motion estimation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LiDAR: Uses laser beams to measure the time of flight and obtain the 3D position information of objects in the scene, commonly used for 3D reconstruction in outdoor environments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Camera arrays: Composed of multiple cameras, used to capture multi-view image information for more accurate 3D reconstruction and stereo matching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43480A-A8D1-4F8F-B13A-3F259C89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Problem definition of 3D stereo vision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05469"/>
      </p:ext>
    </p:extLst>
  </p:cSld>
  <p:clrMapOvr>
    <a:masterClrMapping/>
  </p:clrMapOvr>
  <p:transition advTm="1252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3E2AECC-60E6-4372-8586-84C4B9A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518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Today, 3D stereo vision technology is widely applied in many fields, including but not limited to the following: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Industrial manufacturing: Through 3D reconstruction and inspection techniques, it is possible to detect the 3D shape and surface defects of products, improving product quality and production efficiency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Medical imaging: In medical imaging, the technology is used for the reconstruction, analysis, and diagnosis of medical images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Virtual reality: By tracking and reconstructing the user's viewpoint and movements, it enables free movement and interaction within the virtual environment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Autonomous driving: By performing 3D reconstruction and recognition of the vehicle's surroundings, it enables autonomous navigation and obstacle avoidance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Robotic vision: By reconstructing the environment and recognizing targets, it helps robots better understand and respond to complex environments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43480A-A8D1-4F8F-B13A-3F259C89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4" y="76200"/>
            <a:ext cx="109698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zh-CN" sz="3000" kern="0">
                <a:ea typeface="楷体" panose="02010609060101010101" pitchFamily="49" charset="-122"/>
                <a:cs typeface="Calibri" panose="020F0502020204030204" pitchFamily="34" charset="0"/>
              </a:rPr>
              <a:t>Problem definition of 3D stereo vision</a:t>
            </a:r>
            <a:endParaRPr lang="zh-CN" altLang="en-US" sz="3000" kern="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37817"/>
      </p:ext>
    </p:extLst>
  </p:cSld>
  <p:clrMapOvr>
    <a:masterClrMapping/>
  </p:clrMapOvr>
  <p:transition advTm="1252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07F2-BD57-17B5-DADB-47BF05D6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118579-73C2-F45D-B395-0F67B8EA6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Contents of this theme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823459-413F-4F58-BBAB-8D4986E630A8}"/>
              </a:ext>
            </a:extLst>
          </p:cNvPr>
          <p:cNvSpPr txBox="1"/>
          <p:nvPr/>
        </p:nvSpPr>
        <p:spPr>
          <a:xfrm>
            <a:off x="791576" y="1177303"/>
            <a:ext cx="10969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Among the many 3D stereo vision techniques, binocular stereo vision is the most fundamental and important; We will detail the construction of binocular vision systems in Chapter 17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Neural Radiance Fields (</a:t>
            </a:r>
            <a:r>
              <a:rPr lang="en-US" altLang="zh-CN" dirty="0" err="1">
                <a:solidFill>
                  <a:srgbClr val="000000"/>
                </a:solidFill>
              </a:rPr>
              <a:t>NeRF</a:t>
            </a:r>
            <a:r>
              <a:rPr lang="en-US" altLang="zh-CN" dirty="0">
                <a:solidFill>
                  <a:srgbClr val="000000"/>
                </a:solidFill>
              </a:rPr>
              <a:t>)-based 3D reconstruction technology uses neural networks to simulate radiance fields for 3D scene reconstruction and understanding. It involves two key steps: radiance field modeling and scene rendering. We will introduce </a:t>
            </a:r>
            <a:r>
              <a:rPr lang="en-US" altLang="zh-CN" dirty="0" err="1">
                <a:solidFill>
                  <a:srgbClr val="000000"/>
                </a:solidFill>
              </a:rPr>
              <a:t>NeRF</a:t>
            </a:r>
            <a:r>
              <a:rPr lang="en-US" altLang="zh-CN" dirty="0">
                <a:solidFill>
                  <a:srgbClr val="000000"/>
                </a:solidFill>
              </a:rPr>
              <a:t>-based scene rendering techniques in Chapter 18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3321"/>
      </p:ext>
    </p:extLst>
  </p:cSld>
  <p:clrMapOvr>
    <a:masterClrMapping/>
  </p:clrMapOvr>
  <p:transition advTm="1252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07F2-BD57-17B5-DADB-47BF05D6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118579-73C2-F45D-B395-0F67B8EA6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Contents of this theme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F07DE9-7DEA-4C5B-9BEC-902EBFE50A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8368" y="1577269"/>
            <a:ext cx="5431688" cy="33242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A48916-0C9B-4D8D-842D-5E307D4BD4AA}"/>
              </a:ext>
            </a:extLst>
          </p:cNvPr>
          <p:cNvSpPr txBox="1"/>
          <p:nvPr/>
        </p:nvSpPr>
        <p:spPr>
          <a:xfrm>
            <a:off x="549293" y="5064719"/>
            <a:ext cx="5340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2.5D reconstruction using the binocular technique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video">
            <a:hlinkClick r:id="" action="ppaction://media"/>
            <a:extLst>
              <a:ext uri="{FF2B5EF4-FFF2-40B4-BE49-F238E27FC236}">
                <a16:creationId xmlns:a16="http://schemas.microsoft.com/office/drawing/2014/main" id="{9CBAE943-11BA-4C2E-A66D-BEB3F682A51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63050" y="1577269"/>
            <a:ext cx="5909768" cy="33242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FFF0A6-9194-4702-831A-B17D044EA98D}"/>
              </a:ext>
            </a:extLst>
          </p:cNvPr>
          <p:cNvSpPr txBox="1"/>
          <p:nvPr/>
        </p:nvSpPr>
        <p:spPr>
          <a:xfrm>
            <a:off x="6585573" y="5064719"/>
            <a:ext cx="5090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Neural field rendering result using Instant-NGP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179377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07F2-BD57-17B5-DADB-47BF05D6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118579-73C2-F45D-B395-0F67B8EA6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Contents of this theme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74061BE-FB21-4555-9BD6-6579FB380184}"/>
              </a:ext>
            </a:extLst>
          </p:cNvPr>
          <p:cNvSpPr/>
          <p:nvPr/>
        </p:nvSpPr>
        <p:spPr>
          <a:xfrm>
            <a:off x="2675846" y="4683064"/>
            <a:ext cx="6501106" cy="894944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3" name="内容占位符 8">
            <a:extLst>
              <a:ext uri="{FF2B5EF4-FFF2-40B4-BE49-F238E27FC236}">
                <a16:creationId xmlns:a16="http://schemas.microsoft.com/office/drawing/2014/main" id="{E56EA213-A4F3-40A4-9814-A643E7D1EC94}"/>
              </a:ext>
            </a:extLst>
          </p:cNvPr>
          <p:cNvSpPr txBox="1">
            <a:spLocks/>
          </p:cNvSpPr>
          <p:nvPr/>
        </p:nvSpPr>
        <p:spPr bwMode="auto">
          <a:xfrm>
            <a:off x="2711561" y="4927874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539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539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数学</a:t>
            </a:r>
            <a:endParaRPr lang="en-US" altLang="zh-CN" sz="1200" kern="0" dirty="0">
              <a:solidFill>
                <a:sysClr val="window" lastClr="FFFFFF"/>
              </a:solidFill>
              <a:latin typeface="微软雅黑"/>
              <a:ea typeface="微软雅黑"/>
            </a:endParaRPr>
          </a:p>
        </p:txBody>
      </p:sp>
      <p:sp>
        <p:nvSpPr>
          <p:cNvPr id="164" name="圆角矩形 38">
            <a:extLst>
              <a:ext uri="{FF2B5EF4-FFF2-40B4-BE49-F238E27FC236}">
                <a16:creationId xmlns:a16="http://schemas.microsoft.com/office/drawing/2014/main" id="{149C1DC3-7CF4-41A3-8650-4A62CC2126AC}"/>
              </a:ext>
            </a:extLst>
          </p:cNvPr>
          <p:cNvSpPr/>
          <p:nvPr/>
        </p:nvSpPr>
        <p:spPr>
          <a:xfrm>
            <a:off x="3174036" y="4745997"/>
            <a:ext cx="5920538" cy="809749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5" name="圆角矩形 40">
            <a:extLst>
              <a:ext uri="{FF2B5EF4-FFF2-40B4-BE49-F238E27FC236}">
                <a16:creationId xmlns:a16="http://schemas.microsoft.com/office/drawing/2014/main" id="{15DAC0AC-F475-47AC-A510-CFFE5F523C52}"/>
              </a:ext>
            </a:extLst>
          </p:cNvPr>
          <p:cNvSpPr/>
          <p:nvPr/>
        </p:nvSpPr>
        <p:spPr>
          <a:xfrm>
            <a:off x="3344133" y="4837535"/>
            <a:ext cx="1265150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罗德里格斯公式</a:t>
            </a:r>
          </a:p>
        </p:txBody>
      </p:sp>
      <p:sp>
        <p:nvSpPr>
          <p:cNvPr id="166" name="圆角矩形 40">
            <a:extLst>
              <a:ext uri="{FF2B5EF4-FFF2-40B4-BE49-F238E27FC236}">
                <a16:creationId xmlns:a16="http://schemas.microsoft.com/office/drawing/2014/main" id="{3A443F13-C20B-409E-88CA-C7679AB32E38}"/>
              </a:ext>
            </a:extLst>
          </p:cNvPr>
          <p:cNvSpPr/>
          <p:nvPr/>
        </p:nvSpPr>
        <p:spPr>
          <a:xfrm>
            <a:off x="4811323" y="4836361"/>
            <a:ext cx="1265152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旋转的轴角表达</a:t>
            </a:r>
          </a:p>
        </p:txBody>
      </p:sp>
      <p:sp>
        <p:nvSpPr>
          <p:cNvPr id="167" name="圆角矩形 40">
            <a:extLst>
              <a:ext uri="{FF2B5EF4-FFF2-40B4-BE49-F238E27FC236}">
                <a16:creationId xmlns:a16="http://schemas.microsoft.com/office/drawing/2014/main" id="{5CBA6037-2C88-4C72-BE32-6BD1D4DD9E05}"/>
              </a:ext>
            </a:extLst>
          </p:cNvPr>
          <p:cNvSpPr/>
          <p:nvPr/>
        </p:nvSpPr>
        <p:spPr>
          <a:xfrm>
            <a:off x="6278515" y="4836361"/>
            <a:ext cx="1576690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非线性最小二乘问题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488DCE43-2AB0-4863-B35A-E335EBFBF101}"/>
              </a:ext>
            </a:extLst>
          </p:cNvPr>
          <p:cNvSpPr/>
          <p:nvPr/>
        </p:nvSpPr>
        <p:spPr>
          <a:xfrm>
            <a:off x="2678952" y="3429000"/>
            <a:ext cx="6497999" cy="1064235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9" name="内容占位符 8">
            <a:extLst>
              <a:ext uri="{FF2B5EF4-FFF2-40B4-BE49-F238E27FC236}">
                <a16:creationId xmlns:a16="http://schemas.microsoft.com/office/drawing/2014/main" id="{0AE775A0-99B1-4232-BABF-79431EABAB6C}"/>
              </a:ext>
            </a:extLst>
          </p:cNvPr>
          <p:cNvSpPr txBox="1">
            <a:spLocks/>
          </p:cNvSpPr>
          <p:nvPr/>
        </p:nvSpPr>
        <p:spPr bwMode="auto">
          <a:xfrm>
            <a:off x="2714668" y="3846626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539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539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算法</a:t>
            </a:r>
          </a:p>
        </p:txBody>
      </p:sp>
      <p:sp>
        <p:nvSpPr>
          <p:cNvPr id="170" name="圆角矩形 38">
            <a:extLst>
              <a:ext uri="{FF2B5EF4-FFF2-40B4-BE49-F238E27FC236}">
                <a16:creationId xmlns:a16="http://schemas.microsoft.com/office/drawing/2014/main" id="{A32F4718-5FBF-48B2-8311-2E8448D00CFC}"/>
              </a:ext>
            </a:extLst>
          </p:cNvPr>
          <p:cNvSpPr/>
          <p:nvPr/>
        </p:nvSpPr>
        <p:spPr>
          <a:xfrm>
            <a:off x="3180258" y="3614347"/>
            <a:ext cx="5914316" cy="828854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E4324984-31B6-4490-BB93-62FE369376A5}"/>
              </a:ext>
            </a:extLst>
          </p:cNvPr>
          <p:cNvSpPr/>
          <p:nvPr/>
        </p:nvSpPr>
        <p:spPr>
          <a:xfrm>
            <a:off x="2672732" y="1303113"/>
            <a:ext cx="6497999" cy="937836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2" name="内容占位符 8">
            <a:extLst>
              <a:ext uri="{FF2B5EF4-FFF2-40B4-BE49-F238E27FC236}">
                <a16:creationId xmlns:a16="http://schemas.microsoft.com/office/drawing/2014/main" id="{F6BB91F2-729E-401D-A180-D7A787D1A124}"/>
              </a:ext>
            </a:extLst>
          </p:cNvPr>
          <p:cNvSpPr txBox="1">
            <a:spLocks/>
          </p:cNvSpPr>
          <p:nvPr/>
        </p:nvSpPr>
        <p:spPr bwMode="auto">
          <a:xfrm>
            <a:off x="2708447" y="1500755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539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539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应用</a:t>
            </a:r>
          </a:p>
        </p:txBody>
      </p:sp>
      <p:sp>
        <p:nvSpPr>
          <p:cNvPr id="173" name="圆角矩形 38">
            <a:extLst>
              <a:ext uri="{FF2B5EF4-FFF2-40B4-BE49-F238E27FC236}">
                <a16:creationId xmlns:a16="http://schemas.microsoft.com/office/drawing/2014/main" id="{4AA7A8D8-289F-4248-808D-A2DA4D754F73}"/>
              </a:ext>
            </a:extLst>
          </p:cNvPr>
          <p:cNvSpPr/>
          <p:nvPr/>
        </p:nvSpPr>
        <p:spPr>
          <a:xfrm>
            <a:off x="3174036" y="1358643"/>
            <a:ext cx="5920538" cy="831563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4" name="圆角矩形 40">
            <a:extLst>
              <a:ext uri="{FF2B5EF4-FFF2-40B4-BE49-F238E27FC236}">
                <a16:creationId xmlns:a16="http://schemas.microsoft.com/office/drawing/2014/main" id="{436760B2-2924-4E57-B538-2AA0248287AD}"/>
              </a:ext>
            </a:extLst>
          </p:cNvPr>
          <p:cNvSpPr/>
          <p:nvPr/>
        </p:nvSpPr>
        <p:spPr>
          <a:xfrm>
            <a:off x="3569960" y="1436609"/>
            <a:ext cx="1117562" cy="297321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三维物体重建</a:t>
            </a:r>
          </a:p>
        </p:txBody>
      </p:sp>
      <p:sp>
        <p:nvSpPr>
          <p:cNvPr id="175" name="圆角矩形 40">
            <a:extLst>
              <a:ext uri="{FF2B5EF4-FFF2-40B4-BE49-F238E27FC236}">
                <a16:creationId xmlns:a16="http://schemas.microsoft.com/office/drawing/2014/main" id="{15AF73CF-AFE4-4658-9735-37FE11B8CEEA}"/>
              </a:ext>
            </a:extLst>
          </p:cNvPr>
          <p:cNvSpPr/>
          <p:nvPr/>
        </p:nvSpPr>
        <p:spPr>
          <a:xfrm>
            <a:off x="5124140" y="1436609"/>
            <a:ext cx="1719601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自动驾驶中的目标测距</a:t>
            </a:r>
          </a:p>
        </p:txBody>
      </p:sp>
      <p:sp>
        <p:nvSpPr>
          <p:cNvPr id="176" name="圆角矩形 40">
            <a:extLst>
              <a:ext uri="{FF2B5EF4-FFF2-40B4-BE49-F238E27FC236}">
                <a16:creationId xmlns:a16="http://schemas.microsoft.com/office/drawing/2014/main" id="{C8708AB6-E453-4890-901B-BDAE78C50A1E}"/>
              </a:ext>
            </a:extLst>
          </p:cNvPr>
          <p:cNvSpPr/>
          <p:nvPr/>
        </p:nvSpPr>
        <p:spPr>
          <a:xfrm>
            <a:off x="7280358" y="1434390"/>
            <a:ext cx="1360126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产品逆向工程</a:t>
            </a:r>
          </a:p>
        </p:txBody>
      </p:sp>
      <p:sp>
        <p:nvSpPr>
          <p:cNvPr id="177" name="圆角矩形 40">
            <a:extLst>
              <a:ext uri="{FF2B5EF4-FFF2-40B4-BE49-F238E27FC236}">
                <a16:creationId xmlns:a16="http://schemas.microsoft.com/office/drawing/2014/main" id="{725403CB-2ADE-4D98-831D-7562E191201F}"/>
              </a:ext>
            </a:extLst>
          </p:cNvPr>
          <p:cNvSpPr/>
          <p:nvPr/>
        </p:nvSpPr>
        <p:spPr>
          <a:xfrm>
            <a:off x="3685289" y="1807746"/>
            <a:ext cx="1117562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AR/VR</a:t>
            </a:r>
            <a:endParaRPr kumimoji="1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8" name="圆角矩形 40">
            <a:extLst>
              <a:ext uri="{FF2B5EF4-FFF2-40B4-BE49-F238E27FC236}">
                <a16:creationId xmlns:a16="http://schemas.microsoft.com/office/drawing/2014/main" id="{A4F43A9A-AB52-4A4D-AB9F-32FF515A9581}"/>
              </a:ext>
            </a:extLst>
          </p:cNvPr>
          <p:cNvSpPr/>
          <p:nvPr/>
        </p:nvSpPr>
        <p:spPr>
          <a:xfrm>
            <a:off x="5111840" y="1816561"/>
            <a:ext cx="1315829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场馆虚拟漫游</a:t>
            </a: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5FE53FAF-C750-4D5C-A25B-CC5EC0410656}"/>
              </a:ext>
            </a:extLst>
          </p:cNvPr>
          <p:cNvSpPr/>
          <p:nvPr/>
        </p:nvSpPr>
        <p:spPr>
          <a:xfrm rot="16200000">
            <a:off x="5792261" y="4479239"/>
            <a:ext cx="180000" cy="216000"/>
          </a:xfrm>
          <a:prstGeom prst="rightArrow">
            <a:avLst/>
          </a:prstGeom>
          <a:solidFill>
            <a:srgbClr val="4255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9F81FA10-3C77-40FB-828E-4DAFF85801FE}"/>
              </a:ext>
            </a:extLst>
          </p:cNvPr>
          <p:cNvSpPr/>
          <p:nvPr/>
        </p:nvSpPr>
        <p:spPr>
          <a:xfrm>
            <a:off x="2677052" y="2430357"/>
            <a:ext cx="6499900" cy="770028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1" name="内容占位符 8">
            <a:extLst>
              <a:ext uri="{FF2B5EF4-FFF2-40B4-BE49-F238E27FC236}">
                <a16:creationId xmlns:a16="http://schemas.microsoft.com/office/drawing/2014/main" id="{CD9E1D77-64CC-4E66-BF8C-A3D53F9BFC8F}"/>
              </a:ext>
            </a:extLst>
          </p:cNvPr>
          <p:cNvSpPr txBox="1">
            <a:spLocks/>
          </p:cNvSpPr>
          <p:nvPr/>
        </p:nvSpPr>
        <p:spPr bwMode="auto">
          <a:xfrm>
            <a:off x="2712767" y="2604569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539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539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/>
                <a:ea typeface="微软雅黑"/>
              </a:rPr>
              <a:t>技术</a:t>
            </a:r>
          </a:p>
        </p:txBody>
      </p:sp>
      <p:sp>
        <p:nvSpPr>
          <p:cNvPr id="182" name="圆角矩形 38">
            <a:extLst>
              <a:ext uri="{FF2B5EF4-FFF2-40B4-BE49-F238E27FC236}">
                <a16:creationId xmlns:a16="http://schemas.microsoft.com/office/drawing/2014/main" id="{F8036929-6C72-49B6-AD2F-62A1BE9E97AE}"/>
              </a:ext>
            </a:extLst>
          </p:cNvPr>
          <p:cNvSpPr/>
          <p:nvPr/>
        </p:nvSpPr>
        <p:spPr>
          <a:xfrm>
            <a:off x="3178356" y="2535623"/>
            <a:ext cx="5916218" cy="614019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3" name="圆角矩形 40">
            <a:extLst>
              <a:ext uri="{FF2B5EF4-FFF2-40B4-BE49-F238E27FC236}">
                <a16:creationId xmlns:a16="http://schemas.microsoft.com/office/drawing/2014/main" id="{F9A34B6A-EDD1-4FC5-98FD-EB82BADB53BA}"/>
              </a:ext>
            </a:extLst>
          </p:cNvPr>
          <p:cNvSpPr/>
          <p:nvPr/>
        </p:nvSpPr>
        <p:spPr>
          <a:xfrm>
            <a:off x="3905148" y="2707608"/>
            <a:ext cx="1758367" cy="297321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双目立体视觉系统构建</a:t>
            </a:r>
          </a:p>
        </p:txBody>
      </p:sp>
      <p:sp>
        <p:nvSpPr>
          <p:cNvPr id="184" name="圆角矩形 40">
            <a:extLst>
              <a:ext uri="{FF2B5EF4-FFF2-40B4-BE49-F238E27FC236}">
                <a16:creationId xmlns:a16="http://schemas.microsoft.com/office/drawing/2014/main" id="{B9290B32-0630-414E-8A53-7E28831C524B}"/>
              </a:ext>
            </a:extLst>
          </p:cNvPr>
          <p:cNvSpPr/>
          <p:nvPr/>
        </p:nvSpPr>
        <p:spPr>
          <a:xfrm>
            <a:off x="3597533" y="3699020"/>
            <a:ext cx="1143535" cy="295743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双目外参标定</a:t>
            </a:r>
          </a:p>
        </p:txBody>
      </p:sp>
      <p:sp>
        <p:nvSpPr>
          <p:cNvPr id="185" name="箭头: 右 184">
            <a:extLst>
              <a:ext uri="{FF2B5EF4-FFF2-40B4-BE49-F238E27FC236}">
                <a16:creationId xmlns:a16="http://schemas.microsoft.com/office/drawing/2014/main" id="{2F6440CD-52C2-4D15-9E0D-7A031B15FA63}"/>
              </a:ext>
            </a:extLst>
          </p:cNvPr>
          <p:cNvSpPr/>
          <p:nvPr/>
        </p:nvSpPr>
        <p:spPr>
          <a:xfrm rot="16200000">
            <a:off x="5773896" y="3206810"/>
            <a:ext cx="216730" cy="216000"/>
          </a:xfrm>
          <a:prstGeom prst="rightArrow">
            <a:avLst/>
          </a:prstGeom>
          <a:solidFill>
            <a:srgbClr val="4255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6" name="箭头: 右 185">
            <a:extLst>
              <a:ext uri="{FF2B5EF4-FFF2-40B4-BE49-F238E27FC236}">
                <a16:creationId xmlns:a16="http://schemas.microsoft.com/office/drawing/2014/main" id="{A049CC70-4800-451D-BBC9-32A439A71763}"/>
              </a:ext>
            </a:extLst>
          </p:cNvPr>
          <p:cNvSpPr/>
          <p:nvPr/>
        </p:nvSpPr>
        <p:spPr>
          <a:xfrm rot="16200000">
            <a:off x="5792261" y="2225807"/>
            <a:ext cx="180000" cy="216000"/>
          </a:xfrm>
          <a:prstGeom prst="rightArrow">
            <a:avLst/>
          </a:prstGeom>
          <a:solidFill>
            <a:srgbClr val="4255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7" name="圆角矩形 40">
            <a:extLst>
              <a:ext uri="{FF2B5EF4-FFF2-40B4-BE49-F238E27FC236}">
                <a16:creationId xmlns:a16="http://schemas.microsoft.com/office/drawing/2014/main" id="{81ED0443-B2EA-414B-9C58-EAF1B89E2FE3}"/>
              </a:ext>
            </a:extLst>
          </p:cNvPr>
          <p:cNvSpPr/>
          <p:nvPr/>
        </p:nvSpPr>
        <p:spPr>
          <a:xfrm>
            <a:off x="6736657" y="1820264"/>
            <a:ext cx="1360126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机器人导航避障</a:t>
            </a:r>
          </a:p>
        </p:txBody>
      </p:sp>
      <p:sp>
        <p:nvSpPr>
          <p:cNvPr id="188" name="圆角矩形 40">
            <a:extLst>
              <a:ext uri="{FF2B5EF4-FFF2-40B4-BE49-F238E27FC236}">
                <a16:creationId xmlns:a16="http://schemas.microsoft.com/office/drawing/2014/main" id="{802CC605-B239-40EF-AC11-80720A042A63}"/>
              </a:ext>
            </a:extLst>
          </p:cNvPr>
          <p:cNvSpPr/>
          <p:nvPr/>
        </p:nvSpPr>
        <p:spPr>
          <a:xfrm>
            <a:off x="6063482" y="2706129"/>
            <a:ext cx="2324922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基于神经辐射场的三维场景渲染</a:t>
            </a:r>
          </a:p>
        </p:txBody>
      </p:sp>
      <p:sp>
        <p:nvSpPr>
          <p:cNvPr id="189" name="圆角矩形 40">
            <a:extLst>
              <a:ext uri="{FF2B5EF4-FFF2-40B4-BE49-F238E27FC236}">
                <a16:creationId xmlns:a16="http://schemas.microsoft.com/office/drawing/2014/main" id="{3CA8424D-C52A-4CC8-9258-72C88854706A}"/>
              </a:ext>
            </a:extLst>
          </p:cNvPr>
          <p:cNvSpPr/>
          <p:nvPr/>
        </p:nvSpPr>
        <p:spPr>
          <a:xfrm>
            <a:off x="4915374" y="3699648"/>
            <a:ext cx="1045476" cy="295743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双目校正</a:t>
            </a:r>
          </a:p>
        </p:txBody>
      </p:sp>
      <p:sp>
        <p:nvSpPr>
          <p:cNvPr id="190" name="圆角矩形 40">
            <a:extLst>
              <a:ext uri="{FF2B5EF4-FFF2-40B4-BE49-F238E27FC236}">
                <a16:creationId xmlns:a16="http://schemas.microsoft.com/office/drawing/2014/main" id="{0405D751-EEB4-47E3-A28D-3022EBF26C5E}"/>
              </a:ext>
            </a:extLst>
          </p:cNvPr>
          <p:cNvSpPr/>
          <p:nvPr/>
        </p:nvSpPr>
        <p:spPr>
          <a:xfrm>
            <a:off x="6135156" y="3699649"/>
            <a:ext cx="1045476" cy="295743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块匹配</a:t>
            </a:r>
          </a:p>
        </p:txBody>
      </p:sp>
      <p:sp>
        <p:nvSpPr>
          <p:cNvPr id="191" name="圆角矩形 40">
            <a:extLst>
              <a:ext uri="{FF2B5EF4-FFF2-40B4-BE49-F238E27FC236}">
                <a16:creationId xmlns:a16="http://schemas.microsoft.com/office/drawing/2014/main" id="{97EF4CE2-DF33-4517-AE77-1BD9F951E477}"/>
              </a:ext>
            </a:extLst>
          </p:cNvPr>
          <p:cNvSpPr/>
          <p:nvPr/>
        </p:nvSpPr>
        <p:spPr>
          <a:xfrm>
            <a:off x="8057244" y="4836361"/>
            <a:ext cx="904491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对极几何</a:t>
            </a:r>
          </a:p>
        </p:txBody>
      </p:sp>
      <p:sp>
        <p:nvSpPr>
          <p:cNvPr id="192" name="圆角矩形 40">
            <a:extLst>
              <a:ext uri="{FF2B5EF4-FFF2-40B4-BE49-F238E27FC236}">
                <a16:creationId xmlns:a16="http://schemas.microsoft.com/office/drawing/2014/main" id="{AC477B18-489E-4C35-A31B-2A2E69C2EED9}"/>
              </a:ext>
            </a:extLst>
          </p:cNvPr>
          <p:cNvSpPr/>
          <p:nvPr/>
        </p:nvSpPr>
        <p:spPr>
          <a:xfrm>
            <a:off x="3475293" y="5206642"/>
            <a:ext cx="837747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射影几何</a:t>
            </a:r>
          </a:p>
        </p:txBody>
      </p:sp>
      <p:sp>
        <p:nvSpPr>
          <p:cNvPr id="193" name="圆角矩形 40">
            <a:extLst>
              <a:ext uri="{FF2B5EF4-FFF2-40B4-BE49-F238E27FC236}">
                <a16:creationId xmlns:a16="http://schemas.microsoft.com/office/drawing/2014/main" id="{949F1100-6FF7-43E5-95A0-B4EFE3709D1D}"/>
              </a:ext>
            </a:extLst>
          </p:cNvPr>
          <p:cNvSpPr/>
          <p:nvPr/>
        </p:nvSpPr>
        <p:spPr>
          <a:xfrm>
            <a:off x="3519271" y="4076051"/>
            <a:ext cx="1413188" cy="295743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加权最小二乘滤波</a:t>
            </a:r>
          </a:p>
        </p:txBody>
      </p:sp>
      <p:sp>
        <p:nvSpPr>
          <p:cNvPr id="194" name="圆角矩形 40">
            <a:extLst>
              <a:ext uri="{FF2B5EF4-FFF2-40B4-BE49-F238E27FC236}">
                <a16:creationId xmlns:a16="http://schemas.microsoft.com/office/drawing/2014/main" id="{621D50EE-FF01-44D2-A2F7-8253FFABDAC2}"/>
              </a:ext>
            </a:extLst>
          </p:cNvPr>
          <p:cNvSpPr/>
          <p:nvPr/>
        </p:nvSpPr>
        <p:spPr>
          <a:xfrm>
            <a:off x="5177772" y="4088909"/>
            <a:ext cx="1045476" cy="28288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三角化测距</a:t>
            </a:r>
          </a:p>
        </p:txBody>
      </p:sp>
      <p:sp>
        <p:nvSpPr>
          <p:cNvPr id="195" name="圆角矩形 40">
            <a:extLst>
              <a:ext uri="{FF2B5EF4-FFF2-40B4-BE49-F238E27FC236}">
                <a16:creationId xmlns:a16="http://schemas.microsoft.com/office/drawing/2014/main" id="{C925DEF1-EBB2-43C4-97A2-4753AF00EF2A}"/>
              </a:ext>
            </a:extLst>
          </p:cNvPr>
          <p:cNvSpPr/>
          <p:nvPr/>
        </p:nvSpPr>
        <p:spPr>
          <a:xfrm>
            <a:off x="6468561" y="4088909"/>
            <a:ext cx="1045476" cy="28288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神经渲染</a:t>
            </a:r>
          </a:p>
        </p:txBody>
      </p:sp>
      <p:sp>
        <p:nvSpPr>
          <p:cNvPr id="196" name="圆角矩形 40">
            <a:extLst>
              <a:ext uri="{FF2B5EF4-FFF2-40B4-BE49-F238E27FC236}">
                <a16:creationId xmlns:a16="http://schemas.microsoft.com/office/drawing/2014/main" id="{4E80C279-FB56-45EA-B001-E4AB68B091BB}"/>
              </a:ext>
            </a:extLst>
          </p:cNvPr>
          <p:cNvSpPr/>
          <p:nvPr/>
        </p:nvSpPr>
        <p:spPr>
          <a:xfrm>
            <a:off x="4681517" y="5206644"/>
            <a:ext cx="1020861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高斯牛顿法</a:t>
            </a:r>
          </a:p>
        </p:txBody>
      </p:sp>
      <p:sp>
        <p:nvSpPr>
          <p:cNvPr id="197" name="圆角矩形 40">
            <a:extLst>
              <a:ext uri="{FF2B5EF4-FFF2-40B4-BE49-F238E27FC236}">
                <a16:creationId xmlns:a16="http://schemas.microsoft.com/office/drawing/2014/main" id="{2348800D-2B17-43AC-BC47-F3691E7B968A}"/>
              </a:ext>
            </a:extLst>
          </p:cNvPr>
          <p:cNvSpPr/>
          <p:nvPr/>
        </p:nvSpPr>
        <p:spPr>
          <a:xfrm>
            <a:off x="6070855" y="5206643"/>
            <a:ext cx="781212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L-M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法</a:t>
            </a:r>
          </a:p>
        </p:txBody>
      </p:sp>
      <p:sp>
        <p:nvSpPr>
          <p:cNvPr id="198" name="圆角矩形 40">
            <a:extLst>
              <a:ext uri="{FF2B5EF4-FFF2-40B4-BE49-F238E27FC236}">
                <a16:creationId xmlns:a16="http://schemas.microsoft.com/office/drawing/2014/main" id="{CAC8EA56-B4F6-4119-8B79-056C69AF2D2D}"/>
              </a:ext>
            </a:extLst>
          </p:cNvPr>
          <p:cNvSpPr/>
          <p:nvPr/>
        </p:nvSpPr>
        <p:spPr>
          <a:xfrm>
            <a:off x="7220545" y="5210759"/>
            <a:ext cx="1560985" cy="29786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本质矩阵与基础矩阵</a:t>
            </a:r>
          </a:p>
        </p:txBody>
      </p:sp>
      <p:sp>
        <p:nvSpPr>
          <p:cNvPr id="199" name="圆角矩形 40">
            <a:extLst>
              <a:ext uri="{FF2B5EF4-FFF2-40B4-BE49-F238E27FC236}">
                <a16:creationId xmlns:a16="http://schemas.microsoft.com/office/drawing/2014/main" id="{2156A7E6-F09B-4F93-96A8-8944CE30D698}"/>
              </a:ext>
            </a:extLst>
          </p:cNvPr>
          <p:cNvSpPr/>
          <p:nvPr/>
        </p:nvSpPr>
        <p:spPr>
          <a:xfrm>
            <a:off x="7759350" y="4088909"/>
            <a:ext cx="1045476" cy="28288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体渲染</a:t>
            </a:r>
          </a:p>
        </p:txBody>
      </p:sp>
      <p:sp>
        <p:nvSpPr>
          <p:cNvPr id="200" name="圆角矩形 40">
            <a:extLst>
              <a:ext uri="{FF2B5EF4-FFF2-40B4-BE49-F238E27FC236}">
                <a16:creationId xmlns:a16="http://schemas.microsoft.com/office/drawing/2014/main" id="{D13DC078-6FD5-4C15-A1F0-15FDBA89DB3E}"/>
              </a:ext>
            </a:extLst>
          </p:cNvPr>
          <p:cNvSpPr/>
          <p:nvPr/>
        </p:nvSpPr>
        <p:spPr>
          <a:xfrm>
            <a:off x="7354937" y="3691912"/>
            <a:ext cx="1401891" cy="282885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神经辐射场的学习</a:t>
            </a:r>
          </a:p>
        </p:txBody>
      </p:sp>
    </p:spTree>
    <p:extLst>
      <p:ext uri="{BB962C8B-B14F-4D97-AF65-F5344CB8AC3E}">
        <p14:creationId xmlns:p14="http://schemas.microsoft.com/office/powerpoint/2010/main" val="1525263707"/>
      </p:ext>
    </p:extLst>
  </p:cSld>
  <p:clrMapOvr>
    <a:masterClrMapping/>
  </p:clrMapOvr>
  <p:transition advTm="1252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0" y="1927698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25167"/>
      </p:ext>
    </p:extLst>
  </p:cSld>
  <p:clrMapOvr>
    <a:masterClrMapping/>
  </p:clrMapOvr>
  <p:transition advTm="12526"/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61420</TotalTime>
  <Words>704</Words>
  <Application>Microsoft Office PowerPoint</Application>
  <PresentationFormat>宽屏</PresentationFormat>
  <Paragraphs>64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Times New Roman</vt:lpstr>
      <vt:lpstr>Wingdings</vt:lpstr>
      <vt:lpstr>Blank Presentation</vt:lpstr>
      <vt:lpstr>PowerPoint 演示文稿</vt:lpstr>
      <vt:lpstr>Problem definition of 3D stereo vision</vt:lpstr>
      <vt:lpstr>PowerPoint 演示文稿</vt:lpstr>
      <vt:lpstr>PowerPoint 演示文稿</vt:lpstr>
      <vt:lpstr>PowerPoint 演示文稿</vt:lpstr>
      <vt:lpstr>Contents of this theme</vt:lpstr>
      <vt:lpstr>Contents of this theme</vt:lpstr>
      <vt:lpstr>Contents of this theme</vt:lpstr>
      <vt:lpstr>PowerPoint 演示文稿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lin</cp:lastModifiedBy>
  <cp:revision>6493</cp:revision>
  <cp:lastPrinted>2024-08-30T03:13:50Z</cp:lastPrinted>
  <dcterms:created xsi:type="dcterms:W3CDTF">1998-05-10T17:20:27Z</dcterms:created>
  <dcterms:modified xsi:type="dcterms:W3CDTF">2025-03-10T02:11:40Z</dcterms:modified>
</cp:coreProperties>
</file>