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9" r:id="rId2"/>
    <p:sldId id="543" r:id="rId3"/>
    <p:sldId id="919" r:id="rId4"/>
    <p:sldId id="1030" r:id="rId5"/>
    <p:sldId id="962" r:id="rId6"/>
    <p:sldId id="1031" r:id="rId7"/>
    <p:sldId id="1032" r:id="rId8"/>
    <p:sldId id="1033" r:id="rId9"/>
    <p:sldId id="1034" r:id="rId10"/>
    <p:sldId id="1035" r:id="rId11"/>
    <p:sldId id="1047" r:id="rId12"/>
    <p:sldId id="1036" r:id="rId13"/>
    <p:sldId id="1048" r:id="rId14"/>
    <p:sldId id="1037" r:id="rId15"/>
    <p:sldId id="1038" r:id="rId16"/>
    <p:sldId id="1045" r:id="rId17"/>
    <p:sldId id="1046" r:id="rId18"/>
    <p:sldId id="1039" r:id="rId19"/>
    <p:sldId id="1040" r:id="rId20"/>
    <p:sldId id="1041" r:id="rId21"/>
    <p:sldId id="1042" r:id="rId22"/>
    <p:sldId id="1043" r:id="rId23"/>
    <p:sldId id="1044" r:id="rId24"/>
    <p:sldId id="915" r:id="rId25"/>
  </p:sldIdLst>
  <p:sldSz cx="12192000" cy="68580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0066"/>
    <a:srgbClr val="0000FF"/>
    <a:srgbClr val="FFFF00"/>
    <a:srgbClr val="FF0000"/>
    <a:srgbClr val="FF6600"/>
    <a:srgbClr val="990033"/>
    <a:srgbClr val="FF5050"/>
    <a:srgbClr val="990000"/>
    <a:srgbClr val="FF3300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7" autoAdjust="0"/>
    <p:restoredTop sz="96357" autoAdjust="0"/>
  </p:normalViewPr>
  <p:slideViewPr>
    <p:cSldViewPr snapToGrid="0" snapToObjects="1">
      <p:cViewPr varScale="1">
        <p:scale>
          <a:sx n="116" d="100"/>
          <a:sy n="116" d="100"/>
        </p:scale>
        <p:origin x="432" y="6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2"/>
    </p:cViewPr>
  </p:sorterViewPr>
  <p:notesViewPr>
    <p:cSldViewPr snapToGrid="0" snapToObjects="1">
      <p:cViewPr varScale="1">
        <p:scale>
          <a:sx n="63" d="100"/>
          <a:sy n="63" d="100"/>
        </p:scale>
        <p:origin x="-2604" y="-114"/>
      </p:cViewPr>
      <p:guideLst>
        <p:guide orient="horz" pos="3224"/>
        <p:guide pos="2237"/>
      </p:guideLst>
    </p:cSldViewPr>
  </p:notesViewPr>
  <p:gridSpacing cx="76330" cy="7633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3.wmf"/><Relationship Id="rId7" Type="http://schemas.openxmlformats.org/officeDocument/2006/relationships/image" Target="../media/image16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5.wmf"/><Relationship Id="rId5" Type="http://schemas.openxmlformats.org/officeDocument/2006/relationships/image" Target="../media/image6.wmf"/><Relationship Id="rId10" Type="http://schemas.openxmlformats.org/officeDocument/2006/relationships/image" Target="../media/image19.wmf"/><Relationship Id="rId4" Type="http://schemas.openxmlformats.org/officeDocument/2006/relationships/image" Target="../media/image14.wmf"/><Relationship Id="rId9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1.wmf"/><Relationship Id="rId7" Type="http://schemas.openxmlformats.org/officeDocument/2006/relationships/image" Target="../media/image30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t" anchorCtr="0" compatLnSpc="1">
            <a:prstTxWarp prst="textNoShape">
              <a:avLst/>
            </a:prstTxWarp>
          </a:bodyPr>
          <a:lstStyle>
            <a:lvl1pPr defTabSz="9525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07498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t" anchorCtr="0" compatLnSpc="1">
            <a:prstTxWarp prst="textNoShape">
              <a:avLst/>
            </a:prstTxWarp>
          </a:bodyPr>
          <a:lstStyle>
            <a:lvl1pPr algn="r" defTabSz="9525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64713"/>
            <a:ext cx="307340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b" anchorCtr="0" compatLnSpc="1">
            <a:prstTxWarp prst="textNoShape">
              <a:avLst/>
            </a:prstTxWarp>
          </a:bodyPr>
          <a:lstStyle>
            <a:lvl1pPr defTabSz="9525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9764713"/>
            <a:ext cx="3074988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b" anchorCtr="0" compatLnSpc="1">
            <a:prstTxWarp prst="textNoShape">
              <a:avLst/>
            </a:prstTxWarp>
          </a:bodyPr>
          <a:lstStyle>
            <a:lvl1pPr algn="r" defTabSz="952500">
              <a:defRPr sz="1300"/>
            </a:lvl1pPr>
          </a:lstStyle>
          <a:p>
            <a:pPr>
              <a:defRPr/>
            </a:pPr>
            <a:fld id="{FC4600CF-6F06-4714-AF7B-190F71E060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999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t" anchorCtr="0" compatLnSpc="1">
            <a:prstTxWarp prst="textNoShape">
              <a:avLst/>
            </a:prstTxWarp>
          </a:bodyPr>
          <a:lstStyle>
            <a:lvl1pPr defTabSz="9525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4150" y="0"/>
            <a:ext cx="307498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t" anchorCtr="0" compatLnSpc="1">
            <a:prstTxWarp prst="textNoShape">
              <a:avLst/>
            </a:prstTxWarp>
          </a:bodyPr>
          <a:lstStyle>
            <a:lvl1pPr algn="r" defTabSz="9525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2875" y="765175"/>
            <a:ext cx="6788150" cy="381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840288"/>
            <a:ext cx="5222875" cy="466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64713"/>
            <a:ext cx="307340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b" anchorCtr="0" compatLnSpc="1">
            <a:prstTxWarp prst="textNoShape">
              <a:avLst/>
            </a:prstTxWarp>
          </a:bodyPr>
          <a:lstStyle>
            <a:lvl1pPr defTabSz="9525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4150" y="9764713"/>
            <a:ext cx="3074988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b" anchorCtr="0" compatLnSpc="1">
            <a:prstTxWarp prst="textNoShape">
              <a:avLst/>
            </a:prstTxWarp>
          </a:bodyPr>
          <a:lstStyle>
            <a:lvl1pPr algn="r" defTabSz="952500">
              <a:defRPr sz="1300"/>
            </a:lvl1pPr>
          </a:lstStyle>
          <a:p>
            <a:pPr>
              <a:defRPr/>
            </a:pPr>
            <a:fld id="{B74319BE-11C6-4BB2-9552-47586B450A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4834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914400" y="838200"/>
            <a:ext cx="1036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6"/>
          <p:cNvSpPr>
            <a:spLocks noChangeArrowheads="1"/>
          </p:cNvSpPr>
          <p:nvPr userDrawn="1"/>
        </p:nvSpPr>
        <p:spPr bwMode="auto">
          <a:xfrm>
            <a:off x="203200" y="6400803"/>
            <a:ext cx="11785600" cy="396875"/>
          </a:xfrm>
          <a:prstGeom prst="rect">
            <a:avLst/>
          </a:prstGeom>
          <a:solidFill>
            <a:srgbClr val="990000"/>
          </a:solidFill>
          <a:ln w="9525" algn="ctr">
            <a:solidFill>
              <a:srgbClr val="990033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aseline="0" dirty="0"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SCST, Tongji University</a:t>
            </a:r>
            <a:endParaRPr lang="zh-CN" altLang="en-US" sz="1800" baseline="0" dirty="0">
              <a:solidFill>
                <a:schemeClr val="bg1"/>
              </a:solidFill>
              <a:latin typeface="Calibri" panose="020F050202020403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4861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03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"/>
            <a:ext cx="10363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14400"/>
            <a:ext cx="10363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8346FB0-3C42-4F63-B766-701439F2A1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914400" y="838200"/>
            <a:ext cx="1036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pic>
        <p:nvPicPr>
          <p:cNvPr id="2" name="Picture 8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1" name="矩形 6"/>
          <p:cNvSpPr>
            <a:spLocks noChangeArrowheads="1"/>
          </p:cNvSpPr>
          <p:nvPr userDrawn="1"/>
        </p:nvSpPr>
        <p:spPr bwMode="auto">
          <a:xfrm>
            <a:off x="203200" y="6400803"/>
            <a:ext cx="11785600" cy="396875"/>
          </a:xfrm>
          <a:prstGeom prst="rect">
            <a:avLst/>
          </a:prstGeom>
          <a:solidFill>
            <a:srgbClr val="990000"/>
          </a:solidFill>
          <a:ln w="9525" algn="ctr">
            <a:solidFill>
              <a:srgbClr val="990033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r>
              <a:rPr lang="en-US" altLang="zh-CN" sz="1800" baseline="0" dirty="0"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SCST, Tongji University</a:t>
            </a:r>
            <a:endParaRPr lang="zh-CN" altLang="en-US" sz="1800" dirty="0">
              <a:solidFill>
                <a:schemeClr val="bg1"/>
              </a:solidFill>
              <a:latin typeface="Calibri" panose="020F050202020403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7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alibri" panose="020F050202020403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jpeg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5.wmf"/><Relationship Id="rId22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E6B2D37-F277-465F-908C-2B2F352E1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996" y="1111994"/>
            <a:ext cx="1065489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Chapter </a:t>
            </a:r>
            <a:r>
              <a:rPr lang="en-US" altLang="zh-CN" sz="4000" dirty="0">
                <a:ea typeface="宋体" panose="02010600030101010101" pitchFamily="2" charset="-122"/>
              </a:rPr>
              <a:t>17</a:t>
            </a:r>
            <a:b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Binocular Stereo Vision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30A1A3D-7D6A-4316-A445-17E939054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942" y="3612204"/>
            <a:ext cx="6343003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600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Prof. Lin ZHANG</a:t>
            </a:r>
          </a:p>
          <a:p>
            <a:pPr algn="ctr">
              <a:spcBef>
                <a:spcPct val="0"/>
              </a:spcBef>
            </a:pPr>
            <a:r>
              <a:rPr lang="en-US" altLang="zh-CN" sz="2600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School of Computer Science and Technology</a:t>
            </a:r>
          </a:p>
          <a:p>
            <a:pPr algn="ctr">
              <a:spcBef>
                <a:spcPct val="0"/>
              </a:spcBef>
            </a:pPr>
            <a:r>
              <a:rPr lang="en-US" altLang="zh-CN" sz="2600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Tongji University</a:t>
            </a:r>
          </a:p>
        </p:txBody>
      </p:sp>
    </p:spTree>
  </p:cSld>
  <p:clrMapOvr>
    <a:masterClrMapping/>
  </p:clrMapOvr>
  <p:transition advTm="711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680ADB16-9196-4906-B069-E3FA55C06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4" y="76200"/>
            <a:ext cx="1096989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>
                <a:ea typeface="楷体" panose="02010609060101010101" pitchFamily="49" charset="-122"/>
                <a:cs typeface="Calibri" panose="020F0502020204030204" pitchFamily="34" charset="0"/>
              </a:rPr>
              <a:t>Calibration of a physical binocular system</a:t>
            </a:r>
            <a:endParaRPr lang="zh-CN" altLang="en-US" sz="3000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pic>
        <p:nvPicPr>
          <p:cNvPr id="245764" name="图片 17">
            <a:extLst>
              <a:ext uri="{FF2B5EF4-FFF2-40B4-BE49-F238E27FC236}">
                <a16:creationId xmlns:a16="http://schemas.microsoft.com/office/drawing/2014/main" id="{BAC11AD3-257B-43FA-AECC-28BD060AB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186" y="3166651"/>
            <a:ext cx="415624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63" name="图片 18">
            <a:extLst>
              <a:ext uri="{FF2B5EF4-FFF2-40B4-BE49-F238E27FC236}">
                <a16:creationId xmlns:a16="http://schemas.microsoft.com/office/drawing/2014/main" id="{C3267B02-6588-4B1C-8132-DB1C14D48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841" y="3166651"/>
            <a:ext cx="415624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40400F2-6593-4219-9091-4474E3866242}"/>
              </a:ext>
            </a:extLst>
          </p:cNvPr>
          <p:cNvSpPr txBox="1"/>
          <p:nvPr/>
        </p:nvSpPr>
        <p:spPr>
          <a:xfrm>
            <a:off x="3591949" y="5925175"/>
            <a:ext cx="466046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dirty="0">
                <a:solidFill>
                  <a:srgbClr val="000000"/>
                </a:solidFill>
              </a:rPr>
              <a:t>A pair of binocular images</a:t>
            </a:r>
            <a:endParaRPr lang="en-US" altLang="zh-CN" i="1" baseline="-25000" dirty="0">
              <a:solidFill>
                <a:srgbClr val="0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04C01D-ACF8-4CE1-9A68-ED0AECC385A2}"/>
              </a:ext>
            </a:extLst>
          </p:cNvPr>
          <p:cNvSpPr txBox="1"/>
          <p:nvPr/>
        </p:nvSpPr>
        <p:spPr>
          <a:xfrm>
            <a:off x="3397175" y="5543346"/>
            <a:ext cx="189989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000" dirty="0">
                <a:solidFill>
                  <a:srgbClr val="000000"/>
                </a:solidFill>
              </a:rPr>
              <a:t>the left image</a:t>
            </a:r>
            <a:endParaRPr lang="en-US" altLang="zh-CN" sz="2000" i="1" baseline="-25000" dirty="0">
              <a:solidFill>
                <a:srgbClr val="0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228F94B-375D-4EC7-9187-078D241F6BD7}"/>
              </a:ext>
            </a:extLst>
          </p:cNvPr>
          <p:cNvSpPr txBox="1"/>
          <p:nvPr/>
        </p:nvSpPr>
        <p:spPr>
          <a:xfrm>
            <a:off x="7595378" y="5543346"/>
            <a:ext cx="189989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000" dirty="0">
                <a:solidFill>
                  <a:srgbClr val="000000"/>
                </a:solidFill>
              </a:rPr>
              <a:t>the right image</a:t>
            </a:r>
            <a:endParaRPr lang="en-US" altLang="zh-CN" sz="2000" i="1" baseline="-25000" dirty="0">
              <a:solidFill>
                <a:srgbClr val="0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8663C09-2B72-495C-A7F1-D2604654B09D}"/>
              </a:ext>
            </a:extLst>
          </p:cNvPr>
          <p:cNvSpPr txBox="1"/>
          <p:nvPr/>
        </p:nvSpPr>
        <p:spPr>
          <a:xfrm>
            <a:off x="809455" y="866499"/>
            <a:ext cx="1050933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altLang="zh-CN" dirty="0">
                <a:solidFill>
                  <a:srgbClr val="000000"/>
                </a:solidFill>
              </a:rPr>
              <a:t>For binocular system calibration, we also need to resort to the checkerboard</a:t>
            </a:r>
          </a:p>
          <a:p>
            <a:pPr lvl="0" algn="just">
              <a:defRPr/>
            </a:pPr>
            <a:r>
              <a:rPr lang="en-US" altLang="zh-CN" dirty="0">
                <a:solidFill>
                  <a:srgbClr val="000000"/>
                </a:solidFill>
              </a:rPr>
              <a:t>Collect </a:t>
            </a:r>
            <a:r>
              <a:rPr lang="en-US" altLang="zh-CN" i="1" dirty="0">
                <a:solidFill>
                  <a:srgbClr val="000000"/>
                </a:solidFill>
              </a:rPr>
              <a:t>m</a:t>
            </a:r>
            <a:r>
              <a:rPr lang="en-US" altLang="zh-CN" dirty="0">
                <a:solidFill>
                  <a:srgbClr val="000000"/>
                </a:solidFill>
              </a:rPr>
              <a:t> pairs of binocular images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B040CB7-ACC4-46AD-9CAE-C3437D450B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812323"/>
              </p:ext>
            </p:extLst>
          </p:nvPr>
        </p:nvGraphicFramePr>
        <p:xfrm>
          <a:off x="4950502" y="1734191"/>
          <a:ext cx="1145498" cy="547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3" name="Equation" r:id="rId5" imgW="545863" imgH="241195" progId="Equation.DSMT4">
                  <p:embed/>
                </p:oleObj>
              </mc:Choice>
              <mc:Fallback>
                <p:oleObj name="Equation" r:id="rId5" imgW="545863" imgH="24119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0502" y="1734191"/>
                        <a:ext cx="1145498" cy="5474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8996054"/>
      </p:ext>
    </p:extLst>
  </p:cSld>
  <p:clrMapOvr>
    <a:masterClrMapping/>
  </p:clrMapOvr>
  <p:transition advTm="12526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680ADB16-9196-4906-B069-E3FA55C06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4" y="76200"/>
            <a:ext cx="1096989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>
                <a:ea typeface="楷体" panose="02010609060101010101" pitchFamily="49" charset="-122"/>
                <a:cs typeface="Calibri" panose="020F0502020204030204" pitchFamily="34" charset="0"/>
              </a:rPr>
              <a:t>Calibration of a physical binocular system</a:t>
            </a:r>
            <a:endParaRPr lang="zh-CN" altLang="en-US" sz="3000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8BD10C71-90B8-4C1C-950E-496E7CA22304}"/>
              </a:ext>
            </a:extLst>
          </p:cNvPr>
          <p:cNvGrpSpPr/>
          <p:nvPr/>
        </p:nvGrpSpPr>
        <p:grpSpPr>
          <a:xfrm>
            <a:off x="3288121" y="741015"/>
            <a:ext cx="1952755" cy="1181160"/>
            <a:chOff x="3288121" y="741015"/>
            <a:chExt cx="1952755" cy="1181160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DE1E18C7-5C40-4B46-B85A-9C194FE044F2}"/>
                </a:ext>
              </a:extLst>
            </p:cNvPr>
            <p:cNvSpPr/>
            <p:nvPr/>
          </p:nvSpPr>
          <p:spPr bwMode="auto">
            <a:xfrm>
              <a:off x="3649499" y="1630680"/>
              <a:ext cx="87630" cy="9144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65F41526-667D-4CEA-B95A-75FFE6F9D660}"/>
                </a:ext>
              </a:extLst>
            </p:cNvPr>
            <p:cNvCxnSpPr/>
            <p:nvPr/>
          </p:nvCxnSpPr>
          <p:spPr bwMode="auto">
            <a:xfrm>
              <a:off x="3693314" y="1671260"/>
              <a:ext cx="748665" cy="914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D40AC10A-8382-4362-86A6-96534E586B25}"/>
                </a:ext>
              </a:extLst>
            </p:cNvPr>
            <p:cNvCxnSpPr/>
            <p:nvPr/>
          </p:nvCxnSpPr>
          <p:spPr bwMode="auto">
            <a:xfrm flipV="1">
              <a:off x="3693314" y="1200687"/>
              <a:ext cx="1194435" cy="4757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87047E45-1DBF-4137-95FD-A06B42FB4A37}"/>
                </a:ext>
              </a:extLst>
            </p:cNvPr>
            <p:cNvCxnSpPr/>
            <p:nvPr/>
          </p:nvCxnSpPr>
          <p:spPr bwMode="auto">
            <a:xfrm flipV="1">
              <a:off x="3693313" y="941070"/>
              <a:ext cx="315495" cy="7420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DD98C0C-F176-4698-970D-6F8C01289D5C}"/>
                </a:ext>
              </a:extLst>
            </p:cNvPr>
            <p:cNvSpPr txBox="1"/>
            <p:nvPr/>
          </p:nvSpPr>
          <p:spPr>
            <a:xfrm>
              <a:off x="4370186" y="1522065"/>
              <a:ext cx="38110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2000" i="1" dirty="0">
                  <a:solidFill>
                    <a:srgbClr val="000000"/>
                  </a:solidFill>
                </a:rPr>
                <a:t>x</a:t>
              </a:r>
              <a:endParaRPr lang="en-US" altLang="zh-CN" sz="2000" i="1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A826E91-7300-412C-9FC5-A7BEE44920DF}"/>
                </a:ext>
              </a:extLst>
            </p:cNvPr>
            <p:cNvSpPr txBox="1"/>
            <p:nvPr/>
          </p:nvSpPr>
          <p:spPr>
            <a:xfrm>
              <a:off x="4751291" y="939834"/>
              <a:ext cx="48958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2000" i="1" dirty="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009A8F1-36C0-49D9-9552-1458900B7C88}"/>
                </a:ext>
              </a:extLst>
            </p:cNvPr>
            <p:cNvSpPr txBox="1"/>
            <p:nvPr/>
          </p:nvSpPr>
          <p:spPr>
            <a:xfrm>
              <a:off x="3922760" y="741015"/>
              <a:ext cx="38110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2000" i="1" dirty="0">
                  <a:solidFill>
                    <a:srgbClr val="000000"/>
                  </a:solidFill>
                </a:rPr>
                <a:t>z</a:t>
              </a:r>
              <a:endParaRPr lang="en-US" altLang="zh-CN" sz="2000" i="1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423559F-92BC-4537-9251-5A8266B977D3}"/>
                </a:ext>
              </a:extLst>
            </p:cNvPr>
            <p:cNvSpPr txBox="1"/>
            <p:nvPr/>
          </p:nvSpPr>
          <p:spPr>
            <a:xfrm>
              <a:off x="3288121" y="1438755"/>
              <a:ext cx="43092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2000" b="1" i="1" dirty="0">
                  <a:solidFill>
                    <a:srgbClr val="000000"/>
                  </a:solidFill>
                </a:rPr>
                <a:t>O</a:t>
              </a:r>
              <a:endParaRPr lang="en-US" altLang="zh-CN" sz="2000" b="1" i="1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DE757E50-E017-4026-BA35-8A9BDCA98D69}"/>
              </a:ext>
            </a:extLst>
          </p:cNvPr>
          <p:cNvGrpSpPr/>
          <p:nvPr/>
        </p:nvGrpSpPr>
        <p:grpSpPr>
          <a:xfrm>
            <a:off x="428336" y="2554579"/>
            <a:ext cx="2454234" cy="1641253"/>
            <a:chOff x="428336" y="2554579"/>
            <a:chExt cx="2454234" cy="1641253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29079AF-7046-4B9E-A082-0A53D2D2079E}"/>
                </a:ext>
              </a:extLst>
            </p:cNvPr>
            <p:cNvSpPr txBox="1"/>
            <p:nvPr/>
          </p:nvSpPr>
          <p:spPr>
            <a:xfrm>
              <a:off x="1561717" y="3795722"/>
              <a:ext cx="38110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2000" i="1" dirty="0">
                  <a:solidFill>
                    <a:srgbClr val="000000"/>
                  </a:solidFill>
                </a:rPr>
                <a:t>x</a:t>
              </a:r>
              <a:endParaRPr lang="en-US" altLang="zh-CN" sz="2000" i="1" baseline="-25000" dirty="0">
                <a:solidFill>
                  <a:srgbClr val="000000"/>
                </a:solidFill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A0CCD5D-4504-4BEE-B1AC-B426890DE950}"/>
                </a:ext>
              </a:extLst>
            </p:cNvPr>
            <p:cNvGrpSpPr/>
            <p:nvPr/>
          </p:nvGrpSpPr>
          <p:grpSpPr>
            <a:xfrm>
              <a:off x="428336" y="2554579"/>
              <a:ext cx="2454234" cy="1452384"/>
              <a:chOff x="428336" y="2554579"/>
              <a:chExt cx="2454234" cy="1452384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B04C01D-ACF8-4CE1-9A68-ED0AECC385A2}"/>
                  </a:ext>
                </a:extLst>
              </p:cNvPr>
              <p:cNvSpPr txBox="1"/>
              <p:nvPr/>
            </p:nvSpPr>
            <p:spPr>
              <a:xfrm>
                <a:off x="428336" y="3328536"/>
                <a:ext cx="618477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2000" i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000" i="1" baseline="-25000" dirty="0">
                    <a:solidFill>
                      <a:srgbClr val="000000"/>
                    </a:solidFill>
                  </a:rPr>
                  <a:t>l</a:t>
                </a: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CC1C189F-51BC-41CD-86B2-A68E4B9F3A27}"/>
                  </a:ext>
                </a:extLst>
              </p:cNvPr>
              <p:cNvSpPr/>
              <p:nvPr/>
            </p:nvSpPr>
            <p:spPr bwMode="auto">
              <a:xfrm>
                <a:off x="1873277" y="3329944"/>
                <a:ext cx="87630" cy="9144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E0216701-F18D-4FFE-91CD-71DBCE1E51E1}"/>
                  </a:ext>
                </a:extLst>
              </p:cNvPr>
              <p:cNvCxnSpPr/>
              <p:nvPr/>
            </p:nvCxnSpPr>
            <p:spPr bwMode="auto">
              <a:xfrm flipH="1">
                <a:off x="1873277" y="3370524"/>
                <a:ext cx="43815" cy="63643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44C5AEC9-B73C-47D1-B761-41A24C197115}"/>
                  </a:ext>
                </a:extLst>
              </p:cNvPr>
              <p:cNvCxnSpPr/>
              <p:nvPr/>
            </p:nvCxnSpPr>
            <p:spPr bwMode="auto">
              <a:xfrm flipV="1">
                <a:off x="1917092" y="3239263"/>
                <a:ext cx="597218" cy="13640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255F6495-D0FD-49D6-B160-D718CD507F14}"/>
                  </a:ext>
                </a:extLst>
              </p:cNvPr>
              <p:cNvCxnSpPr/>
              <p:nvPr/>
            </p:nvCxnSpPr>
            <p:spPr bwMode="auto">
              <a:xfrm flipH="1" flipV="1">
                <a:off x="1441199" y="2840389"/>
                <a:ext cx="475892" cy="54197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8112526-2943-444D-A84A-0D62FD19A504}"/>
                  </a:ext>
                </a:extLst>
              </p:cNvPr>
              <p:cNvSpPr txBox="1"/>
              <p:nvPr/>
            </p:nvSpPr>
            <p:spPr>
              <a:xfrm>
                <a:off x="2392985" y="3051719"/>
                <a:ext cx="48958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2000" i="1" dirty="0">
                    <a:solidFill>
                      <a:srgbClr val="000000"/>
                    </a:solidFill>
                  </a:rPr>
                  <a:t>y</a:t>
                </a: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2E66E2B-A900-42B1-8E7A-6F6D471444CD}"/>
                  </a:ext>
                </a:extLst>
              </p:cNvPr>
              <p:cNvSpPr txBox="1"/>
              <p:nvPr/>
            </p:nvSpPr>
            <p:spPr>
              <a:xfrm>
                <a:off x="1180612" y="2554579"/>
                <a:ext cx="38110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2000" i="1" dirty="0">
                    <a:solidFill>
                      <a:srgbClr val="000000"/>
                    </a:solidFill>
                  </a:rPr>
                  <a:t>z</a:t>
                </a:r>
                <a:endParaRPr lang="en-US" altLang="zh-CN" sz="2000" i="1" baseline="-25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FCD10E8-F901-4D5D-A2A9-585B7EFF7977}"/>
                  </a:ext>
                </a:extLst>
              </p:cNvPr>
              <p:cNvSpPr txBox="1"/>
              <p:nvPr/>
            </p:nvSpPr>
            <p:spPr>
              <a:xfrm>
                <a:off x="1511899" y="3138019"/>
                <a:ext cx="43092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2000" b="1" i="1" dirty="0" err="1">
                    <a:solidFill>
                      <a:srgbClr val="000000"/>
                    </a:solidFill>
                  </a:rPr>
                  <a:t>O</a:t>
                </a:r>
                <a:r>
                  <a:rPr lang="en-US" altLang="zh-CN" sz="2000" i="1" baseline="-25000" dirty="0" err="1">
                    <a:solidFill>
                      <a:srgbClr val="000000"/>
                    </a:solidFill>
                  </a:rPr>
                  <a:t>l</a:t>
                </a:r>
                <a:endParaRPr lang="en-US" altLang="zh-CN" sz="2000" i="1" baseline="-2500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6FD27AE1-ED55-4F6D-8E9E-98D60E040D5B}"/>
              </a:ext>
            </a:extLst>
          </p:cNvPr>
          <p:cNvGrpSpPr/>
          <p:nvPr/>
        </p:nvGrpSpPr>
        <p:grpSpPr>
          <a:xfrm>
            <a:off x="4689587" y="2880449"/>
            <a:ext cx="1892805" cy="1136277"/>
            <a:chOff x="4689587" y="2880449"/>
            <a:chExt cx="1892805" cy="1136277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2650769-A241-4CDE-8563-EB12B95C79AD}"/>
                </a:ext>
              </a:extLst>
            </p:cNvPr>
            <p:cNvSpPr txBox="1"/>
            <p:nvPr/>
          </p:nvSpPr>
          <p:spPr>
            <a:xfrm>
              <a:off x="5924128" y="3274941"/>
              <a:ext cx="65826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2000" i="1" dirty="0">
                  <a:solidFill>
                    <a:srgbClr val="000000"/>
                  </a:solidFill>
                </a:rPr>
                <a:t>C</a:t>
              </a:r>
              <a:r>
                <a:rPr lang="en-US" altLang="zh-CN" sz="2000" i="1" baseline="-25000" dirty="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206BC6FC-DA6A-4F76-AFB2-D69B89F99617}"/>
                </a:ext>
              </a:extLst>
            </p:cNvPr>
            <p:cNvSpPr/>
            <p:nvPr/>
          </p:nvSpPr>
          <p:spPr bwMode="auto">
            <a:xfrm>
              <a:off x="5151851" y="3369847"/>
              <a:ext cx="87630" cy="9144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3E48B462-799C-432C-87B4-596FA4BA1F63}"/>
                </a:ext>
              </a:extLst>
            </p:cNvPr>
            <p:cNvCxnSpPr/>
            <p:nvPr/>
          </p:nvCxnSpPr>
          <p:spPr bwMode="auto">
            <a:xfrm flipV="1">
              <a:off x="5195667" y="3123557"/>
              <a:ext cx="345852" cy="2868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B4839CFB-1B95-4C75-A172-DF219A26FBEF}"/>
                </a:ext>
              </a:extLst>
            </p:cNvPr>
            <p:cNvCxnSpPr/>
            <p:nvPr/>
          </p:nvCxnSpPr>
          <p:spPr bwMode="auto">
            <a:xfrm>
              <a:off x="5195666" y="3415568"/>
              <a:ext cx="345853" cy="2890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CA86B3A0-C407-40F6-9366-F93C6780B2C4}"/>
                </a:ext>
              </a:extLst>
            </p:cNvPr>
            <p:cNvCxnSpPr/>
            <p:nvPr/>
          </p:nvCxnSpPr>
          <p:spPr bwMode="auto">
            <a:xfrm flipH="1">
              <a:off x="5185977" y="3422267"/>
              <a:ext cx="9689" cy="3990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EC4ED58-0E67-428C-8442-AD84481E2910}"/>
                </a:ext>
              </a:extLst>
            </p:cNvPr>
            <p:cNvSpPr txBox="1"/>
            <p:nvPr/>
          </p:nvSpPr>
          <p:spPr>
            <a:xfrm>
              <a:off x="5470512" y="2880449"/>
              <a:ext cx="38110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2000" i="1" dirty="0">
                  <a:solidFill>
                    <a:srgbClr val="000000"/>
                  </a:solidFill>
                </a:rPr>
                <a:t>x</a:t>
              </a:r>
              <a:endParaRPr lang="en-US" altLang="zh-CN" sz="2000" i="1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EAA1654-5F43-4111-85FE-B77422E4B3AD}"/>
                </a:ext>
              </a:extLst>
            </p:cNvPr>
            <p:cNvSpPr txBox="1"/>
            <p:nvPr/>
          </p:nvSpPr>
          <p:spPr>
            <a:xfrm>
              <a:off x="5416273" y="3528591"/>
              <a:ext cx="48958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2000" i="1" dirty="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9F2BE7C2-C20A-453E-9087-0FA9A8331E2D}"/>
                </a:ext>
              </a:extLst>
            </p:cNvPr>
            <p:cNvSpPr txBox="1"/>
            <p:nvPr/>
          </p:nvSpPr>
          <p:spPr>
            <a:xfrm>
              <a:off x="4865996" y="3616616"/>
              <a:ext cx="38110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2000" i="1" dirty="0">
                  <a:solidFill>
                    <a:srgbClr val="000000"/>
                  </a:solidFill>
                </a:rPr>
                <a:t>z</a:t>
              </a:r>
              <a:endParaRPr lang="en-US" altLang="zh-CN" sz="2000" i="1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A27DF89F-23CA-4DEB-991D-23FFDB6593F0}"/>
                </a:ext>
              </a:extLst>
            </p:cNvPr>
            <p:cNvSpPr txBox="1"/>
            <p:nvPr/>
          </p:nvSpPr>
          <p:spPr>
            <a:xfrm>
              <a:off x="4689587" y="3024377"/>
              <a:ext cx="67900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2000" b="1" i="1" dirty="0">
                  <a:solidFill>
                    <a:srgbClr val="000000"/>
                  </a:solidFill>
                </a:rPr>
                <a:t>O</a:t>
              </a:r>
              <a:r>
                <a:rPr lang="en-US" altLang="zh-CN" sz="2000" i="1" baseline="-25000" dirty="0">
                  <a:solidFill>
                    <a:srgbClr val="000000"/>
                  </a:solidFill>
                </a:rPr>
                <a:t>r</a:t>
              </a: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BB6501C3-0576-484F-9B75-035B2799B4C9}"/>
              </a:ext>
            </a:extLst>
          </p:cNvPr>
          <p:cNvGrpSpPr/>
          <p:nvPr/>
        </p:nvGrpSpPr>
        <p:grpSpPr>
          <a:xfrm>
            <a:off x="2681324" y="890313"/>
            <a:ext cx="523795" cy="400110"/>
            <a:chOff x="2681324" y="890313"/>
            <a:chExt cx="523795" cy="400110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6747419-92A9-4BCD-A151-0464C470A6F1}"/>
                </a:ext>
              </a:extLst>
            </p:cNvPr>
            <p:cNvSpPr/>
            <p:nvPr/>
          </p:nvSpPr>
          <p:spPr bwMode="auto">
            <a:xfrm>
              <a:off x="3047519" y="1047749"/>
              <a:ext cx="108000" cy="108000"/>
            </a:xfrm>
            <a:prstGeom prst="ellipse">
              <a:avLst/>
            </a:prstGeom>
            <a:solidFill>
              <a:srgbClr val="66006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664BFC08-ECED-40D4-B191-EE1430B3AB66}"/>
                </a:ext>
              </a:extLst>
            </p:cNvPr>
            <p:cNvSpPr txBox="1"/>
            <p:nvPr/>
          </p:nvSpPr>
          <p:spPr>
            <a:xfrm>
              <a:off x="2681324" y="890313"/>
              <a:ext cx="5237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2000" b="1" i="1" dirty="0">
                  <a:solidFill>
                    <a:srgbClr val="000000"/>
                  </a:solidFill>
                </a:rPr>
                <a:t>p</a:t>
              </a:r>
              <a:endParaRPr lang="en-US" altLang="zh-CN" sz="2000" b="1" i="1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74851BBC-493D-456D-92E9-C84D01615262}"/>
              </a:ext>
            </a:extLst>
          </p:cNvPr>
          <p:cNvGrpSpPr/>
          <p:nvPr/>
        </p:nvGrpSpPr>
        <p:grpSpPr>
          <a:xfrm>
            <a:off x="1354612" y="1430625"/>
            <a:ext cx="1888580" cy="1290053"/>
            <a:chOff x="1354612" y="1430625"/>
            <a:chExt cx="1888580" cy="1290053"/>
          </a:xfrm>
        </p:grpSpPr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B98378BF-10E5-464D-82B4-331E3BB05EA3}"/>
                </a:ext>
              </a:extLst>
            </p:cNvPr>
            <p:cNvSpPr/>
            <p:nvPr/>
          </p:nvSpPr>
          <p:spPr bwMode="auto">
            <a:xfrm>
              <a:off x="1674691" y="1565929"/>
              <a:ext cx="1568501" cy="1154749"/>
            </a:xfrm>
            <a:custGeom>
              <a:avLst/>
              <a:gdLst>
                <a:gd name="connsiteX0" fmla="*/ 1568501 w 1568501"/>
                <a:gd name="connsiteY0" fmla="*/ 10623 h 1154749"/>
                <a:gd name="connsiteX1" fmla="*/ 1320757 w 1568501"/>
                <a:gd name="connsiteY1" fmla="*/ 19632 h 1154749"/>
                <a:gd name="connsiteX2" fmla="*/ 1203642 w 1568501"/>
                <a:gd name="connsiteY2" fmla="*/ 55667 h 1154749"/>
                <a:gd name="connsiteX3" fmla="*/ 1095536 w 1568501"/>
                <a:gd name="connsiteY3" fmla="*/ 82694 h 1154749"/>
                <a:gd name="connsiteX4" fmla="*/ 811756 w 1568501"/>
                <a:gd name="connsiteY4" fmla="*/ 163773 h 1154749"/>
                <a:gd name="connsiteX5" fmla="*/ 609057 w 1568501"/>
                <a:gd name="connsiteY5" fmla="*/ 244853 h 1154749"/>
                <a:gd name="connsiteX6" fmla="*/ 410862 w 1568501"/>
                <a:gd name="connsiteY6" fmla="*/ 402508 h 1154749"/>
                <a:gd name="connsiteX7" fmla="*/ 343295 w 1568501"/>
                <a:gd name="connsiteY7" fmla="*/ 452057 h 1154749"/>
                <a:gd name="connsiteX8" fmla="*/ 212667 w 1568501"/>
                <a:gd name="connsiteY8" fmla="*/ 582686 h 1154749"/>
                <a:gd name="connsiteX9" fmla="*/ 154109 w 1568501"/>
                <a:gd name="connsiteY9" fmla="*/ 686288 h 1154749"/>
                <a:gd name="connsiteX10" fmla="*/ 140596 w 1568501"/>
                <a:gd name="connsiteY10" fmla="*/ 717819 h 1154749"/>
                <a:gd name="connsiteX11" fmla="*/ 68525 w 1568501"/>
                <a:gd name="connsiteY11" fmla="*/ 870970 h 1154749"/>
                <a:gd name="connsiteX12" fmla="*/ 46003 w 1568501"/>
                <a:gd name="connsiteY12" fmla="*/ 965563 h 1154749"/>
                <a:gd name="connsiteX13" fmla="*/ 9967 w 1568501"/>
                <a:gd name="connsiteY13" fmla="*/ 1073669 h 1154749"/>
                <a:gd name="connsiteX14" fmla="*/ 958 w 1568501"/>
                <a:gd name="connsiteY14" fmla="*/ 1096191 h 1154749"/>
                <a:gd name="connsiteX15" fmla="*/ 958 w 1568501"/>
                <a:gd name="connsiteY15" fmla="*/ 1154749 h 1154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68501" h="1154749">
                  <a:moveTo>
                    <a:pt x="1568501" y="10623"/>
                  </a:moveTo>
                  <a:cubicBezTo>
                    <a:pt x="1476532" y="-4707"/>
                    <a:pt x="1487925" y="-4886"/>
                    <a:pt x="1320757" y="19632"/>
                  </a:cubicBezTo>
                  <a:cubicBezTo>
                    <a:pt x="1280345" y="25559"/>
                    <a:pt x="1242974" y="44654"/>
                    <a:pt x="1203642" y="55667"/>
                  </a:cubicBezTo>
                  <a:cubicBezTo>
                    <a:pt x="1167873" y="65682"/>
                    <a:pt x="1131729" y="74342"/>
                    <a:pt x="1095536" y="82694"/>
                  </a:cubicBezTo>
                  <a:cubicBezTo>
                    <a:pt x="928670" y="121201"/>
                    <a:pt x="992536" y="95980"/>
                    <a:pt x="811756" y="163773"/>
                  </a:cubicBezTo>
                  <a:cubicBezTo>
                    <a:pt x="743618" y="189325"/>
                    <a:pt x="673156" y="210400"/>
                    <a:pt x="609057" y="244853"/>
                  </a:cubicBezTo>
                  <a:cubicBezTo>
                    <a:pt x="338858" y="390086"/>
                    <a:pt x="524666" y="302930"/>
                    <a:pt x="410862" y="402508"/>
                  </a:cubicBezTo>
                  <a:cubicBezTo>
                    <a:pt x="389843" y="420899"/>
                    <a:pt x="364703" y="434120"/>
                    <a:pt x="343295" y="452057"/>
                  </a:cubicBezTo>
                  <a:cubicBezTo>
                    <a:pt x="288419" y="498035"/>
                    <a:pt x="249790" y="528240"/>
                    <a:pt x="212667" y="582686"/>
                  </a:cubicBezTo>
                  <a:cubicBezTo>
                    <a:pt x="187108" y="620173"/>
                    <a:pt x="172762" y="646649"/>
                    <a:pt x="154109" y="686288"/>
                  </a:cubicBezTo>
                  <a:cubicBezTo>
                    <a:pt x="149240" y="696635"/>
                    <a:pt x="145567" y="707521"/>
                    <a:pt x="140596" y="717819"/>
                  </a:cubicBezTo>
                  <a:cubicBezTo>
                    <a:pt x="69648" y="864782"/>
                    <a:pt x="111947" y="766754"/>
                    <a:pt x="68525" y="870970"/>
                  </a:cubicBezTo>
                  <a:cubicBezTo>
                    <a:pt x="58689" y="925067"/>
                    <a:pt x="62493" y="914594"/>
                    <a:pt x="46003" y="965563"/>
                  </a:cubicBezTo>
                  <a:cubicBezTo>
                    <a:pt x="34311" y="1001703"/>
                    <a:pt x="24074" y="1038401"/>
                    <a:pt x="9967" y="1073669"/>
                  </a:cubicBezTo>
                  <a:cubicBezTo>
                    <a:pt x="6964" y="1081176"/>
                    <a:pt x="1851" y="1088155"/>
                    <a:pt x="958" y="1096191"/>
                  </a:cubicBezTo>
                  <a:cubicBezTo>
                    <a:pt x="-1198" y="1115591"/>
                    <a:pt x="958" y="1135230"/>
                    <a:pt x="958" y="1154749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34C5334-C7D1-4418-86F7-CDA9D672B28F}"/>
                </a:ext>
              </a:extLst>
            </p:cNvPr>
            <p:cNvSpPr txBox="1"/>
            <p:nvPr/>
          </p:nvSpPr>
          <p:spPr>
            <a:xfrm>
              <a:off x="1354612" y="1430625"/>
              <a:ext cx="11764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2000" dirty="0">
                  <a:solidFill>
                    <a:srgbClr val="000000"/>
                  </a:solidFill>
                </a:rPr>
                <a:t>(</a:t>
              </a:r>
              <a:r>
                <a:rPr lang="en-US" altLang="zh-CN" sz="2000" b="1" i="1" dirty="0" err="1">
                  <a:solidFill>
                    <a:srgbClr val="000000"/>
                  </a:solidFill>
                </a:rPr>
                <a:t>R</a:t>
              </a:r>
              <a:r>
                <a:rPr lang="en-US" altLang="zh-CN" sz="2000" i="1" baseline="-25000" dirty="0" err="1">
                  <a:solidFill>
                    <a:srgbClr val="000000"/>
                  </a:solidFill>
                </a:rPr>
                <a:t>li</a:t>
              </a:r>
              <a:r>
                <a:rPr lang="en-US" altLang="zh-CN" sz="2000" dirty="0">
                  <a:solidFill>
                    <a:srgbClr val="000000"/>
                  </a:solidFill>
                </a:rPr>
                <a:t>, </a:t>
              </a:r>
              <a:r>
                <a:rPr lang="en-US" altLang="zh-CN" sz="2000" b="1" i="1" dirty="0" err="1">
                  <a:solidFill>
                    <a:srgbClr val="000000"/>
                  </a:solidFill>
                </a:rPr>
                <a:t>t</a:t>
              </a:r>
              <a:r>
                <a:rPr lang="en-US" altLang="zh-CN" sz="2000" i="1" baseline="-25000" dirty="0" err="1">
                  <a:solidFill>
                    <a:srgbClr val="000000"/>
                  </a:solidFill>
                </a:rPr>
                <a:t>li</a:t>
              </a:r>
              <a:r>
                <a:rPr lang="en-US" altLang="zh-CN" sz="2000" dirty="0">
                  <a:solidFill>
                    <a:srgbClr val="000000"/>
                  </a:solidFill>
                </a:rPr>
                <a:t>)</a:t>
              </a:r>
              <a:endParaRPr lang="en-US" altLang="zh-CN" sz="2000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F0A1951E-0C87-42B4-977E-E9556377C4C6}"/>
              </a:ext>
            </a:extLst>
          </p:cNvPr>
          <p:cNvGrpSpPr/>
          <p:nvPr/>
        </p:nvGrpSpPr>
        <p:grpSpPr>
          <a:xfrm>
            <a:off x="4797222" y="1436914"/>
            <a:ext cx="1849710" cy="1554036"/>
            <a:chOff x="4797222" y="1436914"/>
            <a:chExt cx="1849710" cy="1554036"/>
          </a:xfrm>
        </p:grpSpPr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388B0F60-A2BB-4884-AA5F-BDEDD58BA896}"/>
                </a:ext>
              </a:extLst>
            </p:cNvPr>
            <p:cNvSpPr/>
            <p:nvPr/>
          </p:nvSpPr>
          <p:spPr bwMode="auto">
            <a:xfrm>
              <a:off x="4797222" y="1436914"/>
              <a:ext cx="909895" cy="1554036"/>
            </a:xfrm>
            <a:custGeom>
              <a:avLst/>
              <a:gdLst>
                <a:gd name="connsiteX0" fmla="*/ 0 w 909895"/>
                <a:gd name="connsiteY0" fmla="*/ 0 h 1554036"/>
                <a:gd name="connsiteX1" fmla="*/ 22522 w 909895"/>
                <a:gd name="connsiteY1" fmla="*/ 4505 h 1554036"/>
                <a:gd name="connsiteX2" fmla="*/ 94593 w 909895"/>
                <a:gd name="connsiteY2" fmla="*/ 58558 h 1554036"/>
                <a:gd name="connsiteX3" fmla="*/ 256752 w 909895"/>
                <a:gd name="connsiteY3" fmla="*/ 153151 h 1554036"/>
                <a:gd name="connsiteX4" fmla="*/ 463956 w 909895"/>
                <a:gd name="connsiteY4" fmla="*/ 306302 h 1554036"/>
                <a:gd name="connsiteX5" fmla="*/ 738727 w 909895"/>
                <a:gd name="connsiteY5" fmla="*/ 590081 h 1554036"/>
                <a:gd name="connsiteX6" fmla="*/ 788276 w 909895"/>
                <a:gd name="connsiteY6" fmla="*/ 666656 h 1554036"/>
                <a:gd name="connsiteX7" fmla="*/ 878364 w 909895"/>
                <a:gd name="connsiteY7" fmla="*/ 846834 h 1554036"/>
                <a:gd name="connsiteX8" fmla="*/ 909895 w 909895"/>
                <a:gd name="connsiteY8" fmla="*/ 990976 h 1554036"/>
                <a:gd name="connsiteX9" fmla="*/ 887373 w 909895"/>
                <a:gd name="connsiteY9" fmla="*/ 1175657 h 1554036"/>
                <a:gd name="connsiteX10" fmla="*/ 824311 w 909895"/>
                <a:gd name="connsiteY10" fmla="*/ 1373853 h 1554036"/>
                <a:gd name="connsiteX11" fmla="*/ 774762 w 909895"/>
                <a:gd name="connsiteY11" fmla="*/ 1441419 h 1554036"/>
                <a:gd name="connsiteX12" fmla="*/ 747736 w 909895"/>
                <a:gd name="connsiteY12" fmla="*/ 1486463 h 1554036"/>
                <a:gd name="connsiteX13" fmla="*/ 716205 w 909895"/>
                <a:gd name="connsiteY13" fmla="*/ 1504481 h 1554036"/>
                <a:gd name="connsiteX14" fmla="*/ 648638 w 909895"/>
                <a:gd name="connsiteY14" fmla="*/ 1540517 h 1554036"/>
                <a:gd name="connsiteX15" fmla="*/ 630620 w 909895"/>
                <a:gd name="connsiteY15" fmla="*/ 1549525 h 1554036"/>
                <a:gd name="connsiteX16" fmla="*/ 608098 w 909895"/>
                <a:gd name="connsiteY16" fmla="*/ 1554030 h 155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09895" h="1554036">
                  <a:moveTo>
                    <a:pt x="0" y="0"/>
                  </a:moveTo>
                  <a:cubicBezTo>
                    <a:pt x="7507" y="1502"/>
                    <a:pt x="15552" y="1337"/>
                    <a:pt x="22522" y="4505"/>
                  </a:cubicBezTo>
                  <a:cubicBezTo>
                    <a:pt x="42703" y="13678"/>
                    <a:pt x="81664" y="50407"/>
                    <a:pt x="94593" y="58558"/>
                  </a:cubicBezTo>
                  <a:cubicBezTo>
                    <a:pt x="147529" y="91931"/>
                    <a:pt x="206429" y="115956"/>
                    <a:pt x="256752" y="153151"/>
                  </a:cubicBezTo>
                  <a:cubicBezTo>
                    <a:pt x="325820" y="204201"/>
                    <a:pt x="403225" y="245571"/>
                    <a:pt x="463956" y="306302"/>
                  </a:cubicBezTo>
                  <a:cubicBezTo>
                    <a:pt x="489830" y="332176"/>
                    <a:pt x="681546" y="516564"/>
                    <a:pt x="738727" y="590081"/>
                  </a:cubicBezTo>
                  <a:cubicBezTo>
                    <a:pt x="757392" y="614079"/>
                    <a:pt x="772300" y="640790"/>
                    <a:pt x="788276" y="666656"/>
                  </a:cubicBezTo>
                  <a:cubicBezTo>
                    <a:pt x="828099" y="731132"/>
                    <a:pt x="852429" y="772733"/>
                    <a:pt x="878364" y="846834"/>
                  </a:cubicBezTo>
                  <a:cubicBezTo>
                    <a:pt x="886514" y="870118"/>
                    <a:pt x="904492" y="963958"/>
                    <a:pt x="909895" y="990976"/>
                  </a:cubicBezTo>
                  <a:cubicBezTo>
                    <a:pt x="902795" y="1065524"/>
                    <a:pt x="900994" y="1102442"/>
                    <a:pt x="887373" y="1175657"/>
                  </a:cubicBezTo>
                  <a:cubicBezTo>
                    <a:pt x="872396" y="1256159"/>
                    <a:pt x="864374" y="1301739"/>
                    <a:pt x="824311" y="1373853"/>
                  </a:cubicBezTo>
                  <a:cubicBezTo>
                    <a:pt x="810747" y="1398267"/>
                    <a:pt x="790467" y="1418324"/>
                    <a:pt x="774762" y="1441419"/>
                  </a:cubicBezTo>
                  <a:cubicBezTo>
                    <a:pt x="764916" y="1455898"/>
                    <a:pt x="759651" y="1473632"/>
                    <a:pt x="747736" y="1486463"/>
                  </a:cubicBezTo>
                  <a:cubicBezTo>
                    <a:pt x="739499" y="1495334"/>
                    <a:pt x="725800" y="1497100"/>
                    <a:pt x="716205" y="1504481"/>
                  </a:cubicBezTo>
                  <a:cubicBezTo>
                    <a:pt x="663859" y="1544748"/>
                    <a:pt x="718490" y="1524994"/>
                    <a:pt x="648638" y="1540517"/>
                  </a:cubicBezTo>
                  <a:cubicBezTo>
                    <a:pt x="642632" y="1543520"/>
                    <a:pt x="636907" y="1547167"/>
                    <a:pt x="630620" y="1549525"/>
                  </a:cubicBezTo>
                  <a:cubicBezTo>
                    <a:pt x="617635" y="1554394"/>
                    <a:pt x="617220" y="1554030"/>
                    <a:pt x="608098" y="155403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3E3B1320-EC86-44B7-86F5-771766919518}"/>
                </a:ext>
              </a:extLst>
            </p:cNvPr>
            <p:cNvSpPr txBox="1"/>
            <p:nvPr/>
          </p:nvSpPr>
          <p:spPr>
            <a:xfrm>
              <a:off x="5470512" y="1982816"/>
              <a:ext cx="11764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2000" dirty="0">
                  <a:solidFill>
                    <a:srgbClr val="000000"/>
                  </a:solidFill>
                </a:rPr>
                <a:t>(</a:t>
              </a:r>
              <a:r>
                <a:rPr lang="en-US" altLang="zh-CN" sz="2000" b="1" i="1" dirty="0" err="1">
                  <a:solidFill>
                    <a:srgbClr val="000000"/>
                  </a:solidFill>
                </a:rPr>
                <a:t>R</a:t>
              </a:r>
              <a:r>
                <a:rPr lang="en-US" altLang="zh-CN" sz="2000" i="1" baseline="-25000" dirty="0" err="1">
                  <a:solidFill>
                    <a:srgbClr val="000000"/>
                  </a:solidFill>
                </a:rPr>
                <a:t>ri</a:t>
              </a:r>
              <a:r>
                <a:rPr lang="en-US" altLang="zh-CN" sz="2000" dirty="0">
                  <a:solidFill>
                    <a:srgbClr val="000000"/>
                  </a:solidFill>
                </a:rPr>
                <a:t>, </a:t>
              </a:r>
              <a:r>
                <a:rPr lang="en-US" altLang="zh-CN" sz="2000" b="1" i="1" dirty="0">
                  <a:solidFill>
                    <a:srgbClr val="000000"/>
                  </a:solidFill>
                </a:rPr>
                <a:t>t</a:t>
              </a:r>
              <a:r>
                <a:rPr lang="en-US" altLang="zh-CN" sz="2000" i="1" baseline="-25000" dirty="0">
                  <a:solidFill>
                    <a:srgbClr val="000000"/>
                  </a:solidFill>
                </a:rPr>
                <a:t>ri</a:t>
              </a:r>
              <a:r>
                <a:rPr lang="en-US" altLang="zh-CN" sz="2000" dirty="0">
                  <a:solidFill>
                    <a:srgbClr val="000000"/>
                  </a:solidFill>
                </a:rPr>
                <a:t>)</a:t>
              </a:r>
              <a:endParaRPr lang="en-US" altLang="zh-CN" sz="2000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3D0314D9-74E2-4325-A938-A29C3E728977}"/>
              </a:ext>
            </a:extLst>
          </p:cNvPr>
          <p:cNvGrpSpPr/>
          <p:nvPr/>
        </p:nvGrpSpPr>
        <p:grpSpPr>
          <a:xfrm>
            <a:off x="1094934" y="4241946"/>
            <a:ext cx="2148258" cy="426245"/>
            <a:chOff x="1094934" y="4241946"/>
            <a:chExt cx="2148258" cy="426245"/>
          </a:xfrm>
        </p:grpSpPr>
        <p:graphicFrame>
          <p:nvGraphicFramePr>
            <p:cNvPr id="54" name="对象 53">
              <a:extLst>
                <a:ext uri="{FF2B5EF4-FFF2-40B4-BE49-F238E27FC236}">
                  <a16:creationId xmlns:a16="http://schemas.microsoft.com/office/drawing/2014/main" id="{C363D9D4-2692-4288-AE8E-27B439A486F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3290744"/>
                </p:ext>
              </p:extLst>
            </p:nvPr>
          </p:nvGraphicFramePr>
          <p:xfrm>
            <a:off x="1094934" y="4268081"/>
            <a:ext cx="1364007" cy="400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258" name="Equation" r:id="rId3" imgW="723586" imgH="190417" progId="Equation.DSMT4">
                    <p:embed/>
                  </p:oleObj>
                </mc:Choice>
                <mc:Fallback>
                  <p:oleObj name="Equation" r:id="rId3" imgW="723586" imgH="190417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4934" y="4268081"/>
                          <a:ext cx="1364007" cy="40011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09E5E191-289A-48AD-8505-9FF2BBA9931D}"/>
                </a:ext>
              </a:extLst>
            </p:cNvPr>
            <p:cNvSpPr txBox="1"/>
            <p:nvPr/>
          </p:nvSpPr>
          <p:spPr>
            <a:xfrm>
              <a:off x="2160053" y="4241946"/>
              <a:ext cx="108313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2000" dirty="0">
                  <a:solidFill>
                    <a:srgbClr val="000000"/>
                  </a:solidFill>
                </a:rPr>
                <a:t>(1)</a:t>
              </a:r>
              <a:endParaRPr lang="en-US" altLang="zh-CN" sz="2000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1AB1F152-EC2D-4D1F-8C0D-44902514792F}"/>
              </a:ext>
            </a:extLst>
          </p:cNvPr>
          <p:cNvGrpSpPr/>
          <p:nvPr/>
        </p:nvGrpSpPr>
        <p:grpSpPr>
          <a:xfrm>
            <a:off x="4751291" y="4181849"/>
            <a:ext cx="2249237" cy="423995"/>
            <a:chOff x="4751291" y="4181849"/>
            <a:chExt cx="2249237" cy="423995"/>
          </a:xfrm>
        </p:grpSpPr>
        <p:graphicFrame>
          <p:nvGraphicFramePr>
            <p:cNvPr id="57" name="对象 56">
              <a:extLst>
                <a:ext uri="{FF2B5EF4-FFF2-40B4-BE49-F238E27FC236}">
                  <a16:creationId xmlns:a16="http://schemas.microsoft.com/office/drawing/2014/main" id="{0042CE02-B2E8-4372-91B6-00A99A4F565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6961851"/>
                </p:ext>
              </p:extLst>
            </p:nvPr>
          </p:nvGraphicFramePr>
          <p:xfrm>
            <a:off x="4751291" y="4216780"/>
            <a:ext cx="1388252" cy="3890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259" name="Equation" r:id="rId5" imgW="749300" imgH="190500" progId="Equation.DSMT4">
                    <p:embed/>
                  </p:oleObj>
                </mc:Choice>
                <mc:Fallback>
                  <p:oleObj name="Equation" r:id="rId5" imgW="749300" imgH="1905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1291" y="4216780"/>
                          <a:ext cx="1388252" cy="38906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42B44264-177C-449C-B4C3-62DF6DB2E33E}"/>
                </a:ext>
              </a:extLst>
            </p:cNvPr>
            <p:cNvSpPr txBox="1"/>
            <p:nvPr/>
          </p:nvSpPr>
          <p:spPr>
            <a:xfrm>
              <a:off x="5917389" y="4181849"/>
              <a:ext cx="108313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2000" dirty="0">
                  <a:solidFill>
                    <a:srgbClr val="000000"/>
                  </a:solidFill>
                </a:rPr>
                <a:t>(2)</a:t>
              </a:r>
              <a:endParaRPr lang="en-US" altLang="zh-CN" sz="2000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7D74F668-68ED-4DF1-A8E9-ED5A07556DA9}"/>
              </a:ext>
            </a:extLst>
          </p:cNvPr>
          <p:cNvGrpSpPr/>
          <p:nvPr/>
        </p:nvGrpSpPr>
        <p:grpSpPr>
          <a:xfrm>
            <a:off x="2414376" y="3337785"/>
            <a:ext cx="2310775" cy="457937"/>
            <a:chOff x="2414376" y="3337785"/>
            <a:chExt cx="2310775" cy="457937"/>
          </a:xfrm>
        </p:grpSpPr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559D61C3-B8BC-4C08-B2B2-B7E70B28A8F9}"/>
                </a:ext>
              </a:extLst>
            </p:cNvPr>
            <p:cNvSpPr/>
            <p:nvPr/>
          </p:nvSpPr>
          <p:spPr bwMode="auto">
            <a:xfrm>
              <a:off x="2414376" y="3337785"/>
              <a:ext cx="2310775" cy="414408"/>
            </a:xfrm>
            <a:custGeom>
              <a:avLst/>
              <a:gdLst>
                <a:gd name="connsiteX0" fmla="*/ 0 w 2310775"/>
                <a:gd name="connsiteY0" fmla="*/ 135133 h 414408"/>
                <a:gd name="connsiteX1" fmla="*/ 108107 w 2310775"/>
                <a:gd name="connsiteY1" fmla="*/ 234231 h 414408"/>
                <a:gd name="connsiteX2" fmla="*/ 333328 w 2310775"/>
                <a:gd name="connsiteY2" fmla="*/ 378373 h 414408"/>
                <a:gd name="connsiteX3" fmla="*/ 423417 w 2310775"/>
                <a:gd name="connsiteY3" fmla="*/ 409904 h 414408"/>
                <a:gd name="connsiteX4" fmla="*/ 499992 w 2310775"/>
                <a:gd name="connsiteY4" fmla="*/ 414408 h 414408"/>
                <a:gd name="connsiteX5" fmla="*/ 1319799 w 2310775"/>
                <a:gd name="connsiteY5" fmla="*/ 409904 h 414408"/>
                <a:gd name="connsiteX6" fmla="*/ 1522499 w 2310775"/>
                <a:gd name="connsiteY6" fmla="*/ 396390 h 414408"/>
                <a:gd name="connsiteX7" fmla="*/ 1617092 w 2310775"/>
                <a:gd name="connsiteY7" fmla="*/ 369364 h 414408"/>
                <a:gd name="connsiteX8" fmla="*/ 1878349 w 2310775"/>
                <a:gd name="connsiteY8" fmla="*/ 310806 h 414408"/>
                <a:gd name="connsiteX9" fmla="*/ 2004473 w 2310775"/>
                <a:gd name="connsiteY9" fmla="*/ 243240 h 414408"/>
                <a:gd name="connsiteX10" fmla="*/ 2054022 w 2310775"/>
                <a:gd name="connsiteY10" fmla="*/ 216213 h 414408"/>
                <a:gd name="connsiteX11" fmla="*/ 2180146 w 2310775"/>
                <a:gd name="connsiteY11" fmla="*/ 130629 h 414408"/>
                <a:gd name="connsiteX12" fmla="*/ 2238704 w 2310775"/>
                <a:gd name="connsiteY12" fmla="*/ 99098 h 414408"/>
                <a:gd name="connsiteX13" fmla="*/ 2288253 w 2310775"/>
                <a:gd name="connsiteY13" fmla="*/ 67567 h 414408"/>
                <a:gd name="connsiteX14" fmla="*/ 2306270 w 2310775"/>
                <a:gd name="connsiteY14" fmla="*/ 18018 h 414408"/>
                <a:gd name="connsiteX15" fmla="*/ 2310775 w 2310775"/>
                <a:gd name="connsiteY15" fmla="*/ 0 h 414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10775" h="414408">
                  <a:moveTo>
                    <a:pt x="0" y="135133"/>
                  </a:moveTo>
                  <a:cubicBezTo>
                    <a:pt x="32966" y="190072"/>
                    <a:pt x="13295" y="163122"/>
                    <a:pt x="108107" y="234231"/>
                  </a:cubicBezTo>
                  <a:cubicBezTo>
                    <a:pt x="183369" y="290678"/>
                    <a:pt x="248448" y="341374"/>
                    <a:pt x="333328" y="378373"/>
                  </a:cubicBezTo>
                  <a:cubicBezTo>
                    <a:pt x="362493" y="391086"/>
                    <a:pt x="391656" y="408036"/>
                    <a:pt x="423417" y="409904"/>
                  </a:cubicBezTo>
                  <a:lnTo>
                    <a:pt x="499992" y="414408"/>
                  </a:lnTo>
                  <a:lnTo>
                    <a:pt x="1319799" y="409904"/>
                  </a:lnTo>
                  <a:cubicBezTo>
                    <a:pt x="1387505" y="408711"/>
                    <a:pt x="1455403" y="405539"/>
                    <a:pt x="1522499" y="396390"/>
                  </a:cubicBezTo>
                  <a:cubicBezTo>
                    <a:pt x="1554991" y="391959"/>
                    <a:pt x="1585208" y="377032"/>
                    <a:pt x="1617092" y="369364"/>
                  </a:cubicBezTo>
                  <a:cubicBezTo>
                    <a:pt x="1703864" y="348495"/>
                    <a:pt x="1878349" y="310806"/>
                    <a:pt x="1878349" y="310806"/>
                  </a:cubicBezTo>
                  <a:lnTo>
                    <a:pt x="2004473" y="243240"/>
                  </a:lnTo>
                  <a:cubicBezTo>
                    <a:pt x="2021038" y="234320"/>
                    <a:pt x="2038807" y="227278"/>
                    <a:pt x="2054022" y="216213"/>
                  </a:cubicBezTo>
                  <a:cubicBezTo>
                    <a:pt x="2104876" y="179229"/>
                    <a:pt x="2121086" y="166065"/>
                    <a:pt x="2180146" y="130629"/>
                  </a:cubicBezTo>
                  <a:cubicBezTo>
                    <a:pt x="2199156" y="119223"/>
                    <a:pt x="2219555" y="110268"/>
                    <a:pt x="2238704" y="99098"/>
                  </a:cubicBezTo>
                  <a:cubicBezTo>
                    <a:pt x="2255614" y="89234"/>
                    <a:pt x="2288253" y="67567"/>
                    <a:pt x="2288253" y="67567"/>
                  </a:cubicBezTo>
                  <a:cubicBezTo>
                    <a:pt x="2296848" y="46077"/>
                    <a:pt x="2299331" y="41148"/>
                    <a:pt x="2306270" y="18018"/>
                  </a:cubicBezTo>
                  <a:cubicBezTo>
                    <a:pt x="2308049" y="12088"/>
                    <a:pt x="2310775" y="0"/>
                    <a:pt x="2310775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454E8A6-7191-44BE-BE49-3B336BC323CA}"/>
                </a:ext>
              </a:extLst>
            </p:cNvPr>
            <p:cNvSpPr txBox="1"/>
            <p:nvPr/>
          </p:nvSpPr>
          <p:spPr>
            <a:xfrm>
              <a:off x="2968364" y="3395612"/>
              <a:ext cx="11764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2000" dirty="0">
                  <a:solidFill>
                    <a:srgbClr val="000000"/>
                  </a:solidFill>
                </a:rPr>
                <a:t>(</a:t>
              </a:r>
              <a:r>
                <a:rPr lang="en-US" altLang="zh-CN" sz="2000" b="1" i="1" dirty="0">
                  <a:solidFill>
                    <a:srgbClr val="000000"/>
                  </a:solidFill>
                </a:rPr>
                <a:t>R</a:t>
              </a:r>
              <a:r>
                <a:rPr lang="en-US" altLang="zh-CN" sz="2000" dirty="0">
                  <a:solidFill>
                    <a:srgbClr val="000000"/>
                  </a:solidFill>
                </a:rPr>
                <a:t>, </a:t>
              </a:r>
              <a:r>
                <a:rPr lang="en-US" altLang="zh-CN" sz="2000" b="1" i="1" dirty="0">
                  <a:solidFill>
                    <a:srgbClr val="000000"/>
                  </a:solidFill>
                </a:rPr>
                <a:t>t</a:t>
              </a:r>
              <a:r>
                <a:rPr lang="en-US" altLang="zh-CN" sz="2000" dirty="0">
                  <a:solidFill>
                    <a:srgbClr val="000000"/>
                  </a:solidFill>
                </a:rPr>
                <a:t>)</a:t>
              </a:r>
              <a:endParaRPr lang="en-US" altLang="zh-CN" sz="2000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F7C9B0ED-6DDC-41EA-9821-4A6F3A9F4E30}"/>
              </a:ext>
            </a:extLst>
          </p:cNvPr>
          <p:cNvGrpSpPr/>
          <p:nvPr/>
        </p:nvGrpSpPr>
        <p:grpSpPr>
          <a:xfrm>
            <a:off x="4797222" y="4650373"/>
            <a:ext cx="2203305" cy="416792"/>
            <a:chOff x="4797222" y="4650373"/>
            <a:chExt cx="2203305" cy="416792"/>
          </a:xfrm>
        </p:grpSpPr>
        <p:graphicFrame>
          <p:nvGraphicFramePr>
            <p:cNvPr id="65" name="对象 64">
              <a:extLst>
                <a:ext uri="{FF2B5EF4-FFF2-40B4-BE49-F238E27FC236}">
                  <a16:creationId xmlns:a16="http://schemas.microsoft.com/office/drawing/2014/main" id="{976A36ED-F6F5-49A6-B3D7-4FC53D6BE5E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5726111"/>
                </p:ext>
              </p:extLst>
            </p:nvPr>
          </p:nvGraphicFramePr>
          <p:xfrm>
            <a:off x="4797222" y="4698654"/>
            <a:ext cx="1198977" cy="368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260" name="Equation" r:id="rId7" imgW="660240" imgH="190440" progId="Equation.DSMT4">
                    <p:embed/>
                  </p:oleObj>
                </mc:Choice>
                <mc:Fallback>
                  <p:oleObj name="Equation" r:id="rId7" imgW="660240" imgH="190440" progId="Equation.DSMT4">
                    <p:embed/>
                    <p:pic>
                      <p:nvPicPr>
                        <p:cNvPr id="9" name="对象 8">
                          <a:extLst>
                            <a:ext uri="{FF2B5EF4-FFF2-40B4-BE49-F238E27FC236}">
                              <a16:creationId xmlns:a16="http://schemas.microsoft.com/office/drawing/2014/main" id="{40B389AC-0379-4B2D-8AE3-328ED112E4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7222" y="4698654"/>
                          <a:ext cx="1198977" cy="36851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25A2D7E9-540E-4CA7-B13F-2323336C806C}"/>
                </a:ext>
              </a:extLst>
            </p:cNvPr>
            <p:cNvSpPr txBox="1"/>
            <p:nvPr/>
          </p:nvSpPr>
          <p:spPr>
            <a:xfrm>
              <a:off x="5917388" y="4650373"/>
              <a:ext cx="108313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2000" dirty="0">
                  <a:solidFill>
                    <a:srgbClr val="000000"/>
                  </a:solidFill>
                </a:rPr>
                <a:t>(3)</a:t>
              </a:r>
              <a:endParaRPr lang="en-US" altLang="zh-CN" sz="2000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8BC0E806-3906-41FE-9698-D6982EA7AC13}"/>
              </a:ext>
            </a:extLst>
          </p:cNvPr>
          <p:cNvGrpSpPr/>
          <p:nvPr/>
        </p:nvGrpSpPr>
        <p:grpSpPr>
          <a:xfrm>
            <a:off x="999335" y="4695754"/>
            <a:ext cx="2540656" cy="794332"/>
            <a:chOff x="999335" y="4695754"/>
            <a:chExt cx="2540656" cy="794332"/>
          </a:xfrm>
        </p:grpSpPr>
        <p:sp>
          <p:nvSpPr>
            <p:cNvPr id="67" name="下箭头 1">
              <a:extLst>
                <a:ext uri="{FF2B5EF4-FFF2-40B4-BE49-F238E27FC236}">
                  <a16:creationId xmlns:a16="http://schemas.microsoft.com/office/drawing/2014/main" id="{1C77838D-DF78-4D30-8C2E-BB4BDF716B94}"/>
                </a:ext>
              </a:extLst>
            </p:cNvPr>
            <p:cNvSpPr/>
            <p:nvPr/>
          </p:nvSpPr>
          <p:spPr bwMode="auto">
            <a:xfrm>
              <a:off x="1731807" y="4695754"/>
              <a:ext cx="247678" cy="325530"/>
            </a:xfrm>
            <a:prstGeom prst="downArrow">
              <a:avLst/>
            </a:prstGeom>
            <a:solidFill>
              <a:schemeClr val="tx2">
                <a:lumMod val="95000"/>
                <a:lumOff val="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aphicFrame>
          <p:nvGraphicFramePr>
            <p:cNvPr id="62" name="对象 61">
              <a:extLst>
                <a:ext uri="{FF2B5EF4-FFF2-40B4-BE49-F238E27FC236}">
                  <a16:creationId xmlns:a16="http://schemas.microsoft.com/office/drawing/2014/main" id="{6E2FBB10-0841-41B3-B4AE-148904E74EA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0341714"/>
                </p:ext>
              </p:extLst>
            </p:nvPr>
          </p:nvGraphicFramePr>
          <p:xfrm>
            <a:off x="999335" y="5050483"/>
            <a:ext cx="1712621" cy="439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261" name="Equation" r:id="rId9" imgW="888614" imgH="215806" progId="Equation.DSMT4">
                    <p:embed/>
                  </p:oleObj>
                </mc:Choice>
                <mc:Fallback>
                  <p:oleObj name="Equation" r:id="rId9" imgW="888614" imgH="215806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9335" y="5050483"/>
                          <a:ext cx="1712621" cy="43960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55BB6E5B-7C89-4C83-9C3D-4C541F758AB0}"/>
                </a:ext>
              </a:extLst>
            </p:cNvPr>
            <p:cNvSpPr txBox="1"/>
            <p:nvPr/>
          </p:nvSpPr>
          <p:spPr>
            <a:xfrm>
              <a:off x="2456852" y="5049041"/>
              <a:ext cx="108313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2000" dirty="0">
                  <a:solidFill>
                    <a:srgbClr val="000000"/>
                  </a:solidFill>
                </a:rPr>
                <a:t>(4)</a:t>
              </a:r>
              <a:endParaRPr lang="en-US" altLang="zh-CN" sz="2000" baseline="-2500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73C5654-5BFA-4BCB-B488-37FD3CE04240}"/>
              </a:ext>
            </a:extLst>
          </p:cNvPr>
          <p:cNvCxnSpPr/>
          <p:nvPr/>
        </p:nvCxnSpPr>
        <p:spPr bwMode="auto">
          <a:xfrm flipV="1">
            <a:off x="3155519" y="4468136"/>
            <a:ext cx="1569632" cy="7434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7533F4B0-0BB4-4183-A167-60790A164F0F}"/>
              </a:ext>
            </a:extLst>
          </p:cNvPr>
          <p:cNvGrpSpPr/>
          <p:nvPr/>
        </p:nvGrpSpPr>
        <p:grpSpPr>
          <a:xfrm>
            <a:off x="6695079" y="887275"/>
            <a:ext cx="5047865" cy="3480249"/>
            <a:chOff x="6695079" y="887275"/>
            <a:chExt cx="5047865" cy="3480249"/>
          </a:xfrm>
        </p:grpSpPr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14ACFC70-FC75-4A9D-AA2B-FD0AE62357D7}"/>
                </a:ext>
              </a:extLst>
            </p:cNvPr>
            <p:cNvCxnSpPr/>
            <p:nvPr/>
          </p:nvCxnSpPr>
          <p:spPr bwMode="auto">
            <a:xfrm flipV="1">
              <a:off x="6695079" y="1486463"/>
              <a:ext cx="1111104" cy="28810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76" name="对象 75">
              <a:extLst>
                <a:ext uri="{FF2B5EF4-FFF2-40B4-BE49-F238E27FC236}">
                  <a16:creationId xmlns:a16="http://schemas.microsoft.com/office/drawing/2014/main" id="{B41D3571-7D32-4CFA-AC72-0889C310A92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3667170"/>
                </p:ext>
              </p:extLst>
            </p:nvPr>
          </p:nvGraphicFramePr>
          <p:xfrm>
            <a:off x="8050702" y="887275"/>
            <a:ext cx="2680577" cy="980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262" name="Equation" r:id="rId11" imgW="1447560" imgH="495000" progId="Equation.DSMT4">
                    <p:embed/>
                  </p:oleObj>
                </mc:Choice>
                <mc:Fallback>
                  <p:oleObj name="Equation" r:id="rId11" imgW="1447560" imgH="4950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50702" y="887275"/>
                          <a:ext cx="2680577" cy="98042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D4573BD3-7752-4003-BCB8-09C789EA8EF2}"/>
                </a:ext>
              </a:extLst>
            </p:cNvPr>
            <p:cNvSpPr txBox="1"/>
            <p:nvPr/>
          </p:nvSpPr>
          <p:spPr>
            <a:xfrm>
              <a:off x="10659805" y="1377486"/>
              <a:ext cx="108313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2000" dirty="0">
                  <a:solidFill>
                    <a:srgbClr val="000000"/>
                  </a:solidFill>
                </a:rPr>
                <a:t>(5)</a:t>
              </a:r>
              <a:endParaRPr lang="en-US" altLang="zh-CN" sz="2000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77CAFC8B-4813-4423-9599-F9381C4C4CC1}"/>
              </a:ext>
            </a:extLst>
          </p:cNvPr>
          <p:cNvGrpSpPr/>
          <p:nvPr/>
        </p:nvGrpSpPr>
        <p:grpSpPr>
          <a:xfrm>
            <a:off x="7806182" y="2264816"/>
            <a:ext cx="4031469" cy="1105031"/>
            <a:chOff x="7806182" y="2264816"/>
            <a:chExt cx="4031469" cy="1105031"/>
          </a:xfrm>
        </p:grpSpPr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2B2846C4-F0BC-4C79-9F64-06CA564D8D10}"/>
                </a:ext>
              </a:extLst>
            </p:cNvPr>
            <p:cNvSpPr txBox="1"/>
            <p:nvPr/>
          </p:nvSpPr>
          <p:spPr>
            <a:xfrm>
              <a:off x="7806182" y="2264816"/>
              <a:ext cx="40314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just">
                <a:defRPr/>
              </a:pPr>
              <a:r>
                <a:rPr lang="en-US" altLang="zh-CN" sz="2000" dirty="0">
                  <a:solidFill>
                    <a:srgbClr val="000000"/>
                  </a:solidFill>
                </a:rPr>
                <a:t>By comparing (3) and (5), we have </a:t>
              </a:r>
              <a:endParaRPr lang="en-US" altLang="zh-CN" sz="2000" baseline="-25000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78" name="对象 77">
              <a:extLst>
                <a:ext uri="{FF2B5EF4-FFF2-40B4-BE49-F238E27FC236}">
                  <a16:creationId xmlns:a16="http://schemas.microsoft.com/office/drawing/2014/main" id="{1D12FDC7-FC5D-462B-B8C0-BA46F6DE77F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6846957"/>
                </p:ext>
              </p:extLst>
            </p:nvPr>
          </p:nvGraphicFramePr>
          <p:xfrm>
            <a:off x="7960656" y="2903301"/>
            <a:ext cx="1314811" cy="466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263" name="Equation" r:id="rId13" imgW="596641" imgH="203112" progId="Equation.DSMT4">
                    <p:embed/>
                  </p:oleObj>
                </mc:Choice>
                <mc:Fallback>
                  <p:oleObj name="Equation" r:id="rId13" imgW="596641" imgH="203112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60656" y="2903301"/>
                          <a:ext cx="1314811" cy="46654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对象 81">
              <a:extLst>
                <a:ext uri="{FF2B5EF4-FFF2-40B4-BE49-F238E27FC236}">
                  <a16:creationId xmlns:a16="http://schemas.microsoft.com/office/drawing/2014/main" id="{808ABCD4-F540-4FED-BECB-ADCCE110787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9048207"/>
                </p:ext>
              </p:extLst>
            </p:nvPr>
          </p:nvGraphicFramePr>
          <p:xfrm>
            <a:off x="9452849" y="2944276"/>
            <a:ext cx="1681853" cy="4157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264" name="Equation" r:id="rId15" imgW="850531" imgH="203112" progId="Equation.DSMT4">
                    <p:embed/>
                  </p:oleObj>
                </mc:Choice>
                <mc:Fallback>
                  <p:oleObj name="Equation" r:id="rId15" imgW="850531" imgH="203112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52849" y="2944276"/>
                          <a:ext cx="1681853" cy="41573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8F035E09-C891-4D31-89C9-83BAF5B1B7EF}"/>
                </a:ext>
              </a:extLst>
            </p:cNvPr>
            <p:cNvSpPr txBox="1"/>
            <p:nvPr/>
          </p:nvSpPr>
          <p:spPr>
            <a:xfrm>
              <a:off x="9205373" y="2936519"/>
              <a:ext cx="4949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just">
                <a:defRPr/>
              </a:pPr>
              <a:r>
                <a:rPr lang="en-US" altLang="zh-CN" sz="2000" dirty="0">
                  <a:solidFill>
                    <a:srgbClr val="000000"/>
                  </a:solidFill>
                </a:rPr>
                <a:t>,</a:t>
              </a:r>
              <a:endParaRPr lang="en-US" altLang="zh-CN" sz="2000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71B0A42F-A5E8-4AC3-A9F2-629F22ABC655}"/>
              </a:ext>
            </a:extLst>
          </p:cNvPr>
          <p:cNvGrpSpPr/>
          <p:nvPr/>
        </p:nvGrpSpPr>
        <p:grpSpPr>
          <a:xfrm>
            <a:off x="7647642" y="3525978"/>
            <a:ext cx="4065780" cy="1162913"/>
            <a:chOff x="7647642" y="3525978"/>
            <a:chExt cx="4065780" cy="1162913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13888B19-680D-4026-875C-B468B83F733D}"/>
                </a:ext>
              </a:extLst>
            </p:cNvPr>
            <p:cNvGrpSpPr/>
            <p:nvPr/>
          </p:nvGrpSpPr>
          <p:grpSpPr>
            <a:xfrm>
              <a:off x="7647642" y="3525978"/>
              <a:ext cx="3882821" cy="1162913"/>
              <a:chOff x="7647642" y="3525978"/>
              <a:chExt cx="3882821" cy="1162913"/>
            </a:xfrm>
          </p:grpSpPr>
          <p:sp>
            <p:nvSpPr>
              <p:cNvPr id="85" name="下箭头 1">
                <a:extLst>
                  <a:ext uri="{FF2B5EF4-FFF2-40B4-BE49-F238E27FC236}">
                    <a16:creationId xmlns:a16="http://schemas.microsoft.com/office/drawing/2014/main" id="{675F9989-004A-421A-B3CA-2BE0919633E1}"/>
                  </a:ext>
                </a:extLst>
              </p:cNvPr>
              <p:cNvSpPr/>
              <p:nvPr/>
            </p:nvSpPr>
            <p:spPr bwMode="auto">
              <a:xfrm>
                <a:off x="9353569" y="3525978"/>
                <a:ext cx="247678" cy="325530"/>
              </a:xfrm>
              <a:prstGeom prst="downArrow">
                <a:avLst/>
              </a:prstGeom>
              <a:solidFill>
                <a:schemeClr val="tx2">
                  <a:lumMod val="95000"/>
                  <a:lumOff val="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graphicFrame>
            <p:nvGraphicFramePr>
              <p:cNvPr id="86" name="对象 85">
                <a:extLst>
                  <a:ext uri="{FF2B5EF4-FFF2-40B4-BE49-F238E27FC236}">
                    <a16:creationId xmlns:a16="http://schemas.microsoft.com/office/drawing/2014/main" id="{4C64C701-34BA-4DA8-AD1A-8424B40D595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80492564"/>
                  </p:ext>
                </p:extLst>
              </p:nvPr>
            </p:nvGraphicFramePr>
            <p:xfrm>
              <a:off x="8178819" y="4138205"/>
              <a:ext cx="1174750" cy="438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265" name="Equation" r:id="rId17" imgW="533160" imgH="190440" progId="Equation.DSMT4">
                      <p:embed/>
                    </p:oleObj>
                  </mc:Choice>
                  <mc:Fallback>
                    <p:oleObj name="Equation" r:id="rId17" imgW="533160" imgH="190440" progId="Equation.DSMT4">
                      <p:embed/>
                      <p:pic>
                        <p:nvPicPr>
                          <p:cNvPr id="78" name="对象 77">
                            <a:extLst>
                              <a:ext uri="{FF2B5EF4-FFF2-40B4-BE49-F238E27FC236}">
                                <a16:creationId xmlns:a16="http://schemas.microsoft.com/office/drawing/2014/main" id="{1D12FDC7-FC5D-462B-B8C0-BA46F6DE77F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78819" y="4138205"/>
                            <a:ext cx="1174750" cy="4381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" name="对象 86">
                <a:extLst>
                  <a:ext uri="{FF2B5EF4-FFF2-40B4-BE49-F238E27FC236}">
                    <a16:creationId xmlns:a16="http://schemas.microsoft.com/office/drawing/2014/main" id="{89F6DC36-DACA-4293-BA7E-7DA802A1F49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00958759"/>
                  </p:ext>
                </p:extLst>
              </p:nvPr>
            </p:nvGraphicFramePr>
            <p:xfrm>
              <a:off x="9480550" y="4157663"/>
              <a:ext cx="1255713" cy="3889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266" name="Equation" r:id="rId19" imgW="634680" imgH="190440" progId="Equation.DSMT4">
                      <p:embed/>
                    </p:oleObj>
                  </mc:Choice>
                  <mc:Fallback>
                    <p:oleObj name="Equation" r:id="rId19" imgW="634680" imgH="190440" progId="Equation.DSMT4">
                      <p:embed/>
                      <p:pic>
                        <p:nvPicPr>
                          <p:cNvPr id="82" name="对象 81">
                            <a:extLst>
                              <a:ext uri="{FF2B5EF4-FFF2-40B4-BE49-F238E27FC236}">
                                <a16:creationId xmlns:a16="http://schemas.microsoft.com/office/drawing/2014/main" id="{808ABCD4-F540-4FED-BECB-ADCCE110787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480550" y="4157663"/>
                            <a:ext cx="1255713" cy="388937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4E28A4DF-A0EE-4C86-B7FE-B98C607C153E}"/>
                  </a:ext>
                </a:extLst>
              </p:cNvPr>
              <p:cNvSpPr/>
              <p:nvPr/>
            </p:nvSpPr>
            <p:spPr bwMode="auto">
              <a:xfrm>
                <a:off x="7647642" y="4006963"/>
                <a:ext cx="3882821" cy="68192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6DC48C73-B4EE-42ED-9EDF-B1FDE2CFFB81}"/>
                </a:ext>
              </a:extLst>
            </p:cNvPr>
            <p:cNvSpPr txBox="1"/>
            <p:nvPr/>
          </p:nvSpPr>
          <p:spPr>
            <a:xfrm>
              <a:off x="10630283" y="4138205"/>
              <a:ext cx="108313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2000" dirty="0">
                  <a:solidFill>
                    <a:srgbClr val="000000"/>
                  </a:solidFill>
                </a:rPr>
                <a:t>(6)</a:t>
              </a:r>
              <a:endParaRPr lang="en-US" altLang="zh-CN" sz="2000" baseline="-25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2144379"/>
      </p:ext>
    </p:extLst>
  </p:cSld>
  <p:clrMapOvr>
    <a:masterClrMapping/>
  </p:clrMapOvr>
  <p:transition advTm="125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680ADB16-9196-4906-B069-E3FA55C06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4" y="76200"/>
            <a:ext cx="1096989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>
                <a:ea typeface="楷体" panose="02010609060101010101" pitchFamily="49" charset="-122"/>
                <a:cs typeface="Calibri" panose="020F0502020204030204" pitchFamily="34" charset="0"/>
              </a:rPr>
              <a:t>Calibration of a physical binocular system</a:t>
            </a:r>
            <a:endParaRPr lang="zh-CN" altLang="en-US" sz="3000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AF049505-F200-4CD2-A6E0-7FEF47CEB6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02809"/>
              </p:ext>
            </p:extLst>
          </p:nvPr>
        </p:nvGraphicFramePr>
        <p:xfrm>
          <a:off x="1458460" y="858982"/>
          <a:ext cx="90170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46" name="Equation" r:id="rId3" imgW="4749480" imgH="545760" progId="Equation.DSMT4">
                  <p:embed/>
                </p:oleObj>
              </mc:Choice>
              <mc:Fallback>
                <p:oleObj name="Equation" r:id="rId3" imgW="4749480" imgH="5457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460" y="858982"/>
                        <a:ext cx="9017000" cy="11096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1A981DE9-1454-43CE-8F5D-479F29395119}"/>
              </a:ext>
            </a:extLst>
          </p:cNvPr>
          <p:cNvGrpSpPr/>
          <p:nvPr/>
        </p:nvGrpSpPr>
        <p:grpSpPr>
          <a:xfrm>
            <a:off x="393817" y="1968644"/>
            <a:ext cx="11404366" cy="4221648"/>
            <a:chOff x="393817" y="1968644"/>
            <a:chExt cx="11404366" cy="4221648"/>
          </a:xfrm>
        </p:grpSpPr>
        <p:sp>
          <p:nvSpPr>
            <p:cNvPr id="9" name="下箭头 1">
              <a:extLst>
                <a:ext uri="{FF2B5EF4-FFF2-40B4-BE49-F238E27FC236}">
                  <a16:creationId xmlns:a16="http://schemas.microsoft.com/office/drawing/2014/main" id="{8F235ACA-9339-4144-8430-F52720928B6A}"/>
                </a:ext>
              </a:extLst>
            </p:cNvPr>
            <p:cNvSpPr/>
            <p:nvPr/>
          </p:nvSpPr>
          <p:spPr bwMode="auto">
            <a:xfrm>
              <a:off x="5547323" y="1968644"/>
              <a:ext cx="247678" cy="325530"/>
            </a:xfrm>
            <a:prstGeom prst="downArrow">
              <a:avLst/>
            </a:prstGeom>
            <a:solidFill>
              <a:schemeClr val="tx2">
                <a:lumMod val="95000"/>
                <a:lumOff val="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665F45D6-3C7B-4B73-BB5E-84B27EB2E81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2378147"/>
                </p:ext>
              </p:extLst>
            </p:nvPr>
          </p:nvGraphicFramePr>
          <p:xfrm>
            <a:off x="393817" y="2363746"/>
            <a:ext cx="11404366" cy="1109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047" name="Equation" r:id="rId5" imgW="6006960" imgH="545760" progId="Equation.DSMT4">
                    <p:embed/>
                  </p:oleObj>
                </mc:Choice>
                <mc:Fallback>
                  <p:oleObj name="Equation" r:id="rId5" imgW="6006960" imgH="545760" progId="Equation.DSMT4">
                    <p:embed/>
                    <p:pic>
                      <p:nvPicPr>
                        <p:cNvPr id="3" name="对象 2">
                          <a:extLst>
                            <a:ext uri="{FF2B5EF4-FFF2-40B4-BE49-F238E27FC236}">
                              <a16:creationId xmlns:a16="http://schemas.microsoft.com/office/drawing/2014/main" id="{AF049505-F200-4CD2-A6E0-7FEF47CEB6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817" y="2363746"/>
                          <a:ext cx="11404366" cy="110917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BC9B6A56-148B-45E7-B086-A7FA8F42550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211806"/>
                </p:ext>
              </p:extLst>
            </p:nvPr>
          </p:nvGraphicFramePr>
          <p:xfrm>
            <a:off x="1426431" y="3529513"/>
            <a:ext cx="2286127" cy="5439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048" name="Equation" r:id="rId7" imgW="1282700" imgH="292100" progId="Equation.DSMT4">
                    <p:embed/>
                  </p:oleObj>
                </mc:Choice>
                <mc:Fallback>
                  <p:oleObj name="Equation" r:id="rId7" imgW="1282700" imgH="292100" progId="Equation.DSMT4">
                    <p:embed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459D85EF-A989-45B3-A892-F41AD47E4C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6431" y="3529513"/>
                          <a:ext cx="2286127" cy="54391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A92092B-AF99-4F66-A410-C2553D36AE0E}"/>
                </a:ext>
              </a:extLst>
            </p:cNvPr>
            <p:cNvSpPr txBox="1"/>
            <p:nvPr/>
          </p:nvSpPr>
          <p:spPr>
            <a:xfrm>
              <a:off x="541467" y="3528422"/>
              <a:ext cx="874218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just">
                <a:defRPr/>
              </a:pPr>
              <a:r>
                <a:rPr lang="en-US" altLang="zh-CN" dirty="0">
                  <a:solidFill>
                    <a:srgbClr val="000000"/>
                  </a:solidFill>
                </a:rPr>
                <a:t>where                               are the parameters that need to be optimized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32B3683-06AE-454C-A945-AC7BCA43AD43}"/>
                </a:ext>
              </a:extLst>
            </p:cNvPr>
            <p:cNvSpPr txBox="1"/>
            <p:nvPr/>
          </p:nvSpPr>
          <p:spPr>
            <a:xfrm>
              <a:off x="541466" y="4135775"/>
              <a:ext cx="974665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just">
                <a:defRPr/>
              </a:pPr>
              <a:r>
                <a:rPr lang="en-US" altLang="zh-CN" b="1" i="1" dirty="0" err="1">
                  <a:solidFill>
                    <a:srgbClr val="000000"/>
                  </a:solidFill>
                </a:rPr>
                <a:t>u</a:t>
              </a:r>
              <a:r>
                <a:rPr lang="en-US" altLang="zh-CN" i="1" baseline="-25000" dirty="0" err="1">
                  <a:solidFill>
                    <a:srgbClr val="000000"/>
                  </a:solidFill>
                </a:rPr>
                <a:t>lij</a:t>
              </a:r>
              <a:r>
                <a:rPr lang="en-US" altLang="zh-CN" dirty="0">
                  <a:solidFill>
                    <a:srgbClr val="000000"/>
                  </a:solidFill>
                </a:rPr>
                <a:t> is the projection of </a:t>
              </a:r>
              <a:r>
                <a:rPr lang="en-US" altLang="zh-CN" b="1" i="1" dirty="0" err="1">
                  <a:solidFill>
                    <a:srgbClr val="000000"/>
                  </a:solidFill>
                </a:rPr>
                <a:t>p</a:t>
              </a:r>
              <a:r>
                <a:rPr lang="en-US" altLang="zh-CN" i="1" baseline="-25000" dirty="0" err="1">
                  <a:solidFill>
                    <a:srgbClr val="000000"/>
                  </a:solidFill>
                </a:rPr>
                <a:t>j</a:t>
              </a:r>
              <a:r>
                <a:rPr lang="en-US" altLang="zh-CN" dirty="0">
                  <a:solidFill>
                    <a:srgbClr val="000000"/>
                  </a:solidFill>
                </a:rPr>
                <a:t> onto the left image of the </a:t>
              </a:r>
              <a:r>
                <a:rPr lang="en-US" altLang="zh-CN" i="1" dirty="0" err="1">
                  <a:solidFill>
                    <a:srgbClr val="000000"/>
                  </a:solidFill>
                </a:rPr>
                <a:t>i</a:t>
              </a:r>
              <a:r>
                <a:rPr lang="en-US" altLang="zh-CN" dirty="0" err="1">
                  <a:solidFill>
                    <a:srgbClr val="000000"/>
                  </a:solidFill>
                </a:rPr>
                <a:t>th</a:t>
              </a:r>
              <a:r>
                <a:rPr lang="en-US" altLang="zh-CN" dirty="0">
                  <a:solidFill>
                    <a:srgbClr val="000000"/>
                  </a:solidFill>
                </a:rPr>
                <a:t> binocular image pair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FE08AEC-DA94-49E3-80AD-E8FF49BBD61D}"/>
                </a:ext>
              </a:extLst>
            </p:cNvPr>
            <p:cNvSpPr txBox="1"/>
            <p:nvPr/>
          </p:nvSpPr>
          <p:spPr>
            <a:xfrm>
              <a:off x="541465" y="4736275"/>
              <a:ext cx="974665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just">
                <a:defRPr/>
              </a:pPr>
              <a:r>
                <a:rPr lang="en-US" altLang="zh-CN" b="1" i="1" dirty="0" err="1">
                  <a:solidFill>
                    <a:srgbClr val="000000"/>
                  </a:solidFill>
                </a:rPr>
                <a:t>u</a:t>
              </a:r>
              <a:r>
                <a:rPr lang="en-US" altLang="zh-CN" i="1" baseline="-25000" dirty="0" err="1">
                  <a:solidFill>
                    <a:srgbClr val="000000"/>
                  </a:solidFill>
                </a:rPr>
                <a:t>rij</a:t>
              </a:r>
              <a:r>
                <a:rPr lang="en-US" altLang="zh-CN" dirty="0">
                  <a:solidFill>
                    <a:srgbClr val="000000"/>
                  </a:solidFill>
                </a:rPr>
                <a:t> is the projection of </a:t>
              </a:r>
              <a:r>
                <a:rPr lang="en-US" altLang="zh-CN" b="1" i="1" dirty="0" err="1">
                  <a:solidFill>
                    <a:srgbClr val="000000"/>
                  </a:solidFill>
                </a:rPr>
                <a:t>p</a:t>
              </a:r>
              <a:r>
                <a:rPr lang="en-US" altLang="zh-CN" i="1" baseline="-25000" dirty="0" err="1">
                  <a:solidFill>
                    <a:srgbClr val="000000"/>
                  </a:solidFill>
                </a:rPr>
                <a:t>j</a:t>
              </a:r>
              <a:r>
                <a:rPr lang="en-US" altLang="zh-CN" dirty="0">
                  <a:solidFill>
                    <a:srgbClr val="000000"/>
                  </a:solidFill>
                </a:rPr>
                <a:t> onto the right image of the </a:t>
              </a:r>
              <a:r>
                <a:rPr lang="en-US" altLang="zh-CN" i="1" dirty="0" err="1">
                  <a:solidFill>
                    <a:srgbClr val="000000"/>
                  </a:solidFill>
                </a:rPr>
                <a:t>i</a:t>
              </a:r>
              <a:r>
                <a:rPr lang="en-US" altLang="zh-CN" dirty="0" err="1">
                  <a:solidFill>
                    <a:srgbClr val="000000"/>
                  </a:solidFill>
                </a:rPr>
                <a:t>th</a:t>
              </a:r>
              <a:r>
                <a:rPr lang="en-US" altLang="zh-CN" dirty="0">
                  <a:solidFill>
                    <a:srgbClr val="000000"/>
                  </a:solidFill>
                </a:rPr>
                <a:t> binocular image pair</a:t>
              </a:r>
            </a:p>
          </p:txBody>
        </p:sp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5C8ED941-BDB7-4719-867A-91DEF2BDAB0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1865585"/>
                </p:ext>
              </p:extLst>
            </p:nvPr>
          </p:nvGraphicFramePr>
          <p:xfrm>
            <a:off x="602422" y="5370253"/>
            <a:ext cx="1325563" cy="490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049" name="Equation" r:id="rId9" imgW="698400" imgH="241200" progId="Equation.DSMT4">
                    <p:embed/>
                  </p:oleObj>
                </mc:Choice>
                <mc:Fallback>
                  <p:oleObj name="Equation" r:id="rId9" imgW="698400" imgH="241200" progId="Equation.DSMT4">
                    <p:embed/>
                    <p:pic>
                      <p:nvPicPr>
                        <p:cNvPr id="12" name="对象 11">
                          <a:extLst>
                            <a:ext uri="{FF2B5EF4-FFF2-40B4-BE49-F238E27FC236}">
                              <a16:creationId xmlns:a16="http://schemas.microsoft.com/office/drawing/2014/main" id="{665F45D6-3C7B-4B73-BB5E-84B27EB2E8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422" y="5370253"/>
                          <a:ext cx="1325563" cy="4905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7E55987-A46F-497D-8463-F4391CDA5D53}"/>
                </a:ext>
              </a:extLst>
            </p:cNvPr>
            <p:cNvSpPr txBox="1"/>
            <p:nvPr/>
          </p:nvSpPr>
          <p:spPr>
            <a:xfrm>
              <a:off x="1873937" y="5359295"/>
              <a:ext cx="974665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just">
                <a:defRPr/>
              </a:pPr>
              <a:r>
                <a:rPr lang="en-US" altLang="zh-CN" dirty="0">
                  <a:solidFill>
                    <a:srgbClr val="000000"/>
                  </a:solidFill>
                </a:rPr>
                <a:t>are the </a:t>
              </a:r>
              <a:r>
                <a:rPr lang="en-US" altLang="zh-CN" dirty="0" err="1">
                  <a:solidFill>
                    <a:srgbClr val="000000"/>
                  </a:solidFill>
                </a:rPr>
                <a:t>extrinsics</a:t>
              </a:r>
              <a:r>
                <a:rPr lang="en-US" altLang="zh-CN" dirty="0">
                  <a:solidFill>
                    <a:srgbClr val="000000"/>
                  </a:solidFill>
                </a:rPr>
                <a:t> of the left camera </a:t>
              </a:r>
              <a:r>
                <a:rPr lang="en-US" altLang="zh-CN" dirty="0" err="1">
                  <a:solidFill>
                    <a:srgbClr val="000000"/>
                  </a:solidFill>
                </a:rPr>
                <a:t>w.r.t.</a:t>
              </a:r>
              <a:r>
                <a:rPr lang="en-US" altLang="zh-CN" dirty="0">
                  <a:solidFill>
                    <a:srgbClr val="000000"/>
                  </a:solidFill>
                </a:rPr>
                <a:t> to the world coordinate system when taking the </a:t>
              </a:r>
              <a:r>
                <a:rPr lang="en-US" altLang="zh-CN" i="1" dirty="0" err="1">
                  <a:solidFill>
                    <a:srgbClr val="000000"/>
                  </a:solidFill>
                </a:rPr>
                <a:t>i</a:t>
              </a:r>
              <a:r>
                <a:rPr lang="en-US" altLang="zh-CN" dirty="0" err="1">
                  <a:solidFill>
                    <a:srgbClr val="000000"/>
                  </a:solidFill>
                </a:rPr>
                <a:t>th</a:t>
              </a:r>
              <a:r>
                <a:rPr lang="en-US" altLang="zh-CN" dirty="0">
                  <a:solidFill>
                    <a:srgbClr val="000000"/>
                  </a:solidFill>
                </a:rPr>
                <a:t> binocular image pair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730659"/>
      </p:ext>
    </p:extLst>
  </p:cSld>
  <p:clrMapOvr>
    <a:masterClrMapping/>
  </p:clrMapOvr>
  <p:transition advTm="125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680ADB16-9196-4906-B069-E3FA55C06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4" y="76200"/>
            <a:ext cx="1096989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>
                <a:ea typeface="楷体" panose="02010609060101010101" pitchFamily="49" charset="-122"/>
                <a:cs typeface="Calibri" panose="020F0502020204030204" pitchFamily="34" charset="0"/>
              </a:rPr>
              <a:t>Calibration of a physical binocular system</a:t>
            </a:r>
            <a:endParaRPr lang="zh-CN" altLang="en-US" sz="3000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AF8F9DC-F070-4401-973E-147543AD69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671458"/>
              </p:ext>
            </p:extLst>
          </p:nvPr>
        </p:nvGraphicFramePr>
        <p:xfrm>
          <a:off x="2783739" y="1325089"/>
          <a:ext cx="5651507" cy="1656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04" name="Equation" r:id="rId3" imgW="3352680" imgH="914400" progId="Equation.DSMT4">
                  <p:embed/>
                </p:oleObj>
              </mc:Choice>
              <mc:Fallback>
                <p:oleObj name="Equation" r:id="rId3" imgW="3352680" imgH="9144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AF8F9DC-F070-4401-973E-147543AD69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739" y="1325089"/>
                        <a:ext cx="5651507" cy="16560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EF789D7B-CA27-4B3E-9E77-4972D8562A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565926"/>
              </p:ext>
            </p:extLst>
          </p:nvPr>
        </p:nvGraphicFramePr>
        <p:xfrm>
          <a:off x="2873828" y="3644095"/>
          <a:ext cx="3222172" cy="798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05" name="Equation" r:id="rId5" imgW="1574800" imgH="368300" progId="Equation.DSMT4">
                  <p:embed/>
                </p:oleObj>
              </mc:Choice>
              <mc:Fallback>
                <p:oleObj name="Equation" r:id="rId5" imgW="1574800" imgH="3683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EF789D7B-CA27-4B3E-9E77-4972D8562A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828" y="3644095"/>
                        <a:ext cx="3222172" cy="7982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72F2FC22-7709-48C0-9B5A-FE8631978502}"/>
              </a:ext>
            </a:extLst>
          </p:cNvPr>
          <p:cNvSpPr txBox="1"/>
          <p:nvPr/>
        </p:nvSpPr>
        <p:spPr>
          <a:xfrm>
            <a:off x="477654" y="5389615"/>
            <a:ext cx="115311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altLang="zh-CN" dirty="0">
                <a:solidFill>
                  <a:srgbClr val="000000"/>
                </a:solidFill>
              </a:rPr>
              <a:t>which is a typical nonlinear least-squares problem and can be used by using techniques introduced in Chapter 9</a:t>
            </a:r>
          </a:p>
        </p:txBody>
      </p:sp>
      <p:sp>
        <p:nvSpPr>
          <p:cNvPr id="9" name="下箭头 1">
            <a:extLst>
              <a:ext uri="{FF2B5EF4-FFF2-40B4-BE49-F238E27FC236}">
                <a16:creationId xmlns:a16="http://schemas.microsoft.com/office/drawing/2014/main" id="{A104ECC9-7385-4012-A176-5E0B87C08F39}"/>
              </a:ext>
            </a:extLst>
          </p:cNvPr>
          <p:cNvSpPr/>
          <p:nvPr/>
        </p:nvSpPr>
        <p:spPr bwMode="auto">
          <a:xfrm>
            <a:off x="4754542" y="3103470"/>
            <a:ext cx="247678" cy="325530"/>
          </a:xfrm>
          <a:prstGeom prst="downArrow">
            <a:avLst/>
          </a:prstGeom>
          <a:solidFill>
            <a:schemeClr val="tx2">
              <a:lumMod val="95000"/>
              <a:lumOff val="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230027"/>
      </p:ext>
    </p:extLst>
  </p:cSld>
  <p:clrMapOvr>
    <a:masterClrMapping/>
  </p:clrMapOvr>
  <p:transition advTm="12526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76200"/>
            <a:ext cx="8153400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Outline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4339" name="Rectangle 3"/>
          <p:cNvSpPr txBox="1">
            <a:spLocks noChangeArrowheads="1"/>
          </p:cNvSpPr>
          <p:nvPr/>
        </p:nvSpPr>
        <p:spPr bwMode="auto">
          <a:xfrm>
            <a:off x="572294" y="931865"/>
            <a:ext cx="10771442" cy="3959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Rectified binocular system 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Calibration of a physical binocular system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Stereo matching and disparity map computation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3D reconstruction based on the disparity map</a:t>
            </a:r>
          </a:p>
        </p:txBody>
      </p:sp>
    </p:spTree>
    <p:extLst>
      <p:ext uri="{BB962C8B-B14F-4D97-AF65-F5344CB8AC3E}">
        <p14:creationId xmlns:p14="http://schemas.microsoft.com/office/powerpoint/2010/main" val="2779306287"/>
      </p:ext>
    </p:extLst>
  </p:cSld>
  <p:clrMapOvr>
    <a:masterClrMapping/>
  </p:clrMapOvr>
  <p:transition advTm="12526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680ADB16-9196-4906-B069-E3FA55C06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4" y="76200"/>
            <a:ext cx="1096989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>
                <a:ea typeface="楷体" panose="02010609060101010101" pitchFamily="49" charset="-122"/>
                <a:cs typeface="Calibri" panose="020F0502020204030204" pitchFamily="34" charset="0"/>
              </a:rPr>
              <a:t>Stereo matching and disparity map computation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56C8674-FA58-4082-937B-F9FD89ECC5A5}"/>
              </a:ext>
            </a:extLst>
          </p:cNvPr>
          <p:cNvSpPr txBox="1"/>
          <p:nvPr/>
        </p:nvSpPr>
        <p:spPr>
          <a:xfrm>
            <a:off x="829749" y="863675"/>
            <a:ext cx="1103042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altLang="zh-CN" dirty="0">
                <a:solidFill>
                  <a:srgbClr val="000000"/>
                </a:solidFill>
              </a:rPr>
              <a:t>When the </a:t>
            </a:r>
            <a:r>
              <a:rPr lang="en-US" altLang="zh-CN" dirty="0" err="1">
                <a:solidFill>
                  <a:srgbClr val="000000"/>
                </a:solidFill>
              </a:rPr>
              <a:t>extrinsics</a:t>
            </a:r>
            <a:r>
              <a:rPr lang="en-US" altLang="zh-CN" dirty="0">
                <a:solidFill>
                  <a:srgbClr val="000000"/>
                </a:solidFill>
              </a:rPr>
              <a:t> and the </a:t>
            </a:r>
            <a:r>
              <a:rPr lang="en-US" altLang="zh-CN" dirty="0" err="1">
                <a:solidFill>
                  <a:srgbClr val="000000"/>
                </a:solidFill>
              </a:rPr>
              <a:t>intrinsics</a:t>
            </a:r>
            <a:r>
              <a:rPr lang="en-US" altLang="zh-CN" dirty="0">
                <a:solidFill>
                  <a:srgbClr val="000000"/>
                </a:solidFill>
              </a:rPr>
              <a:t> of a physical binocular system are known, its associated rectified binocular system can be constructed 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2F2FC22-7709-48C0-9B5A-FE8631978502}"/>
              </a:ext>
            </a:extLst>
          </p:cNvPr>
          <p:cNvSpPr txBox="1"/>
          <p:nvPr/>
        </p:nvSpPr>
        <p:spPr>
          <a:xfrm>
            <a:off x="829749" y="1692228"/>
            <a:ext cx="1075640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altLang="zh-CN" dirty="0">
                <a:solidFill>
                  <a:srgbClr val="000000"/>
                </a:solidFill>
              </a:rPr>
              <a:t>To get the corresponding depth map to the left rectified image </a:t>
            </a:r>
            <a:r>
              <a:rPr lang="en-US" altLang="zh-CN" b="1" i="1" dirty="0" err="1">
                <a:solidFill>
                  <a:srgbClr val="000000"/>
                </a:solidFill>
              </a:rPr>
              <a:t>I</a:t>
            </a:r>
            <a:r>
              <a:rPr lang="en-US" altLang="zh-CN" i="1" baseline="-25000" dirty="0" err="1">
                <a:solidFill>
                  <a:srgbClr val="000000"/>
                </a:solidFill>
              </a:rPr>
              <a:t>rect</a:t>
            </a:r>
            <a:r>
              <a:rPr lang="en-US" altLang="zh-CN" i="1" baseline="-25000" dirty="0">
                <a:solidFill>
                  <a:srgbClr val="000000"/>
                </a:solidFill>
              </a:rPr>
              <a:t>-l</a:t>
            </a:r>
            <a:r>
              <a:rPr lang="en-US" altLang="zh-CN" dirty="0">
                <a:solidFill>
                  <a:srgbClr val="000000"/>
                </a:solidFill>
              </a:rPr>
              <a:t>, we need to at first extract its disparity map</a:t>
            </a:r>
          </a:p>
        </p:txBody>
      </p:sp>
      <p:sp>
        <p:nvSpPr>
          <p:cNvPr id="7" name="下箭头 1">
            <a:extLst>
              <a:ext uri="{FF2B5EF4-FFF2-40B4-BE49-F238E27FC236}">
                <a16:creationId xmlns:a16="http://schemas.microsoft.com/office/drawing/2014/main" id="{7F188A70-1DBC-49B6-A156-11523160BE24}"/>
              </a:ext>
            </a:extLst>
          </p:cNvPr>
          <p:cNvSpPr/>
          <p:nvPr/>
        </p:nvSpPr>
        <p:spPr bwMode="auto">
          <a:xfrm>
            <a:off x="4936851" y="2482147"/>
            <a:ext cx="426436" cy="786048"/>
          </a:xfrm>
          <a:prstGeom prst="downArrow">
            <a:avLst/>
          </a:prstGeom>
          <a:solidFill>
            <a:schemeClr val="tx2">
              <a:lumMod val="95000"/>
              <a:lumOff val="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21D224-9D71-4548-ABFA-5B3AFCCF929A}"/>
              </a:ext>
            </a:extLst>
          </p:cNvPr>
          <p:cNvSpPr txBox="1"/>
          <p:nvPr/>
        </p:nvSpPr>
        <p:spPr>
          <a:xfrm>
            <a:off x="829748" y="3182445"/>
            <a:ext cx="1075640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altLang="zh-CN" dirty="0">
                <a:solidFill>
                  <a:srgbClr val="000000"/>
                </a:solidFill>
              </a:rPr>
              <a:t>We need to know the matching relationships among pixels on </a:t>
            </a:r>
            <a:r>
              <a:rPr lang="en-US" altLang="zh-CN" b="1" i="1" dirty="0" err="1">
                <a:solidFill>
                  <a:srgbClr val="000000"/>
                </a:solidFill>
              </a:rPr>
              <a:t>I</a:t>
            </a:r>
            <a:r>
              <a:rPr lang="en-US" altLang="zh-CN" i="1" baseline="-25000" dirty="0" err="1">
                <a:solidFill>
                  <a:srgbClr val="000000"/>
                </a:solidFill>
              </a:rPr>
              <a:t>rect</a:t>
            </a:r>
            <a:r>
              <a:rPr lang="en-US" altLang="zh-CN" i="1" baseline="-25000" dirty="0">
                <a:solidFill>
                  <a:srgbClr val="000000"/>
                </a:solidFill>
              </a:rPr>
              <a:t>-l</a:t>
            </a:r>
            <a:r>
              <a:rPr lang="en-US" altLang="zh-CN" dirty="0">
                <a:solidFill>
                  <a:srgbClr val="000000"/>
                </a:solidFill>
              </a:rPr>
              <a:t> and </a:t>
            </a:r>
            <a:r>
              <a:rPr lang="en-US" altLang="zh-CN" b="1" i="1" dirty="0" err="1">
                <a:solidFill>
                  <a:srgbClr val="000000"/>
                </a:solidFill>
              </a:rPr>
              <a:t>I</a:t>
            </a:r>
            <a:r>
              <a:rPr lang="en-US" altLang="zh-CN" i="1" baseline="-25000" dirty="0" err="1">
                <a:solidFill>
                  <a:srgbClr val="000000"/>
                </a:solidFill>
              </a:rPr>
              <a:t>rect</a:t>
            </a:r>
            <a:r>
              <a:rPr lang="en-US" altLang="zh-CN" i="1" baseline="-25000" dirty="0">
                <a:solidFill>
                  <a:srgbClr val="000000"/>
                </a:solidFill>
              </a:rPr>
              <a:t>-r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2188E8-EA5D-487B-B4D6-F977F74251A8}"/>
              </a:ext>
            </a:extLst>
          </p:cNvPr>
          <p:cNvSpPr txBox="1"/>
          <p:nvPr/>
        </p:nvSpPr>
        <p:spPr>
          <a:xfrm>
            <a:off x="829747" y="3900391"/>
            <a:ext cx="1075640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altLang="zh-CN" dirty="0">
                <a:solidFill>
                  <a:srgbClr val="000000"/>
                </a:solidFill>
              </a:rPr>
              <a:t>For a point </a:t>
            </a:r>
            <a:r>
              <a:rPr lang="en-US" altLang="zh-CN" b="1" i="1" dirty="0">
                <a:solidFill>
                  <a:srgbClr val="000000"/>
                </a:solidFill>
              </a:rPr>
              <a:t>u</a:t>
            </a:r>
            <a:r>
              <a:rPr lang="en-US" altLang="zh-CN" i="1" baseline="-25000" dirty="0">
                <a:solidFill>
                  <a:srgbClr val="000000"/>
                </a:solidFill>
              </a:rPr>
              <a:t>l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i="1" baseline="-25000" dirty="0">
                <a:solidFill>
                  <a:srgbClr val="000000"/>
                </a:solidFill>
              </a:rPr>
              <a:t>l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i="1" dirty="0">
                <a:solidFill>
                  <a:srgbClr val="000000"/>
                </a:solidFill>
              </a:rPr>
              <a:t>y</a:t>
            </a:r>
            <a:r>
              <a:rPr lang="en-US" altLang="zh-CN" baseline="-25000" dirty="0">
                <a:solidFill>
                  <a:srgbClr val="000000"/>
                </a:solidFill>
              </a:rPr>
              <a:t>0</a:t>
            </a:r>
            <a:r>
              <a:rPr lang="en-US" altLang="zh-CN" dirty="0">
                <a:solidFill>
                  <a:srgbClr val="000000"/>
                </a:solidFill>
              </a:rPr>
              <a:t>) on </a:t>
            </a:r>
            <a:r>
              <a:rPr lang="en-US" altLang="zh-CN" b="1" i="1" dirty="0" err="1">
                <a:solidFill>
                  <a:srgbClr val="000000"/>
                </a:solidFill>
              </a:rPr>
              <a:t>I</a:t>
            </a:r>
            <a:r>
              <a:rPr lang="en-US" altLang="zh-CN" i="1" baseline="-25000" dirty="0" err="1">
                <a:solidFill>
                  <a:srgbClr val="000000"/>
                </a:solidFill>
              </a:rPr>
              <a:t>rect</a:t>
            </a:r>
            <a:r>
              <a:rPr lang="en-US" altLang="zh-CN" i="1" baseline="-25000" dirty="0">
                <a:solidFill>
                  <a:srgbClr val="000000"/>
                </a:solidFill>
              </a:rPr>
              <a:t>-l</a:t>
            </a:r>
            <a:r>
              <a:rPr lang="en-US" altLang="zh-CN" dirty="0">
                <a:solidFill>
                  <a:srgbClr val="000000"/>
                </a:solidFill>
              </a:rPr>
              <a:t>, how to find the matching pixel </a:t>
            </a:r>
            <a:r>
              <a:rPr lang="en-US" altLang="zh-CN" b="1" i="1" dirty="0" err="1">
                <a:solidFill>
                  <a:srgbClr val="000000"/>
                </a:solidFill>
              </a:rPr>
              <a:t>u</a:t>
            </a:r>
            <a:r>
              <a:rPr lang="en-US" altLang="zh-CN" i="1" baseline="-25000" dirty="0" err="1">
                <a:solidFill>
                  <a:srgbClr val="000000"/>
                </a:solidFill>
              </a:rPr>
              <a:t>r</a:t>
            </a:r>
            <a:r>
              <a:rPr lang="en-US" altLang="zh-CN" dirty="0">
                <a:solidFill>
                  <a:srgbClr val="000000"/>
                </a:solidFill>
              </a:rPr>
              <a:t> on</a:t>
            </a:r>
            <a:r>
              <a:rPr lang="en-US" altLang="zh-CN" b="1" i="1" dirty="0">
                <a:solidFill>
                  <a:srgbClr val="000000"/>
                </a:solidFill>
              </a:rPr>
              <a:t> </a:t>
            </a:r>
            <a:r>
              <a:rPr lang="en-US" altLang="zh-CN" b="1" i="1" dirty="0" err="1">
                <a:solidFill>
                  <a:srgbClr val="000000"/>
                </a:solidFill>
              </a:rPr>
              <a:t>I</a:t>
            </a:r>
            <a:r>
              <a:rPr lang="en-US" altLang="zh-CN" i="1" baseline="-25000" dirty="0" err="1">
                <a:solidFill>
                  <a:srgbClr val="000000"/>
                </a:solidFill>
              </a:rPr>
              <a:t>rect</a:t>
            </a:r>
            <a:r>
              <a:rPr lang="en-US" altLang="zh-CN" i="1" baseline="-25000" dirty="0">
                <a:solidFill>
                  <a:srgbClr val="000000"/>
                </a:solidFill>
              </a:rPr>
              <a:t>-r</a:t>
            </a:r>
            <a:r>
              <a:rPr lang="en-US" altLang="zh-CN" dirty="0">
                <a:solidFill>
                  <a:srgbClr val="000000"/>
                </a:solidFill>
              </a:rPr>
              <a:t>?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1559AF-9233-40DD-ABDA-2C0EE59E5405}"/>
              </a:ext>
            </a:extLst>
          </p:cNvPr>
          <p:cNvSpPr txBox="1"/>
          <p:nvPr/>
        </p:nvSpPr>
        <p:spPr>
          <a:xfrm>
            <a:off x="829746" y="4461416"/>
            <a:ext cx="1075640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altLang="zh-CN" dirty="0">
                <a:solidFill>
                  <a:srgbClr val="000000"/>
                </a:solidFill>
              </a:rPr>
              <a:t>Since </a:t>
            </a:r>
            <a:r>
              <a:rPr lang="en-US" altLang="zh-CN" b="1" i="1" dirty="0" err="1">
                <a:solidFill>
                  <a:srgbClr val="000000"/>
                </a:solidFill>
              </a:rPr>
              <a:t>I</a:t>
            </a:r>
            <a:r>
              <a:rPr lang="en-US" altLang="zh-CN" i="1" baseline="-25000" dirty="0" err="1">
                <a:solidFill>
                  <a:srgbClr val="000000"/>
                </a:solidFill>
              </a:rPr>
              <a:t>rect</a:t>
            </a:r>
            <a:r>
              <a:rPr lang="en-US" altLang="zh-CN" i="1" baseline="-25000" dirty="0">
                <a:solidFill>
                  <a:srgbClr val="000000"/>
                </a:solidFill>
              </a:rPr>
              <a:t>-l</a:t>
            </a:r>
            <a:r>
              <a:rPr lang="en-US" altLang="zh-CN" dirty="0">
                <a:solidFill>
                  <a:srgbClr val="000000"/>
                </a:solidFill>
              </a:rPr>
              <a:t> and </a:t>
            </a:r>
            <a:r>
              <a:rPr lang="en-US" altLang="zh-CN" b="1" i="1" dirty="0" err="1">
                <a:solidFill>
                  <a:srgbClr val="000000"/>
                </a:solidFill>
              </a:rPr>
              <a:t>I</a:t>
            </a:r>
            <a:r>
              <a:rPr lang="en-US" altLang="zh-CN" i="1" baseline="-25000" dirty="0" err="1">
                <a:solidFill>
                  <a:srgbClr val="000000"/>
                </a:solidFill>
              </a:rPr>
              <a:t>rect</a:t>
            </a:r>
            <a:r>
              <a:rPr lang="en-US" altLang="zh-CN" i="1" baseline="-25000" dirty="0">
                <a:solidFill>
                  <a:srgbClr val="000000"/>
                </a:solidFill>
              </a:rPr>
              <a:t>-r </a:t>
            </a:r>
            <a:r>
              <a:rPr lang="en-US" altLang="zh-CN" dirty="0">
                <a:solidFill>
                  <a:srgbClr val="000000"/>
                </a:solidFill>
              </a:rPr>
              <a:t> are row-aligned, </a:t>
            </a:r>
            <a:r>
              <a:rPr lang="en-US" altLang="zh-CN" b="1" i="1" dirty="0" err="1">
                <a:solidFill>
                  <a:srgbClr val="000000"/>
                </a:solidFill>
              </a:rPr>
              <a:t>u</a:t>
            </a:r>
            <a:r>
              <a:rPr lang="en-US" altLang="zh-CN" i="1" baseline="-25000" dirty="0" err="1">
                <a:solidFill>
                  <a:srgbClr val="000000"/>
                </a:solidFill>
              </a:rPr>
              <a:t>r</a:t>
            </a:r>
            <a:r>
              <a:rPr lang="en-US" altLang="zh-CN" dirty="0">
                <a:solidFill>
                  <a:srgbClr val="000000"/>
                </a:solidFill>
              </a:rPr>
              <a:t> can only happen on the </a:t>
            </a:r>
            <a:r>
              <a:rPr lang="en-US" altLang="zh-CN" i="1" dirty="0">
                <a:solidFill>
                  <a:srgbClr val="000000"/>
                </a:solidFill>
              </a:rPr>
              <a:t>y</a:t>
            </a:r>
            <a:r>
              <a:rPr lang="en-US" altLang="zh-CN" baseline="-25000" dirty="0">
                <a:solidFill>
                  <a:srgbClr val="000000"/>
                </a:solidFill>
              </a:rPr>
              <a:t>0</a:t>
            </a:r>
            <a:r>
              <a:rPr lang="en-US" altLang="zh-CN" dirty="0">
                <a:solidFill>
                  <a:srgbClr val="000000"/>
                </a:solidFill>
              </a:rPr>
              <a:t> row of </a:t>
            </a:r>
            <a:r>
              <a:rPr lang="en-US" altLang="zh-CN" b="1" i="1" dirty="0" err="1">
                <a:solidFill>
                  <a:srgbClr val="000000"/>
                </a:solidFill>
              </a:rPr>
              <a:t>I</a:t>
            </a:r>
            <a:r>
              <a:rPr lang="en-US" altLang="zh-CN" i="1" baseline="-25000" dirty="0" err="1">
                <a:solidFill>
                  <a:srgbClr val="000000"/>
                </a:solidFill>
              </a:rPr>
              <a:t>rect</a:t>
            </a:r>
            <a:r>
              <a:rPr lang="en-US" altLang="zh-CN" i="1" baseline="-25000" dirty="0">
                <a:solidFill>
                  <a:srgbClr val="000000"/>
                </a:solidFill>
              </a:rPr>
              <a:t>-r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4324270"/>
      </p:ext>
    </p:extLst>
  </p:cSld>
  <p:clrMapOvr>
    <a:masterClrMapping/>
  </p:clrMapOvr>
  <p:transition advTm="12526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680ADB16-9196-4906-B069-E3FA55C06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4" y="76200"/>
            <a:ext cx="1096989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>
                <a:ea typeface="楷体" panose="02010609060101010101" pitchFamily="49" charset="-122"/>
                <a:cs typeface="Calibri" panose="020F0502020204030204" pitchFamily="34" charset="0"/>
              </a:rPr>
              <a:t>Stereo matching and disparity map computation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56C8674-FA58-4082-937B-F9FD89ECC5A5}"/>
              </a:ext>
            </a:extLst>
          </p:cNvPr>
          <p:cNvSpPr txBox="1"/>
          <p:nvPr/>
        </p:nvSpPr>
        <p:spPr>
          <a:xfrm>
            <a:off x="829749" y="863675"/>
            <a:ext cx="1103042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altLang="zh-CN" dirty="0">
                <a:solidFill>
                  <a:srgbClr val="000000"/>
                </a:solidFill>
              </a:rPr>
              <a:t>On </a:t>
            </a:r>
            <a:r>
              <a:rPr lang="en-US" altLang="zh-CN" b="1" i="1" dirty="0" err="1">
                <a:solidFill>
                  <a:srgbClr val="000000"/>
                </a:solidFill>
              </a:rPr>
              <a:t>I</a:t>
            </a:r>
            <a:r>
              <a:rPr lang="en-US" altLang="zh-CN" i="1" baseline="-25000" dirty="0" err="1">
                <a:solidFill>
                  <a:srgbClr val="000000"/>
                </a:solidFill>
              </a:rPr>
              <a:t>rect</a:t>
            </a:r>
            <a:r>
              <a:rPr lang="en-US" altLang="zh-CN" i="1" baseline="-25000" dirty="0">
                <a:solidFill>
                  <a:srgbClr val="000000"/>
                </a:solidFill>
              </a:rPr>
              <a:t>-l</a:t>
            </a:r>
            <a:r>
              <a:rPr lang="en-US" altLang="zh-CN" dirty="0">
                <a:solidFill>
                  <a:srgbClr val="000000"/>
                </a:solidFill>
              </a:rPr>
              <a:t>, take a patch </a:t>
            </a:r>
            <a:r>
              <a:rPr lang="en-US" altLang="zh-CN" b="1" i="1" dirty="0">
                <a:solidFill>
                  <a:srgbClr val="000000"/>
                </a:solidFill>
              </a:rPr>
              <a:t>A</a:t>
            </a:r>
            <a:r>
              <a:rPr lang="en-US" altLang="zh-CN" dirty="0">
                <a:solidFill>
                  <a:srgbClr val="000000"/>
                </a:solidFill>
              </a:rPr>
              <a:t> round </a:t>
            </a:r>
            <a:r>
              <a:rPr lang="en-US" altLang="zh-CN" b="1" i="1" dirty="0">
                <a:solidFill>
                  <a:srgbClr val="000000"/>
                </a:solidFill>
              </a:rPr>
              <a:t>u</a:t>
            </a:r>
            <a:r>
              <a:rPr lang="en-US" altLang="zh-CN" i="1" baseline="-25000" dirty="0">
                <a:solidFill>
                  <a:srgbClr val="000000"/>
                </a:solidFill>
              </a:rPr>
              <a:t>l</a:t>
            </a:r>
            <a:r>
              <a:rPr lang="en-US" altLang="zh-CN" dirty="0">
                <a:solidFill>
                  <a:srgbClr val="000000"/>
                </a:solidFill>
              </a:rPr>
              <a:t>. Traverse each position of </a:t>
            </a:r>
            <a:r>
              <a:rPr lang="en-US" altLang="zh-CN" i="1" dirty="0">
                <a:solidFill>
                  <a:srgbClr val="000000"/>
                </a:solidFill>
              </a:rPr>
              <a:t>y</a:t>
            </a:r>
            <a:r>
              <a:rPr lang="en-US" altLang="zh-CN" baseline="-25000" dirty="0">
                <a:solidFill>
                  <a:srgbClr val="000000"/>
                </a:solidFill>
              </a:rPr>
              <a:t>0</a:t>
            </a:r>
            <a:r>
              <a:rPr lang="en-US" altLang="zh-CN" dirty="0">
                <a:solidFill>
                  <a:srgbClr val="000000"/>
                </a:solidFill>
              </a:rPr>
              <a:t> row on </a:t>
            </a:r>
            <a:r>
              <a:rPr lang="en-US" altLang="zh-CN" b="1" i="1" dirty="0" err="1">
                <a:solidFill>
                  <a:srgbClr val="000000"/>
                </a:solidFill>
              </a:rPr>
              <a:t>I</a:t>
            </a:r>
            <a:r>
              <a:rPr lang="en-US" altLang="zh-CN" i="1" baseline="-25000" dirty="0" err="1">
                <a:solidFill>
                  <a:srgbClr val="000000"/>
                </a:solidFill>
              </a:rPr>
              <a:t>rect</a:t>
            </a:r>
            <a:r>
              <a:rPr lang="en-US" altLang="zh-CN" i="1" baseline="-25000" dirty="0">
                <a:solidFill>
                  <a:srgbClr val="000000"/>
                </a:solidFill>
              </a:rPr>
              <a:t>-r</a:t>
            </a:r>
            <a:r>
              <a:rPr lang="en-US" altLang="zh-CN" dirty="0">
                <a:solidFill>
                  <a:srgbClr val="000000"/>
                </a:solidFill>
              </a:rPr>
              <a:t>. For the position 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i="1" baseline="-25000" dirty="0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i="1" dirty="0">
                <a:solidFill>
                  <a:srgbClr val="000000"/>
                </a:solidFill>
              </a:rPr>
              <a:t>y</a:t>
            </a:r>
            <a:r>
              <a:rPr lang="en-US" altLang="zh-CN" baseline="-25000" dirty="0">
                <a:solidFill>
                  <a:srgbClr val="000000"/>
                </a:solidFill>
              </a:rPr>
              <a:t>0</a:t>
            </a:r>
            <a:r>
              <a:rPr lang="en-US" altLang="zh-CN" dirty="0">
                <a:solidFill>
                  <a:srgbClr val="000000"/>
                </a:solidFill>
              </a:rPr>
              <a:t>) on </a:t>
            </a:r>
            <a:r>
              <a:rPr lang="en-US" altLang="zh-CN" b="1" i="1" dirty="0" err="1">
                <a:solidFill>
                  <a:srgbClr val="000000"/>
                </a:solidFill>
              </a:rPr>
              <a:t>I</a:t>
            </a:r>
            <a:r>
              <a:rPr lang="en-US" altLang="zh-CN" i="1" baseline="-25000" dirty="0" err="1">
                <a:solidFill>
                  <a:srgbClr val="000000"/>
                </a:solidFill>
              </a:rPr>
              <a:t>rect</a:t>
            </a:r>
            <a:r>
              <a:rPr lang="en-US" altLang="zh-CN" i="1" baseline="-25000" dirty="0">
                <a:solidFill>
                  <a:srgbClr val="000000"/>
                </a:solidFill>
              </a:rPr>
              <a:t>-r</a:t>
            </a:r>
            <a:r>
              <a:rPr lang="en-US" altLang="zh-CN" dirty="0">
                <a:solidFill>
                  <a:srgbClr val="000000"/>
                </a:solidFill>
              </a:rPr>
              <a:t>, take a patch </a:t>
            </a:r>
            <a:r>
              <a:rPr lang="en-US" altLang="zh-CN" b="1" i="1" dirty="0">
                <a:solidFill>
                  <a:srgbClr val="000000"/>
                </a:solidFill>
              </a:rPr>
              <a:t>B</a:t>
            </a:r>
            <a:r>
              <a:rPr lang="en-US" altLang="zh-CN" i="1" baseline="-25000" dirty="0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 around 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i="1" baseline="-25000" dirty="0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i="1" dirty="0">
                <a:solidFill>
                  <a:srgbClr val="000000"/>
                </a:solidFill>
              </a:rPr>
              <a:t>y</a:t>
            </a:r>
            <a:r>
              <a:rPr lang="en-US" altLang="zh-CN" baseline="-25000" dirty="0">
                <a:solidFill>
                  <a:srgbClr val="000000"/>
                </a:solidFill>
              </a:rPr>
              <a:t>0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</a:p>
          <a:p>
            <a:pPr lvl="0" algn="just">
              <a:defRPr/>
            </a:pPr>
            <a:r>
              <a:rPr lang="en-US" altLang="zh-CN" dirty="0">
                <a:solidFill>
                  <a:srgbClr val="000000"/>
                </a:solidFill>
              </a:rPr>
              <a:t>Figuring out the position </a:t>
            </a:r>
            <a:r>
              <a:rPr lang="en-US" altLang="zh-CN" i="1" dirty="0" err="1">
                <a:solidFill>
                  <a:srgbClr val="000000"/>
                </a:solidFill>
              </a:rPr>
              <a:t>i</a:t>
            </a:r>
            <a:r>
              <a:rPr lang="en-US" altLang="zh-CN" baseline="30000" dirty="0">
                <a:solidFill>
                  <a:srgbClr val="000000"/>
                </a:solidFill>
              </a:rPr>
              <a:t>*</a:t>
            </a:r>
            <a:r>
              <a:rPr lang="en-US" altLang="zh-CN" dirty="0">
                <a:solidFill>
                  <a:srgbClr val="000000"/>
                </a:solidFill>
              </a:rPr>
              <a:t> whose local patch has the least distance to </a:t>
            </a:r>
            <a:r>
              <a:rPr lang="en-US" altLang="zh-CN" b="1" i="1" dirty="0">
                <a:solidFill>
                  <a:srgbClr val="000000"/>
                </a:solidFill>
              </a:rPr>
              <a:t>A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55C10E8-077A-4518-BC05-0F63CAC677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607436"/>
              </p:ext>
            </p:extLst>
          </p:nvPr>
        </p:nvGraphicFramePr>
        <p:xfrm>
          <a:off x="4319755" y="2180041"/>
          <a:ext cx="2626082" cy="71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4" name="Equation" r:id="rId3" imgW="1117600" imgH="279400" progId="Equation.DSMT4">
                  <p:embed/>
                </p:oleObj>
              </mc:Choice>
              <mc:Fallback>
                <p:oleObj name="Equation" r:id="rId3" imgW="1117600" imgH="2794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255C10E8-077A-4518-BC05-0F63CAC677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755" y="2180041"/>
                        <a:ext cx="2626082" cy="715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70DA0FD3-A194-4C89-875D-D5078BD54CB6}"/>
              </a:ext>
            </a:extLst>
          </p:cNvPr>
          <p:cNvSpPr txBox="1"/>
          <p:nvPr/>
        </p:nvSpPr>
        <p:spPr>
          <a:xfrm>
            <a:off x="2106611" y="3067000"/>
            <a:ext cx="468367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altLang="zh-CN" dirty="0">
                <a:solidFill>
                  <a:srgbClr val="000000"/>
                </a:solidFill>
              </a:rPr>
              <a:t>is </a:t>
            </a:r>
            <a:r>
              <a:rPr lang="en-US" altLang="zh-CN" b="1" i="1" dirty="0" err="1">
                <a:solidFill>
                  <a:srgbClr val="000000"/>
                </a:solidFill>
              </a:rPr>
              <a:t>u</a:t>
            </a:r>
            <a:r>
              <a:rPr lang="en-US" altLang="zh-CN" i="1" baseline="-25000" dirty="0" err="1">
                <a:solidFill>
                  <a:srgbClr val="000000"/>
                </a:solidFill>
              </a:rPr>
              <a:t>r</a:t>
            </a:r>
            <a:r>
              <a:rPr lang="en-US" altLang="zh-CN" dirty="0">
                <a:solidFill>
                  <a:srgbClr val="000000"/>
                </a:solidFill>
              </a:rPr>
              <a:t> we want to find, i.e., 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4161B985-D3A6-462C-940C-560362E07A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588856"/>
              </p:ext>
            </p:extLst>
          </p:nvPr>
        </p:nvGraphicFramePr>
        <p:xfrm>
          <a:off x="930274" y="2958435"/>
          <a:ext cx="1176337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5" name="Equation" r:id="rId5" imgW="444240" imgH="241200" progId="Equation.DSMT4">
                  <p:embed/>
                </p:oleObj>
              </mc:Choice>
              <mc:Fallback>
                <p:oleObj name="Equation" r:id="rId5" imgW="444240" imgH="2412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255C10E8-077A-4518-BC05-0F63CAC677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4" y="2958435"/>
                        <a:ext cx="1176337" cy="693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32E74E63-D530-4DA8-8356-91AFDD1F4A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23029"/>
              </p:ext>
            </p:extLst>
          </p:nvPr>
        </p:nvGraphicFramePr>
        <p:xfrm>
          <a:off x="5491296" y="2950963"/>
          <a:ext cx="184785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6" name="Equation" r:id="rId7" imgW="698400" imgH="241200" progId="Equation.DSMT4">
                  <p:embed/>
                </p:oleObj>
              </mc:Choice>
              <mc:Fallback>
                <p:oleObj name="Equation" r:id="rId7" imgW="698400" imgH="2412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4161B985-D3A6-462C-940C-560362E07A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1296" y="2950963"/>
                        <a:ext cx="1847850" cy="693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82E9327C-1DE5-48AC-8268-0702F262D1AE}"/>
              </a:ext>
            </a:extLst>
          </p:cNvPr>
          <p:cNvSpPr txBox="1"/>
          <p:nvPr/>
        </p:nvSpPr>
        <p:spPr>
          <a:xfrm>
            <a:off x="894166" y="4084939"/>
            <a:ext cx="10785829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altLang="zh-CN" dirty="0">
                <a:solidFill>
                  <a:srgbClr val="000000"/>
                </a:solidFill>
              </a:rPr>
              <a:t>Note: in implementation, usually the matching is not conducted on the raw images but on the partial derivative images, for example, the results of Sobel operators; there are also some algorithms to postprocess the raw disparity map to make it more robust, such as the weighted least-squares method</a:t>
            </a:r>
            <a:r>
              <a:rPr lang="en-US" altLang="zh-CN" baseline="30000" dirty="0">
                <a:solidFill>
                  <a:srgbClr val="000000"/>
                </a:solidFill>
              </a:rPr>
              <a:t>[1]</a:t>
            </a:r>
          </a:p>
        </p:txBody>
      </p:sp>
      <p:sp>
        <p:nvSpPr>
          <p:cNvPr id="16" name="矩形 1">
            <a:extLst>
              <a:ext uri="{FF2B5EF4-FFF2-40B4-BE49-F238E27FC236}">
                <a16:creationId xmlns:a16="http://schemas.microsoft.com/office/drawing/2014/main" id="{2B8E9962-A789-40E2-B374-EDE140C1E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5616575"/>
            <a:ext cx="11690804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 D, CHOI S, LU J, et al. Fast global image smoothing based on weighted least squares[J]. IEEE Trans. Image Processing, 2014, 23(12): 5638-5653.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164763"/>
      </p:ext>
    </p:extLst>
  </p:cSld>
  <p:clrMapOvr>
    <a:masterClrMapping/>
  </p:clrMapOvr>
  <p:transition advTm="12526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680ADB16-9196-4906-B069-E3FA55C06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4" y="76200"/>
            <a:ext cx="1096989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>
                <a:ea typeface="楷体" panose="02010609060101010101" pitchFamily="49" charset="-122"/>
                <a:cs typeface="Calibri" panose="020F0502020204030204" pitchFamily="34" charset="0"/>
              </a:rPr>
              <a:t>Stereo matching and disparity map computation</a:t>
            </a:r>
          </a:p>
        </p:txBody>
      </p:sp>
      <p:pic>
        <p:nvPicPr>
          <p:cNvPr id="11" name="图片 23">
            <a:extLst>
              <a:ext uri="{FF2B5EF4-FFF2-40B4-BE49-F238E27FC236}">
                <a16:creationId xmlns:a16="http://schemas.microsoft.com/office/drawing/2014/main" id="{CE41D1C4-BC14-4E08-8E70-7E66E3989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84" y="1106536"/>
            <a:ext cx="5725014" cy="317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图片 24">
            <a:extLst>
              <a:ext uri="{FF2B5EF4-FFF2-40B4-BE49-F238E27FC236}">
                <a16:creationId xmlns:a16="http://schemas.microsoft.com/office/drawing/2014/main" id="{7316C5EA-12C1-4483-9A8A-AE288D0B0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191" y="1106536"/>
            <a:ext cx="6011643" cy="317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51038A4-1055-4B9E-BBD0-97AB1633EC4A}"/>
              </a:ext>
            </a:extLst>
          </p:cNvPr>
          <p:cNvSpPr txBox="1"/>
          <p:nvPr/>
        </p:nvSpPr>
        <p:spPr>
          <a:xfrm>
            <a:off x="1378750" y="4377146"/>
            <a:ext cx="316622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altLang="zh-CN" dirty="0">
                <a:solidFill>
                  <a:srgbClr val="000000"/>
                </a:solidFill>
              </a:rPr>
              <a:t>The raw disparity map</a:t>
            </a:r>
            <a:endParaRPr lang="en-US" altLang="zh-CN" baseline="30000" dirty="0">
              <a:solidFill>
                <a:srgbClr val="00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0780081-43B6-44C9-93F9-2A06839599DA}"/>
              </a:ext>
            </a:extLst>
          </p:cNvPr>
          <p:cNvSpPr txBox="1"/>
          <p:nvPr/>
        </p:nvSpPr>
        <p:spPr>
          <a:xfrm>
            <a:off x="6967447" y="4377145"/>
            <a:ext cx="458893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altLang="zh-CN" dirty="0">
                <a:solidFill>
                  <a:srgbClr val="000000"/>
                </a:solidFill>
              </a:rPr>
              <a:t>The disparity map with weighted least-squares postprocessing</a:t>
            </a:r>
            <a:endParaRPr lang="en-US" altLang="zh-CN" baseline="30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208760"/>
      </p:ext>
    </p:extLst>
  </p:cSld>
  <p:clrMapOvr>
    <a:masterClrMapping/>
  </p:clrMapOvr>
  <p:transition advTm="12526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76200"/>
            <a:ext cx="8153400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Outline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4339" name="Rectangle 3"/>
          <p:cNvSpPr txBox="1">
            <a:spLocks noChangeArrowheads="1"/>
          </p:cNvSpPr>
          <p:nvPr/>
        </p:nvSpPr>
        <p:spPr bwMode="auto">
          <a:xfrm>
            <a:off x="572294" y="931865"/>
            <a:ext cx="10771442" cy="3959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Rectified binocular system 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Calibration of a physical binocular system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Stereo matching and disparity map computation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3D reconstruction based on the disparity map</a:t>
            </a:r>
          </a:p>
        </p:txBody>
      </p:sp>
    </p:spTree>
    <p:extLst>
      <p:ext uri="{BB962C8B-B14F-4D97-AF65-F5344CB8AC3E}">
        <p14:creationId xmlns:p14="http://schemas.microsoft.com/office/powerpoint/2010/main" val="3173224352"/>
      </p:ext>
    </p:extLst>
  </p:cSld>
  <p:clrMapOvr>
    <a:masterClrMapping/>
  </p:clrMapOvr>
  <p:transition advTm="12526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680ADB16-9196-4906-B069-E3FA55C06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4" y="76200"/>
            <a:ext cx="1096989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>
                <a:ea typeface="楷体" panose="02010609060101010101" pitchFamily="49" charset="-122"/>
                <a:cs typeface="Calibri" panose="020F0502020204030204" pitchFamily="34" charset="0"/>
              </a:rPr>
              <a:t>3D reconstruction based on the disparity map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56C8674-FA58-4082-937B-F9FD89ECC5A5}"/>
              </a:ext>
            </a:extLst>
          </p:cNvPr>
          <p:cNvSpPr txBox="1"/>
          <p:nvPr/>
        </p:nvSpPr>
        <p:spPr>
          <a:xfrm>
            <a:off x="829749" y="863675"/>
            <a:ext cx="11030423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altLang="zh-CN" sz="2200" dirty="0">
                <a:solidFill>
                  <a:srgbClr val="000000"/>
                </a:solidFill>
              </a:rPr>
              <a:t>With the rectified binocular system, suppose </a:t>
            </a:r>
            <a:r>
              <a:rPr lang="en-US" altLang="zh-CN" sz="2200" b="1" i="1" dirty="0" err="1">
                <a:solidFill>
                  <a:srgbClr val="000000"/>
                </a:solidFill>
              </a:rPr>
              <a:t>I</a:t>
            </a:r>
            <a:r>
              <a:rPr lang="en-US" altLang="zh-CN" sz="2200" i="1" baseline="-25000" dirty="0" err="1">
                <a:solidFill>
                  <a:srgbClr val="000000"/>
                </a:solidFill>
              </a:rPr>
              <a:t>rect</a:t>
            </a:r>
            <a:r>
              <a:rPr lang="en-US" altLang="zh-CN" sz="2200" i="1" baseline="-25000" dirty="0">
                <a:solidFill>
                  <a:srgbClr val="000000"/>
                </a:solidFill>
              </a:rPr>
              <a:t>-l</a:t>
            </a:r>
            <a:r>
              <a:rPr lang="en-US" altLang="zh-CN" sz="2200" dirty="0">
                <a:solidFill>
                  <a:srgbClr val="000000"/>
                </a:solidFill>
              </a:rPr>
              <a:t> is its left image and </a:t>
            </a:r>
            <a:r>
              <a:rPr lang="en-US" altLang="zh-CN" sz="2200" b="1" i="1" dirty="0">
                <a:solidFill>
                  <a:srgbClr val="000000"/>
                </a:solidFill>
              </a:rPr>
              <a:t>u</a:t>
            </a:r>
            <a:r>
              <a:rPr lang="en-US" altLang="zh-CN" sz="2200" dirty="0">
                <a:solidFill>
                  <a:srgbClr val="000000"/>
                </a:solidFill>
              </a:rPr>
              <a:t>(</a:t>
            </a:r>
            <a:r>
              <a:rPr lang="en-US" altLang="zh-CN" sz="2200" i="1" dirty="0">
                <a:solidFill>
                  <a:srgbClr val="000000"/>
                </a:solidFill>
              </a:rPr>
              <a:t>x</a:t>
            </a:r>
            <a:r>
              <a:rPr lang="en-US" altLang="zh-CN" sz="2200" dirty="0">
                <a:solidFill>
                  <a:srgbClr val="000000"/>
                </a:solidFill>
              </a:rPr>
              <a:t>, </a:t>
            </a:r>
            <a:r>
              <a:rPr lang="en-US" altLang="zh-CN" sz="2200" i="1" dirty="0">
                <a:solidFill>
                  <a:srgbClr val="000000"/>
                </a:solidFill>
              </a:rPr>
              <a:t>y</a:t>
            </a:r>
            <a:r>
              <a:rPr lang="en-US" altLang="zh-CN" sz="2200" dirty="0">
                <a:solidFill>
                  <a:srgbClr val="000000"/>
                </a:solidFill>
              </a:rPr>
              <a:t>) is one pixel on </a:t>
            </a:r>
            <a:r>
              <a:rPr lang="en-US" altLang="zh-CN" sz="2200" b="1" i="1" dirty="0" err="1">
                <a:solidFill>
                  <a:srgbClr val="000000"/>
                </a:solidFill>
              </a:rPr>
              <a:t>I</a:t>
            </a:r>
            <a:r>
              <a:rPr lang="en-US" altLang="zh-CN" sz="2200" i="1" baseline="-25000" dirty="0" err="1">
                <a:solidFill>
                  <a:srgbClr val="000000"/>
                </a:solidFill>
              </a:rPr>
              <a:t>rect</a:t>
            </a:r>
            <a:r>
              <a:rPr lang="en-US" altLang="zh-CN" sz="2200" i="1" baseline="-25000" dirty="0">
                <a:solidFill>
                  <a:srgbClr val="000000"/>
                </a:solidFill>
              </a:rPr>
              <a:t>-l</a:t>
            </a:r>
            <a:r>
              <a:rPr lang="en-US" altLang="zh-CN" sz="2200" dirty="0">
                <a:solidFill>
                  <a:srgbClr val="000000"/>
                </a:solidFill>
              </a:rPr>
              <a:t> and its disparity is known as </a:t>
            </a:r>
            <a:r>
              <a:rPr lang="en-US" altLang="zh-CN" sz="2200" i="1" dirty="0">
                <a:solidFill>
                  <a:srgbClr val="000000"/>
                </a:solidFill>
              </a:rPr>
              <a:t>d</a:t>
            </a:r>
            <a:r>
              <a:rPr lang="en-US" altLang="zh-CN" sz="2200" dirty="0">
                <a:solidFill>
                  <a:srgbClr val="000000"/>
                </a:solidFill>
              </a:rPr>
              <a:t>. The 3D point in space corresponding to </a:t>
            </a:r>
            <a:r>
              <a:rPr lang="en-US" altLang="zh-CN" sz="2200" b="1" i="1" dirty="0">
                <a:solidFill>
                  <a:srgbClr val="000000"/>
                </a:solidFill>
              </a:rPr>
              <a:t>u</a:t>
            </a:r>
            <a:r>
              <a:rPr lang="en-US" altLang="zh-CN" sz="2200" dirty="0">
                <a:solidFill>
                  <a:srgbClr val="000000"/>
                </a:solidFill>
              </a:rPr>
              <a:t> is </a:t>
            </a:r>
            <a:r>
              <a:rPr lang="en-US" altLang="zh-CN" sz="2200" b="1" i="1" dirty="0">
                <a:solidFill>
                  <a:srgbClr val="000000"/>
                </a:solidFill>
              </a:rPr>
              <a:t>p</a:t>
            </a:r>
            <a:r>
              <a:rPr lang="en-US" altLang="zh-CN" sz="2200" dirty="0">
                <a:solidFill>
                  <a:srgbClr val="000000"/>
                </a:solidFill>
              </a:rPr>
              <a:t>. Now let’s compute the coordinate of </a:t>
            </a:r>
            <a:r>
              <a:rPr lang="en-US" altLang="zh-CN" sz="2200" b="1" i="1" dirty="0">
                <a:solidFill>
                  <a:srgbClr val="000000"/>
                </a:solidFill>
              </a:rPr>
              <a:t>p</a:t>
            </a:r>
            <a:r>
              <a:rPr lang="en-US" altLang="zh-CN" sz="2200" dirty="0">
                <a:solidFill>
                  <a:srgbClr val="000000"/>
                </a:solidFill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</a:rPr>
              <a:t>w.r.t.</a:t>
            </a:r>
            <a:r>
              <a:rPr lang="en-US" altLang="zh-CN" sz="2200" dirty="0">
                <a:solidFill>
                  <a:srgbClr val="000000"/>
                </a:solidFill>
              </a:rPr>
              <a:t> the coordinate system </a:t>
            </a:r>
            <a:r>
              <a:rPr lang="en-US" altLang="zh-CN" sz="2200" i="1" dirty="0" err="1">
                <a:solidFill>
                  <a:srgbClr val="000000"/>
                </a:solidFill>
              </a:rPr>
              <a:t>C</a:t>
            </a:r>
            <a:r>
              <a:rPr lang="en-US" altLang="zh-CN" sz="2200" i="1" baseline="-25000" dirty="0" err="1">
                <a:solidFill>
                  <a:srgbClr val="000000"/>
                </a:solidFill>
              </a:rPr>
              <a:t>rect</a:t>
            </a:r>
            <a:r>
              <a:rPr lang="en-US" altLang="zh-CN" sz="2200" i="1" baseline="-25000" dirty="0">
                <a:solidFill>
                  <a:srgbClr val="000000"/>
                </a:solidFill>
              </a:rPr>
              <a:t>-l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E9D75D2-F043-40EE-B776-3D4601C0D8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881296"/>
              </p:ext>
            </p:extLst>
          </p:nvPr>
        </p:nvGraphicFramePr>
        <p:xfrm>
          <a:off x="2761686" y="2713794"/>
          <a:ext cx="3029634" cy="1362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014" name="Equation" r:id="rId3" imgW="1473200" imgH="622300" progId="Equation.DSMT4">
                  <p:embed/>
                </p:oleObj>
              </mc:Choice>
              <mc:Fallback>
                <p:oleObj name="Equation" r:id="rId3" imgW="1473200" imgH="622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1686" y="2713794"/>
                        <a:ext cx="3029634" cy="13628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E4250C8-1A0E-4EE1-9E4A-BD9AB4347E15}"/>
              </a:ext>
            </a:extLst>
          </p:cNvPr>
          <p:cNvSpPr txBox="1"/>
          <p:nvPr/>
        </p:nvSpPr>
        <p:spPr>
          <a:xfrm>
            <a:off x="829748" y="1967607"/>
            <a:ext cx="1103042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altLang="zh-CN" sz="2200" dirty="0">
                <a:solidFill>
                  <a:srgbClr val="000000"/>
                </a:solidFill>
              </a:rPr>
              <a:t>Suppose </a:t>
            </a:r>
            <a:r>
              <a:rPr lang="en-US" altLang="zh-CN" sz="2200" b="1" i="1" dirty="0" err="1">
                <a:solidFill>
                  <a:srgbClr val="000000"/>
                </a:solidFill>
              </a:rPr>
              <a:t>x</a:t>
            </a:r>
            <a:r>
              <a:rPr lang="en-US" altLang="zh-CN" sz="2200" i="1" baseline="-25000" dirty="0" err="1">
                <a:solidFill>
                  <a:srgbClr val="000000"/>
                </a:solidFill>
              </a:rPr>
              <a:t>n</a:t>
            </a:r>
            <a:r>
              <a:rPr lang="en-US" altLang="zh-CN" sz="2200" dirty="0">
                <a:solidFill>
                  <a:srgbClr val="000000"/>
                </a:solidFill>
              </a:rPr>
              <a:t>=(</a:t>
            </a:r>
            <a:r>
              <a:rPr lang="en-US" altLang="zh-CN" sz="2200" i="1" dirty="0" err="1">
                <a:solidFill>
                  <a:srgbClr val="000000"/>
                </a:solidFill>
              </a:rPr>
              <a:t>x</a:t>
            </a:r>
            <a:r>
              <a:rPr lang="en-US" altLang="zh-CN" sz="2200" i="1" baseline="-25000" dirty="0" err="1">
                <a:solidFill>
                  <a:srgbClr val="000000"/>
                </a:solidFill>
              </a:rPr>
              <a:t>n</a:t>
            </a:r>
            <a:r>
              <a:rPr lang="en-US" altLang="zh-CN" sz="2200" dirty="0">
                <a:solidFill>
                  <a:srgbClr val="000000"/>
                </a:solidFill>
              </a:rPr>
              <a:t>, </a:t>
            </a:r>
            <a:r>
              <a:rPr lang="en-US" altLang="zh-CN" sz="2200" i="1" dirty="0" err="1">
                <a:solidFill>
                  <a:srgbClr val="000000"/>
                </a:solidFill>
              </a:rPr>
              <a:t>y</a:t>
            </a:r>
            <a:r>
              <a:rPr lang="en-US" altLang="zh-CN" sz="2200" i="1" baseline="-25000" dirty="0" err="1">
                <a:solidFill>
                  <a:srgbClr val="000000"/>
                </a:solidFill>
              </a:rPr>
              <a:t>n</a:t>
            </a:r>
            <a:r>
              <a:rPr lang="en-US" altLang="zh-CN" sz="2200" dirty="0">
                <a:solidFill>
                  <a:srgbClr val="000000"/>
                </a:solidFill>
              </a:rPr>
              <a:t>, 1)</a:t>
            </a:r>
            <a:r>
              <a:rPr lang="en-US" altLang="zh-CN" sz="2200" i="1" baseline="30000" dirty="0">
                <a:solidFill>
                  <a:srgbClr val="000000"/>
                </a:solidFill>
              </a:rPr>
              <a:t>T</a:t>
            </a:r>
            <a:r>
              <a:rPr lang="en-US" altLang="zh-CN" sz="2200" dirty="0">
                <a:solidFill>
                  <a:srgbClr val="000000"/>
                </a:solidFill>
              </a:rPr>
              <a:t> is the point on the normalized retinal plane of </a:t>
            </a:r>
            <a:r>
              <a:rPr lang="en-US" altLang="zh-CN" sz="2200" i="1" dirty="0" err="1">
                <a:solidFill>
                  <a:srgbClr val="000000"/>
                </a:solidFill>
              </a:rPr>
              <a:t>Cam</a:t>
            </a:r>
            <a:r>
              <a:rPr lang="en-US" altLang="zh-CN" sz="2200" i="1" baseline="-25000" dirty="0" err="1">
                <a:solidFill>
                  <a:srgbClr val="000000"/>
                </a:solidFill>
              </a:rPr>
              <a:t>rect</a:t>
            </a:r>
            <a:r>
              <a:rPr lang="en-US" altLang="zh-CN" sz="2200" i="1" baseline="-25000" dirty="0">
                <a:solidFill>
                  <a:srgbClr val="000000"/>
                </a:solidFill>
              </a:rPr>
              <a:t>-l</a:t>
            </a:r>
            <a:r>
              <a:rPr lang="zh-CN" altLang="en-US" sz="2200" dirty="0">
                <a:solidFill>
                  <a:srgbClr val="000000"/>
                </a:solidFill>
              </a:rPr>
              <a:t> </a:t>
            </a:r>
            <a:r>
              <a:rPr lang="en-US" altLang="zh-CN" sz="2200" dirty="0">
                <a:solidFill>
                  <a:srgbClr val="000000"/>
                </a:solidFill>
              </a:rPr>
              <a:t>corresponding</a:t>
            </a:r>
            <a:r>
              <a:rPr lang="zh-CN" altLang="en-US" sz="2200" dirty="0">
                <a:solidFill>
                  <a:srgbClr val="000000"/>
                </a:solidFill>
              </a:rPr>
              <a:t> </a:t>
            </a:r>
            <a:r>
              <a:rPr lang="en-US" altLang="zh-CN" sz="2200" dirty="0">
                <a:solidFill>
                  <a:srgbClr val="000000"/>
                </a:solidFill>
              </a:rPr>
              <a:t>to</a:t>
            </a:r>
            <a:r>
              <a:rPr lang="zh-CN" altLang="en-US" sz="2200" dirty="0">
                <a:solidFill>
                  <a:srgbClr val="000000"/>
                </a:solidFill>
              </a:rPr>
              <a:t> </a:t>
            </a:r>
            <a:r>
              <a:rPr lang="en-US" altLang="zh-CN" sz="2200" b="1" i="1" dirty="0">
                <a:solidFill>
                  <a:srgbClr val="000000"/>
                </a:solidFill>
              </a:rPr>
              <a:t>u</a:t>
            </a:r>
            <a:r>
              <a:rPr lang="en-US" altLang="zh-CN" sz="2200" dirty="0">
                <a:solidFill>
                  <a:srgbClr val="000000"/>
                </a:solidFill>
              </a:rPr>
              <a:t>. We can have </a:t>
            </a:r>
            <a:endParaRPr lang="en-US" altLang="zh-CN" sz="2200" i="1" baseline="-25000" dirty="0">
              <a:solidFill>
                <a:srgbClr val="000000"/>
              </a:solidFill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3D8445F-BA53-4C89-8574-EAA78CB575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201811"/>
              </p:ext>
            </p:extLst>
          </p:nvPr>
        </p:nvGraphicFramePr>
        <p:xfrm>
          <a:off x="6530560" y="2348220"/>
          <a:ext cx="1836626" cy="2222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015" name="Equation" r:id="rId5" imgW="1040948" imgH="1180588" progId="Equation.DSMT4">
                  <p:embed/>
                </p:oleObj>
              </mc:Choice>
              <mc:Fallback>
                <p:oleObj name="Equation" r:id="rId5" imgW="1040948" imgH="1180588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0560" y="2348220"/>
                        <a:ext cx="1836626" cy="22224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下箭头 1">
            <a:extLst>
              <a:ext uri="{FF2B5EF4-FFF2-40B4-BE49-F238E27FC236}">
                <a16:creationId xmlns:a16="http://schemas.microsoft.com/office/drawing/2014/main" id="{B8111202-A627-4A35-9A19-B53E92E284B3}"/>
              </a:ext>
            </a:extLst>
          </p:cNvPr>
          <p:cNvSpPr/>
          <p:nvPr/>
        </p:nvSpPr>
        <p:spPr bwMode="auto">
          <a:xfrm rot="16200000">
            <a:off x="5996296" y="3099580"/>
            <a:ext cx="329288" cy="591274"/>
          </a:xfrm>
          <a:prstGeom prst="downArrow">
            <a:avLst/>
          </a:prstGeom>
          <a:solidFill>
            <a:schemeClr val="tx2">
              <a:lumMod val="95000"/>
              <a:lumOff val="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364121-374D-4723-B1C5-8AFCAABD3C9F}"/>
              </a:ext>
            </a:extLst>
          </p:cNvPr>
          <p:cNvSpPr txBox="1"/>
          <p:nvPr/>
        </p:nvSpPr>
        <p:spPr>
          <a:xfrm>
            <a:off x="829749" y="4662569"/>
            <a:ext cx="4994857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altLang="zh-CN" sz="2200" b="1" i="1" dirty="0">
                <a:solidFill>
                  <a:srgbClr val="000000"/>
                </a:solidFill>
              </a:rPr>
              <a:t>p</a:t>
            </a:r>
            <a:r>
              <a:rPr lang="en-US" altLang="zh-CN" sz="2200" dirty="0">
                <a:solidFill>
                  <a:srgbClr val="000000"/>
                </a:solidFill>
              </a:rPr>
              <a:t>’s depth value (</a:t>
            </a:r>
            <a:r>
              <a:rPr lang="en-US" altLang="zh-CN" sz="2200" i="1" dirty="0">
                <a:solidFill>
                  <a:srgbClr val="000000"/>
                </a:solidFill>
              </a:rPr>
              <a:t>z</a:t>
            </a:r>
            <a:r>
              <a:rPr lang="en-US" altLang="zh-CN" sz="2200" dirty="0">
                <a:solidFill>
                  <a:srgbClr val="000000"/>
                </a:solidFill>
              </a:rPr>
              <a:t> value) </a:t>
            </a:r>
            <a:r>
              <a:rPr lang="en-US" altLang="zh-CN" sz="2200" dirty="0" err="1">
                <a:solidFill>
                  <a:srgbClr val="000000"/>
                </a:solidFill>
              </a:rPr>
              <a:t>w.r.t.</a:t>
            </a:r>
            <a:r>
              <a:rPr lang="en-US" altLang="zh-CN" sz="2200" dirty="0">
                <a:solidFill>
                  <a:srgbClr val="000000"/>
                </a:solidFill>
              </a:rPr>
              <a:t> </a:t>
            </a:r>
            <a:r>
              <a:rPr lang="en-US" altLang="zh-CN" sz="2200" i="1" dirty="0" err="1">
                <a:solidFill>
                  <a:srgbClr val="000000"/>
                </a:solidFill>
              </a:rPr>
              <a:t>C</a:t>
            </a:r>
            <a:r>
              <a:rPr lang="en-US" altLang="zh-CN" sz="2200" i="1" baseline="-25000" dirty="0" err="1">
                <a:solidFill>
                  <a:srgbClr val="000000"/>
                </a:solidFill>
              </a:rPr>
              <a:t>rect</a:t>
            </a:r>
            <a:r>
              <a:rPr lang="en-US" altLang="zh-CN" sz="2200" i="1" baseline="-25000" dirty="0">
                <a:solidFill>
                  <a:srgbClr val="000000"/>
                </a:solidFill>
              </a:rPr>
              <a:t>-l</a:t>
            </a:r>
            <a:r>
              <a:rPr lang="en-US" altLang="zh-CN" sz="2200" dirty="0">
                <a:solidFill>
                  <a:srgbClr val="000000"/>
                </a:solidFill>
              </a:rPr>
              <a:t> is </a:t>
            </a:r>
            <a:endParaRPr lang="en-US" altLang="zh-CN" sz="2200" i="1" baseline="-25000" dirty="0">
              <a:solidFill>
                <a:srgbClr val="000000"/>
              </a:solidFill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2C73188-420C-48E1-9CB4-95A9F6ED84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095631"/>
              </p:ext>
            </p:extLst>
          </p:nvPr>
        </p:nvGraphicFramePr>
        <p:xfrm>
          <a:off x="5273471" y="4547714"/>
          <a:ext cx="960324" cy="677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016" name="Equation" r:id="rId7" imgW="533169" imgH="355446" progId="Equation.DSMT4">
                  <p:embed/>
                </p:oleObj>
              </mc:Choice>
              <mc:Fallback>
                <p:oleObj name="Equation" r:id="rId7" imgW="533169" imgH="355446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471" y="4547714"/>
                        <a:ext cx="960324" cy="6773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下箭头 1">
            <a:extLst>
              <a:ext uri="{FF2B5EF4-FFF2-40B4-BE49-F238E27FC236}">
                <a16:creationId xmlns:a16="http://schemas.microsoft.com/office/drawing/2014/main" id="{E7458EB6-3BAF-4A84-B044-CD27E3AAF6EB}"/>
              </a:ext>
            </a:extLst>
          </p:cNvPr>
          <p:cNvSpPr/>
          <p:nvPr/>
        </p:nvSpPr>
        <p:spPr bwMode="auto">
          <a:xfrm>
            <a:off x="5007122" y="5316735"/>
            <a:ext cx="304873" cy="430887"/>
          </a:xfrm>
          <a:prstGeom prst="downArrow">
            <a:avLst/>
          </a:prstGeom>
          <a:solidFill>
            <a:schemeClr val="tx2">
              <a:lumMod val="95000"/>
              <a:lumOff val="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19795"/>
      </p:ext>
    </p:extLst>
  </p:cSld>
  <p:clrMapOvr>
    <a:masterClrMapping/>
  </p:clrMapOvr>
  <p:transition advTm="12526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76200"/>
            <a:ext cx="8153400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Outline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4339" name="Rectangle 3"/>
          <p:cNvSpPr txBox="1">
            <a:spLocks noChangeArrowheads="1"/>
          </p:cNvSpPr>
          <p:nvPr/>
        </p:nvSpPr>
        <p:spPr bwMode="auto">
          <a:xfrm>
            <a:off x="572294" y="931865"/>
            <a:ext cx="10771442" cy="3959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Rectified binocular system 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Calibration of a physical binocular system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Stereo matching and disparity map computation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3D reconstruction based on the disparity map</a:t>
            </a:r>
          </a:p>
        </p:txBody>
      </p:sp>
    </p:spTree>
  </p:cSld>
  <p:clrMapOvr>
    <a:masterClrMapping/>
  </p:clrMapOvr>
  <p:transition advTm="12526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680ADB16-9196-4906-B069-E3FA55C06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4" y="76200"/>
            <a:ext cx="1096989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>
                <a:ea typeface="楷体" panose="02010609060101010101" pitchFamily="49" charset="-122"/>
                <a:cs typeface="Calibri" panose="020F0502020204030204" pitchFamily="34" charset="0"/>
              </a:rPr>
              <a:t>3D reconstruction based on the disparity map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12D127FE-2FA9-45B6-B65D-A74B329DB9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799117"/>
              </p:ext>
            </p:extLst>
          </p:nvPr>
        </p:nvGraphicFramePr>
        <p:xfrm>
          <a:off x="4016060" y="995388"/>
          <a:ext cx="3975666" cy="22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215" name="Equation" r:id="rId3" imgW="2235200" imgH="1181100" progId="Equation.DSMT4">
                  <p:embed/>
                </p:oleObj>
              </mc:Choice>
              <mc:Fallback>
                <p:oleObj name="Equation" r:id="rId3" imgW="2235200" imgH="11811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12D127FE-2FA9-45B6-B65D-A74B329DB9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060" y="995388"/>
                        <a:ext cx="3975666" cy="2256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7B08148C-CA08-42D3-A1B1-46D32695BCBB}"/>
              </a:ext>
            </a:extLst>
          </p:cNvPr>
          <p:cNvSpPr txBox="1"/>
          <p:nvPr/>
        </p:nvSpPr>
        <p:spPr>
          <a:xfrm>
            <a:off x="798276" y="863242"/>
            <a:ext cx="39756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altLang="zh-CN" sz="2200" b="1" i="1" dirty="0">
                <a:solidFill>
                  <a:srgbClr val="000000"/>
                </a:solidFill>
              </a:rPr>
              <a:t>p</a:t>
            </a:r>
            <a:r>
              <a:rPr lang="en-US" altLang="zh-CN" sz="2200" dirty="0">
                <a:solidFill>
                  <a:srgbClr val="000000"/>
                </a:solidFill>
              </a:rPr>
              <a:t>’s coordinate </a:t>
            </a:r>
            <a:r>
              <a:rPr lang="en-US" altLang="zh-CN" sz="2200" dirty="0" err="1">
                <a:solidFill>
                  <a:srgbClr val="000000"/>
                </a:solidFill>
              </a:rPr>
              <a:t>w.r.t.</a:t>
            </a:r>
            <a:r>
              <a:rPr lang="en-US" altLang="zh-CN" sz="2200" dirty="0">
                <a:solidFill>
                  <a:srgbClr val="000000"/>
                </a:solidFill>
              </a:rPr>
              <a:t> </a:t>
            </a:r>
            <a:r>
              <a:rPr lang="en-US" altLang="zh-CN" sz="2200" i="1" dirty="0" err="1">
                <a:solidFill>
                  <a:srgbClr val="000000"/>
                </a:solidFill>
              </a:rPr>
              <a:t>C</a:t>
            </a:r>
            <a:r>
              <a:rPr lang="en-US" altLang="zh-CN" sz="2200" i="1" baseline="-25000" dirty="0" err="1">
                <a:solidFill>
                  <a:srgbClr val="000000"/>
                </a:solidFill>
              </a:rPr>
              <a:t>rect</a:t>
            </a:r>
            <a:r>
              <a:rPr lang="en-US" altLang="zh-CN" sz="2200" i="1" baseline="-25000" dirty="0">
                <a:solidFill>
                  <a:srgbClr val="000000"/>
                </a:solidFill>
              </a:rPr>
              <a:t>-l</a:t>
            </a:r>
            <a:r>
              <a:rPr lang="en-US" altLang="zh-CN" sz="2200" dirty="0">
                <a:solidFill>
                  <a:srgbClr val="000000"/>
                </a:solidFill>
              </a:rPr>
              <a:t> is, </a:t>
            </a:r>
            <a:endParaRPr lang="en-US" altLang="zh-CN" sz="2200" i="1" baseline="-25000" dirty="0">
              <a:solidFill>
                <a:srgbClr val="000000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83D887C-9D67-4CD1-9F4A-B68ABAC559A6}"/>
              </a:ext>
            </a:extLst>
          </p:cNvPr>
          <p:cNvGrpSpPr/>
          <p:nvPr/>
        </p:nvGrpSpPr>
        <p:grpSpPr>
          <a:xfrm>
            <a:off x="798276" y="3198662"/>
            <a:ext cx="6418070" cy="1396575"/>
            <a:chOff x="798276" y="3198662"/>
            <a:chExt cx="6418070" cy="1396575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BAA91AC-A74D-41D4-AF73-404AC393587B}"/>
                </a:ext>
              </a:extLst>
            </p:cNvPr>
            <p:cNvSpPr txBox="1"/>
            <p:nvPr/>
          </p:nvSpPr>
          <p:spPr>
            <a:xfrm>
              <a:off x="798276" y="3198662"/>
              <a:ext cx="6418070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just">
                <a:defRPr/>
              </a:pPr>
              <a:r>
                <a:rPr lang="en-US" altLang="zh-CN" sz="2200" dirty="0">
                  <a:solidFill>
                    <a:srgbClr val="000000"/>
                  </a:solidFill>
                </a:rPr>
                <a:t>The homogeneous form of </a:t>
              </a:r>
              <a:r>
                <a:rPr lang="en-US" altLang="zh-CN" sz="2200" b="1" i="1" dirty="0">
                  <a:solidFill>
                    <a:srgbClr val="000000"/>
                  </a:solidFill>
                </a:rPr>
                <a:t>p</a:t>
              </a:r>
              <a:r>
                <a:rPr lang="en-US" altLang="zh-CN" sz="2200" dirty="0">
                  <a:solidFill>
                    <a:srgbClr val="000000"/>
                  </a:solidFill>
                </a:rPr>
                <a:t>’s position </a:t>
              </a:r>
              <a:r>
                <a:rPr lang="en-US" altLang="zh-CN" sz="2200" dirty="0" err="1">
                  <a:solidFill>
                    <a:srgbClr val="000000"/>
                  </a:solidFill>
                </a:rPr>
                <a:t>w.r.t.</a:t>
              </a:r>
              <a:r>
                <a:rPr lang="en-US" altLang="zh-CN" sz="2200" dirty="0">
                  <a:solidFill>
                    <a:srgbClr val="000000"/>
                  </a:solidFill>
                </a:rPr>
                <a:t> </a:t>
              </a:r>
              <a:r>
                <a:rPr lang="en-US" altLang="zh-CN" sz="2200" i="1" dirty="0" err="1">
                  <a:solidFill>
                    <a:srgbClr val="000000"/>
                  </a:solidFill>
                </a:rPr>
                <a:t>C</a:t>
              </a:r>
              <a:r>
                <a:rPr lang="en-US" altLang="zh-CN" sz="2200" i="1" baseline="-25000" dirty="0" err="1">
                  <a:solidFill>
                    <a:srgbClr val="000000"/>
                  </a:solidFill>
                </a:rPr>
                <a:t>rect</a:t>
              </a:r>
              <a:r>
                <a:rPr lang="en-US" altLang="zh-CN" sz="2200" i="1" baseline="-25000" dirty="0">
                  <a:solidFill>
                    <a:srgbClr val="000000"/>
                  </a:solidFill>
                </a:rPr>
                <a:t>-l</a:t>
              </a:r>
              <a:r>
                <a:rPr lang="en-US" altLang="zh-CN" sz="2200" dirty="0">
                  <a:solidFill>
                    <a:srgbClr val="000000"/>
                  </a:solidFill>
                </a:rPr>
                <a:t> is, </a:t>
              </a:r>
              <a:endParaRPr lang="en-US" altLang="zh-CN" sz="2200" i="1" baseline="-25000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C42DC53B-5DAB-489E-AC40-246A2A9CC34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9798075"/>
                </p:ext>
              </p:extLst>
            </p:nvPr>
          </p:nvGraphicFramePr>
          <p:xfrm>
            <a:off x="1157703" y="3842762"/>
            <a:ext cx="3797300" cy="752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216" name="Equation" r:id="rId5" imgW="2133360" imgH="393480" progId="Equation.DSMT4">
                    <p:embed/>
                  </p:oleObj>
                </mc:Choice>
                <mc:Fallback>
                  <p:oleObj name="Equation" r:id="rId5" imgW="2133360" imgH="393480" progId="Equation.DSMT4">
                    <p:embed/>
                    <p:pic>
                      <p:nvPicPr>
                        <p:cNvPr id="13" name="对象 12">
                          <a:extLst>
                            <a:ext uri="{FF2B5EF4-FFF2-40B4-BE49-F238E27FC236}">
                              <a16:creationId xmlns:a16="http://schemas.microsoft.com/office/drawing/2014/main" id="{12D127FE-2FA9-45B6-B65D-A74B329DB9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7703" y="3842762"/>
                          <a:ext cx="3797300" cy="7524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1C25ACA8-7159-489B-9506-A537EAC5DAB5}"/>
              </a:ext>
            </a:extLst>
          </p:cNvPr>
          <p:cNvGrpSpPr/>
          <p:nvPr/>
        </p:nvGrpSpPr>
        <p:grpSpPr>
          <a:xfrm>
            <a:off x="5101416" y="3575329"/>
            <a:ext cx="4483991" cy="1020484"/>
            <a:chOff x="5101416" y="3575329"/>
            <a:chExt cx="4483991" cy="1020484"/>
          </a:xfrm>
        </p:grpSpPr>
        <p:sp>
          <p:nvSpPr>
            <p:cNvPr id="18" name="下箭头 1">
              <a:extLst>
                <a:ext uri="{FF2B5EF4-FFF2-40B4-BE49-F238E27FC236}">
                  <a16:creationId xmlns:a16="http://schemas.microsoft.com/office/drawing/2014/main" id="{4EC04C35-897C-493A-A6D5-A6BBF3B203E7}"/>
                </a:ext>
              </a:extLst>
            </p:cNvPr>
            <p:cNvSpPr/>
            <p:nvPr/>
          </p:nvSpPr>
          <p:spPr bwMode="auto">
            <a:xfrm rot="16200000">
              <a:off x="5475062" y="3849205"/>
              <a:ext cx="329288" cy="912587"/>
            </a:xfrm>
            <a:prstGeom prst="downArrow">
              <a:avLst/>
            </a:prstGeom>
            <a:solidFill>
              <a:schemeClr val="tx2">
                <a:lumMod val="95000"/>
                <a:lumOff val="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4F0554FA-2A97-4832-B535-5503C7A320B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37554"/>
                </p:ext>
              </p:extLst>
            </p:nvPr>
          </p:nvGraphicFramePr>
          <p:xfrm>
            <a:off x="6307220" y="3843338"/>
            <a:ext cx="3278187" cy="752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217" name="Equation" r:id="rId7" imgW="1841400" imgH="393480" progId="Equation.DSMT4">
                    <p:embed/>
                  </p:oleObj>
                </mc:Choice>
                <mc:Fallback>
                  <p:oleObj name="Equation" r:id="rId7" imgW="1841400" imgH="393480" progId="Equation.DSMT4">
                    <p:embed/>
                    <p:pic>
                      <p:nvPicPr>
                        <p:cNvPr id="16" name="对象 15">
                          <a:extLst>
                            <a:ext uri="{FF2B5EF4-FFF2-40B4-BE49-F238E27FC236}">
                              <a16:creationId xmlns:a16="http://schemas.microsoft.com/office/drawing/2014/main" id="{C42DC53B-5DAB-489E-AC40-246A2A9CC3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7220" y="3843338"/>
                          <a:ext cx="3278187" cy="7524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D581705-3CF3-4602-857E-4559B638DDF3}"/>
                </a:ext>
              </a:extLst>
            </p:cNvPr>
            <p:cNvSpPr txBox="1"/>
            <p:nvPr/>
          </p:nvSpPr>
          <p:spPr>
            <a:xfrm>
              <a:off x="5101416" y="3739059"/>
              <a:ext cx="477508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just">
                <a:defRPr/>
              </a:pPr>
              <a:r>
                <a:rPr lang="en-US" altLang="zh-CN" sz="2200" dirty="0">
                  <a:solidFill>
                    <a:srgbClr val="000000"/>
                  </a:solidFill>
                </a:rPr>
                <a:t>or </a:t>
              </a:r>
              <a:endParaRPr lang="en-US" altLang="zh-CN" sz="2200" i="1" baseline="-25000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21" name="对象 20">
              <a:extLst>
                <a:ext uri="{FF2B5EF4-FFF2-40B4-BE49-F238E27FC236}">
                  <a16:creationId xmlns:a16="http://schemas.microsoft.com/office/drawing/2014/main" id="{26AA29B8-A57E-49C2-A41F-4F14B60B44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7310933"/>
                </p:ext>
              </p:extLst>
            </p:nvPr>
          </p:nvGraphicFramePr>
          <p:xfrm>
            <a:off x="5530595" y="3575329"/>
            <a:ext cx="384175" cy="679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218" name="Equation" r:id="rId9" imgW="215640" imgH="355320" progId="Equation.DSMT4">
                    <p:embed/>
                  </p:oleObj>
                </mc:Choice>
                <mc:Fallback>
                  <p:oleObj name="Equation" r:id="rId9" imgW="215640" imgH="355320" progId="Equation.DSMT4">
                    <p:embed/>
                    <p:pic>
                      <p:nvPicPr>
                        <p:cNvPr id="16" name="对象 15">
                          <a:extLst>
                            <a:ext uri="{FF2B5EF4-FFF2-40B4-BE49-F238E27FC236}">
                              <a16:creationId xmlns:a16="http://schemas.microsoft.com/office/drawing/2014/main" id="{C42DC53B-5DAB-489E-AC40-246A2A9CC3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30595" y="3575329"/>
                          <a:ext cx="384175" cy="6794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581E5F5-10AE-44CA-89D6-782773CF3CDD}"/>
              </a:ext>
            </a:extLst>
          </p:cNvPr>
          <p:cNvGrpSpPr/>
          <p:nvPr/>
        </p:nvGrpSpPr>
        <p:grpSpPr>
          <a:xfrm>
            <a:off x="807025" y="4725034"/>
            <a:ext cx="4748090" cy="1630729"/>
            <a:chOff x="807025" y="4725034"/>
            <a:chExt cx="4748090" cy="1630729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ED005CC-D279-43DE-9202-0C625BF5D5A4}"/>
                </a:ext>
              </a:extLst>
            </p:cNvPr>
            <p:cNvSpPr txBox="1"/>
            <p:nvPr/>
          </p:nvSpPr>
          <p:spPr>
            <a:xfrm>
              <a:off x="807025" y="4725034"/>
              <a:ext cx="1932056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just">
                <a:defRPr/>
              </a:pPr>
              <a:r>
                <a:rPr lang="en-US" altLang="zh-CN" sz="2200" dirty="0">
                  <a:solidFill>
                    <a:srgbClr val="000000"/>
                  </a:solidFill>
                </a:rPr>
                <a:t>Notice that,</a:t>
              </a:r>
              <a:endParaRPr lang="en-US" altLang="zh-CN" sz="2200" i="1" baseline="-25000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5" name="对象 4">
              <a:extLst>
                <a:ext uri="{FF2B5EF4-FFF2-40B4-BE49-F238E27FC236}">
                  <a16:creationId xmlns:a16="http://schemas.microsoft.com/office/drawing/2014/main" id="{D25A2954-927C-4121-AD52-1F84B6DFDFD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5637144"/>
                </p:ext>
              </p:extLst>
            </p:nvPr>
          </p:nvGraphicFramePr>
          <p:xfrm>
            <a:off x="2569455" y="4808450"/>
            <a:ext cx="2985660" cy="1547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219" name="Equation" r:id="rId11" imgW="1955800" imgH="952500" progId="Equation.DSMT4">
                    <p:embed/>
                  </p:oleObj>
                </mc:Choice>
                <mc:Fallback>
                  <p:oleObj name="Equation" r:id="rId11" imgW="1955800" imgH="9525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9455" y="4808450"/>
                          <a:ext cx="2985660" cy="1547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C8917849-0E4F-4149-B8C8-D208E76B0E61}"/>
              </a:ext>
            </a:extLst>
          </p:cNvPr>
          <p:cNvGrpSpPr/>
          <p:nvPr/>
        </p:nvGrpSpPr>
        <p:grpSpPr>
          <a:xfrm>
            <a:off x="6351517" y="4738548"/>
            <a:ext cx="4242341" cy="1564745"/>
            <a:chOff x="6351517" y="4738548"/>
            <a:chExt cx="4242341" cy="1564745"/>
          </a:xfrm>
        </p:grpSpPr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DE2E6856-6688-4F58-88BD-83B1000CDE6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6209855"/>
                </p:ext>
              </p:extLst>
            </p:nvPr>
          </p:nvGraphicFramePr>
          <p:xfrm>
            <a:off x="7365544" y="4738548"/>
            <a:ext cx="1932056" cy="15647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220" name="Equation" r:id="rId13" imgW="1244520" imgH="952200" progId="Equation.DSMT4">
                    <p:embed/>
                  </p:oleObj>
                </mc:Choice>
                <mc:Fallback>
                  <p:oleObj name="Equation" r:id="rId13" imgW="1244520" imgH="9522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65544" y="4738548"/>
                          <a:ext cx="1932056" cy="156474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9FBBCF2-3570-42FD-89C3-A883FB6C55A1}"/>
                </a:ext>
              </a:extLst>
            </p:cNvPr>
            <p:cNvSpPr txBox="1"/>
            <p:nvPr/>
          </p:nvSpPr>
          <p:spPr>
            <a:xfrm>
              <a:off x="6351517" y="5271534"/>
              <a:ext cx="1932056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just">
                <a:defRPr/>
              </a:pPr>
              <a:r>
                <a:rPr lang="en-US" altLang="zh-CN" sz="2200" dirty="0">
                  <a:solidFill>
                    <a:srgbClr val="000000"/>
                  </a:solidFill>
                </a:rPr>
                <a:t>Denote</a:t>
              </a:r>
              <a:endParaRPr lang="en-US" altLang="zh-CN" sz="2200" i="1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5" name="下箭头 1">
              <a:extLst>
                <a:ext uri="{FF2B5EF4-FFF2-40B4-BE49-F238E27FC236}">
                  <a16:creationId xmlns:a16="http://schemas.microsoft.com/office/drawing/2014/main" id="{1A9B97B5-1452-44D9-AC77-405E2F73C6A2}"/>
                </a:ext>
              </a:extLst>
            </p:cNvPr>
            <p:cNvSpPr/>
            <p:nvPr/>
          </p:nvSpPr>
          <p:spPr bwMode="auto">
            <a:xfrm rot="16200000">
              <a:off x="9972921" y="5064627"/>
              <a:ext cx="329288" cy="912587"/>
            </a:xfrm>
            <a:prstGeom prst="downArrow">
              <a:avLst/>
            </a:prstGeom>
            <a:solidFill>
              <a:schemeClr val="tx2">
                <a:lumMod val="95000"/>
                <a:lumOff val="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8793936"/>
      </p:ext>
    </p:extLst>
  </p:cSld>
  <p:clrMapOvr>
    <a:masterClrMapping/>
  </p:clrMapOvr>
  <p:transition advTm="125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680ADB16-9196-4906-B069-E3FA55C06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4" y="76200"/>
            <a:ext cx="1096989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>
                <a:ea typeface="楷体" panose="02010609060101010101" pitchFamily="49" charset="-122"/>
                <a:cs typeface="Calibri" panose="020F0502020204030204" pitchFamily="34" charset="0"/>
              </a:rPr>
              <a:t>3D reconstruction based on the disparity map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70F6EE8-9D7B-4A22-B836-7FBCE02920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246924"/>
              </p:ext>
            </p:extLst>
          </p:nvPr>
        </p:nvGraphicFramePr>
        <p:xfrm>
          <a:off x="4511877" y="916963"/>
          <a:ext cx="1578847" cy="1767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14" name="Equation" r:id="rId3" imgW="749300" imgH="800100" progId="Equation.DSMT4">
                  <p:embed/>
                </p:oleObj>
              </mc:Choice>
              <mc:Fallback>
                <p:oleObj name="Equation" r:id="rId3" imgW="749300" imgH="800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877" y="916963"/>
                        <a:ext cx="1578847" cy="17675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DCB3DB84-76AB-4285-A375-38F6B0218425}"/>
              </a:ext>
            </a:extLst>
          </p:cNvPr>
          <p:cNvSpPr txBox="1"/>
          <p:nvPr/>
        </p:nvSpPr>
        <p:spPr>
          <a:xfrm>
            <a:off x="764720" y="2674357"/>
            <a:ext cx="1045975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altLang="zh-CN" sz="2200" dirty="0">
                <a:solidFill>
                  <a:srgbClr val="000000"/>
                </a:solidFill>
              </a:rPr>
              <a:t>is the 3D point w.r.t </a:t>
            </a:r>
            <a:r>
              <a:rPr lang="en-US" altLang="zh-CN" sz="2200" i="1" dirty="0" err="1">
                <a:solidFill>
                  <a:srgbClr val="000000"/>
                </a:solidFill>
              </a:rPr>
              <a:t>C</a:t>
            </a:r>
            <a:r>
              <a:rPr lang="en-US" altLang="zh-CN" sz="2200" i="1" baseline="-25000" dirty="0" err="1">
                <a:solidFill>
                  <a:srgbClr val="000000"/>
                </a:solidFill>
              </a:rPr>
              <a:t>rect</a:t>
            </a:r>
            <a:r>
              <a:rPr lang="en-US" altLang="zh-CN" sz="2200" i="1" baseline="-25000" dirty="0">
                <a:solidFill>
                  <a:srgbClr val="000000"/>
                </a:solidFill>
              </a:rPr>
              <a:t>-l</a:t>
            </a:r>
            <a:r>
              <a:rPr lang="en-US" altLang="zh-CN" sz="2200" dirty="0">
                <a:solidFill>
                  <a:srgbClr val="000000"/>
                </a:solidFill>
              </a:rPr>
              <a:t> corresponding to the pixel </a:t>
            </a:r>
            <a:r>
              <a:rPr lang="en-US" altLang="zh-CN" sz="2200" b="1" i="1" dirty="0">
                <a:solidFill>
                  <a:srgbClr val="000000"/>
                </a:solidFill>
              </a:rPr>
              <a:t>u</a:t>
            </a:r>
            <a:r>
              <a:rPr lang="en-US" altLang="zh-CN" sz="2200" dirty="0">
                <a:solidFill>
                  <a:srgbClr val="000000"/>
                </a:solidFill>
              </a:rPr>
              <a:t> of the left rectified image </a:t>
            </a:r>
            <a:r>
              <a:rPr lang="en-US" altLang="zh-CN" sz="2200" b="1" i="1" dirty="0" err="1">
                <a:solidFill>
                  <a:srgbClr val="000000"/>
                </a:solidFill>
              </a:rPr>
              <a:t>I</a:t>
            </a:r>
            <a:r>
              <a:rPr lang="en-US" altLang="zh-CN" sz="2200" i="1" baseline="-25000" dirty="0" err="1">
                <a:solidFill>
                  <a:srgbClr val="000000"/>
                </a:solidFill>
              </a:rPr>
              <a:t>rect</a:t>
            </a:r>
            <a:r>
              <a:rPr lang="en-US" altLang="zh-CN" sz="2200" i="1" baseline="-25000" dirty="0">
                <a:solidFill>
                  <a:srgbClr val="000000"/>
                </a:solidFill>
              </a:rPr>
              <a:t>-l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2FF2FD3-D63F-40D9-877A-2C3DC2AFBD0C}"/>
              </a:ext>
            </a:extLst>
          </p:cNvPr>
          <p:cNvSpPr txBox="1"/>
          <p:nvPr/>
        </p:nvSpPr>
        <p:spPr>
          <a:xfrm>
            <a:off x="764720" y="3307808"/>
            <a:ext cx="1045975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altLang="zh-CN" sz="2200" dirty="0">
                <a:solidFill>
                  <a:srgbClr val="000000"/>
                </a:solidFill>
              </a:rPr>
              <a:t>Its normal 3D coordinate is,</a:t>
            </a:r>
            <a:endParaRPr lang="en-US" altLang="zh-CN" sz="2200" i="1" baseline="-25000" dirty="0">
              <a:solidFill>
                <a:srgbClr val="000000"/>
              </a:solidFill>
            </a:endParaRPr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33E91DEA-4C35-447D-B61D-2E31CADD40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292073"/>
              </p:ext>
            </p:extLst>
          </p:nvPr>
        </p:nvGraphicFramePr>
        <p:xfrm>
          <a:off x="2163132" y="3692844"/>
          <a:ext cx="696912" cy="261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15" name="Equation" r:id="rId5" imgW="330120" imgH="1180800" progId="Equation.DSMT4">
                  <p:embed/>
                </p:oleObj>
              </mc:Choice>
              <mc:Fallback>
                <p:oleObj name="Equation" r:id="rId5" imgW="330120" imgH="11808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170F6EE8-9D7B-4A22-B836-7FBCE02920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132" y="3692844"/>
                        <a:ext cx="696912" cy="2611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77A9EA64-82A2-4B5D-BF63-27FC61782E8E}"/>
              </a:ext>
            </a:extLst>
          </p:cNvPr>
          <p:cNvSpPr/>
          <p:nvPr/>
        </p:nvSpPr>
        <p:spPr bwMode="auto">
          <a:xfrm>
            <a:off x="3433988" y="3779792"/>
            <a:ext cx="8466181" cy="24027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3CF77C-59C8-4C1A-B106-09D49339E5D7}"/>
              </a:ext>
            </a:extLst>
          </p:cNvPr>
          <p:cNvSpPr txBox="1"/>
          <p:nvPr/>
        </p:nvSpPr>
        <p:spPr>
          <a:xfrm>
            <a:off x="3565900" y="3907171"/>
            <a:ext cx="8202355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altLang="zh-CN" sz="2200" dirty="0">
                <a:solidFill>
                  <a:srgbClr val="000000"/>
                </a:solidFill>
              </a:rPr>
              <a:t>For any pixel </a:t>
            </a:r>
            <a:r>
              <a:rPr lang="en-US" altLang="zh-CN" sz="2200" b="1" i="1" dirty="0">
                <a:solidFill>
                  <a:srgbClr val="000000"/>
                </a:solidFill>
              </a:rPr>
              <a:t>u</a:t>
            </a:r>
            <a:r>
              <a:rPr lang="en-US" altLang="zh-CN" sz="2200" dirty="0">
                <a:solidFill>
                  <a:srgbClr val="000000"/>
                </a:solidFill>
              </a:rPr>
              <a:t>(</a:t>
            </a:r>
            <a:r>
              <a:rPr lang="en-US" altLang="zh-CN" sz="2200" i="1" dirty="0">
                <a:solidFill>
                  <a:srgbClr val="000000"/>
                </a:solidFill>
              </a:rPr>
              <a:t>x</a:t>
            </a:r>
            <a:r>
              <a:rPr lang="en-US" altLang="zh-CN" sz="2200" dirty="0">
                <a:solidFill>
                  <a:srgbClr val="000000"/>
                </a:solidFill>
              </a:rPr>
              <a:t>, </a:t>
            </a:r>
            <a:r>
              <a:rPr lang="en-US" altLang="zh-CN" sz="2200" i="1" dirty="0">
                <a:solidFill>
                  <a:srgbClr val="000000"/>
                </a:solidFill>
              </a:rPr>
              <a:t>y</a:t>
            </a:r>
            <a:r>
              <a:rPr lang="en-US" altLang="zh-CN" sz="2200" dirty="0">
                <a:solidFill>
                  <a:srgbClr val="000000"/>
                </a:solidFill>
              </a:rPr>
              <a:t>) on the left image </a:t>
            </a:r>
            <a:r>
              <a:rPr lang="en-US" altLang="zh-CN" sz="2200" b="1" i="1" dirty="0" err="1">
                <a:solidFill>
                  <a:srgbClr val="000000"/>
                </a:solidFill>
              </a:rPr>
              <a:t>I</a:t>
            </a:r>
            <a:r>
              <a:rPr lang="en-US" altLang="zh-CN" sz="2200" i="1" baseline="-25000" dirty="0" err="1">
                <a:solidFill>
                  <a:srgbClr val="000000"/>
                </a:solidFill>
              </a:rPr>
              <a:t>rect</a:t>
            </a:r>
            <a:r>
              <a:rPr lang="en-US" altLang="zh-CN" sz="2200" i="1" baseline="-25000" dirty="0">
                <a:solidFill>
                  <a:srgbClr val="000000"/>
                </a:solidFill>
              </a:rPr>
              <a:t>-l</a:t>
            </a:r>
            <a:r>
              <a:rPr lang="en-US" altLang="zh-CN" sz="2200" dirty="0">
                <a:solidFill>
                  <a:srgbClr val="000000"/>
                </a:solidFill>
              </a:rPr>
              <a:t> of the rectified binocular system, if know its disparity </a:t>
            </a:r>
            <a:r>
              <a:rPr lang="en-US" altLang="zh-CN" sz="2200" i="1" dirty="0">
                <a:solidFill>
                  <a:srgbClr val="000000"/>
                </a:solidFill>
              </a:rPr>
              <a:t>d</a:t>
            </a:r>
            <a:r>
              <a:rPr lang="en-US" altLang="zh-CN" sz="2200" dirty="0">
                <a:solidFill>
                  <a:srgbClr val="000000"/>
                </a:solidFill>
              </a:rPr>
              <a:t>, then, the spatial point </a:t>
            </a:r>
            <a:r>
              <a:rPr lang="en-US" altLang="zh-CN" sz="2200" b="1" i="1" dirty="0">
                <a:solidFill>
                  <a:srgbClr val="000000"/>
                </a:solidFill>
              </a:rPr>
              <a:t>p</a:t>
            </a:r>
            <a:r>
              <a:rPr lang="en-US" altLang="zh-CN" sz="2200" dirty="0">
                <a:solidFill>
                  <a:srgbClr val="000000"/>
                </a:solidFill>
              </a:rPr>
              <a:t> (corresponding to </a:t>
            </a:r>
            <a:r>
              <a:rPr lang="en-US" altLang="zh-CN" sz="2200" b="1" i="1" dirty="0">
                <a:solidFill>
                  <a:srgbClr val="000000"/>
                </a:solidFill>
              </a:rPr>
              <a:t>u</a:t>
            </a:r>
            <a:r>
              <a:rPr lang="en-US" altLang="zh-CN" sz="2200" dirty="0">
                <a:solidFill>
                  <a:srgbClr val="000000"/>
                </a:solidFill>
              </a:rPr>
              <a:t>)’s coordinate </a:t>
            </a:r>
            <a:r>
              <a:rPr lang="en-US" altLang="zh-CN" sz="2200" dirty="0" err="1">
                <a:solidFill>
                  <a:srgbClr val="000000"/>
                </a:solidFill>
              </a:rPr>
              <a:t>w.r.t.</a:t>
            </a:r>
            <a:r>
              <a:rPr lang="en-US" altLang="zh-CN" sz="2200" dirty="0">
                <a:solidFill>
                  <a:srgbClr val="000000"/>
                </a:solidFill>
              </a:rPr>
              <a:t> the camera coordinate system of the left rectified camera is, </a:t>
            </a:r>
            <a:endParaRPr lang="en-US" altLang="zh-CN" sz="2200" i="1" baseline="-25000" dirty="0">
              <a:solidFill>
                <a:srgbClr val="000000"/>
              </a:solidFill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4377511-CA00-4D2C-9A5F-89DFC2D187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023293"/>
              </p:ext>
            </p:extLst>
          </p:nvPr>
        </p:nvGraphicFramePr>
        <p:xfrm>
          <a:off x="6766992" y="5374269"/>
          <a:ext cx="14700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16" name="Equation" r:id="rId7" imgW="698400" imgH="241200" progId="Equation.DSMT4">
                  <p:embed/>
                </p:oleObj>
              </mc:Choice>
              <mc:Fallback>
                <p:oleObj name="Equation" r:id="rId7" imgW="698400" imgH="2412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170F6EE8-9D7B-4A22-B836-7FBCE02920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6992" y="5374269"/>
                        <a:ext cx="1470025" cy="531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1092942"/>
      </p:ext>
    </p:extLst>
  </p:cSld>
  <p:clrMapOvr>
    <a:masterClrMapping/>
  </p:clrMapOvr>
  <p:transition advTm="12526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680ADB16-9196-4906-B069-E3FA55C06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4" y="76200"/>
            <a:ext cx="1096989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>
                <a:ea typeface="楷体" panose="02010609060101010101" pitchFamily="49" charset="-122"/>
                <a:cs typeface="Calibri" panose="020F0502020204030204" pitchFamily="34" charset="0"/>
              </a:rPr>
              <a:t>3D reconstruction based on the disparity map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CB3DB84-76AB-4285-A375-38F6B0218425}"/>
              </a:ext>
            </a:extLst>
          </p:cNvPr>
          <p:cNvSpPr txBox="1"/>
          <p:nvPr/>
        </p:nvSpPr>
        <p:spPr>
          <a:xfrm>
            <a:off x="764720" y="870274"/>
            <a:ext cx="185903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altLang="zh-CN" sz="2200" dirty="0">
                <a:solidFill>
                  <a:srgbClr val="000000"/>
                </a:solidFill>
              </a:rPr>
              <a:t>An example</a:t>
            </a:r>
            <a:endParaRPr lang="en-US" altLang="zh-CN" sz="2200" i="1" baseline="-25000" dirty="0">
              <a:solidFill>
                <a:srgbClr val="000000"/>
              </a:solidFill>
            </a:endParaRPr>
          </a:p>
        </p:txBody>
      </p:sp>
      <p:pic>
        <p:nvPicPr>
          <p:cNvPr id="252939" name="图片 26">
            <a:extLst>
              <a:ext uri="{FF2B5EF4-FFF2-40B4-BE49-F238E27FC236}">
                <a16:creationId xmlns:a16="http://schemas.microsoft.com/office/drawing/2014/main" id="{A2034500-A283-4EDA-9998-807E0297018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720" y="915497"/>
            <a:ext cx="3169685" cy="179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938" name="图片 22">
            <a:extLst>
              <a:ext uri="{FF2B5EF4-FFF2-40B4-BE49-F238E27FC236}">
                <a16:creationId xmlns:a16="http://schemas.microsoft.com/office/drawing/2014/main" id="{B500AC78-B64A-42AD-B1EF-C6FB62D67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675" y="2792412"/>
            <a:ext cx="6326730" cy="180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937" name="图片 23">
            <a:extLst>
              <a:ext uri="{FF2B5EF4-FFF2-40B4-BE49-F238E27FC236}">
                <a16:creationId xmlns:a16="http://schemas.microsoft.com/office/drawing/2014/main" id="{613D7951-C574-4DCC-A299-D3EC5ADCA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653" y="4642517"/>
            <a:ext cx="3066208" cy="169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936" name="图片 24">
            <a:extLst>
              <a:ext uri="{FF2B5EF4-FFF2-40B4-BE49-F238E27FC236}">
                <a16:creationId xmlns:a16="http://schemas.microsoft.com/office/drawing/2014/main" id="{923EC628-FE6F-40B9-BC1C-5D7B35CF6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683" y="4642517"/>
            <a:ext cx="3219722" cy="169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图片 25">
            <a:extLst>
              <a:ext uri="{FF2B5EF4-FFF2-40B4-BE49-F238E27FC236}">
                <a16:creationId xmlns:a16="http://schemas.microsoft.com/office/drawing/2014/main" id="{218A989A-38BC-4C43-A3F9-C8AE3C90D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653" y="914400"/>
            <a:ext cx="3152068" cy="180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BDB5262-9908-4E83-B50C-16263484799C}"/>
              </a:ext>
            </a:extLst>
          </p:cNvPr>
          <p:cNvSpPr txBox="1"/>
          <p:nvPr/>
        </p:nvSpPr>
        <p:spPr>
          <a:xfrm>
            <a:off x="326040" y="1904122"/>
            <a:ext cx="243016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altLang="zh-CN" sz="2000" dirty="0">
                <a:solidFill>
                  <a:srgbClr val="000000"/>
                </a:solidFill>
              </a:rPr>
              <a:t>Original image pair</a:t>
            </a:r>
            <a:endParaRPr lang="en-US" altLang="zh-CN" sz="2000" i="1" baseline="-25000" dirty="0">
              <a:solidFill>
                <a:srgbClr val="0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E45CFA0-F162-49F5-93F7-6E5583246E09}"/>
              </a:ext>
            </a:extLst>
          </p:cNvPr>
          <p:cNvSpPr txBox="1"/>
          <p:nvPr/>
        </p:nvSpPr>
        <p:spPr>
          <a:xfrm>
            <a:off x="267730" y="3321027"/>
            <a:ext cx="254201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altLang="zh-CN" sz="2000" dirty="0">
                <a:solidFill>
                  <a:srgbClr val="000000"/>
                </a:solidFill>
              </a:rPr>
              <a:t>Rectified image pair (they are row-aligned)</a:t>
            </a:r>
            <a:endParaRPr lang="en-US" altLang="zh-CN" sz="2000" i="1" baseline="-25000" dirty="0">
              <a:solidFill>
                <a:srgbClr val="0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9ACB5B-F654-455B-9623-E11513AA3C76}"/>
              </a:ext>
            </a:extLst>
          </p:cNvPr>
          <p:cNvSpPr txBox="1"/>
          <p:nvPr/>
        </p:nvSpPr>
        <p:spPr>
          <a:xfrm>
            <a:off x="1010426" y="5217517"/>
            <a:ext cx="187822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altLang="zh-CN" sz="2000" dirty="0">
                <a:solidFill>
                  <a:srgbClr val="000000"/>
                </a:solidFill>
              </a:rPr>
              <a:t>raw depth map</a:t>
            </a:r>
            <a:endParaRPr lang="en-US" altLang="zh-CN" sz="2000" i="1" baseline="-25000" dirty="0">
              <a:solidFill>
                <a:srgbClr val="0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58810A1-FD09-439D-B318-774B483EA3E2}"/>
              </a:ext>
            </a:extLst>
          </p:cNvPr>
          <p:cNvSpPr txBox="1"/>
          <p:nvPr/>
        </p:nvSpPr>
        <p:spPr>
          <a:xfrm>
            <a:off x="9278633" y="4930960"/>
            <a:ext cx="272389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altLang="zh-CN" sz="2000" dirty="0">
                <a:solidFill>
                  <a:srgbClr val="000000"/>
                </a:solidFill>
              </a:rPr>
              <a:t>depth map with weighted least-squares postprocessing</a:t>
            </a:r>
            <a:endParaRPr lang="en-US" altLang="zh-CN" sz="2000" i="1" baseline="-25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116381"/>
      </p:ext>
    </p:extLst>
  </p:cSld>
  <p:clrMapOvr>
    <a:masterClrMapping/>
  </p:clrMapOvr>
  <p:transition advTm="12526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680ADB16-9196-4906-B069-E3FA55C06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4" y="76200"/>
            <a:ext cx="1096989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>
                <a:ea typeface="楷体" panose="02010609060101010101" pitchFamily="49" charset="-122"/>
                <a:cs typeface="Calibri" panose="020F0502020204030204" pitchFamily="34" charset="0"/>
              </a:rPr>
              <a:t>3D reconstruction based on the disparity map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CB3DB84-76AB-4285-A375-38F6B0218425}"/>
              </a:ext>
            </a:extLst>
          </p:cNvPr>
          <p:cNvSpPr txBox="1"/>
          <p:nvPr/>
        </p:nvSpPr>
        <p:spPr>
          <a:xfrm>
            <a:off x="764720" y="870274"/>
            <a:ext cx="185903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altLang="zh-CN" sz="2200" dirty="0">
                <a:solidFill>
                  <a:srgbClr val="000000"/>
                </a:solidFill>
              </a:rPr>
              <a:t>An example</a:t>
            </a:r>
            <a:endParaRPr lang="en-US" altLang="zh-CN" sz="2200" i="1" baseline="-25000" dirty="0">
              <a:solidFill>
                <a:srgbClr val="000000"/>
              </a:solidFill>
            </a:endParaRPr>
          </a:p>
        </p:txBody>
      </p:sp>
      <p:pic>
        <p:nvPicPr>
          <p:cNvPr id="252935" name="图片 35">
            <a:extLst>
              <a:ext uri="{FF2B5EF4-FFF2-40B4-BE49-F238E27FC236}">
                <a16:creationId xmlns:a16="http://schemas.microsoft.com/office/drawing/2014/main" id="{C041679F-3450-4B8D-BD52-87AFF4CB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578" y="1253974"/>
            <a:ext cx="7715773" cy="475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52D6796-85E7-4298-8994-DDDA16189DE9}"/>
              </a:ext>
            </a:extLst>
          </p:cNvPr>
          <p:cNvSpPr txBox="1"/>
          <p:nvPr/>
        </p:nvSpPr>
        <p:spPr>
          <a:xfrm>
            <a:off x="4264661" y="5970886"/>
            <a:ext cx="396944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200" dirty="0">
                <a:solidFill>
                  <a:srgbClr val="000000"/>
                </a:solidFill>
              </a:rPr>
              <a:t>The RGB-D point cloud</a:t>
            </a:r>
            <a:endParaRPr lang="en-US" altLang="zh-CN" sz="2200" i="1" baseline="-25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718025"/>
      </p:ext>
    </p:extLst>
  </p:cSld>
  <p:clrMapOvr>
    <a:masterClrMapping/>
  </p:clrMapOvr>
  <p:transition advTm="12526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âq and aâçå¾çæç´¢ç»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800" y="1927698"/>
            <a:ext cx="41148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9425167"/>
      </p:ext>
    </p:extLst>
  </p:cSld>
  <p:clrMapOvr>
    <a:masterClrMapping/>
  </p:clrMapOvr>
  <p:transition advTm="12526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4" y="76200"/>
            <a:ext cx="10969895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Rectified binocular system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28" name="Rectangle 3">
            <a:extLst>
              <a:ext uri="{FF2B5EF4-FFF2-40B4-BE49-F238E27FC236}">
                <a16:creationId xmlns:a16="http://schemas.microsoft.com/office/drawing/2014/main" id="{1E36D671-89D8-4264-8811-00FEE7716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2724" y="1901788"/>
            <a:ext cx="5003668" cy="336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algn="just"/>
            <a:r>
              <a:rPr lang="en-US" altLang="zh-CN" sz="2200" i="1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</a:t>
            </a:r>
            <a:r>
              <a:rPr lang="en-US" altLang="zh-CN" sz="22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rect</a:t>
            </a:r>
            <a:r>
              <a:rPr lang="en-US" altLang="zh-CN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is the focal length (unit: pixel) of the </a:t>
            </a:r>
            <a:r>
              <a:rPr lang="en-US" altLang="zh-CN" sz="22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intrinsics</a:t>
            </a:r>
            <a:r>
              <a:rPr lang="en-US" altLang="zh-CN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matrix</a:t>
            </a:r>
          </a:p>
          <a:p>
            <a:pPr lvl="1" algn="just"/>
            <a:r>
              <a:rPr lang="zh-CN" altLang="zh-CN" sz="22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lang="en-US" altLang="zh-CN" sz="22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is the physical length of each pixel (unit: </a:t>
            </a:r>
            <a:r>
              <a:rPr lang="en-US" altLang="zh-CN" sz="22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mm/pixel</a:t>
            </a:r>
            <a:r>
              <a:rPr lang="en-US" altLang="zh-CN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</a:t>
            </a:r>
          </a:p>
          <a:p>
            <a:pPr lvl="1" algn="just"/>
            <a:r>
              <a:rPr lang="en-US" altLang="zh-CN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zh-CN" sz="2200" i="1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zh-CN" sz="22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rect</a:t>
            </a:r>
            <a:r>
              <a:rPr lang="en-US" altLang="zh-CN" sz="22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-x</a:t>
            </a:r>
            <a:r>
              <a:rPr lang="en-US" altLang="zh-CN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zh-CN" sz="2200" i="1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zh-CN" sz="22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rect</a:t>
            </a:r>
            <a:r>
              <a:rPr lang="en-US" altLang="zh-CN" sz="22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-y</a:t>
            </a:r>
            <a:r>
              <a:rPr lang="en-US" altLang="zh-CN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is the position of the principal point on the imaging plane (unit: pixel)</a:t>
            </a:r>
          </a:p>
          <a:p>
            <a:pPr lvl="1" algn="just"/>
            <a:r>
              <a:rPr lang="en-US" altLang="zh-CN" sz="22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zh-CN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(unit: </a:t>
            </a:r>
            <a:r>
              <a:rPr lang="en-US" altLang="zh-CN" sz="22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mm</a:t>
            </a:r>
            <a:r>
              <a:rPr lang="en-US" altLang="zh-CN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is the distance between the two camera centers</a:t>
            </a:r>
          </a:p>
        </p:txBody>
      </p: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98D47A73-2163-4588-B6E7-FAFF0E0E9D3E}"/>
              </a:ext>
            </a:extLst>
          </p:cNvPr>
          <p:cNvCxnSpPr>
            <a:cxnSpLocks/>
            <a:endCxn id="140" idx="7"/>
          </p:cNvCxnSpPr>
          <p:nvPr/>
        </p:nvCxnSpPr>
        <p:spPr>
          <a:xfrm flipH="1">
            <a:off x="1810494" y="1654029"/>
            <a:ext cx="2763382" cy="3378959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5FEC6856-C652-442E-A08B-E9A0F22D05C6}"/>
              </a:ext>
            </a:extLst>
          </p:cNvPr>
          <p:cNvCxnSpPr>
            <a:cxnSpLocks/>
            <a:endCxn id="141" idx="0"/>
          </p:cNvCxnSpPr>
          <p:nvPr/>
        </p:nvCxnSpPr>
        <p:spPr>
          <a:xfrm>
            <a:off x="4677328" y="1654029"/>
            <a:ext cx="758436" cy="3822768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sp>
        <p:nvSpPr>
          <p:cNvPr id="131" name="平行四边形 130">
            <a:extLst>
              <a:ext uri="{FF2B5EF4-FFF2-40B4-BE49-F238E27FC236}">
                <a16:creationId xmlns:a16="http://schemas.microsoft.com/office/drawing/2014/main" id="{4AE738FF-BC12-4B0C-BB08-1161340610C9}"/>
              </a:ext>
            </a:extLst>
          </p:cNvPr>
          <p:cNvSpPr/>
          <p:nvPr/>
        </p:nvSpPr>
        <p:spPr>
          <a:xfrm rot="420000">
            <a:off x="4875395" y="3702120"/>
            <a:ext cx="758436" cy="331376"/>
          </a:xfrm>
          <a:prstGeom prst="parallelogram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2" name="平行四边形 131">
            <a:extLst>
              <a:ext uri="{FF2B5EF4-FFF2-40B4-BE49-F238E27FC236}">
                <a16:creationId xmlns:a16="http://schemas.microsoft.com/office/drawing/2014/main" id="{0495F2E8-87E7-4C34-A88A-40FC97B3BB14}"/>
              </a:ext>
            </a:extLst>
          </p:cNvPr>
          <p:cNvSpPr/>
          <p:nvPr/>
        </p:nvSpPr>
        <p:spPr>
          <a:xfrm rot="420000">
            <a:off x="2389539" y="3380370"/>
            <a:ext cx="758436" cy="364496"/>
          </a:xfrm>
          <a:prstGeom prst="parallelogram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3C9BC1BC-F6EB-4612-A439-C4FB63C92021}"/>
              </a:ext>
            </a:extLst>
          </p:cNvPr>
          <p:cNvCxnSpPr>
            <a:cxnSpLocks/>
          </p:cNvCxnSpPr>
          <p:nvPr/>
        </p:nvCxnSpPr>
        <p:spPr>
          <a:xfrm flipH="1">
            <a:off x="1778401" y="1075995"/>
            <a:ext cx="1740850" cy="3989322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none"/>
          </a:ln>
          <a:effectLst/>
        </p:spPr>
      </p:cxnSp>
      <p:sp>
        <p:nvSpPr>
          <p:cNvPr id="134" name="平行四边形 133">
            <a:extLst>
              <a:ext uri="{FF2B5EF4-FFF2-40B4-BE49-F238E27FC236}">
                <a16:creationId xmlns:a16="http://schemas.microsoft.com/office/drawing/2014/main" id="{85AC6205-D911-436E-9211-1460DDE59B48}"/>
              </a:ext>
            </a:extLst>
          </p:cNvPr>
          <p:cNvSpPr/>
          <p:nvPr/>
        </p:nvSpPr>
        <p:spPr>
          <a:xfrm rot="420000">
            <a:off x="2038009" y="3322274"/>
            <a:ext cx="816934" cy="575333"/>
          </a:xfrm>
          <a:prstGeom prst="parallelogram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AD7E9A6B-11E7-467C-AD0F-1E89B94310ED}"/>
              </a:ext>
            </a:extLst>
          </p:cNvPr>
          <p:cNvCxnSpPr>
            <a:cxnSpLocks/>
          </p:cNvCxnSpPr>
          <p:nvPr/>
        </p:nvCxnSpPr>
        <p:spPr>
          <a:xfrm flipH="1">
            <a:off x="5442057" y="1535733"/>
            <a:ext cx="1737360" cy="3986784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headEnd type="triangle"/>
          </a:ln>
          <a:effectLst/>
        </p:spPr>
      </p:cxnSp>
      <p:sp>
        <p:nvSpPr>
          <p:cNvPr id="136" name="平行四边形 135">
            <a:extLst>
              <a:ext uri="{FF2B5EF4-FFF2-40B4-BE49-F238E27FC236}">
                <a16:creationId xmlns:a16="http://schemas.microsoft.com/office/drawing/2014/main" id="{64301221-EE51-4BA2-971A-2AB381B67996}"/>
              </a:ext>
            </a:extLst>
          </p:cNvPr>
          <p:cNvSpPr/>
          <p:nvPr/>
        </p:nvSpPr>
        <p:spPr>
          <a:xfrm rot="420000">
            <a:off x="5695609" y="3793260"/>
            <a:ext cx="816934" cy="575333"/>
          </a:xfrm>
          <a:prstGeom prst="parallelogram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4820654C-7CA6-476A-B60F-118AFAACF4A6}"/>
              </a:ext>
            </a:extLst>
          </p:cNvPr>
          <p:cNvCxnSpPr>
            <a:cxnSpLocks/>
          </p:cNvCxnSpPr>
          <p:nvPr/>
        </p:nvCxnSpPr>
        <p:spPr>
          <a:xfrm>
            <a:off x="1778163" y="5065317"/>
            <a:ext cx="0" cy="91440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E6F22EE8-98C5-4D80-B1C2-9B4E1FEE807F}"/>
              </a:ext>
            </a:extLst>
          </p:cNvPr>
          <p:cNvCxnSpPr>
            <a:cxnSpLocks/>
          </p:cNvCxnSpPr>
          <p:nvPr/>
        </p:nvCxnSpPr>
        <p:spPr>
          <a:xfrm>
            <a:off x="1778163" y="5065317"/>
            <a:ext cx="731520" cy="9144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ED0014BA-B9CC-4CCF-8EC1-AB357FE16C6B}"/>
              </a:ext>
            </a:extLst>
          </p:cNvPr>
          <p:cNvCxnSpPr/>
          <p:nvPr/>
        </p:nvCxnSpPr>
        <p:spPr>
          <a:xfrm>
            <a:off x="1778163" y="5065317"/>
            <a:ext cx="3657600" cy="45720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CC920FD5-222B-4EC9-8E96-40ABC705B8F8}"/>
              </a:ext>
            </a:extLst>
          </p:cNvPr>
          <p:cNvSpPr/>
          <p:nvPr/>
        </p:nvSpPr>
        <p:spPr>
          <a:xfrm>
            <a:off x="1732445" y="5019597"/>
            <a:ext cx="91440" cy="91440"/>
          </a:xfrm>
          <a:prstGeom prst="ellipse">
            <a:avLst/>
          </a:prstGeom>
          <a:solidFill>
            <a:sysClr val="windowText" lastClr="000000">
              <a:lumMod val="65000"/>
              <a:lumOff val="35000"/>
            </a:sysClr>
          </a:solidFill>
          <a:ln w="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E58EAF1F-F8F4-4952-9DDA-BEAEC40D69CA}"/>
              </a:ext>
            </a:extLst>
          </p:cNvPr>
          <p:cNvSpPr/>
          <p:nvPr/>
        </p:nvSpPr>
        <p:spPr>
          <a:xfrm>
            <a:off x="5390044" y="5476797"/>
            <a:ext cx="91440" cy="91440"/>
          </a:xfrm>
          <a:prstGeom prst="ellipse">
            <a:avLst/>
          </a:prstGeom>
          <a:solidFill>
            <a:sysClr val="windowText" lastClr="000000">
              <a:lumMod val="65000"/>
              <a:lumOff val="35000"/>
            </a:sysClr>
          </a:solidFill>
          <a:ln w="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1739AD27-8785-49A4-A282-2F6D2F751312}"/>
              </a:ext>
            </a:extLst>
          </p:cNvPr>
          <p:cNvGrpSpPr/>
          <p:nvPr/>
        </p:nvGrpSpPr>
        <p:grpSpPr>
          <a:xfrm>
            <a:off x="1301437" y="3190797"/>
            <a:ext cx="5498087" cy="1965960"/>
            <a:chOff x="1593838" y="3429000"/>
            <a:chExt cx="5498087" cy="1965960"/>
          </a:xfrm>
        </p:grpSpPr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51FC3557-24E8-4D1A-909B-25ED360C5AB1}"/>
                </a:ext>
              </a:extLst>
            </p:cNvPr>
            <p:cNvGrpSpPr/>
            <p:nvPr/>
          </p:nvGrpSpPr>
          <p:grpSpPr>
            <a:xfrm>
              <a:off x="1593838" y="3429625"/>
              <a:ext cx="5498087" cy="1965335"/>
              <a:chOff x="1414376" y="3448316"/>
              <a:chExt cx="5498087" cy="1965335"/>
            </a:xfrm>
          </p:grpSpPr>
          <p:grpSp>
            <p:nvGrpSpPr>
              <p:cNvPr id="148" name="组合 147">
                <a:extLst>
                  <a:ext uri="{FF2B5EF4-FFF2-40B4-BE49-F238E27FC236}">
                    <a16:creationId xmlns:a16="http://schemas.microsoft.com/office/drawing/2014/main" id="{61C58C7D-A172-4063-994B-4CC83E475103}"/>
                  </a:ext>
                </a:extLst>
              </p:cNvPr>
              <p:cNvGrpSpPr/>
              <p:nvPr/>
            </p:nvGrpSpPr>
            <p:grpSpPr>
              <a:xfrm>
                <a:off x="3246865" y="3676542"/>
                <a:ext cx="1832680" cy="1508760"/>
                <a:chOff x="3035808" y="1801368"/>
                <a:chExt cx="1832680" cy="1508760"/>
              </a:xfrm>
            </p:grpSpPr>
            <p:cxnSp>
              <p:nvCxnSpPr>
                <p:cNvPr id="159" name="直接连接符 158">
                  <a:extLst>
                    <a:ext uri="{FF2B5EF4-FFF2-40B4-BE49-F238E27FC236}">
                      <a16:creationId xmlns:a16="http://schemas.microsoft.com/office/drawing/2014/main" id="{5DAD1DA0-5785-4C96-BE02-F1B03252E5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5808" y="1801368"/>
                  <a:ext cx="0" cy="128016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</p:cxnSp>
            <p:cxnSp>
              <p:nvCxnSpPr>
                <p:cNvPr id="160" name="直接连接符 159">
                  <a:extLst>
                    <a:ext uri="{FF2B5EF4-FFF2-40B4-BE49-F238E27FC236}">
                      <a16:creationId xmlns:a16="http://schemas.microsoft.com/office/drawing/2014/main" id="{2732C2B5-157C-417E-B623-ADE04F4C2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68488" y="2029968"/>
                  <a:ext cx="0" cy="128016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</p:cxnSp>
          </p:grpSp>
          <p:grpSp>
            <p:nvGrpSpPr>
              <p:cNvPr id="149" name="组合 148">
                <a:extLst>
                  <a:ext uri="{FF2B5EF4-FFF2-40B4-BE49-F238E27FC236}">
                    <a16:creationId xmlns:a16="http://schemas.microsoft.com/office/drawing/2014/main" id="{66F19C4F-B710-4345-AAF1-09F4E2F723CE}"/>
                  </a:ext>
                </a:extLst>
              </p:cNvPr>
              <p:cNvGrpSpPr/>
              <p:nvPr/>
            </p:nvGrpSpPr>
            <p:grpSpPr>
              <a:xfrm>
                <a:off x="1414376" y="3448316"/>
                <a:ext cx="1832680" cy="1509407"/>
                <a:chOff x="3035808" y="1801368"/>
                <a:chExt cx="1832680" cy="1509407"/>
              </a:xfrm>
            </p:grpSpPr>
            <p:cxnSp>
              <p:nvCxnSpPr>
                <p:cNvPr id="155" name="直接连接符 154">
                  <a:extLst>
                    <a:ext uri="{FF2B5EF4-FFF2-40B4-BE49-F238E27FC236}">
                      <a16:creationId xmlns:a16="http://schemas.microsoft.com/office/drawing/2014/main" id="{8AE64866-AE40-47D2-AFB5-1A2FE4D16ABF}"/>
                    </a:ext>
                  </a:extLst>
                </p:cNvPr>
                <p:cNvCxnSpPr/>
                <p:nvPr/>
              </p:nvCxnSpPr>
              <p:spPr>
                <a:xfrm>
                  <a:off x="3039688" y="3082175"/>
                  <a:ext cx="1828800" cy="2286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56" name="直接连接符 155">
                  <a:extLst>
                    <a:ext uri="{FF2B5EF4-FFF2-40B4-BE49-F238E27FC236}">
                      <a16:creationId xmlns:a16="http://schemas.microsoft.com/office/drawing/2014/main" id="{4DC17498-A2DF-4070-ADB0-962520FA1E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5808" y="1801368"/>
                  <a:ext cx="0" cy="128016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57" name="直接连接符 156">
                  <a:extLst>
                    <a:ext uri="{FF2B5EF4-FFF2-40B4-BE49-F238E27FC236}">
                      <a16:creationId xmlns:a16="http://schemas.microsoft.com/office/drawing/2014/main" id="{AA4DBADA-EADD-481D-9F22-6A7F5B2785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68488" y="2029968"/>
                  <a:ext cx="0" cy="128016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58" name="直接连接符 157">
                  <a:extLst>
                    <a:ext uri="{FF2B5EF4-FFF2-40B4-BE49-F238E27FC236}">
                      <a16:creationId xmlns:a16="http://schemas.microsoft.com/office/drawing/2014/main" id="{0937D2E6-293B-4141-8967-80B9A7676049}"/>
                    </a:ext>
                  </a:extLst>
                </p:cNvPr>
                <p:cNvCxnSpPr/>
                <p:nvPr/>
              </p:nvCxnSpPr>
              <p:spPr>
                <a:xfrm>
                  <a:off x="3035808" y="1801368"/>
                  <a:ext cx="1828800" cy="2286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150" name="组合 149">
                <a:extLst>
                  <a:ext uri="{FF2B5EF4-FFF2-40B4-BE49-F238E27FC236}">
                    <a16:creationId xmlns:a16="http://schemas.microsoft.com/office/drawing/2014/main" id="{FED302BD-53B7-4AD4-8CE5-66BC5224B174}"/>
                  </a:ext>
                </a:extLst>
              </p:cNvPr>
              <p:cNvGrpSpPr/>
              <p:nvPr/>
            </p:nvGrpSpPr>
            <p:grpSpPr>
              <a:xfrm>
                <a:off x="5079783" y="3904244"/>
                <a:ext cx="1832680" cy="1509407"/>
                <a:chOff x="3035808" y="1801368"/>
                <a:chExt cx="1832680" cy="1509407"/>
              </a:xfrm>
            </p:grpSpPr>
            <p:cxnSp>
              <p:nvCxnSpPr>
                <p:cNvPr id="151" name="直接连接符 150">
                  <a:extLst>
                    <a:ext uri="{FF2B5EF4-FFF2-40B4-BE49-F238E27FC236}">
                      <a16:creationId xmlns:a16="http://schemas.microsoft.com/office/drawing/2014/main" id="{1B18BC38-5A01-40B6-9BD8-AF288FEC80C0}"/>
                    </a:ext>
                  </a:extLst>
                </p:cNvPr>
                <p:cNvCxnSpPr/>
                <p:nvPr/>
              </p:nvCxnSpPr>
              <p:spPr>
                <a:xfrm>
                  <a:off x="3039688" y="3082175"/>
                  <a:ext cx="1828800" cy="2286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52" name="直接连接符 151">
                  <a:extLst>
                    <a:ext uri="{FF2B5EF4-FFF2-40B4-BE49-F238E27FC236}">
                      <a16:creationId xmlns:a16="http://schemas.microsoft.com/office/drawing/2014/main" id="{F3A4A08B-FE48-4386-923E-6A1A50FD61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5808" y="1801368"/>
                  <a:ext cx="0" cy="128016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53" name="直接连接符 152">
                  <a:extLst>
                    <a:ext uri="{FF2B5EF4-FFF2-40B4-BE49-F238E27FC236}">
                      <a16:creationId xmlns:a16="http://schemas.microsoft.com/office/drawing/2014/main" id="{32CEC5E1-6203-472A-B86B-DD285FBB23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68488" y="2029968"/>
                  <a:ext cx="0" cy="128016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54" name="直接连接符 153">
                  <a:extLst>
                    <a:ext uri="{FF2B5EF4-FFF2-40B4-BE49-F238E27FC236}">
                      <a16:creationId xmlns:a16="http://schemas.microsoft.com/office/drawing/2014/main" id="{5986ECEC-D00B-4DF5-9519-C2E7B4AB81F8}"/>
                    </a:ext>
                  </a:extLst>
                </p:cNvPr>
                <p:cNvCxnSpPr/>
                <p:nvPr/>
              </p:nvCxnSpPr>
              <p:spPr>
                <a:xfrm>
                  <a:off x="3035808" y="1806700"/>
                  <a:ext cx="1828800" cy="2286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</p:grp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77CCFF3A-F226-45AF-83BC-0A7BA771660A}"/>
                </a:ext>
              </a:extLst>
            </p:cNvPr>
            <p:cNvCxnSpPr>
              <a:cxnSpLocks/>
            </p:cNvCxnSpPr>
            <p:nvPr/>
          </p:nvCxnSpPr>
          <p:spPr>
            <a:xfrm>
              <a:off x="1594097" y="3429000"/>
              <a:ext cx="585216" cy="73152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CB9925EA-CBA3-45D7-ABC5-107DC49EA821}"/>
                </a:ext>
              </a:extLst>
            </p:cNvPr>
            <p:cNvCxnSpPr>
              <a:cxnSpLocks/>
            </p:cNvCxnSpPr>
            <p:nvPr/>
          </p:nvCxnSpPr>
          <p:spPr>
            <a:xfrm>
              <a:off x="5257800" y="3895344"/>
              <a:ext cx="585216" cy="73152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3817237D-8F5D-48CD-BB2D-295C77557B70}"/>
                </a:ext>
              </a:extLst>
            </p:cNvPr>
            <p:cNvCxnSpPr>
              <a:cxnSpLocks/>
            </p:cNvCxnSpPr>
            <p:nvPr/>
          </p:nvCxnSpPr>
          <p:spPr>
            <a:xfrm>
              <a:off x="1600200" y="3429000"/>
              <a:ext cx="0" cy="423785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E459EB03-7C87-4E1E-9B7F-8F1DF811FC70}"/>
                </a:ext>
              </a:extLst>
            </p:cNvPr>
            <p:cNvCxnSpPr>
              <a:cxnSpLocks/>
            </p:cNvCxnSpPr>
            <p:nvPr/>
          </p:nvCxnSpPr>
          <p:spPr>
            <a:xfrm>
              <a:off x="5257800" y="3895344"/>
              <a:ext cx="0" cy="423785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arrow"/>
            </a:ln>
            <a:effectLst/>
          </p:spPr>
        </p:cxnSp>
      </p:grpSp>
      <p:sp>
        <p:nvSpPr>
          <p:cNvPr id="161" name="椭圆 160">
            <a:extLst>
              <a:ext uri="{FF2B5EF4-FFF2-40B4-BE49-F238E27FC236}">
                <a16:creationId xmlns:a16="http://schemas.microsoft.com/office/drawing/2014/main" id="{ADC613C7-091B-47AB-BD90-65B18526648A}"/>
              </a:ext>
            </a:extLst>
          </p:cNvPr>
          <p:cNvSpPr/>
          <p:nvPr/>
        </p:nvSpPr>
        <p:spPr>
          <a:xfrm>
            <a:off x="2279694" y="3835068"/>
            <a:ext cx="45720" cy="45720"/>
          </a:xfrm>
          <a:prstGeom prst="ellipse">
            <a:avLst/>
          </a:prstGeom>
          <a:solidFill>
            <a:sysClr val="windowText" lastClr="000000"/>
          </a:solidFill>
          <a:ln w="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B37EF4C0-E09D-4C36-8320-DF374462E17B}"/>
              </a:ext>
            </a:extLst>
          </p:cNvPr>
          <p:cNvSpPr/>
          <p:nvPr/>
        </p:nvSpPr>
        <p:spPr>
          <a:xfrm>
            <a:off x="5936100" y="4306365"/>
            <a:ext cx="45720" cy="45720"/>
          </a:xfrm>
          <a:prstGeom prst="ellipse">
            <a:avLst/>
          </a:prstGeom>
          <a:solidFill>
            <a:sysClr val="windowText" lastClr="000000"/>
          </a:solidFill>
          <a:ln w="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3" name="笑脸 162">
            <a:extLst>
              <a:ext uri="{FF2B5EF4-FFF2-40B4-BE49-F238E27FC236}">
                <a16:creationId xmlns:a16="http://schemas.microsoft.com/office/drawing/2014/main" id="{A6D76305-8932-44E4-BE51-0520687A1272}"/>
              </a:ext>
            </a:extLst>
          </p:cNvPr>
          <p:cNvSpPr/>
          <p:nvPr/>
        </p:nvSpPr>
        <p:spPr>
          <a:xfrm>
            <a:off x="2839157" y="3686736"/>
            <a:ext cx="91440" cy="91440"/>
          </a:xfrm>
          <a:prstGeom prst="smileyFace">
            <a:avLst/>
          </a:prstGeom>
          <a:solidFill>
            <a:srgbClr val="E7E6E6">
              <a:lumMod val="90000"/>
            </a:srgbClr>
          </a:solidFill>
          <a:ln w="95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  <a:scene3d>
            <a:camera prst="orthographicFront">
              <a:rot lat="1500000" lon="1500000" rev="0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4" name="笑脸 163">
            <a:extLst>
              <a:ext uri="{FF2B5EF4-FFF2-40B4-BE49-F238E27FC236}">
                <a16:creationId xmlns:a16="http://schemas.microsoft.com/office/drawing/2014/main" id="{1FBFACCE-3E86-4041-97FF-1A192CD231CD}"/>
              </a:ext>
            </a:extLst>
          </p:cNvPr>
          <p:cNvSpPr/>
          <p:nvPr/>
        </p:nvSpPr>
        <p:spPr>
          <a:xfrm>
            <a:off x="5120990" y="4020659"/>
            <a:ext cx="91440" cy="91440"/>
          </a:xfrm>
          <a:prstGeom prst="smileyFace">
            <a:avLst/>
          </a:prstGeom>
          <a:solidFill>
            <a:srgbClr val="E7E6E6">
              <a:lumMod val="90000"/>
            </a:srgbClr>
          </a:solidFill>
          <a:ln w="95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5" name="笑脸 164">
            <a:extLst>
              <a:ext uri="{FF2B5EF4-FFF2-40B4-BE49-F238E27FC236}">
                <a16:creationId xmlns:a16="http://schemas.microsoft.com/office/drawing/2014/main" id="{F035B43A-D161-45BB-8FA6-C0A264267A43}"/>
              </a:ext>
            </a:extLst>
          </p:cNvPr>
          <p:cNvSpPr/>
          <p:nvPr/>
        </p:nvSpPr>
        <p:spPr>
          <a:xfrm>
            <a:off x="4563701" y="1526589"/>
            <a:ext cx="146304" cy="146304"/>
          </a:xfrm>
          <a:prstGeom prst="smileyFace">
            <a:avLst/>
          </a:prstGeom>
          <a:solidFill>
            <a:srgbClr val="E7E6E6">
              <a:lumMod val="90000"/>
            </a:srgbClr>
          </a:solidFill>
          <a:ln w="95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  <a:scene3d>
            <a:camera prst="orthographicFront">
              <a:rot lat="1800000" lon="1800000" rev="0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66" name="Object 5">
            <a:extLst>
              <a:ext uri="{FF2B5EF4-FFF2-40B4-BE49-F238E27FC236}">
                <a16:creationId xmlns:a16="http://schemas.microsoft.com/office/drawing/2014/main" id="{A94965EE-74AA-467C-8999-05465AFE1C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4079" y="1116444"/>
          <a:ext cx="37623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65" name="Equation" r:id="rId3" imgW="203040" imgH="228600" progId="Equation.DSMT4">
                  <p:embed/>
                </p:oleObj>
              </mc:Choice>
              <mc:Fallback>
                <p:oleObj name="Equation" r:id="rId3" imgW="203040" imgH="228600" progId="Equation.DSMT4">
                  <p:embed/>
                  <p:pic>
                    <p:nvPicPr>
                      <p:cNvPr id="108" name="Object 5">
                        <a:extLst>
                          <a:ext uri="{FF2B5EF4-FFF2-40B4-BE49-F238E27FC236}">
                            <a16:creationId xmlns:a16="http://schemas.microsoft.com/office/drawing/2014/main" id="{7CF0AA71-BD97-403A-A68D-CD49967721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079" y="1116444"/>
                        <a:ext cx="376238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" name="Object 5">
            <a:extLst>
              <a:ext uri="{FF2B5EF4-FFF2-40B4-BE49-F238E27FC236}">
                <a16:creationId xmlns:a16="http://schemas.microsoft.com/office/drawing/2014/main" id="{7AB595EF-A0DD-4E84-A693-42DF837422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8866" y="4879088"/>
          <a:ext cx="3286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66" name="Equation" r:id="rId5" imgW="177480" imgH="228600" progId="Equation.DSMT4">
                  <p:embed/>
                </p:oleObj>
              </mc:Choice>
              <mc:Fallback>
                <p:oleObj name="Equation" r:id="rId5" imgW="177480" imgH="228600" progId="Equation.DSMT4">
                  <p:embed/>
                  <p:pic>
                    <p:nvPicPr>
                      <p:cNvPr id="109" name="Object 5">
                        <a:extLst>
                          <a:ext uri="{FF2B5EF4-FFF2-40B4-BE49-F238E27FC236}">
                            <a16:creationId xmlns:a16="http://schemas.microsoft.com/office/drawing/2014/main" id="{127DD93B-E7CC-491C-8846-5CC7EBF53A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866" y="4879088"/>
                        <a:ext cx="32861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" name="Object 5">
            <a:extLst>
              <a:ext uri="{FF2B5EF4-FFF2-40B4-BE49-F238E27FC236}">
                <a16:creationId xmlns:a16="http://schemas.microsoft.com/office/drawing/2014/main" id="{268AF9AE-EDF1-4605-A832-BDF7ADB92D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6915" y="5414740"/>
          <a:ext cx="3524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67" name="Equation" r:id="rId7" imgW="190440" imgH="228600" progId="Equation.DSMT4">
                  <p:embed/>
                </p:oleObj>
              </mc:Choice>
              <mc:Fallback>
                <p:oleObj name="Equation" r:id="rId7" imgW="190440" imgH="228600" progId="Equation.DSMT4">
                  <p:embed/>
                  <p:pic>
                    <p:nvPicPr>
                      <p:cNvPr id="110" name="Object 5">
                        <a:extLst>
                          <a:ext uri="{FF2B5EF4-FFF2-40B4-BE49-F238E27FC236}">
                            <a16:creationId xmlns:a16="http://schemas.microsoft.com/office/drawing/2014/main" id="{03F2C06C-64C7-4E00-BAC5-75DEF07C53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6915" y="5414740"/>
                        <a:ext cx="3524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" name="Object 5">
            <a:extLst>
              <a:ext uri="{FF2B5EF4-FFF2-40B4-BE49-F238E27FC236}">
                <a16:creationId xmlns:a16="http://schemas.microsoft.com/office/drawing/2014/main" id="{25D70356-1F6A-419D-8BF7-567A04F099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11429" y="5266169"/>
          <a:ext cx="2349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68" name="Equation" r:id="rId9" imgW="126720" imgH="177480" progId="Equation.DSMT4">
                  <p:embed/>
                </p:oleObj>
              </mc:Choice>
              <mc:Fallback>
                <p:oleObj name="Equation" r:id="rId9" imgW="126720" imgH="177480" progId="Equation.DSMT4">
                  <p:embed/>
                  <p:pic>
                    <p:nvPicPr>
                      <p:cNvPr id="111" name="Object 5">
                        <a:extLst>
                          <a:ext uri="{FF2B5EF4-FFF2-40B4-BE49-F238E27FC236}">
                            <a16:creationId xmlns:a16="http://schemas.microsoft.com/office/drawing/2014/main" id="{CABB4C2F-F6F8-4C3E-895C-8F20ED3682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429" y="5266169"/>
                        <a:ext cx="23495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" name="文本框 169">
            <a:extLst>
              <a:ext uri="{FF2B5EF4-FFF2-40B4-BE49-F238E27FC236}">
                <a16:creationId xmlns:a16="http://schemas.microsoft.com/office/drawing/2014/main" id="{2708225C-4E8E-487E-A0FE-F0D053949039}"/>
              </a:ext>
            </a:extLst>
          </p:cNvPr>
          <p:cNvSpPr txBox="1"/>
          <p:nvPr/>
        </p:nvSpPr>
        <p:spPr>
          <a:xfrm rot="429208">
            <a:off x="1242089" y="4161838"/>
            <a:ext cx="836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i="1" dirty="0">
                <a:solidFill>
                  <a:prstClr val="white">
                    <a:lumMod val="65000"/>
                  </a:prstClr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z=</a:t>
            </a:r>
            <a:r>
              <a:rPr lang="en-US" altLang="zh-CN" sz="1800" i="1" dirty="0" err="1">
                <a:solidFill>
                  <a:prstClr val="white">
                    <a:lumMod val="65000"/>
                  </a:prstClr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800" i="1" baseline="-25000" dirty="0" err="1">
                <a:solidFill>
                  <a:prstClr val="white">
                    <a:lumMod val="65000"/>
                  </a:prstClr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rect</a:t>
            </a:r>
            <a:r>
              <a:rPr lang="el-GR" altLang="zh-CN" sz="1800" i="1" dirty="0">
                <a:solidFill>
                  <a:prstClr val="white">
                    <a:lumMod val="65000"/>
                  </a:prstClr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δ</a:t>
            </a:r>
            <a:endParaRPr lang="zh-CN" altLang="en-US" sz="1800" i="1" dirty="0">
              <a:solidFill>
                <a:prstClr val="white">
                  <a:lumMod val="65000"/>
                </a:prstClr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AC05640C-CDED-4AEB-B498-4CBFF9C98CA7}"/>
              </a:ext>
            </a:extLst>
          </p:cNvPr>
          <p:cNvSpPr txBox="1"/>
          <p:nvPr/>
        </p:nvSpPr>
        <p:spPr>
          <a:xfrm rot="429208">
            <a:off x="6029768" y="4756627"/>
            <a:ext cx="836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i="1" dirty="0">
                <a:solidFill>
                  <a:prstClr val="white">
                    <a:lumMod val="65000"/>
                  </a:prstClr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z=</a:t>
            </a:r>
            <a:r>
              <a:rPr lang="en-US" altLang="zh-CN" sz="1800" i="1" dirty="0" err="1">
                <a:solidFill>
                  <a:prstClr val="white">
                    <a:lumMod val="65000"/>
                  </a:prstClr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800" i="1" baseline="-25000" dirty="0" err="1">
                <a:solidFill>
                  <a:prstClr val="white">
                    <a:lumMod val="65000"/>
                  </a:prstClr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rect</a:t>
            </a:r>
            <a:r>
              <a:rPr lang="el-GR" altLang="zh-CN" sz="1800" i="1" dirty="0">
                <a:solidFill>
                  <a:prstClr val="white">
                    <a:lumMod val="65000"/>
                  </a:prstClr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δ</a:t>
            </a:r>
            <a:endParaRPr lang="zh-CN" altLang="en-US" sz="1800" i="1" dirty="0">
              <a:solidFill>
                <a:prstClr val="white">
                  <a:lumMod val="65000"/>
                </a:prstClr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7AA9038E-07ED-4C08-B1FD-65C2C8C3ED9D}"/>
              </a:ext>
            </a:extLst>
          </p:cNvPr>
          <p:cNvSpPr txBox="1"/>
          <p:nvPr/>
        </p:nvSpPr>
        <p:spPr>
          <a:xfrm rot="419468">
            <a:off x="1517298" y="28496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i="1" dirty="0">
                <a:solidFill>
                  <a:prstClr val="black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1800" i="1" baseline="-25000" dirty="0">
                <a:solidFill>
                  <a:prstClr val="black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l</a:t>
            </a:r>
            <a:endParaRPr lang="zh-CN" altLang="en-US" sz="1800" i="1" baseline="-25000" dirty="0">
              <a:solidFill>
                <a:prstClr val="black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A70AED30-808B-4C00-80C7-A7E81EBCA2CB}"/>
              </a:ext>
            </a:extLst>
          </p:cNvPr>
          <p:cNvSpPr txBox="1"/>
          <p:nvPr/>
        </p:nvSpPr>
        <p:spPr>
          <a:xfrm>
            <a:off x="1010901" y="311300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i="1" dirty="0" err="1">
                <a:solidFill>
                  <a:prstClr val="black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800" i="1" baseline="-25000" dirty="0" err="1">
                <a:solidFill>
                  <a:prstClr val="black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l</a:t>
            </a:r>
            <a:endParaRPr lang="zh-CN" altLang="en-US" sz="1800" i="1" baseline="-25000" dirty="0">
              <a:solidFill>
                <a:prstClr val="black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4" name="Object 5">
            <a:extLst>
              <a:ext uri="{FF2B5EF4-FFF2-40B4-BE49-F238E27FC236}">
                <a16:creationId xmlns:a16="http://schemas.microsoft.com/office/drawing/2014/main" id="{02823039-70FB-4C83-A31F-AA38DAE962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4928" y="5214728"/>
          <a:ext cx="233363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69" name="Equation" r:id="rId11" imgW="126720" imgH="139680" progId="Equation.DSMT4">
                  <p:embed/>
                </p:oleObj>
              </mc:Choice>
              <mc:Fallback>
                <p:oleObj name="Equation" r:id="rId11" imgW="126720" imgH="139680" progId="Equation.DSMT4">
                  <p:embed/>
                  <p:pic>
                    <p:nvPicPr>
                      <p:cNvPr id="116" name="Object 5">
                        <a:extLst>
                          <a:ext uri="{FF2B5EF4-FFF2-40B4-BE49-F238E27FC236}">
                            <a16:creationId xmlns:a16="http://schemas.microsoft.com/office/drawing/2014/main" id="{0AA89D31-45A2-4360-B88F-8C2F26F51D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4928" y="5214728"/>
                        <a:ext cx="233363" cy="26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" name="Object 5">
            <a:extLst>
              <a:ext uri="{FF2B5EF4-FFF2-40B4-BE49-F238E27FC236}">
                <a16:creationId xmlns:a16="http://schemas.microsoft.com/office/drawing/2014/main" id="{A3BAE915-3D1F-421D-850D-EF0B3AB0ED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5865" y="5739372"/>
          <a:ext cx="257175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70" name="Equation" r:id="rId13" imgW="139680" imgH="164880" progId="Equation.DSMT4">
                  <p:embed/>
                </p:oleObj>
              </mc:Choice>
              <mc:Fallback>
                <p:oleObj name="Equation" r:id="rId13" imgW="139680" imgH="164880" progId="Equation.DSMT4">
                  <p:embed/>
                  <p:pic>
                    <p:nvPicPr>
                      <p:cNvPr id="117" name="Object 5">
                        <a:extLst>
                          <a:ext uri="{FF2B5EF4-FFF2-40B4-BE49-F238E27FC236}">
                            <a16:creationId xmlns:a16="http://schemas.microsoft.com/office/drawing/2014/main" id="{80F241EB-60A7-4CE6-BBA8-08708438B3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865" y="5739372"/>
                        <a:ext cx="257175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" name="Object 5">
            <a:extLst>
              <a:ext uri="{FF2B5EF4-FFF2-40B4-BE49-F238E27FC236}">
                <a16:creationId xmlns:a16="http://schemas.microsoft.com/office/drawing/2014/main" id="{1E657D9C-6AB6-4E61-B795-6B27D053C3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7576" y="1000726"/>
          <a:ext cx="23495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71" name="Equation" r:id="rId15" imgW="126720" imgH="126720" progId="Equation.DSMT4">
                  <p:embed/>
                </p:oleObj>
              </mc:Choice>
              <mc:Fallback>
                <p:oleObj name="Equation" r:id="rId15" imgW="126720" imgH="126720" progId="Equation.DSMT4">
                  <p:embed/>
                  <p:pic>
                    <p:nvPicPr>
                      <p:cNvPr id="118" name="Object 5">
                        <a:extLst>
                          <a:ext uri="{FF2B5EF4-FFF2-40B4-BE49-F238E27FC236}">
                            <a16:creationId xmlns:a16="http://schemas.microsoft.com/office/drawing/2014/main" id="{A3BA1840-6236-4A80-939A-682C6C9A2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7576" y="1000726"/>
                        <a:ext cx="234950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" name="文本框 176">
            <a:extLst>
              <a:ext uri="{FF2B5EF4-FFF2-40B4-BE49-F238E27FC236}">
                <a16:creationId xmlns:a16="http://schemas.microsoft.com/office/drawing/2014/main" id="{11AD4F64-0E40-4C69-9748-AE7921C49081}"/>
              </a:ext>
            </a:extLst>
          </p:cNvPr>
          <p:cNvSpPr txBox="1"/>
          <p:nvPr/>
        </p:nvSpPr>
        <p:spPr>
          <a:xfrm rot="17683705">
            <a:off x="6475847" y="18452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光轴</a:t>
            </a: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0EABE674-73B9-4FE9-AA78-D335C9E52083}"/>
              </a:ext>
            </a:extLst>
          </p:cNvPr>
          <p:cNvSpPr txBox="1"/>
          <p:nvPr/>
        </p:nvSpPr>
        <p:spPr>
          <a:xfrm rot="17683705">
            <a:off x="2707046" y="15734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光轴</a:t>
            </a:r>
          </a:p>
        </p:txBody>
      </p: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B66343F4-219C-4E0B-A517-7758895BE817}"/>
              </a:ext>
            </a:extLst>
          </p:cNvPr>
          <p:cNvCxnSpPr>
            <a:cxnSpLocks/>
          </p:cNvCxnSpPr>
          <p:nvPr/>
        </p:nvCxnSpPr>
        <p:spPr>
          <a:xfrm>
            <a:off x="2921844" y="3739839"/>
            <a:ext cx="2215622" cy="318302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sp>
        <p:nvSpPr>
          <p:cNvPr id="180" name="文本框 179">
            <a:extLst>
              <a:ext uri="{FF2B5EF4-FFF2-40B4-BE49-F238E27FC236}">
                <a16:creationId xmlns:a16="http://schemas.microsoft.com/office/drawing/2014/main" id="{83D7EDD8-109E-4DDB-AD97-F0CEADE63D41}"/>
              </a:ext>
            </a:extLst>
          </p:cNvPr>
          <p:cNvSpPr txBox="1"/>
          <p:nvPr/>
        </p:nvSpPr>
        <p:spPr>
          <a:xfrm>
            <a:off x="492455" y="5289673"/>
            <a:ext cx="950004" cy="369332"/>
          </a:xfrm>
          <a:prstGeom prst="rect">
            <a:avLst/>
          </a:prstGeom>
          <a:solidFill>
            <a:sysClr val="window" lastClr="FFFFFF">
              <a:lumMod val="50000"/>
            </a:sysClr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rPr>
              <a:t>Cam</a:t>
            </a:r>
            <a:r>
              <a:rPr kumimoji="0" lang="en-US" altLang="zh-CN" sz="1800" b="0" i="1" u="none" strike="noStrike" kern="0" cap="none" spc="0" normalizeH="0" baseline="-25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rPr>
              <a:t>rect</a:t>
            </a:r>
            <a:r>
              <a:rPr kumimoji="0" lang="en-US" altLang="zh-CN" sz="1800" b="0" i="1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rPr>
              <a:t>-l</a:t>
            </a:r>
            <a:endParaRPr kumimoji="0" lang="zh-CN" altLang="en-US" sz="1800" b="0" i="1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B8C2D400-4219-43B1-A9E9-CC6171CD891E}"/>
              </a:ext>
            </a:extLst>
          </p:cNvPr>
          <p:cNvSpPr txBox="1"/>
          <p:nvPr/>
        </p:nvSpPr>
        <p:spPr>
          <a:xfrm>
            <a:off x="5992527" y="5410098"/>
            <a:ext cx="966034" cy="369332"/>
          </a:xfrm>
          <a:prstGeom prst="rect">
            <a:avLst/>
          </a:prstGeom>
          <a:solidFill>
            <a:sysClr val="window" lastClr="FFFFFF">
              <a:lumMod val="50000"/>
            </a:sys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Cam</a:t>
            </a:r>
            <a:r>
              <a:rPr kumimoji="0" lang="en-US" altLang="zh-CN" sz="1800" b="0" i="1" u="none" strike="noStrike" kern="0" cap="none" spc="0" normalizeH="0" baseline="-25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rect</a:t>
            </a:r>
            <a:r>
              <a:rPr kumimoji="0" lang="en-US" altLang="zh-CN" sz="1800" b="0" i="1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-r</a:t>
            </a:r>
            <a:endParaRPr kumimoji="0" lang="zh-CN" altLang="en-US" sz="1800" b="0" i="1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8485945B-D4A7-4C0A-A7A6-16E29D1D23F4}"/>
              </a:ext>
            </a:extLst>
          </p:cNvPr>
          <p:cNvSpPr txBox="1"/>
          <p:nvPr/>
        </p:nvSpPr>
        <p:spPr>
          <a:xfrm>
            <a:off x="1511494" y="3499406"/>
            <a:ext cx="1369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i="1" dirty="0" err="1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1800" i="1" baseline="-25000" dirty="0" err="1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rect</a:t>
            </a:r>
            <a:r>
              <a:rPr lang="en-US" altLang="zh-CN" sz="1800" i="1" baseline="-250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-x</a:t>
            </a:r>
            <a:r>
              <a:rPr lang="en-US" altLang="zh-CN" sz="18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i="1" dirty="0" err="1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1800" i="1" baseline="-25000" dirty="0" err="1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rect</a:t>
            </a:r>
            <a:r>
              <a:rPr lang="en-US" altLang="zh-CN" sz="1800" i="1" baseline="-250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-y</a:t>
            </a:r>
            <a:r>
              <a:rPr lang="en-US" altLang="zh-CN" sz="18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1800" dirty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F39A900F-627F-45F8-938B-0DE8F660194E}"/>
              </a:ext>
            </a:extLst>
          </p:cNvPr>
          <p:cNvSpPr txBox="1"/>
          <p:nvPr/>
        </p:nvSpPr>
        <p:spPr>
          <a:xfrm>
            <a:off x="5384410" y="3958001"/>
            <a:ext cx="1369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i="1" dirty="0" err="1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1800" i="1" baseline="-25000" dirty="0" err="1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rect</a:t>
            </a:r>
            <a:r>
              <a:rPr lang="en-US" altLang="zh-CN" sz="1800" i="1" baseline="-250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-x</a:t>
            </a:r>
            <a:r>
              <a:rPr lang="en-US" altLang="zh-CN" sz="18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i="1" dirty="0" err="1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1800" i="1" baseline="-25000" dirty="0" err="1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rect</a:t>
            </a:r>
            <a:r>
              <a:rPr lang="en-US" altLang="zh-CN" sz="1800" i="1" baseline="-250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-y</a:t>
            </a:r>
            <a:r>
              <a:rPr lang="en-US" altLang="zh-CN" sz="1800" dirty="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1800" dirty="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308302"/>
      </p:ext>
    </p:extLst>
  </p:cSld>
  <p:clrMapOvr>
    <a:masterClrMapping/>
  </p:clrMapOvr>
  <p:transition advTm="12526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4" y="76200"/>
            <a:ext cx="10969895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Rectified binocular system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27" name="Rectangle 3">
            <a:extLst>
              <a:ext uri="{FF2B5EF4-FFF2-40B4-BE49-F238E27FC236}">
                <a16:creationId xmlns:a16="http://schemas.microsoft.com/office/drawing/2014/main" id="{078076A9-1600-4358-8EEB-4D20DD0FC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222" y="914400"/>
            <a:ext cx="10751299" cy="1310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algn="just"/>
            <a:r>
              <a:rPr lang="en-US" altLang="zh-CN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Rectified binocular system is a “virtual” system; it can simplify the depth estimation</a:t>
            </a:r>
          </a:p>
          <a:p>
            <a:pPr lvl="1" algn="just"/>
            <a:r>
              <a:rPr lang="en-US" altLang="zh-CN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By moving 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</a:t>
            </a:r>
            <a:r>
              <a:rPr lang="en-US" altLang="zh-CN" sz="22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</a:t>
            </a:r>
            <a:r>
              <a:rPr lang="en-US" altLang="zh-CN" sz="22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-</a:t>
            </a:r>
            <a:r>
              <a:rPr lang="en-US" altLang="zh-CN" sz="2200" i="1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xyz</a:t>
            </a:r>
            <a:r>
              <a:rPr lang="en-US" altLang="zh-CN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CN" sz="22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zh-CN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zh-CN" sz="22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mm</a:t>
            </a:r>
            <a:r>
              <a:rPr lang="en-US" altLang="zh-CN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along the x-axis, we get the </a:t>
            </a:r>
            <a:r>
              <a:rPr lang="en-US" altLang="zh-CN" sz="2200" b="1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</a:t>
            </a:r>
            <a:r>
              <a:rPr lang="en-US" altLang="zh-CN" sz="22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</a:t>
            </a:r>
            <a:r>
              <a:rPr lang="en-US" altLang="zh-CN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-</a:t>
            </a:r>
            <a:r>
              <a:rPr lang="en-US" altLang="zh-CN" sz="2200" i="1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xyz</a:t>
            </a:r>
            <a:r>
              <a:rPr lang="en-US" altLang="zh-CN" sz="22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coordinate system</a:t>
            </a:r>
          </a:p>
          <a:p>
            <a:pPr lvl="1" algn="just"/>
            <a:r>
              <a:rPr lang="en-US" altLang="zh-CN" sz="2200" i="1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Cam</a:t>
            </a:r>
            <a:r>
              <a:rPr lang="en-US" altLang="zh-CN" sz="22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rect</a:t>
            </a:r>
            <a:r>
              <a:rPr lang="en-US" altLang="zh-CN" sz="22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-l</a:t>
            </a:r>
            <a:r>
              <a:rPr lang="en-US" altLang="zh-CN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and </a:t>
            </a:r>
            <a:r>
              <a:rPr lang="en-US" altLang="zh-CN" sz="2200" i="1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Cam</a:t>
            </a:r>
            <a:r>
              <a:rPr lang="en-US" altLang="zh-CN" sz="22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rect</a:t>
            </a:r>
            <a:r>
              <a:rPr lang="en-US" altLang="zh-CN" sz="22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-r</a:t>
            </a:r>
            <a:r>
              <a:rPr lang="en-US" altLang="zh-CN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have the same </a:t>
            </a:r>
            <a:r>
              <a:rPr lang="en-US" altLang="zh-CN" sz="22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intrinsics</a:t>
            </a:r>
            <a:r>
              <a:rPr lang="en-US" altLang="zh-CN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matrix, 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602A2C3-6305-4C3C-9CA5-371B107606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578452"/>
              </p:ext>
            </p:extLst>
          </p:nvPr>
        </p:nvGraphicFramePr>
        <p:xfrm>
          <a:off x="4111095" y="2275810"/>
          <a:ext cx="2173637" cy="1153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91" name="Equation" r:id="rId3" imgW="1244600" imgH="622300" progId="Equation.DSMT4">
                  <p:embed/>
                </p:oleObj>
              </mc:Choice>
              <mc:Fallback>
                <p:oleObj name="Equation" r:id="rId3" imgW="1244600" imgH="6223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A602A2C3-6305-4C3C-9CA5-371B107606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095" y="2275810"/>
                        <a:ext cx="2173637" cy="11531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1F3ED951-5D50-4C18-8998-61D1053C3387}"/>
              </a:ext>
            </a:extLst>
          </p:cNvPr>
          <p:cNvGrpSpPr/>
          <p:nvPr/>
        </p:nvGrpSpPr>
        <p:grpSpPr>
          <a:xfrm>
            <a:off x="1037281" y="3510140"/>
            <a:ext cx="10862888" cy="1896977"/>
            <a:chOff x="1037281" y="3510140"/>
            <a:chExt cx="10862888" cy="1896977"/>
          </a:xfrm>
        </p:grpSpPr>
        <p:sp>
          <p:nvSpPr>
            <p:cNvPr id="61" name="下箭头 1">
              <a:extLst>
                <a:ext uri="{FF2B5EF4-FFF2-40B4-BE49-F238E27FC236}">
                  <a16:creationId xmlns:a16="http://schemas.microsoft.com/office/drawing/2014/main" id="{E729A286-86DB-4523-BDB6-78B11825157A}"/>
                </a:ext>
              </a:extLst>
            </p:cNvPr>
            <p:cNvSpPr/>
            <p:nvPr/>
          </p:nvSpPr>
          <p:spPr bwMode="auto">
            <a:xfrm>
              <a:off x="5233658" y="3510140"/>
              <a:ext cx="426436" cy="591274"/>
            </a:xfrm>
            <a:prstGeom prst="downArrow">
              <a:avLst/>
            </a:prstGeom>
            <a:solidFill>
              <a:schemeClr val="tx2">
                <a:lumMod val="95000"/>
                <a:lumOff val="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48FEB06F-8ACF-4928-B3E4-FCC5CA6C9AAD}"/>
                </a:ext>
              </a:extLst>
            </p:cNvPr>
            <p:cNvSpPr txBox="1"/>
            <p:nvPr/>
          </p:nvSpPr>
          <p:spPr>
            <a:xfrm>
              <a:off x="1037281" y="4206788"/>
              <a:ext cx="10862888" cy="120032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dirty="0">
                  <a:solidFill>
                    <a:srgbClr val="000000"/>
                  </a:solidFill>
                </a:rPr>
                <a:t>The two images </a:t>
              </a:r>
              <a:r>
                <a:rPr lang="en-US" altLang="zh-CN" b="1" i="1" dirty="0" err="1">
                  <a:solidFill>
                    <a:srgbClr val="000000"/>
                  </a:solidFill>
                </a:rPr>
                <a:t>I</a:t>
              </a:r>
              <a:r>
                <a:rPr lang="en-US" altLang="zh-CN" i="1" baseline="-25000" dirty="0" err="1">
                  <a:solidFill>
                    <a:srgbClr val="000000"/>
                  </a:solidFill>
                </a:rPr>
                <a:t>rect</a:t>
              </a:r>
              <a:r>
                <a:rPr lang="en-US" altLang="zh-CN" i="1" baseline="-25000" dirty="0">
                  <a:solidFill>
                    <a:srgbClr val="000000"/>
                  </a:solidFill>
                </a:rPr>
                <a:t>-l</a:t>
              </a:r>
              <a:r>
                <a:rPr lang="en-US" altLang="zh-CN" dirty="0">
                  <a:solidFill>
                    <a:srgbClr val="000000"/>
                  </a:solidFill>
                </a:rPr>
                <a:t> and </a:t>
              </a:r>
              <a:r>
                <a:rPr lang="en-US" altLang="zh-CN" b="1" i="1" dirty="0" err="1">
                  <a:solidFill>
                    <a:srgbClr val="000000"/>
                  </a:solidFill>
                </a:rPr>
                <a:t>I</a:t>
              </a:r>
              <a:r>
                <a:rPr lang="en-US" altLang="zh-CN" i="1" baseline="-25000" dirty="0" err="1">
                  <a:solidFill>
                    <a:srgbClr val="000000"/>
                  </a:solidFill>
                </a:rPr>
                <a:t>rect</a:t>
              </a:r>
              <a:r>
                <a:rPr lang="en-US" altLang="zh-CN" i="1" baseline="-25000" dirty="0">
                  <a:solidFill>
                    <a:srgbClr val="000000"/>
                  </a:solidFill>
                </a:rPr>
                <a:t>-r</a:t>
              </a:r>
              <a:r>
                <a:rPr lang="en-US" altLang="zh-CN" dirty="0">
                  <a:solidFill>
                    <a:srgbClr val="000000"/>
                  </a:solidFill>
                </a:rPr>
                <a:t> of</a:t>
              </a:r>
              <a:r>
                <a:rPr lang="zh-CN" altLang="en-US" dirty="0">
                  <a:solidFill>
                    <a:srgbClr val="000000"/>
                  </a:solidFill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</a:rPr>
                <a:t>a rectified binocular system are row-aligned. That means, if </a:t>
              </a:r>
              <a:r>
                <a:rPr lang="en-US" altLang="zh-CN" b="1" i="1" dirty="0">
                  <a:solidFill>
                    <a:srgbClr val="000000"/>
                  </a:solidFill>
                </a:rPr>
                <a:t>u</a:t>
              </a:r>
              <a:r>
                <a:rPr lang="en-US" altLang="zh-CN" i="1" baseline="-25000" dirty="0">
                  <a:solidFill>
                    <a:srgbClr val="000000"/>
                  </a:solidFill>
                </a:rPr>
                <a:t>l</a:t>
              </a:r>
              <a:r>
                <a:rPr lang="en-US" altLang="zh-CN" dirty="0">
                  <a:solidFill>
                    <a:srgbClr val="000000"/>
                  </a:solidFill>
                </a:rPr>
                <a:t>(</a:t>
              </a:r>
              <a:r>
                <a:rPr lang="en-US" altLang="zh-CN" i="1" dirty="0">
                  <a:solidFill>
                    <a:srgbClr val="000000"/>
                  </a:solidFill>
                </a:rPr>
                <a:t>u</a:t>
              </a:r>
              <a:r>
                <a:rPr lang="en-US" altLang="zh-CN" i="1" baseline="-25000" dirty="0">
                  <a:solidFill>
                    <a:srgbClr val="000000"/>
                  </a:solidFill>
                </a:rPr>
                <a:t>l</a:t>
              </a:r>
              <a:r>
                <a:rPr lang="en-US" altLang="zh-CN" dirty="0">
                  <a:solidFill>
                    <a:srgbClr val="000000"/>
                  </a:solidFill>
                </a:rPr>
                <a:t>, </a:t>
              </a:r>
              <a:r>
                <a:rPr lang="en-US" altLang="zh-CN" i="1" dirty="0" err="1">
                  <a:solidFill>
                    <a:srgbClr val="000000"/>
                  </a:solidFill>
                </a:rPr>
                <a:t>v</a:t>
              </a:r>
              <a:r>
                <a:rPr lang="en-US" altLang="zh-CN" i="1" baseline="-25000" dirty="0" err="1">
                  <a:solidFill>
                    <a:srgbClr val="000000"/>
                  </a:solidFill>
                </a:rPr>
                <a:t>l</a:t>
              </a:r>
              <a:r>
                <a:rPr lang="en-US" altLang="zh-CN" dirty="0">
                  <a:solidFill>
                    <a:srgbClr val="000000"/>
                  </a:solidFill>
                </a:rPr>
                <a:t>) and </a:t>
              </a:r>
              <a:r>
                <a:rPr lang="en-US" altLang="zh-CN" b="1" i="1" dirty="0" err="1">
                  <a:solidFill>
                    <a:srgbClr val="000000"/>
                  </a:solidFill>
                </a:rPr>
                <a:t>u</a:t>
              </a:r>
              <a:r>
                <a:rPr lang="en-US" altLang="zh-CN" i="1" baseline="-25000" dirty="0" err="1">
                  <a:solidFill>
                    <a:srgbClr val="000000"/>
                  </a:solidFill>
                </a:rPr>
                <a:t>r</a:t>
              </a:r>
              <a:r>
                <a:rPr lang="en-US" altLang="zh-CN" dirty="0">
                  <a:solidFill>
                    <a:srgbClr val="000000"/>
                  </a:solidFill>
                </a:rPr>
                <a:t>(</a:t>
              </a:r>
              <a:r>
                <a:rPr lang="en-US" altLang="zh-CN" i="1" dirty="0" err="1">
                  <a:solidFill>
                    <a:srgbClr val="000000"/>
                  </a:solidFill>
                </a:rPr>
                <a:t>u</a:t>
              </a:r>
              <a:r>
                <a:rPr lang="en-US" altLang="zh-CN" i="1" baseline="-25000" dirty="0" err="1">
                  <a:solidFill>
                    <a:srgbClr val="000000"/>
                  </a:solidFill>
                </a:rPr>
                <a:t>r</a:t>
              </a:r>
              <a:r>
                <a:rPr lang="en-US" altLang="zh-CN" dirty="0">
                  <a:solidFill>
                    <a:srgbClr val="000000"/>
                  </a:solidFill>
                </a:rPr>
                <a:t>, </a:t>
              </a:r>
              <a:r>
                <a:rPr lang="en-US" altLang="zh-CN" i="1" dirty="0" err="1">
                  <a:solidFill>
                    <a:srgbClr val="000000"/>
                  </a:solidFill>
                </a:rPr>
                <a:t>v</a:t>
              </a:r>
              <a:r>
                <a:rPr lang="en-US" altLang="zh-CN" i="1" baseline="-25000" dirty="0" err="1">
                  <a:solidFill>
                    <a:srgbClr val="000000"/>
                  </a:solidFill>
                </a:rPr>
                <a:t>r</a:t>
              </a:r>
              <a:r>
                <a:rPr lang="en-US" altLang="zh-CN" dirty="0">
                  <a:solidFill>
                    <a:srgbClr val="000000"/>
                  </a:solidFill>
                </a:rPr>
                <a:t>) are the images of the same spatial point on </a:t>
              </a:r>
              <a:r>
                <a:rPr lang="en-US" altLang="zh-CN" b="1" i="1" dirty="0" err="1">
                  <a:solidFill>
                    <a:srgbClr val="000000"/>
                  </a:solidFill>
                </a:rPr>
                <a:t>I</a:t>
              </a:r>
              <a:r>
                <a:rPr lang="en-US" altLang="zh-CN" i="1" baseline="-25000" dirty="0" err="1">
                  <a:solidFill>
                    <a:srgbClr val="000000"/>
                  </a:solidFill>
                </a:rPr>
                <a:t>rect</a:t>
              </a:r>
              <a:r>
                <a:rPr lang="en-US" altLang="zh-CN" i="1" baseline="-25000" dirty="0">
                  <a:solidFill>
                    <a:srgbClr val="000000"/>
                  </a:solidFill>
                </a:rPr>
                <a:t>-l</a:t>
              </a:r>
              <a:r>
                <a:rPr lang="en-US" altLang="zh-CN" dirty="0">
                  <a:solidFill>
                    <a:srgbClr val="000000"/>
                  </a:solidFill>
                </a:rPr>
                <a:t> and </a:t>
              </a:r>
              <a:r>
                <a:rPr lang="en-US" altLang="zh-CN" b="1" i="1" dirty="0" err="1">
                  <a:solidFill>
                    <a:srgbClr val="000000"/>
                  </a:solidFill>
                </a:rPr>
                <a:t>I</a:t>
              </a:r>
              <a:r>
                <a:rPr lang="en-US" altLang="zh-CN" i="1" baseline="-25000" dirty="0" err="1">
                  <a:solidFill>
                    <a:srgbClr val="000000"/>
                  </a:solidFill>
                </a:rPr>
                <a:t>rect</a:t>
              </a:r>
              <a:r>
                <a:rPr lang="en-US" altLang="zh-CN" i="1" baseline="-25000" dirty="0">
                  <a:solidFill>
                    <a:srgbClr val="000000"/>
                  </a:solidFill>
                </a:rPr>
                <a:t>-r</a:t>
              </a:r>
              <a:r>
                <a:rPr lang="en-US" altLang="zh-CN" dirty="0">
                  <a:solidFill>
                    <a:srgbClr val="000000"/>
                  </a:solidFill>
                </a:rPr>
                <a:t>, we should have </a:t>
              </a:r>
              <a:r>
                <a:rPr lang="en-US" altLang="zh-CN" i="1" dirty="0" err="1">
                  <a:solidFill>
                    <a:srgbClr val="000000"/>
                  </a:solidFill>
                </a:rPr>
                <a:t>v</a:t>
              </a:r>
              <a:r>
                <a:rPr lang="en-US" altLang="zh-CN" i="1" baseline="-25000" dirty="0" err="1">
                  <a:solidFill>
                    <a:srgbClr val="000000"/>
                  </a:solidFill>
                </a:rPr>
                <a:t>l</a:t>
              </a:r>
              <a:r>
                <a:rPr lang="en-US" altLang="zh-CN" dirty="0">
                  <a:solidFill>
                    <a:srgbClr val="000000"/>
                  </a:solidFill>
                </a:rPr>
                <a:t>=</a:t>
              </a:r>
              <a:r>
                <a:rPr lang="en-US" altLang="zh-CN" i="1" dirty="0" err="1">
                  <a:solidFill>
                    <a:srgbClr val="000000"/>
                  </a:solidFill>
                </a:rPr>
                <a:t>v</a:t>
              </a:r>
              <a:r>
                <a:rPr lang="en-US" altLang="zh-CN" i="1" baseline="-25000" dirty="0" err="1">
                  <a:solidFill>
                    <a:srgbClr val="000000"/>
                  </a:solidFill>
                </a:rPr>
                <a:t>r</a:t>
              </a:r>
              <a:endParaRPr lang="en-US" altLang="zh-CN" i="1" baseline="-25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317828"/>
      </p:ext>
    </p:extLst>
  </p:cSld>
  <p:clrMapOvr>
    <a:masterClrMapping/>
  </p:clrMapOvr>
  <p:transition advTm="125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680ADB16-9196-4906-B069-E3FA55C06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4" y="76200"/>
            <a:ext cx="1096989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>
                <a:ea typeface="楷体" panose="02010609060101010101" pitchFamily="49" charset="-122"/>
                <a:cs typeface="Calibri" panose="020F0502020204030204" pitchFamily="34" charset="0"/>
              </a:rPr>
              <a:t>Rectified binocular system</a:t>
            </a:r>
            <a:endParaRPr lang="zh-CN" altLang="en-US" sz="3000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4C7C68E8-836E-4E10-B7E4-228CD7E1F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222" y="914400"/>
            <a:ext cx="10751299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algn="just"/>
            <a:r>
              <a:rPr lang="en-US" altLang="zh-CN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Depth calculation under the rectified binocular system</a:t>
            </a:r>
          </a:p>
          <a:p>
            <a:pPr lvl="2" algn="just"/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With the rectified binocular system, given a spatial point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</a:t>
            </a:r>
            <a:r>
              <a:rPr kumimoji="0" lang="en-US" altLang="zh-CN" sz="22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it is easy to obtain its depth w.r.t to the left camera, i.e.,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</a:t>
            </a:r>
            <a:r>
              <a:rPr kumimoji="0" lang="en-US" altLang="zh-CN" sz="22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’s </a:t>
            </a:r>
            <a:r>
              <a:rPr kumimoji="0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-value with respect to the coordinate system 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</a:t>
            </a:r>
            <a:r>
              <a:rPr kumimoji="0" lang="en-US" altLang="zh-CN" sz="22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</a:t>
            </a:r>
            <a:r>
              <a:rPr kumimoji="0" lang="en-US" altLang="zh-CN" sz="2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-xyz</a:t>
            </a:r>
            <a:endParaRPr lang="en-US" altLang="zh-CN" sz="22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2" algn="just"/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Suppose that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</a:t>
            </a:r>
            <a:r>
              <a:rPr kumimoji="0" lang="en-US" altLang="zh-CN" sz="22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’s image on 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zh-CN" sz="22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rect</a:t>
            </a:r>
            <a:r>
              <a:rPr kumimoji="0" lang="en-US" altLang="zh-CN" sz="22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-l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is (</a:t>
            </a:r>
            <a:r>
              <a:rPr kumimoji="0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22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), and its image on 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zh-CN" sz="22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rect</a:t>
            </a:r>
            <a:r>
              <a:rPr kumimoji="0" lang="en-US" altLang="zh-CN" sz="22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-r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is (</a:t>
            </a:r>
            <a:r>
              <a:rPr kumimoji="0" lang="en-US" altLang="zh-CN" sz="2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22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  <a:p>
            <a:pPr lvl="2" algn="just"/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Projecting all the elements on the plane 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r>
              <a:rPr kumimoji="0" lang="en-US" altLang="zh-CN" sz="22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</a:t>
            </a:r>
            <a:r>
              <a:rPr kumimoji="0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-</a:t>
            </a:r>
            <a:r>
              <a:rPr kumimoji="0" lang="en-US" altLang="zh-CN" sz="2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xz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On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r>
              <a:rPr kumimoji="0" lang="en-US" altLang="zh-CN" sz="22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</a:t>
            </a:r>
            <a:r>
              <a:rPr kumimoji="0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-</a:t>
            </a:r>
            <a:r>
              <a:rPr kumimoji="0" lang="en-US" altLang="zh-CN" sz="2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xz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the projection of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</a:t>
            </a:r>
            <a:r>
              <a:rPr kumimoji="0" lang="en-US" altLang="zh-CN" sz="22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is    . Obviously,    ’s </a:t>
            </a:r>
            <a:r>
              <a:rPr kumimoji="0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-value w.r.t to the coordinate system 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r>
              <a:rPr kumimoji="0" lang="en-US" altLang="zh-CN" sz="22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</a:t>
            </a:r>
            <a:r>
              <a:rPr kumimoji="0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-</a:t>
            </a:r>
            <a:r>
              <a:rPr kumimoji="0" lang="en-US" altLang="zh-CN" sz="2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xz</a:t>
            </a:r>
            <a:r>
              <a:rPr kumimoji="0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is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</a:t>
            </a:r>
            <a:r>
              <a:rPr kumimoji="0" lang="en-US" altLang="zh-CN" sz="22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’s </a:t>
            </a:r>
            <a:r>
              <a:rPr kumimoji="0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-value with respect to the coordinate system 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</a:t>
            </a:r>
            <a:r>
              <a:rPr kumimoji="0" lang="en-US" altLang="zh-CN" sz="22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</a:t>
            </a:r>
            <a:r>
              <a:rPr kumimoji="0" lang="en-US" altLang="zh-CN" sz="2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-xyz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lvl="2" algn="just"/>
            <a:endParaRPr lang="en-US" altLang="zh-CN" sz="24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58" name="对象 57">
            <a:extLst>
              <a:ext uri="{FF2B5EF4-FFF2-40B4-BE49-F238E27FC236}">
                <a16:creationId xmlns:a16="http://schemas.microsoft.com/office/drawing/2014/main" id="{646CA809-0CA4-4180-B493-6DE330EB3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755105"/>
              </p:ext>
            </p:extLst>
          </p:nvPr>
        </p:nvGraphicFramePr>
        <p:xfrm>
          <a:off x="10757535" y="2846070"/>
          <a:ext cx="309563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43" name="Equation" r:id="rId3" imgW="177480" imgH="203040" progId="Equation.DSMT4">
                  <p:embed/>
                </p:oleObj>
              </mc:Choice>
              <mc:Fallback>
                <p:oleObj name="Equation" r:id="rId3" imgW="177480" imgH="2030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A602A2C3-6305-4C3C-9CA5-371B107606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7535" y="2846070"/>
                        <a:ext cx="309563" cy="376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>
            <a:extLst>
              <a:ext uri="{FF2B5EF4-FFF2-40B4-BE49-F238E27FC236}">
                <a16:creationId xmlns:a16="http://schemas.microsoft.com/office/drawing/2014/main" id="{358D1B7B-B932-437D-87BE-2D5AD94D55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62820"/>
              </p:ext>
            </p:extLst>
          </p:nvPr>
        </p:nvGraphicFramePr>
        <p:xfrm>
          <a:off x="3038475" y="3185160"/>
          <a:ext cx="309563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44" name="Equation" r:id="rId5" imgW="177480" imgH="203040" progId="Equation.DSMT4">
                  <p:embed/>
                </p:oleObj>
              </mc:Choice>
              <mc:Fallback>
                <p:oleObj name="Equation" r:id="rId5" imgW="177480" imgH="203040" progId="Equation.DSMT4">
                  <p:embed/>
                  <p:pic>
                    <p:nvPicPr>
                      <p:cNvPr id="58" name="对象 57">
                        <a:extLst>
                          <a:ext uri="{FF2B5EF4-FFF2-40B4-BE49-F238E27FC236}">
                            <a16:creationId xmlns:a16="http://schemas.microsoft.com/office/drawing/2014/main" id="{646CA809-0CA4-4180-B493-6DE330EB3F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475" y="3185160"/>
                        <a:ext cx="309563" cy="376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4972483"/>
      </p:ext>
    </p:extLst>
  </p:cSld>
  <p:clrMapOvr>
    <a:masterClrMapping/>
  </p:clrMapOvr>
  <p:transition advTm="12526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680ADB16-9196-4906-B069-E3FA55C06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4" y="76200"/>
            <a:ext cx="1096989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>
                <a:ea typeface="楷体" panose="02010609060101010101" pitchFamily="49" charset="-122"/>
                <a:cs typeface="Calibri" panose="020F0502020204030204" pitchFamily="34" charset="0"/>
              </a:rPr>
              <a:t>Rectified binocular system</a:t>
            </a:r>
            <a:endParaRPr lang="zh-CN" altLang="en-US" sz="3000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E436D5D-5D8D-4779-A045-4D51DE8A5AA2}"/>
              </a:ext>
            </a:extLst>
          </p:cNvPr>
          <p:cNvCxnSpPr>
            <a:cxnSpLocks/>
          </p:cNvCxnSpPr>
          <p:nvPr/>
        </p:nvCxnSpPr>
        <p:spPr>
          <a:xfrm>
            <a:off x="1391404" y="4617654"/>
            <a:ext cx="3325091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5283F62-E928-4476-93B2-36F55F4E7BB4}"/>
              </a:ext>
            </a:extLst>
          </p:cNvPr>
          <p:cNvCxnSpPr>
            <a:cxnSpLocks/>
          </p:cNvCxnSpPr>
          <p:nvPr/>
        </p:nvCxnSpPr>
        <p:spPr>
          <a:xfrm>
            <a:off x="1438256" y="4686234"/>
            <a:ext cx="0" cy="42168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D07B756-BDBD-463F-A42E-181B7DF632CF}"/>
              </a:ext>
            </a:extLst>
          </p:cNvPr>
          <p:cNvCxnSpPr>
            <a:cxnSpLocks/>
          </p:cNvCxnSpPr>
          <p:nvPr/>
        </p:nvCxnSpPr>
        <p:spPr>
          <a:xfrm>
            <a:off x="509370" y="3682945"/>
            <a:ext cx="190122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4C3E9E5-D2DB-401F-99D4-3E8CA3CC13B0}"/>
              </a:ext>
            </a:extLst>
          </p:cNvPr>
          <p:cNvCxnSpPr>
            <a:cxnSpLocks/>
          </p:cNvCxnSpPr>
          <p:nvPr/>
        </p:nvCxnSpPr>
        <p:spPr>
          <a:xfrm flipV="1">
            <a:off x="1438256" y="1223284"/>
            <a:ext cx="0" cy="3337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FDCA0650-5D15-40DD-BBF2-D0A299506E48}"/>
              </a:ext>
            </a:extLst>
          </p:cNvPr>
          <p:cNvSpPr/>
          <p:nvPr/>
        </p:nvSpPr>
        <p:spPr>
          <a:xfrm>
            <a:off x="1365104" y="4549074"/>
            <a:ext cx="146304" cy="1463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7726656-795B-4E1C-8429-58C9A4A6D20C}"/>
              </a:ext>
            </a:extLst>
          </p:cNvPr>
          <p:cNvCxnSpPr>
            <a:cxnSpLocks/>
          </p:cNvCxnSpPr>
          <p:nvPr/>
        </p:nvCxnSpPr>
        <p:spPr>
          <a:xfrm>
            <a:off x="1519374" y="4617654"/>
            <a:ext cx="7003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19C930A-7EB0-4A29-BD3E-AE9937828A2A}"/>
              </a:ext>
            </a:extLst>
          </p:cNvPr>
          <p:cNvCxnSpPr>
            <a:cxnSpLocks/>
          </p:cNvCxnSpPr>
          <p:nvPr/>
        </p:nvCxnSpPr>
        <p:spPr>
          <a:xfrm>
            <a:off x="2327844" y="3703599"/>
            <a:ext cx="0" cy="91440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8095EBA-8456-44CA-9760-0198A338CC6B}"/>
              </a:ext>
            </a:extLst>
          </p:cNvPr>
          <p:cNvCxnSpPr>
            <a:cxnSpLocks/>
          </p:cNvCxnSpPr>
          <p:nvPr/>
        </p:nvCxnSpPr>
        <p:spPr>
          <a:xfrm>
            <a:off x="4786299" y="4686234"/>
            <a:ext cx="0" cy="42168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03E1BBF-D16A-48F0-8235-64D7FA600D48}"/>
              </a:ext>
            </a:extLst>
          </p:cNvPr>
          <p:cNvCxnSpPr>
            <a:cxnSpLocks/>
          </p:cNvCxnSpPr>
          <p:nvPr/>
        </p:nvCxnSpPr>
        <p:spPr>
          <a:xfrm>
            <a:off x="3857413" y="3682945"/>
            <a:ext cx="190122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BA230D4-4B43-491F-8CC2-0C6B316EE105}"/>
              </a:ext>
            </a:extLst>
          </p:cNvPr>
          <p:cNvCxnSpPr>
            <a:cxnSpLocks/>
          </p:cNvCxnSpPr>
          <p:nvPr/>
        </p:nvCxnSpPr>
        <p:spPr>
          <a:xfrm flipV="1">
            <a:off x="4786299" y="1223284"/>
            <a:ext cx="0" cy="3337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5F96E1AE-0409-4CAA-B285-3D145E625E81}"/>
              </a:ext>
            </a:extLst>
          </p:cNvPr>
          <p:cNvSpPr/>
          <p:nvPr/>
        </p:nvSpPr>
        <p:spPr>
          <a:xfrm>
            <a:off x="4713147" y="4549074"/>
            <a:ext cx="146304" cy="14630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359B88B-539C-43A0-9670-0A39169B39F2}"/>
              </a:ext>
            </a:extLst>
          </p:cNvPr>
          <p:cNvCxnSpPr>
            <a:cxnSpLocks/>
          </p:cNvCxnSpPr>
          <p:nvPr/>
        </p:nvCxnSpPr>
        <p:spPr>
          <a:xfrm>
            <a:off x="4867417" y="4617654"/>
            <a:ext cx="7003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E432646-382D-4B50-BE1A-CE805AA9C4BC}"/>
              </a:ext>
            </a:extLst>
          </p:cNvPr>
          <p:cNvCxnSpPr>
            <a:cxnSpLocks/>
          </p:cNvCxnSpPr>
          <p:nvPr/>
        </p:nvCxnSpPr>
        <p:spPr>
          <a:xfrm>
            <a:off x="5675887" y="3703599"/>
            <a:ext cx="0" cy="91440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笑脸 19">
            <a:extLst>
              <a:ext uri="{FF2B5EF4-FFF2-40B4-BE49-F238E27FC236}">
                <a16:creationId xmlns:a16="http://schemas.microsoft.com/office/drawing/2014/main" id="{811AD1FA-2C64-4A56-AC38-07161D54E660}"/>
              </a:ext>
            </a:extLst>
          </p:cNvPr>
          <p:cNvSpPr/>
          <p:nvPr/>
        </p:nvSpPr>
        <p:spPr>
          <a:xfrm>
            <a:off x="3038456" y="1909084"/>
            <a:ext cx="146304" cy="146304"/>
          </a:xfrm>
          <a:prstGeom prst="smileyFace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6589BF7-BB22-47D8-83F5-101DB563E5AD}"/>
              </a:ext>
            </a:extLst>
          </p:cNvPr>
          <p:cNvCxnSpPr>
            <a:cxnSpLocks/>
            <a:stCxn id="9" idx="7"/>
            <a:endCxn id="20" idx="3"/>
          </p:cNvCxnSpPr>
          <p:nvPr/>
        </p:nvCxnSpPr>
        <p:spPr>
          <a:xfrm flipV="1">
            <a:off x="1489982" y="2033962"/>
            <a:ext cx="1569900" cy="253653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660F186-C81A-4F83-9A44-C5C9956F90FF}"/>
              </a:ext>
            </a:extLst>
          </p:cNvPr>
          <p:cNvCxnSpPr>
            <a:cxnSpLocks/>
            <a:stCxn id="17" idx="1"/>
            <a:endCxn id="20" idx="5"/>
          </p:cNvCxnSpPr>
          <p:nvPr/>
        </p:nvCxnSpPr>
        <p:spPr>
          <a:xfrm flipH="1" flipV="1">
            <a:off x="3163334" y="2033962"/>
            <a:ext cx="1571239" cy="253653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笑脸 22">
            <a:extLst>
              <a:ext uri="{FF2B5EF4-FFF2-40B4-BE49-F238E27FC236}">
                <a16:creationId xmlns:a16="http://schemas.microsoft.com/office/drawing/2014/main" id="{5605A1B2-8324-450B-891B-73EEC970AD11}"/>
              </a:ext>
            </a:extLst>
          </p:cNvPr>
          <p:cNvSpPr/>
          <p:nvPr/>
        </p:nvSpPr>
        <p:spPr>
          <a:xfrm>
            <a:off x="2003363" y="3637225"/>
            <a:ext cx="91440" cy="91440"/>
          </a:xfrm>
          <a:prstGeom prst="smileyFace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笑脸 24">
            <a:extLst>
              <a:ext uri="{FF2B5EF4-FFF2-40B4-BE49-F238E27FC236}">
                <a16:creationId xmlns:a16="http://schemas.microsoft.com/office/drawing/2014/main" id="{DCA21402-AFEA-49DF-B474-9B8CDB3271A3}"/>
              </a:ext>
            </a:extLst>
          </p:cNvPr>
          <p:cNvSpPr/>
          <p:nvPr/>
        </p:nvSpPr>
        <p:spPr>
          <a:xfrm>
            <a:off x="4135598" y="3637225"/>
            <a:ext cx="91440" cy="91440"/>
          </a:xfrm>
          <a:prstGeom prst="smileyFace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8323CD4-1C78-4726-98D9-F93AEB913588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3111608" y="2055388"/>
            <a:ext cx="0" cy="2562266"/>
          </a:xfrm>
          <a:prstGeom prst="straightConnector1">
            <a:avLst/>
          </a:prstGeom>
          <a:ln w="19050" cap="flat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62E6720-37DA-4864-9CBF-1ABCEC40259A}"/>
              </a:ext>
            </a:extLst>
          </p:cNvPr>
          <p:cNvCxnSpPr>
            <a:cxnSpLocks/>
          </p:cNvCxnSpPr>
          <p:nvPr/>
        </p:nvCxnSpPr>
        <p:spPr>
          <a:xfrm flipH="1" flipV="1">
            <a:off x="1438256" y="4971175"/>
            <a:ext cx="3348044" cy="1"/>
          </a:xfrm>
          <a:prstGeom prst="straightConnector1">
            <a:avLst/>
          </a:prstGeom>
          <a:ln w="19050" cap="flat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5">
            <a:extLst>
              <a:ext uri="{FF2B5EF4-FFF2-40B4-BE49-F238E27FC236}">
                <a16:creationId xmlns:a16="http://schemas.microsoft.com/office/drawing/2014/main" id="{1CC016C3-E48B-40F9-BBDA-C4DBD8FF49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564090"/>
              </p:ext>
            </p:extLst>
          </p:nvPr>
        </p:nvGraphicFramePr>
        <p:xfrm>
          <a:off x="3002280" y="1496407"/>
          <a:ext cx="3746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468" name="Equation" r:id="rId3" imgW="203040" imgH="241200" progId="Equation.DSMT4">
                  <p:embed/>
                </p:oleObj>
              </mc:Choice>
              <mc:Fallback>
                <p:oleObj name="Equation" r:id="rId3" imgW="203040" imgH="241200" progId="Equation.DSMT4">
                  <p:embed/>
                  <p:pic>
                    <p:nvPicPr>
                      <p:cNvPr id="45" name="Object 5">
                        <a:extLst>
                          <a:ext uri="{FF2B5EF4-FFF2-40B4-BE49-F238E27FC236}">
                            <a16:creationId xmlns:a16="http://schemas.microsoft.com/office/drawing/2014/main" id="{56969C48-2CD8-4599-B2CA-08CE8FB963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2280" y="1496407"/>
                        <a:ext cx="37465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5">
            <a:extLst>
              <a:ext uri="{FF2B5EF4-FFF2-40B4-BE49-F238E27FC236}">
                <a16:creationId xmlns:a16="http://schemas.microsoft.com/office/drawing/2014/main" id="{F2DDC681-65AD-45EE-B0CB-57D852CE9A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189962"/>
              </p:ext>
            </p:extLst>
          </p:nvPr>
        </p:nvGraphicFramePr>
        <p:xfrm>
          <a:off x="3062605" y="5007957"/>
          <a:ext cx="23336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469" name="Equation" r:id="rId5" imgW="126720" imgH="177480" progId="Equation.DSMT4">
                  <p:embed/>
                </p:oleObj>
              </mc:Choice>
              <mc:Fallback>
                <p:oleObj name="Equation" r:id="rId5" imgW="126720" imgH="177480" progId="Equation.DSMT4">
                  <p:embed/>
                  <p:pic>
                    <p:nvPicPr>
                      <p:cNvPr id="46" name="Object 5">
                        <a:extLst>
                          <a:ext uri="{FF2B5EF4-FFF2-40B4-BE49-F238E27FC236}">
                            <a16:creationId xmlns:a16="http://schemas.microsoft.com/office/drawing/2014/main" id="{C1C9749E-D16E-430C-9D78-4D9887B180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605" y="5007957"/>
                        <a:ext cx="233363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5BF6AD09-0695-42AA-846A-C1436E96A33D}"/>
              </a:ext>
            </a:extLst>
          </p:cNvPr>
          <p:cNvSpPr txBox="1"/>
          <p:nvPr/>
        </p:nvSpPr>
        <p:spPr>
          <a:xfrm>
            <a:off x="2327844" y="3916632"/>
            <a:ext cx="59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E772967-B43A-4637-8DDC-674F4396CCC0}"/>
              </a:ext>
            </a:extLst>
          </p:cNvPr>
          <p:cNvSpPr txBox="1"/>
          <p:nvPr/>
        </p:nvSpPr>
        <p:spPr>
          <a:xfrm>
            <a:off x="5706949" y="3931344"/>
            <a:ext cx="59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Object 5">
            <a:extLst>
              <a:ext uri="{FF2B5EF4-FFF2-40B4-BE49-F238E27FC236}">
                <a16:creationId xmlns:a16="http://schemas.microsoft.com/office/drawing/2014/main" id="{B3A8937B-18BC-48BE-AFEB-DCAE548361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881603"/>
              </p:ext>
            </p:extLst>
          </p:nvPr>
        </p:nvGraphicFramePr>
        <p:xfrm>
          <a:off x="1097119" y="4563361"/>
          <a:ext cx="3286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470" name="Equation" r:id="rId7" imgW="177480" imgH="228600" progId="Equation.DSMT4">
                  <p:embed/>
                </p:oleObj>
              </mc:Choice>
              <mc:Fallback>
                <p:oleObj name="Equation" r:id="rId7" imgW="177480" imgH="228600" progId="Equation.DSMT4">
                  <p:embed/>
                  <p:pic>
                    <p:nvPicPr>
                      <p:cNvPr id="51" name="Object 5">
                        <a:extLst>
                          <a:ext uri="{FF2B5EF4-FFF2-40B4-BE49-F238E27FC236}">
                            <a16:creationId xmlns:a16="http://schemas.microsoft.com/office/drawing/2014/main" id="{62B7FBB2-D0C8-4D88-BB7C-FEDFD3DBC3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119" y="4563361"/>
                        <a:ext cx="32861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5">
            <a:extLst>
              <a:ext uri="{FF2B5EF4-FFF2-40B4-BE49-F238E27FC236}">
                <a16:creationId xmlns:a16="http://schemas.microsoft.com/office/drawing/2014/main" id="{0855EDDE-5168-4FDB-B125-BC7A37F620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734139"/>
              </p:ext>
            </p:extLst>
          </p:nvPr>
        </p:nvGraphicFramePr>
        <p:xfrm>
          <a:off x="4842092" y="4603173"/>
          <a:ext cx="3524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471" name="Equation" r:id="rId9" imgW="190440" imgH="228600" progId="Equation.DSMT4">
                  <p:embed/>
                </p:oleObj>
              </mc:Choice>
              <mc:Fallback>
                <p:oleObj name="Equation" r:id="rId9" imgW="190440" imgH="228600" progId="Equation.DSMT4">
                  <p:embed/>
                  <p:pic>
                    <p:nvPicPr>
                      <p:cNvPr id="53" name="Object 5">
                        <a:extLst>
                          <a:ext uri="{FF2B5EF4-FFF2-40B4-BE49-F238E27FC236}">
                            <a16:creationId xmlns:a16="http://schemas.microsoft.com/office/drawing/2014/main" id="{4C1F1E29-10E8-42AC-8E76-CACA107751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2092" y="4603173"/>
                        <a:ext cx="3524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5">
            <a:extLst>
              <a:ext uri="{FF2B5EF4-FFF2-40B4-BE49-F238E27FC236}">
                <a16:creationId xmlns:a16="http://schemas.microsoft.com/office/drawing/2014/main" id="{FD550FA5-D118-4748-B2D8-B7EF1FD185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023720"/>
              </p:ext>
            </p:extLst>
          </p:nvPr>
        </p:nvGraphicFramePr>
        <p:xfrm>
          <a:off x="2044883" y="4615530"/>
          <a:ext cx="233363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472" name="Equation" r:id="rId11" imgW="126720" imgH="139680" progId="Equation.DSMT4">
                  <p:embed/>
                </p:oleObj>
              </mc:Choice>
              <mc:Fallback>
                <p:oleObj name="Equation" r:id="rId11" imgW="126720" imgH="139680" progId="Equation.DSMT4">
                  <p:embed/>
                  <p:pic>
                    <p:nvPicPr>
                      <p:cNvPr id="54" name="Object 5">
                        <a:extLst>
                          <a:ext uri="{FF2B5EF4-FFF2-40B4-BE49-F238E27FC236}">
                            <a16:creationId xmlns:a16="http://schemas.microsoft.com/office/drawing/2014/main" id="{03834EE4-FD72-47F7-AAE1-0DF62EEBCF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883" y="4615530"/>
                        <a:ext cx="233363" cy="26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5">
            <a:extLst>
              <a:ext uri="{FF2B5EF4-FFF2-40B4-BE49-F238E27FC236}">
                <a16:creationId xmlns:a16="http://schemas.microsoft.com/office/drawing/2014/main" id="{476BB56B-4400-4F5A-A6EA-81E88F2DFA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058783"/>
              </p:ext>
            </p:extLst>
          </p:nvPr>
        </p:nvGraphicFramePr>
        <p:xfrm>
          <a:off x="1314400" y="997932"/>
          <a:ext cx="233363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473" name="Equation" r:id="rId13" imgW="126720" imgH="126720" progId="Equation.DSMT4">
                  <p:embed/>
                </p:oleObj>
              </mc:Choice>
              <mc:Fallback>
                <p:oleObj name="Equation" r:id="rId13" imgW="126720" imgH="126720" progId="Equation.DSMT4">
                  <p:embed/>
                  <p:pic>
                    <p:nvPicPr>
                      <p:cNvPr id="55" name="Object 5">
                        <a:extLst>
                          <a:ext uri="{FF2B5EF4-FFF2-40B4-BE49-F238E27FC236}">
                            <a16:creationId xmlns:a16="http://schemas.microsoft.com/office/drawing/2014/main" id="{205391E1-FE8F-4F6E-AB0F-452937190E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00" y="997932"/>
                        <a:ext cx="233363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5">
            <a:extLst>
              <a:ext uri="{FF2B5EF4-FFF2-40B4-BE49-F238E27FC236}">
                <a16:creationId xmlns:a16="http://schemas.microsoft.com/office/drawing/2014/main" id="{E038E167-0970-4E30-B518-9C8981478D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006447"/>
              </p:ext>
            </p:extLst>
          </p:nvPr>
        </p:nvGraphicFramePr>
        <p:xfrm>
          <a:off x="3143768" y="3217458"/>
          <a:ext cx="233362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474" name="Equation" r:id="rId15" imgW="126720" imgH="126720" progId="Equation.DSMT4">
                  <p:embed/>
                </p:oleObj>
              </mc:Choice>
              <mc:Fallback>
                <p:oleObj name="Equation" r:id="rId15" imgW="126720" imgH="126720" progId="Equation.DSMT4">
                  <p:embed/>
                  <p:pic>
                    <p:nvPicPr>
                      <p:cNvPr id="59" name="Object 5">
                        <a:extLst>
                          <a:ext uri="{FF2B5EF4-FFF2-40B4-BE49-F238E27FC236}">
                            <a16:creationId xmlns:a16="http://schemas.microsoft.com/office/drawing/2014/main" id="{62A96880-C99B-4E46-B2FC-B7033D171B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768" y="3217458"/>
                        <a:ext cx="233362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文本框 36">
            <a:extLst>
              <a:ext uri="{FF2B5EF4-FFF2-40B4-BE49-F238E27FC236}">
                <a16:creationId xmlns:a16="http://schemas.microsoft.com/office/drawing/2014/main" id="{E11BB493-02CB-4C1D-ACD6-5C196AE5EE36}"/>
              </a:ext>
            </a:extLst>
          </p:cNvPr>
          <p:cNvSpPr txBox="1"/>
          <p:nvPr/>
        </p:nvSpPr>
        <p:spPr>
          <a:xfrm>
            <a:off x="702971" y="3696502"/>
            <a:ext cx="64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-x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AE59EAF-9DE1-4295-BE71-8C7D1107ACE0}"/>
              </a:ext>
            </a:extLst>
          </p:cNvPr>
          <p:cNvSpPr txBox="1"/>
          <p:nvPr/>
        </p:nvSpPr>
        <p:spPr>
          <a:xfrm>
            <a:off x="1752665" y="321368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71AFFBF-CA94-45F8-A877-FEB7F3A5B033}"/>
              </a:ext>
            </a:extLst>
          </p:cNvPr>
          <p:cNvSpPr txBox="1"/>
          <p:nvPr/>
        </p:nvSpPr>
        <p:spPr>
          <a:xfrm>
            <a:off x="3889721" y="372268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左大括号 39">
            <a:extLst>
              <a:ext uri="{FF2B5EF4-FFF2-40B4-BE49-F238E27FC236}">
                <a16:creationId xmlns:a16="http://schemas.microsoft.com/office/drawing/2014/main" id="{082B6719-9E65-4546-B8DE-E6AC864BF08F}"/>
              </a:ext>
            </a:extLst>
          </p:cNvPr>
          <p:cNvSpPr/>
          <p:nvPr/>
        </p:nvSpPr>
        <p:spPr>
          <a:xfrm rot="16200000">
            <a:off x="3972307" y="3620507"/>
            <a:ext cx="113172" cy="3264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左大括号 40">
            <a:extLst>
              <a:ext uri="{FF2B5EF4-FFF2-40B4-BE49-F238E27FC236}">
                <a16:creationId xmlns:a16="http://schemas.microsoft.com/office/drawing/2014/main" id="{AA4A4404-9584-4361-8941-7F5F480C2EE7}"/>
              </a:ext>
            </a:extLst>
          </p:cNvPr>
          <p:cNvSpPr/>
          <p:nvPr/>
        </p:nvSpPr>
        <p:spPr>
          <a:xfrm rot="5400000">
            <a:off x="4251079" y="3087108"/>
            <a:ext cx="141552" cy="928884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0D57AFD7-A132-484B-810B-02EF4243D4A0}"/>
              </a:ext>
            </a:extLst>
          </p:cNvPr>
          <p:cNvSpPr/>
          <p:nvPr/>
        </p:nvSpPr>
        <p:spPr>
          <a:xfrm rot="5400000">
            <a:off x="1203759" y="2794655"/>
            <a:ext cx="155005" cy="1527242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ED89B9F7-1C82-4640-BFC8-0C484D77CBEC}"/>
              </a:ext>
            </a:extLst>
          </p:cNvPr>
          <p:cNvSpPr/>
          <p:nvPr/>
        </p:nvSpPr>
        <p:spPr>
          <a:xfrm rot="16200000">
            <a:off x="897535" y="3302705"/>
            <a:ext cx="154756" cy="922787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3E35D6C-43DD-4912-93C1-7CCF41B07D36}"/>
              </a:ext>
            </a:extLst>
          </p:cNvPr>
          <p:cNvSpPr txBox="1"/>
          <p:nvPr/>
        </p:nvSpPr>
        <p:spPr>
          <a:xfrm>
            <a:off x="4020505" y="3101176"/>
            <a:ext cx="64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-x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C989E32-E889-44E0-86A5-67BC5AFE56EC}"/>
              </a:ext>
            </a:extLst>
          </p:cNvPr>
          <p:cNvSpPr txBox="1"/>
          <p:nvPr/>
        </p:nvSpPr>
        <p:spPr>
          <a:xfrm>
            <a:off x="6556552" y="921085"/>
            <a:ext cx="520491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altLang="zh-CN" dirty="0">
                <a:solidFill>
                  <a:srgbClr val="000000"/>
                </a:solidFill>
              </a:rPr>
              <a:t>The physical distance between two image pixels (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i="1" baseline="-25000" dirty="0">
                <a:solidFill>
                  <a:srgbClr val="000000"/>
                </a:solidFill>
              </a:rPr>
              <a:t>l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i="1" dirty="0">
                <a:solidFill>
                  <a:srgbClr val="000000"/>
                </a:solidFill>
              </a:rPr>
              <a:t>y</a:t>
            </a:r>
            <a:r>
              <a:rPr lang="en-US" altLang="zh-CN" dirty="0">
                <a:solidFill>
                  <a:srgbClr val="000000"/>
                </a:solidFill>
              </a:rPr>
              <a:t>) and (</a:t>
            </a:r>
            <a:r>
              <a:rPr lang="en-US" altLang="zh-CN" i="1" dirty="0" err="1">
                <a:solidFill>
                  <a:srgbClr val="000000"/>
                </a:solidFill>
              </a:rPr>
              <a:t>x</a:t>
            </a:r>
            <a:r>
              <a:rPr lang="en-US" altLang="zh-CN" i="1" baseline="-25000" dirty="0" err="1">
                <a:solidFill>
                  <a:srgbClr val="000000"/>
                </a:solidFill>
              </a:rPr>
              <a:t>r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i="1" dirty="0">
                <a:solidFill>
                  <a:srgbClr val="000000"/>
                </a:solidFill>
              </a:rPr>
              <a:t>y</a:t>
            </a:r>
            <a:r>
              <a:rPr lang="en-US" altLang="zh-CN" dirty="0">
                <a:solidFill>
                  <a:srgbClr val="000000"/>
                </a:solidFill>
              </a:rPr>
              <a:t>) is,</a:t>
            </a:r>
            <a:endParaRPr lang="en-US" altLang="zh-CN" i="1" baseline="-25000" dirty="0">
              <a:solidFill>
                <a:srgbClr val="000000"/>
              </a:solidFill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C646E2E-06C9-473B-9066-99CB538559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736600"/>
              </p:ext>
            </p:extLst>
          </p:nvPr>
        </p:nvGraphicFramePr>
        <p:xfrm>
          <a:off x="6754191" y="1721029"/>
          <a:ext cx="5020248" cy="504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475" name="Equation" r:id="rId17" imgW="2552700" imgH="241300" progId="Equation.DSMT4">
                  <p:embed/>
                </p:oleObj>
              </mc:Choice>
              <mc:Fallback>
                <p:oleObj name="Equation" r:id="rId17" imgW="2552700" imgH="241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4191" y="1721029"/>
                        <a:ext cx="5020248" cy="5048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文本框 45">
            <a:extLst>
              <a:ext uri="{FF2B5EF4-FFF2-40B4-BE49-F238E27FC236}">
                <a16:creationId xmlns:a16="http://schemas.microsoft.com/office/drawing/2014/main" id="{65CC9082-61DC-4A52-AE6C-6E345B469C8E}"/>
              </a:ext>
            </a:extLst>
          </p:cNvPr>
          <p:cNvSpPr txBox="1"/>
          <p:nvPr/>
        </p:nvSpPr>
        <p:spPr>
          <a:xfrm>
            <a:off x="6532802" y="2291960"/>
            <a:ext cx="2157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altLang="zh-CN" dirty="0">
                <a:solidFill>
                  <a:srgbClr val="000000"/>
                </a:solidFill>
              </a:rPr>
              <a:t>Then we have,</a:t>
            </a:r>
            <a:endParaRPr lang="en-US" altLang="zh-CN" i="1" baseline="-25000" dirty="0">
              <a:solidFill>
                <a:srgbClr val="000000"/>
              </a:solidFill>
            </a:endParaRPr>
          </a:p>
        </p:txBody>
      </p:sp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B6277A3F-EECB-4878-9813-40927D617C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273878"/>
              </p:ext>
            </p:extLst>
          </p:nvPr>
        </p:nvGraphicFramePr>
        <p:xfrm>
          <a:off x="6873240" y="2834839"/>
          <a:ext cx="2112945" cy="917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476" name="Equation" r:id="rId19" imgW="965200" imgH="393700" progId="Equation.DSMT4">
                  <p:embed/>
                </p:oleObj>
              </mc:Choice>
              <mc:Fallback>
                <p:oleObj name="Equation" r:id="rId19" imgW="9652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240" y="2834839"/>
                        <a:ext cx="2112945" cy="9173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921C50E2-1F08-491F-A642-14DAA2495790}"/>
              </a:ext>
            </a:extLst>
          </p:cNvPr>
          <p:cNvGrpSpPr/>
          <p:nvPr/>
        </p:nvGrpSpPr>
        <p:grpSpPr>
          <a:xfrm>
            <a:off x="9109648" y="2804416"/>
            <a:ext cx="2026617" cy="955469"/>
            <a:chOff x="9109648" y="2804416"/>
            <a:chExt cx="2026617" cy="955469"/>
          </a:xfrm>
        </p:grpSpPr>
        <p:sp>
          <p:nvSpPr>
            <p:cNvPr id="48" name="下箭头 1">
              <a:extLst>
                <a:ext uri="{FF2B5EF4-FFF2-40B4-BE49-F238E27FC236}">
                  <a16:creationId xmlns:a16="http://schemas.microsoft.com/office/drawing/2014/main" id="{A70B47B2-F01F-4EC3-989B-D1019246578A}"/>
                </a:ext>
              </a:extLst>
            </p:cNvPr>
            <p:cNvSpPr/>
            <p:nvPr/>
          </p:nvSpPr>
          <p:spPr bwMode="auto">
            <a:xfrm rot="16200000">
              <a:off x="9192067" y="2997866"/>
              <a:ext cx="426436" cy="591274"/>
            </a:xfrm>
            <a:prstGeom prst="downArrow">
              <a:avLst/>
            </a:prstGeom>
            <a:solidFill>
              <a:schemeClr val="tx2">
                <a:lumMod val="95000"/>
                <a:lumOff val="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aphicFrame>
          <p:nvGraphicFramePr>
            <p:cNvPr id="50" name="对象 49">
              <a:extLst>
                <a:ext uri="{FF2B5EF4-FFF2-40B4-BE49-F238E27FC236}">
                  <a16:creationId xmlns:a16="http://schemas.microsoft.com/office/drawing/2014/main" id="{BA33E449-5B5C-48D9-93FD-4A8138D241F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7593854"/>
                </p:ext>
              </p:extLst>
            </p:nvPr>
          </p:nvGraphicFramePr>
          <p:xfrm>
            <a:off x="9742405" y="2804416"/>
            <a:ext cx="1393860" cy="955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477" name="Equation" r:id="rId21" imgW="583947" imgH="380835" progId="Equation.DSMT4">
                    <p:embed/>
                  </p:oleObj>
                </mc:Choice>
                <mc:Fallback>
                  <p:oleObj name="Equation" r:id="rId21" imgW="583947" imgH="380835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42405" y="2804416"/>
                          <a:ext cx="1393860" cy="95546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" name="文本框 12">
            <a:extLst>
              <a:ext uri="{FF2B5EF4-FFF2-40B4-BE49-F238E27FC236}">
                <a16:creationId xmlns:a16="http://schemas.microsoft.com/office/drawing/2014/main" id="{C8432A2B-A0DE-4B05-9EDC-5AB52D747A38}"/>
              </a:ext>
            </a:extLst>
          </p:cNvPr>
          <p:cNvSpPr txBox="1"/>
          <p:nvPr/>
        </p:nvSpPr>
        <p:spPr>
          <a:xfrm>
            <a:off x="640907" y="5562593"/>
            <a:ext cx="10845403" cy="76944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200" dirty="0">
                <a:solidFill>
                  <a:srgbClr val="FFFF00"/>
                </a:solidFill>
              </a:rPr>
              <a:t>With the rectified binocular system, to compute the depth of a 3D point with respect to the camera, only its disparity needs to be known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B7C9F28-07BB-464E-9FD1-C9DE6A8EB901}"/>
              </a:ext>
            </a:extLst>
          </p:cNvPr>
          <p:cNvGrpSpPr/>
          <p:nvPr/>
        </p:nvGrpSpPr>
        <p:grpSpPr>
          <a:xfrm>
            <a:off x="9832629" y="3333206"/>
            <a:ext cx="1851876" cy="777292"/>
            <a:chOff x="9832629" y="3333206"/>
            <a:chExt cx="1851876" cy="777292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EB7F8C5-2EB8-4638-B289-FA0B6AB46DEB}"/>
                </a:ext>
              </a:extLst>
            </p:cNvPr>
            <p:cNvSpPr/>
            <p:nvPr/>
          </p:nvSpPr>
          <p:spPr bwMode="auto">
            <a:xfrm>
              <a:off x="10140604" y="3333206"/>
              <a:ext cx="1106964" cy="408663"/>
            </a:xfrm>
            <a:prstGeom prst="rect">
              <a:avLst/>
            </a:prstGeom>
            <a:solidFill>
              <a:srgbClr val="660066">
                <a:alpha val="2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BF57BE07-7AAA-449A-9396-D43B4BABF405}"/>
                </a:ext>
              </a:extLst>
            </p:cNvPr>
            <p:cNvSpPr txBox="1"/>
            <p:nvPr/>
          </p:nvSpPr>
          <p:spPr>
            <a:xfrm>
              <a:off x="9832629" y="3710388"/>
              <a:ext cx="185187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2000" dirty="0">
                  <a:solidFill>
                    <a:srgbClr val="000000"/>
                  </a:solidFill>
                </a:rPr>
                <a:t>Disparity of </a:t>
              </a:r>
              <a:r>
                <a:rPr lang="en-US" altLang="zh-CN" sz="2000" b="1" i="1" dirty="0">
                  <a:solidFill>
                    <a:srgbClr val="000000"/>
                  </a:solidFill>
                </a:rPr>
                <a:t>p</a:t>
              </a:r>
              <a:r>
                <a:rPr lang="en-US" altLang="zh-CN" sz="2000" i="1" baseline="-250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1976B33-D219-4C75-B63C-2C315205E497}"/>
              </a:ext>
            </a:extLst>
          </p:cNvPr>
          <p:cNvGrpSpPr/>
          <p:nvPr/>
        </p:nvGrpSpPr>
        <p:grpSpPr>
          <a:xfrm>
            <a:off x="6676830" y="3900566"/>
            <a:ext cx="5174969" cy="1244106"/>
            <a:chOff x="6676830" y="3900566"/>
            <a:chExt cx="5174969" cy="1244106"/>
          </a:xfrm>
        </p:grpSpPr>
        <p:sp>
          <p:nvSpPr>
            <p:cNvPr id="54" name="下箭头 1">
              <a:extLst>
                <a:ext uri="{FF2B5EF4-FFF2-40B4-BE49-F238E27FC236}">
                  <a16:creationId xmlns:a16="http://schemas.microsoft.com/office/drawing/2014/main" id="{2D6922F3-5439-49F1-B82D-69244A3A9AB7}"/>
                </a:ext>
              </a:extLst>
            </p:cNvPr>
            <p:cNvSpPr/>
            <p:nvPr/>
          </p:nvSpPr>
          <p:spPr bwMode="auto">
            <a:xfrm>
              <a:off x="8464878" y="3900566"/>
              <a:ext cx="426436" cy="400110"/>
            </a:xfrm>
            <a:prstGeom prst="downArrow">
              <a:avLst/>
            </a:prstGeom>
            <a:solidFill>
              <a:schemeClr val="tx2">
                <a:lumMod val="95000"/>
                <a:lumOff val="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92C06C2A-F2E0-4F7E-B916-FC772BEF9933}"/>
                </a:ext>
              </a:extLst>
            </p:cNvPr>
            <p:cNvSpPr txBox="1"/>
            <p:nvPr/>
          </p:nvSpPr>
          <p:spPr>
            <a:xfrm>
              <a:off x="6676830" y="4375231"/>
              <a:ext cx="5174969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just">
                <a:defRPr/>
              </a:pPr>
              <a:r>
                <a:rPr lang="en-US" altLang="zh-CN" sz="2200" dirty="0">
                  <a:solidFill>
                    <a:srgbClr val="000000"/>
                  </a:solidFill>
                </a:rPr>
                <a:t>To get the depth map associated to </a:t>
              </a:r>
              <a:r>
                <a:rPr lang="en-US" altLang="zh-CN" sz="2200" b="1" i="1" dirty="0" err="1">
                  <a:solidFill>
                    <a:srgbClr val="000000"/>
                  </a:solidFill>
                </a:rPr>
                <a:t>I</a:t>
              </a:r>
              <a:r>
                <a:rPr lang="en-US" altLang="zh-CN" sz="2200" i="1" baseline="-25000" dirty="0" err="1">
                  <a:solidFill>
                    <a:srgbClr val="000000"/>
                  </a:solidFill>
                </a:rPr>
                <a:t>rect</a:t>
              </a:r>
              <a:r>
                <a:rPr lang="en-US" altLang="zh-CN" sz="2200" i="1" baseline="-25000" dirty="0">
                  <a:solidFill>
                    <a:srgbClr val="000000"/>
                  </a:solidFill>
                </a:rPr>
                <a:t>-l</a:t>
              </a:r>
              <a:r>
                <a:rPr lang="en-US" altLang="zh-CN" sz="2200" dirty="0">
                  <a:solidFill>
                    <a:srgbClr val="000000"/>
                  </a:solidFill>
                </a:rPr>
                <a:t>, we need to get the disparity map of </a:t>
              </a:r>
              <a:r>
                <a:rPr lang="en-US" altLang="zh-CN" sz="2200" b="1" i="1" dirty="0" err="1">
                  <a:solidFill>
                    <a:srgbClr val="000000"/>
                  </a:solidFill>
                </a:rPr>
                <a:t>I</a:t>
              </a:r>
              <a:r>
                <a:rPr lang="en-US" altLang="zh-CN" sz="2200" i="1" baseline="-25000" dirty="0" err="1">
                  <a:solidFill>
                    <a:srgbClr val="000000"/>
                  </a:solidFill>
                </a:rPr>
                <a:t>rect</a:t>
              </a:r>
              <a:r>
                <a:rPr lang="en-US" altLang="zh-CN" sz="2200" i="1" baseline="-25000" dirty="0">
                  <a:solidFill>
                    <a:srgbClr val="000000"/>
                  </a:solidFill>
                </a:rPr>
                <a:t>-l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3257723"/>
      </p:ext>
    </p:extLst>
  </p:cSld>
  <p:clrMapOvr>
    <a:masterClrMapping/>
  </p:clrMapOvr>
  <p:transition advTm="125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680ADB16-9196-4906-B069-E3FA55C06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4" y="76200"/>
            <a:ext cx="1096989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>
                <a:ea typeface="楷体" panose="02010609060101010101" pitchFamily="49" charset="-122"/>
                <a:cs typeface="Calibri" panose="020F0502020204030204" pitchFamily="34" charset="0"/>
              </a:rPr>
              <a:t>Rectified binocular system</a:t>
            </a:r>
            <a:endParaRPr lang="zh-CN" altLang="en-US" sz="3000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38C58F1-7FFE-4953-90E3-597C4F5EBC02}"/>
              </a:ext>
            </a:extLst>
          </p:cNvPr>
          <p:cNvSpPr txBox="1"/>
          <p:nvPr/>
        </p:nvSpPr>
        <p:spPr>
          <a:xfrm>
            <a:off x="1509671" y="1364046"/>
            <a:ext cx="882731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altLang="zh-CN" dirty="0">
                <a:solidFill>
                  <a:srgbClr val="000000"/>
                </a:solidFill>
              </a:rPr>
              <a:t>As we have said, the rectified binocular system is a “virtual” system</a:t>
            </a:r>
            <a:endParaRPr lang="en-US" altLang="zh-CN" i="1" baseline="-25000" dirty="0">
              <a:solidFill>
                <a:srgbClr val="00000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27267E8-E828-4E17-A4C7-6764F8935FD0}"/>
              </a:ext>
            </a:extLst>
          </p:cNvPr>
          <p:cNvSpPr txBox="1"/>
          <p:nvPr/>
        </p:nvSpPr>
        <p:spPr>
          <a:xfrm>
            <a:off x="1208560" y="2094007"/>
            <a:ext cx="471477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altLang="zh-CN" dirty="0">
                <a:solidFill>
                  <a:srgbClr val="000000"/>
                </a:solidFill>
              </a:rPr>
              <a:t>Given a real physical binocular system, is there any way to get its associated rectified version?</a:t>
            </a:r>
            <a:endParaRPr lang="en-US" altLang="zh-CN" i="1" baseline="-25000" dirty="0">
              <a:solidFill>
                <a:srgbClr val="000000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D0F676B-1E71-4DB6-89C0-CB08C3ABEC38}"/>
              </a:ext>
            </a:extLst>
          </p:cNvPr>
          <p:cNvGrpSpPr/>
          <p:nvPr/>
        </p:nvGrpSpPr>
        <p:grpSpPr>
          <a:xfrm>
            <a:off x="1662071" y="2112368"/>
            <a:ext cx="8827317" cy="2924191"/>
            <a:chOff x="1662071" y="2112368"/>
            <a:chExt cx="8827317" cy="2924191"/>
          </a:xfrm>
        </p:grpSpPr>
        <p:sp>
          <p:nvSpPr>
            <p:cNvPr id="57" name="下箭头 1">
              <a:extLst>
                <a:ext uri="{FF2B5EF4-FFF2-40B4-BE49-F238E27FC236}">
                  <a16:creationId xmlns:a16="http://schemas.microsoft.com/office/drawing/2014/main" id="{52DC9940-41A5-4797-A35F-135B6B71F3E1}"/>
                </a:ext>
              </a:extLst>
            </p:cNvPr>
            <p:cNvSpPr/>
            <p:nvPr/>
          </p:nvSpPr>
          <p:spPr bwMode="auto">
            <a:xfrm>
              <a:off x="5882782" y="2112368"/>
              <a:ext cx="426436" cy="1452915"/>
            </a:xfrm>
            <a:prstGeom prst="downArrow">
              <a:avLst/>
            </a:prstGeom>
            <a:solidFill>
              <a:schemeClr val="tx2">
                <a:lumMod val="95000"/>
                <a:lumOff val="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139427F0-7FCD-490C-BCE6-7984CC4C110D}"/>
                </a:ext>
              </a:extLst>
            </p:cNvPr>
            <p:cNvSpPr txBox="1"/>
            <p:nvPr/>
          </p:nvSpPr>
          <p:spPr>
            <a:xfrm>
              <a:off x="1662071" y="3836230"/>
              <a:ext cx="882731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just">
                <a:defRPr/>
              </a:pPr>
              <a:r>
                <a:rPr lang="en-US" altLang="zh-CN" dirty="0">
                  <a:solidFill>
                    <a:srgbClr val="000000"/>
                  </a:solidFill>
                </a:rPr>
                <a:t>We need to perform calibration to the physical binocular system; with the </a:t>
              </a:r>
              <a:r>
                <a:rPr lang="en-US" altLang="zh-CN" dirty="0" err="1">
                  <a:solidFill>
                    <a:srgbClr val="000000"/>
                  </a:solidFill>
                </a:rPr>
                <a:t>extrinsics</a:t>
              </a:r>
              <a:r>
                <a:rPr lang="en-US" altLang="zh-CN" dirty="0">
                  <a:solidFill>
                    <a:srgbClr val="000000"/>
                  </a:solidFill>
                </a:rPr>
                <a:t> and the </a:t>
              </a:r>
              <a:r>
                <a:rPr lang="en-US" altLang="zh-CN" dirty="0" err="1">
                  <a:solidFill>
                    <a:srgbClr val="000000"/>
                  </a:solidFill>
                </a:rPr>
                <a:t>intrinsics</a:t>
              </a:r>
              <a:r>
                <a:rPr lang="en-US" altLang="zh-CN" dirty="0">
                  <a:solidFill>
                    <a:srgbClr val="000000"/>
                  </a:solidFill>
                </a:rPr>
                <a:t> known, its rectified version can be derived</a:t>
              </a:r>
              <a:endParaRPr lang="en-US" altLang="zh-CN" i="1" baseline="-25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3049346"/>
      </p:ext>
    </p:extLst>
  </p:cSld>
  <p:clrMapOvr>
    <a:masterClrMapping/>
  </p:clrMapOvr>
  <p:transition advTm="125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76200"/>
            <a:ext cx="8153400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Outline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4339" name="Rectangle 3"/>
          <p:cNvSpPr txBox="1">
            <a:spLocks noChangeArrowheads="1"/>
          </p:cNvSpPr>
          <p:nvPr/>
        </p:nvSpPr>
        <p:spPr bwMode="auto">
          <a:xfrm>
            <a:off x="572294" y="931865"/>
            <a:ext cx="10771442" cy="3959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Rectified binocular system 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Calibration of a physical binocular system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Stereo matching and disparity map computation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3D reconstruction based on the disparity map</a:t>
            </a:r>
          </a:p>
        </p:txBody>
      </p:sp>
    </p:spTree>
    <p:extLst>
      <p:ext uri="{BB962C8B-B14F-4D97-AF65-F5344CB8AC3E}">
        <p14:creationId xmlns:p14="http://schemas.microsoft.com/office/powerpoint/2010/main" val="1316133610"/>
      </p:ext>
    </p:extLst>
  </p:cSld>
  <p:clrMapOvr>
    <a:masterClrMapping/>
  </p:clrMapOvr>
  <p:transition advTm="12526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680ADB16-9196-4906-B069-E3FA55C06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4" y="76200"/>
            <a:ext cx="1096989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>
                <a:ea typeface="楷体" panose="02010609060101010101" pitchFamily="49" charset="-122"/>
                <a:cs typeface="Calibri" panose="020F0502020204030204" pitchFamily="34" charset="0"/>
              </a:rPr>
              <a:t>Calibration of a physical binocular system</a:t>
            </a:r>
            <a:endParaRPr lang="zh-CN" altLang="en-US" sz="3000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38C58F1-7FFE-4953-90E3-597C4F5EBC02}"/>
              </a:ext>
            </a:extLst>
          </p:cNvPr>
          <p:cNvSpPr txBox="1"/>
          <p:nvPr/>
        </p:nvSpPr>
        <p:spPr>
          <a:xfrm>
            <a:off x="809455" y="869773"/>
            <a:ext cx="10616426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altLang="zh-CN" dirty="0">
                <a:solidFill>
                  <a:srgbClr val="000000"/>
                </a:solidFill>
              </a:rPr>
              <a:t>Consider a physical binocular system. The left camera is </a:t>
            </a:r>
            <a:r>
              <a:rPr lang="en-US" altLang="zh-CN" i="1" dirty="0" err="1">
                <a:solidFill>
                  <a:srgbClr val="000000"/>
                </a:solidFill>
              </a:rPr>
              <a:t>cam</a:t>
            </a:r>
            <a:r>
              <a:rPr lang="en-US" altLang="zh-CN" i="1" baseline="-25000" dirty="0" err="1">
                <a:solidFill>
                  <a:srgbClr val="000000"/>
                </a:solidFill>
              </a:rPr>
              <a:t>l</a:t>
            </a:r>
            <a:r>
              <a:rPr lang="en-US" altLang="zh-CN" dirty="0">
                <a:solidFill>
                  <a:srgbClr val="000000"/>
                </a:solidFill>
              </a:rPr>
              <a:t>, and its camera coordinate system is </a:t>
            </a:r>
            <a:r>
              <a:rPr lang="en-US" altLang="zh-CN" i="1" dirty="0">
                <a:solidFill>
                  <a:srgbClr val="000000"/>
                </a:solidFill>
              </a:rPr>
              <a:t>C</a:t>
            </a:r>
            <a:r>
              <a:rPr lang="en-US" altLang="zh-CN" i="1" baseline="-25000" dirty="0">
                <a:solidFill>
                  <a:srgbClr val="000000"/>
                </a:solidFill>
              </a:rPr>
              <a:t>l</a:t>
            </a:r>
            <a:r>
              <a:rPr lang="en-US" altLang="zh-CN" dirty="0">
                <a:solidFill>
                  <a:srgbClr val="000000"/>
                </a:solidFill>
              </a:rPr>
              <a:t>; the right camera is </a:t>
            </a:r>
            <a:r>
              <a:rPr lang="en-US" altLang="zh-CN" i="1" dirty="0" err="1">
                <a:solidFill>
                  <a:srgbClr val="000000"/>
                </a:solidFill>
              </a:rPr>
              <a:t>cam</a:t>
            </a:r>
            <a:r>
              <a:rPr lang="en-US" altLang="zh-CN" i="1" baseline="-25000" dirty="0" err="1">
                <a:solidFill>
                  <a:srgbClr val="000000"/>
                </a:solidFill>
              </a:rPr>
              <a:t>r</a:t>
            </a:r>
            <a:r>
              <a:rPr lang="en-US" altLang="zh-CN" dirty="0">
                <a:solidFill>
                  <a:srgbClr val="000000"/>
                </a:solidFill>
              </a:rPr>
              <a:t>, and its camera coordinate system is </a:t>
            </a:r>
            <a:r>
              <a:rPr lang="en-US" altLang="zh-CN" i="1" dirty="0">
                <a:solidFill>
                  <a:srgbClr val="000000"/>
                </a:solidFill>
              </a:rPr>
              <a:t>C</a:t>
            </a:r>
            <a:r>
              <a:rPr lang="en-US" altLang="zh-CN" i="1" baseline="-25000" dirty="0">
                <a:solidFill>
                  <a:srgbClr val="000000"/>
                </a:solidFill>
              </a:rPr>
              <a:t>r</a:t>
            </a:r>
            <a:r>
              <a:rPr lang="en-US" altLang="zh-CN" dirty="0">
                <a:solidFill>
                  <a:srgbClr val="000000"/>
                </a:solidFill>
              </a:rPr>
              <a:t>. </a:t>
            </a:r>
          </a:p>
          <a:p>
            <a:pPr lvl="0" algn="just">
              <a:defRPr/>
            </a:pPr>
            <a:r>
              <a:rPr lang="en-US" altLang="zh-CN" dirty="0">
                <a:solidFill>
                  <a:srgbClr val="000000"/>
                </a:solidFill>
              </a:rPr>
              <a:t>The </a:t>
            </a:r>
            <a:r>
              <a:rPr lang="en-US" altLang="zh-CN" dirty="0" err="1">
                <a:solidFill>
                  <a:srgbClr val="000000"/>
                </a:solidFill>
              </a:rPr>
              <a:t>extrinsics</a:t>
            </a:r>
            <a:r>
              <a:rPr lang="en-US" altLang="zh-CN" dirty="0">
                <a:solidFill>
                  <a:srgbClr val="000000"/>
                </a:solidFill>
              </a:rPr>
              <a:t> of such a physical binocular system are,</a:t>
            </a:r>
          </a:p>
          <a:p>
            <a:pPr lvl="0" algn="just">
              <a:defRPr/>
            </a:pPr>
            <a:endParaRPr lang="en-US" altLang="zh-CN" dirty="0">
              <a:solidFill>
                <a:srgbClr val="000000"/>
              </a:solidFill>
            </a:endParaRPr>
          </a:p>
          <a:p>
            <a:pPr lvl="0" algn="just">
              <a:defRPr/>
            </a:pPr>
            <a:endParaRPr lang="en-US" altLang="zh-CN" dirty="0">
              <a:solidFill>
                <a:srgbClr val="000000"/>
              </a:solidFill>
            </a:endParaRPr>
          </a:p>
          <a:p>
            <a:pPr lvl="0" algn="just">
              <a:defRPr/>
            </a:pPr>
            <a:r>
              <a:rPr lang="en-US" altLang="zh-CN" dirty="0">
                <a:solidFill>
                  <a:srgbClr val="000000"/>
                </a:solidFill>
              </a:rPr>
              <a:t>For a 3D point, if its coordinate </a:t>
            </a:r>
            <a:r>
              <a:rPr lang="en-US" altLang="zh-CN" dirty="0" err="1">
                <a:solidFill>
                  <a:srgbClr val="000000"/>
                </a:solidFill>
              </a:rPr>
              <a:t>w.r.t.</a:t>
            </a:r>
            <a:r>
              <a:rPr lang="en-US" altLang="zh-CN" dirty="0">
                <a:solidFill>
                  <a:srgbClr val="000000"/>
                </a:solidFill>
              </a:rPr>
              <a:t> to </a:t>
            </a:r>
            <a:r>
              <a:rPr lang="en-US" altLang="zh-CN" i="1" dirty="0">
                <a:solidFill>
                  <a:srgbClr val="000000"/>
                </a:solidFill>
              </a:rPr>
              <a:t>C</a:t>
            </a:r>
            <a:r>
              <a:rPr lang="en-US" altLang="zh-CN" i="1" baseline="-25000" dirty="0">
                <a:solidFill>
                  <a:srgbClr val="000000"/>
                </a:solidFill>
              </a:rPr>
              <a:t>l</a:t>
            </a:r>
            <a:r>
              <a:rPr lang="en-US" altLang="zh-CN" dirty="0">
                <a:solidFill>
                  <a:srgbClr val="000000"/>
                </a:solidFill>
              </a:rPr>
              <a:t> is </a:t>
            </a:r>
            <a:r>
              <a:rPr lang="en-US" altLang="zh-CN" b="1" i="1" dirty="0">
                <a:solidFill>
                  <a:srgbClr val="000000"/>
                </a:solidFill>
              </a:rPr>
              <a:t>p</a:t>
            </a:r>
            <a:r>
              <a:rPr lang="en-US" altLang="zh-CN" i="1" baseline="-25000" dirty="0">
                <a:solidFill>
                  <a:srgbClr val="000000"/>
                </a:solidFill>
              </a:rPr>
              <a:t>l</a:t>
            </a:r>
            <a:r>
              <a:rPr lang="en-US" altLang="zh-CN" dirty="0">
                <a:solidFill>
                  <a:srgbClr val="000000"/>
                </a:solidFill>
              </a:rPr>
              <a:t> and its coordinate </a:t>
            </a:r>
            <a:r>
              <a:rPr lang="en-US" altLang="zh-CN" dirty="0" err="1">
                <a:solidFill>
                  <a:srgbClr val="000000"/>
                </a:solidFill>
              </a:rPr>
              <a:t>w.r.t.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C</a:t>
            </a:r>
            <a:r>
              <a:rPr lang="en-US" altLang="zh-CN" i="1" baseline="-25000" dirty="0">
                <a:solidFill>
                  <a:srgbClr val="000000"/>
                </a:solidFill>
              </a:rPr>
              <a:t>r</a:t>
            </a:r>
            <a:r>
              <a:rPr lang="en-US" altLang="zh-CN" dirty="0">
                <a:solidFill>
                  <a:srgbClr val="000000"/>
                </a:solidFill>
              </a:rPr>
              <a:t> is </a:t>
            </a:r>
            <a:r>
              <a:rPr lang="en-US" altLang="zh-CN" b="1" i="1" dirty="0">
                <a:solidFill>
                  <a:srgbClr val="000000"/>
                </a:solidFill>
              </a:rPr>
              <a:t>p</a:t>
            </a:r>
            <a:r>
              <a:rPr lang="en-US" altLang="zh-CN" i="1" baseline="-25000" dirty="0">
                <a:solidFill>
                  <a:srgbClr val="000000"/>
                </a:solidFill>
              </a:rPr>
              <a:t>r</a:t>
            </a:r>
            <a:r>
              <a:rPr lang="en-US" altLang="zh-CN" dirty="0">
                <a:solidFill>
                  <a:srgbClr val="000000"/>
                </a:solidFill>
              </a:rPr>
              <a:t>, then </a:t>
            </a:r>
            <a:r>
              <a:rPr lang="en-US" altLang="zh-CN" b="1" i="1" dirty="0">
                <a:solidFill>
                  <a:srgbClr val="000000"/>
                </a:solidFill>
              </a:rPr>
              <a:t>p</a:t>
            </a:r>
            <a:r>
              <a:rPr lang="en-US" altLang="zh-CN" i="1" baseline="-25000" dirty="0">
                <a:solidFill>
                  <a:srgbClr val="000000"/>
                </a:solidFill>
              </a:rPr>
              <a:t>l </a:t>
            </a:r>
            <a:r>
              <a:rPr lang="en-US" altLang="zh-CN" dirty="0">
                <a:solidFill>
                  <a:srgbClr val="000000"/>
                </a:solidFill>
              </a:rPr>
              <a:t>and </a:t>
            </a:r>
            <a:r>
              <a:rPr lang="en-US" altLang="zh-CN" b="1" i="1" dirty="0">
                <a:solidFill>
                  <a:srgbClr val="000000"/>
                </a:solidFill>
              </a:rPr>
              <a:t>p</a:t>
            </a:r>
            <a:r>
              <a:rPr lang="en-US" altLang="zh-CN" i="1" baseline="-25000" dirty="0">
                <a:solidFill>
                  <a:srgbClr val="000000"/>
                </a:solidFill>
              </a:rPr>
              <a:t>r</a:t>
            </a:r>
            <a:r>
              <a:rPr lang="en-US" altLang="zh-CN" dirty="0">
                <a:solidFill>
                  <a:srgbClr val="000000"/>
                </a:solidFill>
              </a:rPr>
              <a:t> should satisfy,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FF93B9CF-3E18-429D-9477-BB6CAF509F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12769"/>
              </p:ext>
            </p:extLst>
          </p:nvPr>
        </p:nvGraphicFramePr>
        <p:xfrm>
          <a:off x="3579470" y="2503925"/>
          <a:ext cx="45323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73" name="Equation" r:id="rId3" imgW="2070000" imgH="241200" progId="Equation.DSMT4">
                  <p:embed/>
                </p:oleObj>
              </mc:Choice>
              <mc:Fallback>
                <p:oleObj name="Equation" r:id="rId3" imgW="2070000" imgH="241200" progId="Equation.DSMT4">
                  <p:embed/>
                  <p:pic>
                    <p:nvPicPr>
                      <p:cNvPr id="47" name="对象 46">
                        <a:extLst>
                          <a:ext uri="{FF2B5EF4-FFF2-40B4-BE49-F238E27FC236}">
                            <a16:creationId xmlns:a16="http://schemas.microsoft.com/office/drawing/2014/main" id="{B6277A3F-EECB-4878-9813-40927D617C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470" y="2503925"/>
                        <a:ext cx="4532312" cy="561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0B389AC-0379-4B2D-8AE3-328ED112E4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711458"/>
              </p:ext>
            </p:extLst>
          </p:nvPr>
        </p:nvGraphicFramePr>
        <p:xfrm>
          <a:off x="5010921" y="3909879"/>
          <a:ext cx="14462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74" name="Equation" r:id="rId5" imgW="660240" imgH="190440" progId="Equation.DSMT4">
                  <p:embed/>
                </p:oleObj>
              </mc:Choice>
              <mc:Fallback>
                <p:oleObj name="Equation" r:id="rId5" imgW="660240" imgH="19044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FF93B9CF-3E18-429D-9477-BB6CAF509F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921" y="3909879"/>
                        <a:ext cx="1446213" cy="444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094F83D5-C9B2-400A-B430-75088E817AC0}"/>
              </a:ext>
            </a:extLst>
          </p:cNvPr>
          <p:cNvSpPr txBox="1"/>
          <p:nvPr/>
        </p:nvSpPr>
        <p:spPr>
          <a:xfrm>
            <a:off x="809455" y="4552922"/>
            <a:ext cx="882731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altLang="zh-CN" dirty="0">
                <a:solidFill>
                  <a:srgbClr val="000000"/>
                </a:solidFill>
              </a:rPr>
              <a:t>By calibration, our purpose is to get </a:t>
            </a:r>
            <a:r>
              <a:rPr lang="en-US" altLang="zh-CN" b="1" i="1" dirty="0">
                <a:solidFill>
                  <a:srgbClr val="000000"/>
                </a:solidFill>
              </a:rPr>
              <a:t>R</a:t>
            </a:r>
            <a:r>
              <a:rPr lang="en-US" altLang="zh-CN" dirty="0">
                <a:solidFill>
                  <a:srgbClr val="000000"/>
                </a:solidFill>
              </a:rPr>
              <a:t> and </a:t>
            </a:r>
            <a:r>
              <a:rPr lang="en-US" altLang="zh-CN" b="1" i="1" dirty="0">
                <a:solidFill>
                  <a:srgbClr val="000000"/>
                </a:solidFill>
              </a:rPr>
              <a:t>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endParaRPr lang="en-US" altLang="zh-CN" i="1" baseline="-25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523799"/>
      </p:ext>
    </p:extLst>
  </p:cSld>
  <p:clrMapOvr>
    <a:masterClrMapping/>
  </p:clrMapOvr>
  <p:transition advTm="12526"/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65240</TotalTime>
  <Words>1421</Words>
  <Application>Microsoft Office PowerPoint</Application>
  <PresentationFormat>宽屏</PresentationFormat>
  <Paragraphs>150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宋体</vt:lpstr>
      <vt:lpstr>Arial</vt:lpstr>
      <vt:lpstr>Calibri</vt:lpstr>
      <vt:lpstr>Times New Roman</vt:lpstr>
      <vt:lpstr>Blank Presentation</vt:lpstr>
      <vt:lpstr>Equation</vt:lpstr>
      <vt:lpstr>MathType 6.0 Equation</vt:lpstr>
      <vt:lpstr>PowerPoint 演示文稿</vt:lpstr>
      <vt:lpstr>Outline</vt:lpstr>
      <vt:lpstr>Rectified binocular system</vt:lpstr>
      <vt:lpstr>Rectified binocular system</vt:lpstr>
      <vt:lpstr>PowerPoint 演示文稿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</dc:title>
  <dc:creator>Steve Seitz</dc:creator>
  <cp:lastModifiedBy>lin</cp:lastModifiedBy>
  <cp:revision>6852</cp:revision>
  <cp:lastPrinted>2024-09-01T03:11:33Z</cp:lastPrinted>
  <dcterms:created xsi:type="dcterms:W3CDTF">1998-05-10T17:20:27Z</dcterms:created>
  <dcterms:modified xsi:type="dcterms:W3CDTF">2025-03-13T00:41:52Z</dcterms:modified>
</cp:coreProperties>
</file>