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1" d="100"/>
          <a:sy n="51" d="100"/>
        </p:scale>
        <p:origin x="148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purple background&#10;&#10;AI-generated content may be incorrect.">
            <a:extLst>
              <a:ext uri="{FF2B5EF4-FFF2-40B4-BE49-F238E27FC236}">
                <a16:creationId xmlns:a16="http://schemas.microsoft.com/office/drawing/2014/main" id="{582E0833-4BCC-F73B-B2FA-1D786B531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pic>
        <p:nvPicPr>
          <p:cNvPr id="6" name="Picture 5" descr="A blue and white circles&#10;&#10;AI-generated content may be incorrect.">
            <a:extLst>
              <a:ext uri="{FF2B5EF4-FFF2-40B4-BE49-F238E27FC236}">
                <a16:creationId xmlns:a16="http://schemas.microsoft.com/office/drawing/2014/main" id="{54CC605A-3842-FA3C-885C-E0223FFF4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6" name="Picture 5" descr="A blue background with white dots&#10;&#10;AI-generated content may be incorrect.">
            <a:extLst>
              <a:ext uri="{FF2B5EF4-FFF2-40B4-BE49-F238E27FC236}">
                <a16:creationId xmlns:a16="http://schemas.microsoft.com/office/drawing/2014/main" id="{767C1245-ECC4-879B-C96A-760604CF8C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6" name="Picture 5" descr="A blue background with a globe and a light&#10;&#10;AI-generated content may be incorrect.">
            <a:extLst>
              <a:ext uri="{FF2B5EF4-FFF2-40B4-BE49-F238E27FC236}">
                <a16:creationId xmlns:a16="http://schemas.microsoft.com/office/drawing/2014/main" id="{6B70D915-E16B-2FDB-4F78-1DFC4F944A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square with white lines&#10;&#10;AI-generated content may be incorrect.">
            <a:extLst>
              <a:ext uri="{FF2B5EF4-FFF2-40B4-BE49-F238E27FC236}">
                <a16:creationId xmlns:a16="http://schemas.microsoft.com/office/drawing/2014/main" id="{F22D8D2F-0F9C-1110-62BF-2EBECD4FEA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D65D4DF-CDE0-06EE-8D3D-E5A9E771FAED}"/>
              </a:ext>
            </a:extLst>
          </p:cNvPr>
          <p:cNvSpPr/>
          <p:nvPr userDrawn="1"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7" name="Picture 6" descr="A blue and purple background&#10;&#10;AI-generated content may be incorrect.">
            <a:extLst>
              <a:ext uri="{FF2B5EF4-FFF2-40B4-BE49-F238E27FC236}">
                <a16:creationId xmlns:a16="http://schemas.microsoft.com/office/drawing/2014/main" id="{73D24A7E-A814-81E1-0062-F631A829F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6">
            <a:extLst>
              <a:ext uri="{FF2B5EF4-FFF2-40B4-BE49-F238E27FC236}">
                <a16:creationId xmlns:a16="http://schemas.microsoft.com/office/drawing/2014/main" id="{AB27D18A-E7E7-9322-E898-C0B5D0D9D04A}"/>
              </a:ext>
            </a:extLst>
          </p:cNvPr>
          <p:cNvSpPr txBox="1"/>
          <p:nvPr/>
        </p:nvSpPr>
        <p:spPr>
          <a:xfrm>
            <a:off x="523695" y="2067387"/>
            <a:ext cx="7462939" cy="279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23"/>
              </a:lnSpc>
            </a:pPr>
            <a:r>
              <a:rPr lang="en-US" sz="5000" b="1" dirty="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Enhancing Financial Inclusion through Mobile Money in Kenya</a:t>
            </a:r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85477AAD-CF9D-7AD7-1AC8-E2CC6656911B}"/>
              </a:ext>
            </a:extLst>
          </p:cNvPr>
          <p:cNvSpPr txBox="1"/>
          <p:nvPr/>
        </p:nvSpPr>
        <p:spPr>
          <a:xfrm>
            <a:off x="523695" y="5037547"/>
            <a:ext cx="8382608" cy="45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499" dirty="0">
                <a:solidFill>
                  <a:srgbClr val="FFFFFF"/>
                </a:solidFill>
                <a:latin typeface="Muli Bold"/>
                <a:ea typeface="Poppins"/>
                <a:cs typeface="Poppins"/>
                <a:sym typeface="Poppins"/>
              </a:rPr>
              <a:t>Analyzing Progress, Challenges, and Opportunities</a:t>
            </a:r>
          </a:p>
        </p:txBody>
      </p:sp>
      <p:pic>
        <p:nvPicPr>
          <p:cNvPr id="35" name="Picture 34" descr="A red and green triangle on a black background&#10;&#10;AI-generated content may be incorrect.">
            <a:extLst>
              <a:ext uri="{FF2B5EF4-FFF2-40B4-BE49-F238E27FC236}">
                <a16:creationId xmlns:a16="http://schemas.microsoft.com/office/drawing/2014/main" id="{1DD7D65C-9E47-EDA8-C263-6BFE33A07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634" y="-134912"/>
            <a:ext cx="581753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98532" y="1181092"/>
            <a:ext cx="7633335" cy="737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Introduction &amp; Problem Statement</a:t>
            </a:r>
            <a:endParaRPr lang="en-US" sz="3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41732" y="2288977"/>
            <a:ext cx="7633335" cy="2449830"/>
          </a:xfrm>
          <a:prstGeom prst="roundRect">
            <a:avLst>
              <a:gd name="adj" fmla="val 5972"/>
            </a:avLst>
          </a:prstGeom>
          <a:solidFill>
            <a:srgbClr val="002060"/>
          </a:solidFill>
          <a:ln w="30480">
            <a:solidFill>
              <a:srgbClr val="44426B"/>
            </a:solidFill>
            <a:prstDash val="solid"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11253" y="2288977"/>
            <a:ext cx="121920" cy="2449830"/>
          </a:xfrm>
          <a:prstGeom prst="roundRect">
            <a:avLst>
              <a:gd name="adj" fmla="val 26554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79394" y="2535198"/>
            <a:ext cx="3199447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Mobile Money Success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579394" y="2982039"/>
            <a:ext cx="7049453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Kenya is a global leader in mobile money adoption, with usage reaching 82.3% of adults by 2024.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579394" y="3802023"/>
            <a:ext cx="7049453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Mobile money has significantly closed the gender gap and expanded access in rural areas.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241732" y="4954548"/>
            <a:ext cx="7633335" cy="2579251"/>
          </a:xfrm>
          <a:prstGeom prst="roundRect">
            <a:avLst>
              <a:gd name="adj" fmla="val 5672"/>
            </a:avLst>
          </a:prstGeom>
          <a:solidFill>
            <a:srgbClr val="002060"/>
          </a:solidFill>
          <a:ln w="30480">
            <a:solidFill>
              <a:srgbClr val="44426B"/>
            </a:solidFill>
            <a:prstDash val="solid"/>
          </a:ln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11253" y="4954548"/>
            <a:ext cx="121920" cy="2579251"/>
          </a:xfrm>
          <a:prstGeom prst="roundRect">
            <a:avLst>
              <a:gd name="adj" fmla="val 26554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579394" y="5200769"/>
            <a:ext cx="2749391" cy="317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Problem Statement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79394" y="5647611"/>
            <a:ext cx="7049453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Despite high adoption, 9.9% of adults remain financially excluded, especially rural youth (45.5%).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579394" y="6467594"/>
            <a:ext cx="7049453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Key barriers: lack of mobile phones, national ID cards, and digital literacy.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6579394" y="6942296"/>
            <a:ext cx="7049453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Growing debt distress and fraud concerns threaten sustainable inclusion.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pic>
        <p:nvPicPr>
          <p:cNvPr id="18" name="Picture 17" descr="A hands holding a coin&#10;&#10;AI-generated content may be incorrect.">
            <a:extLst>
              <a:ext uri="{FF2B5EF4-FFF2-40B4-BE49-F238E27FC236}">
                <a16:creationId xmlns:a16="http://schemas.microsoft.com/office/drawing/2014/main" id="{FDF7FBC3-38D9-0470-CD18-EA67117CF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09" y="2134288"/>
            <a:ext cx="5640519" cy="56405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752" y="1136335"/>
            <a:ext cx="13266896" cy="712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Research &amp; Analysis Key Findings from FinAccess 2024</a:t>
            </a:r>
            <a:endParaRPr lang="en-US" sz="3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81752" y="3205520"/>
            <a:ext cx="229171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Usage Trends</a:t>
            </a:r>
            <a:endParaRPr lang="en-US" sz="18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681752" y="3686771"/>
            <a:ext cx="639579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Daily usage of mobile money doubled to 52.6% from 23.6% in 2021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81752" y="4066461"/>
            <a:ext cx="6395799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Mobile money empowers underserved demographics through digital accessibility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681752" y="4884421"/>
            <a:ext cx="3811905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Main Barriers to Deeper Usage</a:t>
            </a:r>
            <a:endParaRPr lang="en-US" sz="18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81752" y="5365671"/>
            <a:ext cx="639579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Affordability (service fees, overdraft charges like Fuliza)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81752" y="5745362"/>
            <a:ext cx="639579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Trust concerns (9.8% of users lost money)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681752" y="6125052"/>
            <a:ext cx="639579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Eligibility restrictions (phone ownership, documentation)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60469" y="2168485"/>
            <a:ext cx="2754511" cy="286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Demographic Insights</a:t>
            </a:r>
            <a:endParaRPr lang="en-US" sz="18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60469" y="2649736"/>
            <a:ext cx="6395799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Youth (18–25) and PWDs (Persons with Disabilities) have significantly lower financial health and access rates.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469" y="3491984"/>
            <a:ext cx="6395799" cy="3581638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7560469" y="7292697"/>
            <a:ext cx="6395799" cy="623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Regional disparities: Turkana (65.9%) vs. Nairobi (93.7%) in formal inclusion.</a:t>
            </a:r>
            <a:endParaRPr lang="en-US" sz="15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00537" y="725329"/>
            <a:ext cx="4801076" cy="600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37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Summary Report</a:t>
            </a:r>
            <a:endParaRPr lang="en-US" sz="37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0537" y="1631394"/>
            <a:ext cx="1020247" cy="15545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24737" y="1835348"/>
            <a:ext cx="352710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Strengths of Mobile Money</a:t>
            </a:r>
            <a:endParaRPr lang="en-US" sz="18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24737" y="2257782"/>
            <a:ext cx="649152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Expands financial access where brick-and-mortar fails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424737" y="2655570"/>
            <a:ext cx="649152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Offers daily liquidity, payments, and access to government services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0537" y="3185993"/>
            <a:ext cx="1020247" cy="18810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24737" y="3389947"/>
            <a:ext cx="336149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Weaknesses &amp; Loopholes</a:t>
            </a:r>
            <a:endParaRPr lang="en-US" sz="18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424737" y="3812381"/>
            <a:ext cx="649152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Debt risks: Fuliza default rate rose to 16.6%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424737" y="4210169"/>
            <a:ext cx="6491526" cy="652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Limited financial literacy: Only 42.1% scored high on financial literacy questions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0537" y="5067062"/>
            <a:ext cx="1020247" cy="155459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24737" y="5271016"/>
            <a:ext cx="264545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Exclusion Persists In</a:t>
            </a:r>
            <a:endParaRPr lang="en-US" sz="18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424737" y="5693450"/>
            <a:ext cx="649152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Digital-only approaches that assume tech readiness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7424737" y="6091238"/>
            <a:ext cx="6491526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Non-interoperability between platforms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6200537" y="6851213"/>
            <a:ext cx="7715726" cy="652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Impact:</a:t>
            </a:r>
            <a:r>
              <a:rPr lang="en-US" sz="160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 Mobile money was pivotal in climate finance investments and emergency resilience, but access doesn't equal empowerment.</a:t>
            </a:r>
            <a:endParaRPr lang="en-US" sz="16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9EE064-00EE-D9A2-A880-0645033BB8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755" y="1514669"/>
            <a:ext cx="4926138" cy="5390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96944" y="931842"/>
            <a:ext cx="8530471" cy="632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Actionable Recommendations</a:t>
            </a:r>
            <a:endParaRPr lang="en-US" sz="3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52713" y="2134076"/>
            <a:ext cx="4231600" cy="2576393"/>
          </a:xfrm>
          <a:prstGeom prst="roundRect">
            <a:avLst>
              <a:gd name="adj" fmla="val 5679"/>
            </a:avLst>
          </a:prstGeom>
          <a:solidFill>
            <a:srgbClr val="002060"/>
          </a:solidFill>
          <a:ln/>
        </p:spPr>
        <p:txBody>
          <a:bodyPr/>
          <a:lstStyle/>
          <a:p>
            <a:endParaRPr lang="en-US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52713" y="2103596"/>
            <a:ext cx="4231600" cy="121920"/>
          </a:xfrm>
          <a:prstGeom prst="roundRect">
            <a:avLst>
              <a:gd name="adj" fmla="val 2646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545913" y="1811536"/>
            <a:ext cx="645081" cy="645081"/>
          </a:xfrm>
          <a:prstGeom prst="roundRect">
            <a:avLst>
              <a:gd name="adj" fmla="val 14175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739390" y="1972747"/>
            <a:ext cx="258008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98220" y="2671643"/>
            <a:ext cx="3740587" cy="63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Improve Device &amp; ID Access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98220" y="3433048"/>
            <a:ext cx="3740587" cy="103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Government/private sector to expand subsidized mobile phone programs &amp; facilitate youth ID registration.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199340" y="2134076"/>
            <a:ext cx="4231600" cy="2576393"/>
          </a:xfrm>
          <a:prstGeom prst="roundRect">
            <a:avLst>
              <a:gd name="adj" fmla="val 5679"/>
            </a:avLst>
          </a:prstGeom>
          <a:solidFill>
            <a:srgbClr val="002060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199340" y="2103596"/>
            <a:ext cx="4231600" cy="121920"/>
          </a:xfrm>
          <a:prstGeom prst="roundRect">
            <a:avLst>
              <a:gd name="adj" fmla="val 2646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6992541" y="1811536"/>
            <a:ext cx="645081" cy="645081"/>
          </a:xfrm>
          <a:prstGeom prst="roundRect">
            <a:avLst>
              <a:gd name="adj" fmla="val 14175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186017" y="1972747"/>
            <a:ext cx="258008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44847" y="2671643"/>
            <a:ext cx="3740587" cy="63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Strengthen Consumer Protection &amp; Transparency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444847" y="3433048"/>
            <a:ext cx="3740587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Enforce clearer terms on overdraft charges &amp; data usage; penalize fraud.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9645968" y="2134076"/>
            <a:ext cx="4231719" cy="2576393"/>
          </a:xfrm>
          <a:prstGeom prst="roundRect">
            <a:avLst>
              <a:gd name="adj" fmla="val 5679"/>
            </a:avLst>
          </a:prstGeom>
          <a:solidFill>
            <a:srgbClr val="002060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645968" y="2103596"/>
            <a:ext cx="4231719" cy="121920"/>
          </a:xfrm>
          <a:prstGeom prst="roundRect">
            <a:avLst>
              <a:gd name="adj" fmla="val 2646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11439287" y="1811536"/>
            <a:ext cx="645081" cy="645081"/>
          </a:xfrm>
          <a:prstGeom prst="roundRect">
            <a:avLst>
              <a:gd name="adj" fmla="val 14175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1632763" y="1972747"/>
            <a:ext cx="258008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9891474" y="2671643"/>
            <a:ext cx="3740706" cy="63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Invest in Digital Financial Literacy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891474" y="3433048"/>
            <a:ext cx="3740706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Scale up community workshops and integrate curriculum in rural schools.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752713" y="5248037"/>
            <a:ext cx="6454973" cy="2232422"/>
          </a:xfrm>
          <a:prstGeom prst="roundRect">
            <a:avLst>
              <a:gd name="adj" fmla="val 6554"/>
            </a:avLst>
          </a:prstGeom>
          <a:solidFill>
            <a:srgbClr val="002060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752713" y="5217557"/>
            <a:ext cx="6454973" cy="121920"/>
          </a:xfrm>
          <a:prstGeom prst="roundRect">
            <a:avLst>
              <a:gd name="adj" fmla="val 2646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3657600" y="4925497"/>
            <a:ext cx="645081" cy="645081"/>
          </a:xfrm>
          <a:prstGeom prst="roundRect">
            <a:avLst>
              <a:gd name="adj" fmla="val 14175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3851077" y="5086707"/>
            <a:ext cx="258008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4</a:t>
            </a:r>
            <a:endParaRPr lang="en-US" sz="20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998220" y="5785604"/>
            <a:ext cx="5963960" cy="632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Design Inclusive Products for Youth &amp; PWDs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998220" y="6547009"/>
            <a:ext cx="5963960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Build interoperable, low-cost savings, credit &amp; insurance bundles tailored for vulnerable groups.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7" name="Shape 25"/>
          <p:cNvSpPr/>
          <p:nvPr/>
        </p:nvSpPr>
        <p:spPr>
          <a:xfrm>
            <a:off x="7422713" y="5248037"/>
            <a:ext cx="6454973" cy="2232422"/>
          </a:xfrm>
          <a:prstGeom prst="roundRect">
            <a:avLst>
              <a:gd name="adj" fmla="val 6554"/>
            </a:avLst>
          </a:prstGeom>
          <a:solidFill>
            <a:srgbClr val="002060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8" name="Shape 26"/>
          <p:cNvSpPr/>
          <p:nvPr/>
        </p:nvSpPr>
        <p:spPr>
          <a:xfrm>
            <a:off x="7422713" y="5217557"/>
            <a:ext cx="6454973" cy="121920"/>
          </a:xfrm>
          <a:prstGeom prst="roundRect">
            <a:avLst>
              <a:gd name="adj" fmla="val 2646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10327600" y="4925497"/>
            <a:ext cx="645081" cy="645081"/>
          </a:xfrm>
          <a:prstGeom prst="roundRect">
            <a:avLst>
              <a:gd name="adj" fmla="val 141750"/>
            </a:avLst>
          </a:prstGeom>
          <a:solidFill>
            <a:srgbClr val="8061FF"/>
          </a:solidFill>
          <a:ln/>
        </p:spPr>
        <p:txBody>
          <a:bodyPr/>
          <a:lstStyle/>
          <a:p>
            <a:endParaRPr lang="en-US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10521077" y="5086707"/>
            <a:ext cx="258008" cy="322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00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5</a:t>
            </a:r>
            <a:endParaRPr lang="en-US" sz="200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7668220" y="5785604"/>
            <a:ext cx="468153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chemeClr val="bg1"/>
                </a:solidFill>
                <a:latin typeface="Muli Bold"/>
                <a:ea typeface="Syne Bold" pitchFamily="34" charset="-122"/>
                <a:cs typeface="Times New Roman" panose="02020603050405020304" pitchFamily="18" charset="0"/>
              </a:rPr>
              <a:t>Promote County-Level Innovation</a:t>
            </a:r>
            <a:endParaRPr lang="en-US" sz="19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7668220" y="6230779"/>
            <a:ext cx="5963960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chemeClr val="bg1"/>
                </a:solidFill>
                <a:latin typeface="Muli Bold"/>
                <a:ea typeface="Arimo" pitchFamily="34" charset="-122"/>
                <a:cs typeface="Times New Roman" panose="02020603050405020304" pitchFamily="18" charset="0"/>
              </a:rPr>
              <a:t>Incentivize counties with lowest inclusion to collaborate with mobile money providers for localised solutions.</a:t>
            </a:r>
            <a:endParaRPr lang="en-US" sz="1650" dirty="0">
              <a:solidFill>
                <a:schemeClr val="bg1"/>
              </a:solidFill>
              <a:latin typeface="Muli Bold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41075" y="984801"/>
            <a:ext cx="7468553" cy="971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650"/>
              </a:lnSpc>
              <a:buNone/>
            </a:pPr>
            <a:r>
              <a:rPr lang="en-US" sz="6100" b="1" dirty="0">
                <a:solidFill>
                  <a:schemeClr val="bg1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Thank You.</a:t>
            </a:r>
            <a:endParaRPr lang="en-US" sz="6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3441075" y="193230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chemeClr val="bg1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PS: Safaricom, Airtel and Telkom Please Hire Us.</a:t>
            </a:r>
            <a:endParaRPr lang="en-US" sz="18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B450B6-7082-D92B-F4E8-7AAD9DDC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0" y="3777233"/>
            <a:ext cx="4658758" cy="3403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irtel Money Logo PNG">
            <a:extLst>
              <a:ext uri="{FF2B5EF4-FFF2-40B4-BE49-F238E27FC236}">
                <a16:creationId xmlns:a16="http://schemas.microsoft.com/office/drawing/2014/main" id="{8BDE0965-6EE2-A413-3659-7ACB094B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203" y="3856264"/>
            <a:ext cx="3245017" cy="32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DFBE6C5-F91F-8174-4115-15A3320F7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254" y="2308696"/>
            <a:ext cx="4215366" cy="42153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410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Muli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Eugene Gabriel</dc:creator>
  <cp:lastModifiedBy>Eugene Gabriel</cp:lastModifiedBy>
  <cp:revision>2</cp:revision>
  <dcterms:created xsi:type="dcterms:W3CDTF">2025-07-30T13:45:24Z</dcterms:created>
  <dcterms:modified xsi:type="dcterms:W3CDTF">2025-07-30T16:16:11Z</dcterms:modified>
</cp:coreProperties>
</file>