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5"/>
  </p:notesMasterIdLst>
  <p:handoutMasterIdLst>
    <p:handoutMasterId r:id="rId46"/>
  </p:handoutMasterIdLst>
  <p:sldIdLst>
    <p:sldId id="256" r:id="rId4"/>
    <p:sldId id="374" r:id="rId5"/>
    <p:sldId id="262" r:id="rId6"/>
    <p:sldId id="273" r:id="rId7"/>
    <p:sldId id="334" r:id="rId8"/>
    <p:sldId id="339" r:id="rId9"/>
    <p:sldId id="340" r:id="rId10"/>
    <p:sldId id="372" r:id="rId11"/>
    <p:sldId id="371" r:id="rId12"/>
    <p:sldId id="295" r:id="rId13"/>
    <p:sldId id="297" r:id="rId14"/>
    <p:sldId id="280" r:id="rId15"/>
    <p:sldId id="309" r:id="rId16"/>
    <p:sldId id="341" r:id="rId17"/>
    <p:sldId id="342" r:id="rId18"/>
    <p:sldId id="343" r:id="rId19"/>
    <p:sldId id="344" r:id="rId20"/>
    <p:sldId id="347" r:id="rId21"/>
    <p:sldId id="345" r:id="rId22"/>
    <p:sldId id="362" r:id="rId23"/>
    <p:sldId id="364" r:id="rId24"/>
    <p:sldId id="361" r:id="rId25"/>
    <p:sldId id="363" r:id="rId26"/>
    <p:sldId id="360" r:id="rId27"/>
    <p:sldId id="346" r:id="rId28"/>
    <p:sldId id="349" r:id="rId29"/>
    <p:sldId id="350" r:id="rId30"/>
    <p:sldId id="351" r:id="rId31"/>
    <p:sldId id="352" r:id="rId32"/>
    <p:sldId id="365" r:id="rId33"/>
    <p:sldId id="366" r:id="rId34"/>
    <p:sldId id="367" r:id="rId35"/>
    <p:sldId id="368" r:id="rId36"/>
    <p:sldId id="369" r:id="rId37"/>
    <p:sldId id="370" r:id="rId38"/>
    <p:sldId id="354" r:id="rId39"/>
    <p:sldId id="358" r:id="rId40"/>
    <p:sldId id="355" r:id="rId41"/>
    <p:sldId id="356" r:id="rId42"/>
    <p:sldId id="357" r:id="rId43"/>
    <p:sldId id="266" r:id="rId4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ED7"/>
    <a:srgbClr val="008ACF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168406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068" TargetMode="External"/><Relationship Id="rId2" Type="http://schemas.openxmlformats.org/officeDocument/2006/relationships/hyperlink" Target="https://tools.ietf.org/html/rfc1945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ols.ietf.org/html/rfc754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Basics_of_HTTP/MIME_types" TargetMode="External"/><Relationship Id="rId2" Type="http://schemas.openxmlformats.org/officeDocument/2006/relationships/hyperlink" Target="https://developer.mozilla.org/en-US/docs/Web/HTTP/Header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6CB0-4F27-C244-B387-C95786FF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5"/>
            <a:ext cx="4315968" cy="1942325"/>
          </a:xfrm>
        </p:spPr>
        <p:txBody>
          <a:bodyPr/>
          <a:lstStyle/>
          <a:p>
            <a:r>
              <a:rPr lang="hu-HU" sz="3600" b="1" dirty="0" err="1"/>
              <a:t>A</a:t>
            </a:r>
            <a:r>
              <a:rPr lang="hu-HU" sz="2000" dirty="0" err="1"/>
              <a:t>synchronous</a:t>
            </a:r>
            <a:br>
              <a:rPr lang="hu-HU" sz="3600" dirty="0"/>
            </a:br>
            <a:r>
              <a:rPr lang="hu-HU" sz="3600" b="1" dirty="0"/>
              <a:t>J</a:t>
            </a:r>
            <a:r>
              <a:rPr lang="hu-HU" sz="2000" dirty="0"/>
              <a:t>avaScript</a:t>
            </a:r>
            <a:br>
              <a:rPr lang="hu-HU" sz="3600" dirty="0"/>
            </a:br>
            <a:r>
              <a:rPr lang="hu-HU" sz="3600" dirty="0"/>
              <a:t>(</a:t>
            </a:r>
            <a:r>
              <a:rPr lang="hu-HU" sz="3600" b="1" dirty="0"/>
              <a:t>A</a:t>
            </a:r>
            <a:r>
              <a:rPr lang="hu-HU" sz="2000" dirty="0"/>
              <a:t>nd</a:t>
            </a:r>
            <a:br>
              <a:rPr lang="hu-HU" sz="3600" dirty="0"/>
            </a:br>
            <a:r>
              <a:rPr lang="hu-HU" sz="3600" b="1" dirty="0"/>
              <a:t>X</a:t>
            </a:r>
            <a:r>
              <a:rPr lang="hu-HU" sz="2000" dirty="0"/>
              <a:t>ML)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E832-C045-5048-910F-BFD9462D5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4338918"/>
            <a:ext cx="4315968" cy="618945"/>
          </a:xfrm>
        </p:spPr>
        <p:txBody>
          <a:bodyPr anchor="b"/>
          <a:lstStyle/>
          <a:p>
            <a:r>
              <a:rPr lang="hu-HU" sz="1200" b="0" dirty="0"/>
              <a:t>BALAZS JUHASZ</a:t>
            </a:r>
            <a:endParaRPr lang="en-US" sz="12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92E832-C045-5048-910F-BFD9462D5BD9}"/>
              </a:ext>
            </a:extLst>
          </p:cNvPr>
          <p:cNvSpPr txBox="1">
            <a:spLocks/>
          </p:cNvSpPr>
          <p:nvPr/>
        </p:nvSpPr>
        <p:spPr>
          <a:xfrm>
            <a:off x="4673160" y="4338918"/>
            <a:ext cx="4315968" cy="618945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hu-HU" sz="1200" b="0" dirty="0"/>
              <a:t>DEBRECEN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hu-HU" sz="1200" b="0" dirty="0"/>
              <a:t>19/03/2020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Old School way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AA11D0-E22F-D543-B2BD-D3FE79C4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Long </a:t>
            </a:r>
            <a:r>
              <a:rPr lang="hu-HU" dirty="0" err="1"/>
              <a:t>ago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</a:t>
            </a:r>
            <a:r>
              <a:rPr lang="hu-HU" dirty="0" err="1"/>
              <a:t>distant</a:t>
            </a:r>
            <a:r>
              <a:rPr lang="hu-HU" dirty="0"/>
              <a:t> </a:t>
            </a:r>
            <a:r>
              <a:rPr lang="hu-HU" dirty="0" err="1"/>
              <a:t>land</a:t>
            </a:r>
            <a:r>
              <a:rPr lang="hu-HU" dirty="0"/>
              <a:t>…</a:t>
            </a:r>
            <a:endParaRPr lang="en-US" dirty="0"/>
          </a:p>
        </p:txBody>
      </p:sp>
      <p:pic>
        <p:nvPicPr>
          <p:cNvPr id="18" name="Tartalom helye 17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67" y="1079500"/>
            <a:ext cx="6648066" cy="3397250"/>
          </a:xfrm>
        </p:spPr>
      </p:pic>
    </p:spTree>
    <p:extLst>
      <p:ext uri="{BB962C8B-B14F-4D97-AF65-F5344CB8AC3E}">
        <p14:creationId xmlns:p14="http://schemas.microsoft.com/office/powerpoint/2010/main" val="193076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Synchronous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/>
              <a:t>The user must wait while full content loads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Standard </a:t>
            </a:r>
            <a:r>
              <a:rPr lang="hu-HU" sz="1600" dirty="0" err="1"/>
              <a:t>way</a:t>
            </a:r>
            <a:r>
              <a:rPr lang="hu-HU" sz="1600" dirty="0"/>
              <a:t> of </a:t>
            </a:r>
            <a:r>
              <a:rPr lang="hu-HU" sz="1600" dirty="0" err="1"/>
              <a:t>communication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web </a:t>
            </a:r>
            <a:r>
              <a:rPr lang="hu-HU" sz="1600" dirty="0" err="1"/>
              <a:t>pages</a:t>
            </a:r>
            <a:r>
              <a:rPr lang="hu-HU" sz="1600" dirty="0"/>
              <a:t> (</a:t>
            </a:r>
            <a:r>
              <a:rPr lang="hu-HU" sz="1600" dirty="0" err="1"/>
              <a:t>click</a:t>
            </a:r>
            <a:r>
              <a:rPr lang="hu-HU" sz="1600" dirty="0"/>
              <a:t> – </a:t>
            </a:r>
            <a:r>
              <a:rPr lang="hu-HU" sz="1600" dirty="0" err="1"/>
              <a:t>wait</a:t>
            </a:r>
            <a:r>
              <a:rPr lang="hu-HU" sz="1600" dirty="0"/>
              <a:t> – </a:t>
            </a:r>
            <a:r>
              <a:rPr lang="hu-HU" sz="1600" dirty="0" err="1"/>
              <a:t>refresh</a:t>
            </a:r>
            <a:r>
              <a:rPr lang="hu-HU" sz="1600" dirty="0"/>
              <a:t>)</a:t>
            </a:r>
          </a:p>
          <a:p>
            <a:pPr>
              <a:lnSpc>
                <a:spcPct val="150000"/>
              </a:lnSpc>
            </a:pPr>
            <a:r>
              <a:rPr lang="hu-HU" sz="1600" dirty="0" err="1"/>
              <a:t>Still</a:t>
            </a:r>
            <a:r>
              <a:rPr lang="hu-HU" sz="1600" dirty="0"/>
              <a:t> </a:t>
            </a:r>
            <a:r>
              <a:rPr lang="hu-HU" sz="1600" dirty="0" err="1"/>
              <a:t>valid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</a:t>
            </a:r>
            <a:r>
              <a:rPr lang="hu-HU" sz="1600" dirty="0" err="1"/>
              <a:t>every</a:t>
            </a:r>
            <a:r>
              <a:rPr lang="hu-HU" sz="1600" dirty="0"/>
              <a:t> </a:t>
            </a:r>
            <a:r>
              <a:rPr lang="hu-HU" sz="1600" dirty="0" err="1"/>
              <a:t>cases</a:t>
            </a:r>
            <a:r>
              <a:rPr lang="hu-HU" sz="1600" dirty="0"/>
              <a:t> – </a:t>
            </a:r>
            <a:r>
              <a:rPr lang="hu-HU" sz="1600" dirty="0" err="1"/>
              <a:t>one</a:t>
            </a:r>
            <a:r>
              <a:rPr lang="hu-HU" sz="1600" dirty="0"/>
              <a:t> </a:t>
            </a:r>
            <a:r>
              <a:rPr lang="hu-HU" sz="1600" dirty="0" err="1"/>
              <a:t>request</a:t>
            </a:r>
            <a:r>
              <a:rPr lang="hu-HU" sz="1600" dirty="0"/>
              <a:t> and </a:t>
            </a:r>
            <a:r>
              <a:rPr lang="hu-HU" sz="1600" dirty="0" err="1"/>
              <a:t>one</a:t>
            </a:r>
            <a:r>
              <a:rPr lang="hu-HU" sz="1600" dirty="0"/>
              <a:t> </a:t>
            </a:r>
            <a:r>
              <a:rPr lang="hu-HU" sz="1600" dirty="0" err="1"/>
              <a:t>response</a:t>
            </a:r>
            <a:r>
              <a:rPr lang="hu-HU" sz="1600" dirty="0"/>
              <a:t>: </a:t>
            </a:r>
            <a:r>
              <a:rPr lang="hu-HU" sz="1600" dirty="0" err="1"/>
              <a:t>but</a:t>
            </a:r>
            <a:r>
              <a:rPr lang="hu-HU" sz="1600" dirty="0"/>
              <a:t> </a:t>
            </a:r>
            <a:r>
              <a:rPr lang="hu-HU" sz="1600" dirty="0" err="1"/>
              <a:t>only</a:t>
            </a:r>
            <a:r>
              <a:rPr lang="hu-HU" sz="1600" dirty="0"/>
              <a:t> </a:t>
            </a:r>
            <a:r>
              <a:rPr lang="hu-HU" sz="1600" dirty="0" err="1"/>
              <a:t>one</a:t>
            </a:r>
            <a:r>
              <a:rPr lang="hu-HU" sz="1600" dirty="0"/>
              <a:t> </a:t>
            </a:r>
            <a:r>
              <a:rPr lang="hu-HU" sz="1600" dirty="0" err="1"/>
              <a:t>at</a:t>
            </a:r>
            <a:r>
              <a:rPr lang="hu-HU" sz="1600" dirty="0"/>
              <a:t> a </a:t>
            </a:r>
            <a:r>
              <a:rPr lang="hu-HU" sz="1600" dirty="0" err="1"/>
              <a:t>time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/>
              <a:t>Be careful what you put in your HTML and how: every external resource (image, script or stylesheet) means one request and also a delay in loading</a:t>
            </a:r>
          </a:p>
        </p:txBody>
      </p:sp>
    </p:spTree>
    <p:extLst>
      <p:ext uri="{BB962C8B-B14F-4D97-AF65-F5344CB8AC3E}">
        <p14:creationId xmlns:p14="http://schemas.microsoft.com/office/powerpoint/2010/main" val="335139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 &amp; </a:t>
            </a:r>
            <a:r>
              <a:rPr lang="hu-HU" dirty="0" err="1"/>
              <a:t>Cons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 err="1"/>
              <a:t>Easier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program – </a:t>
            </a:r>
            <a:r>
              <a:rPr lang="hu-HU" sz="1600" dirty="0" err="1"/>
              <a:t>mainly</a:t>
            </a:r>
            <a:r>
              <a:rPr lang="hu-HU" sz="1600" dirty="0"/>
              <a:t> </a:t>
            </a:r>
            <a:r>
              <a:rPr lang="hu-HU" sz="1600" dirty="0" err="1"/>
              <a:t>think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server </a:t>
            </a:r>
            <a:r>
              <a:rPr lang="hu-HU" sz="1600" dirty="0" err="1"/>
              <a:t>side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really</a:t>
            </a:r>
            <a:r>
              <a:rPr lang="hu-HU" sz="1600" dirty="0"/>
              <a:t> </a:t>
            </a:r>
            <a:r>
              <a:rPr lang="hu-HU" sz="1600" dirty="0" err="1"/>
              <a:t>depends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client</a:t>
            </a:r>
            <a:r>
              <a:rPr lang="hu-HU" sz="1600" dirty="0"/>
              <a:t> </a:t>
            </a:r>
            <a:r>
              <a:rPr lang="hu-HU" sz="1600" dirty="0" err="1"/>
              <a:t>itself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Extremely</a:t>
            </a:r>
            <a:r>
              <a:rPr lang="hu-HU" sz="1600" dirty="0"/>
              <a:t> SLOW</a:t>
            </a:r>
          </a:p>
          <a:p>
            <a:pPr>
              <a:lnSpc>
                <a:spcPct val="150000"/>
              </a:lnSpc>
            </a:pPr>
            <a:r>
              <a:rPr lang="hu-HU" sz="1600" dirty="0" err="1"/>
              <a:t>Each</a:t>
            </a:r>
            <a:r>
              <a:rPr lang="hu-HU" sz="1600" dirty="0"/>
              <a:t> </a:t>
            </a:r>
            <a:r>
              <a:rPr lang="hu-HU" sz="1600" dirty="0" err="1"/>
              <a:t>new</a:t>
            </a:r>
            <a:r>
              <a:rPr lang="hu-HU" sz="1600" dirty="0"/>
              <a:t> </a:t>
            </a:r>
            <a:r>
              <a:rPr lang="hu-HU" sz="1600" dirty="0" err="1"/>
              <a:t>page</a:t>
            </a:r>
            <a:r>
              <a:rPr lang="hu-HU" sz="1600" dirty="0"/>
              <a:t> </a:t>
            </a:r>
            <a:r>
              <a:rPr lang="hu-HU" sz="1600" dirty="0" err="1"/>
              <a:t>requires</a:t>
            </a:r>
            <a:r>
              <a:rPr lang="hu-HU" sz="1600" dirty="0"/>
              <a:t> </a:t>
            </a:r>
            <a:r>
              <a:rPr lang="hu-HU" sz="1600" dirty="0" err="1"/>
              <a:t>fully</a:t>
            </a:r>
            <a:r>
              <a:rPr lang="hu-HU" sz="1600" dirty="0"/>
              <a:t> </a:t>
            </a:r>
            <a:r>
              <a:rPr lang="hu-HU" sz="1600" dirty="0" err="1"/>
              <a:t>loaded</a:t>
            </a:r>
            <a:r>
              <a:rPr lang="hu-HU" sz="1600" dirty="0"/>
              <a:t> </a:t>
            </a:r>
            <a:r>
              <a:rPr lang="hu-HU" sz="1600" dirty="0" err="1"/>
              <a:t>content</a:t>
            </a:r>
            <a:r>
              <a:rPr lang="hu-HU" sz="1600" dirty="0"/>
              <a:t> – </a:t>
            </a:r>
            <a:r>
              <a:rPr lang="hu-HU" sz="1600" dirty="0" err="1"/>
              <a:t>terrible</a:t>
            </a:r>
            <a:r>
              <a:rPr lang="hu-HU" sz="1600" dirty="0"/>
              <a:t> </a:t>
            </a:r>
            <a:r>
              <a:rPr lang="hu-HU" sz="1600" dirty="0" err="1"/>
              <a:t>user</a:t>
            </a:r>
            <a:r>
              <a:rPr lang="hu-HU" sz="1600" dirty="0"/>
              <a:t> </a:t>
            </a:r>
            <a:r>
              <a:rPr lang="hu-HU" sz="1600" dirty="0" err="1"/>
              <a:t>experience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23638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asynchronous</a:t>
            </a:r>
            <a:r>
              <a:rPr lang="hu-HU" dirty="0"/>
              <a:t> </a:t>
            </a:r>
            <a:r>
              <a:rPr lang="hu-HU" dirty="0" err="1"/>
              <a:t>way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2.0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30" y="1079500"/>
            <a:ext cx="6093740" cy="3397250"/>
          </a:xfrm>
        </p:spPr>
      </p:pic>
    </p:spTree>
    <p:extLst>
      <p:ext uri="{BB962C8B-B14F-4D97-AF65-F5344CB8AC3E}">
        <p14:creationId xmlns:p14="http://schemas.microsoft.com/office/powerpoint/2010/main" val="93112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Rich (</a:t>
            </a:r>
            <a:r>
              <a:rPr lang="hu-HU" dirty="0" err="1"/>
              <a:t>heavy-fat-thick</a:t>
            </a:r>
            <a:r>
              <a:rPr lang="hu-HU" dirty="0"/>
              <a:t>) </a:t>
            </a:r>
            <a:r>
              <a:rPr lang="hu-HU" dirty="0" err="1"/>
              <a:t>Client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/>
              <a:t>Client-server communication in the background</a:t>
            </a:r>
          </a:p>
          <a:p>
            <a:pPr>
              <a:lnSpc>
                <a:spcPct val="150000"/>
              </a:lnSpc>
            </a:pPr>
            <a:r>
              <a:rPr lang="hu-HU" sz="1600" dirty="0" err="1"/>
              <a:t>Dynamically</a:t>
            </a:r>
            <a:r>
              <a:rPr lang="hu-HU" sz="1600" dirty="0"/>
              <a:t> update </a:t>
            </a:r>
            <a:r>
              <a:rPr lang="hu-HU" sz="1600" dirty="0" err="1"/>
              <a:t>page</a:t>
            </a:r>
            <a:r>
              <a:rPr lang="hu-HU" sz="1600" dirty="0"/>
              <a:t> </a:t>
            </a:r>
            <a:r>
              <a:rPr lang="hu-HU" sz="1600" dirty="0" err="1"/>
              <a:t>without</a:t>
            </a:r>
            <a:r>
              <a:rPr lang="hu-HU" sz="1600" dirty="0"/>
              <a:t> </a:t>
            </a:r>
            <a:r>
              <a:rPr lang="hu-HU" sz="1600" dirty="0" err="1"/>
              <a:t>reloading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Transparent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user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Content</a:t>
            </a:r>
            <a:r>
              <a:rPr lang="hu-HU" sz="1600" dirty="0"/>
              <a:t> of </a:t>
            </a:r>
            <a:r>
              <a:rPr lang="hu-HU" sz="1600" dirty="0" err="1"/>
              <a:t>fetched</a:t>
            </a:r>
            <a:r>
              <a:rPr lang="hu-HU" sz="1600" dirty="0"/>
              <a:t> file </a:t>
            </a:r>
            <a:r>
              <a:rPr lang="hu-HU" sz="1600" dirty="0" err="1"/>
              <a:t>can</a:t>
            </a:r>
            <a:r>
              <a:rPr lang="hu-HU" sz="1600" dirty="0"/>
              <a:t> be </a:t>
            </a:r>
            <a:r>
              <a:rPr lang="hu-HU" sz="1600" dirty="0" err="1"/>
              <a:t>put</a:t>
            </a:r>
            <a:r>
              <a:rPr lang="hu-HU" sz="1600" dirty="0"/>
              <a:t> </a:t>
            </a:r>
            <a:r>
              <a:rPr lang="hu-HU" sz="1600" dirty="0" err="1"/>
              <a:t>into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current</a:t>
            </a:r>
            <a:r>
              <a:rPr lang="hu-HU" sz="1600" dirty="0"/>
              <a:t> web </a:t>
            </a:r>
            <a:r>
              <a:rPr lang="hu-HU" sz="1600" dirty="0" err="1"/>
              <a:t>page</a:t>
            </a:r>
            <a:r>
              <a:rPr lang="hu-HU" sz="1600" dirty="0"/>
              <a:t> </a:t>
            </a:r>
            <a:r>
              <a:rPr lang="hu-HU" sz="1600" dirty="0" err="1"/>
              <a:t>using</a:t>
            </a:r>
            <a:r>
              <a:rPr lang="hu-HU" sz="1600" dirty="0"/>
              <a:t> DOM </a:t>
            </a:r>
            <a:r>
              <a:rPr lang="hu-HU" sz="1600" dirty="0" err="1"/>
              <a:t>manipulation</a:t>
            </a:r>
            <a:endParaRPr lang="hu-HU" sz="16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5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 &amp; </a:t>
            </a:r>
            <a:r>
              <a:rPr lang="hu-HU" dirty="0" err="1"/>
              <a:t>Cons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 err="1"/>
              <a:t>Fast</a:t>
            </a:r>
            <a:r>
              <a:rPr lang="hu-HU" sz="1600" dirty="0"/>
              <a:t> –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everything</a:t>
            </a:r>
            <a:r>
              <a:rPr lang="hu-HU" sz="1600" dirty="0"/>
              <a:t> is </a:t>
            </a:r>
            <a:r>
              <a:rPr lang="hu-HU" sz="1600" dirty="0" err="1"/>
              <a:t>needed</a:t>
            </a:r>
            <a:r>
              <a:rPr lang="hu-HU" sz="1600" dirty="0"/>
              <a:t> </a:t>
            </a:r>
            <a:r>
              <a:rPr lang="hu-HU" sz="1600" dirty="0" err="1"/>
              <a:t>at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first</a:t>
            </a:r>
            <a:r>
              <a:rPr lang="hu-HU" sz="1600" dirty="0"/>
              <a:t> </a:t>
            </a:r>
            <a:r>
              <a:rPr lang="hu-HU" sz="1600" dirty="0" err="1"/>
              <a:t>load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User</a:t>
            </a:r>
            <a:r>
              <a:rPr lang="hu-HU" sz="1600" dirty="0"/>
              <a:t> </a:t>
            </a:r>
            <a:r>
              <a:rPr lang="hu-HU" sz="1600" dirty="0" err="1"/>
              <a:t>friendly</a:t>
            </a:r>
            <a:r>
              <a:rPr lang="hu-HU" sz="1600" dirty="0"/>
              <a:t> – </a:t>
            </a:r>
            <a:r>
              <a:rPr lang="hu-HU" sz="1600" dirty="0" err="1"/>
              <a:t>dynamically</a:t>
            </a:r>
            <a:r>
              <a:rPr lang="hu-HU" sz="1600" dirty="0"/>
              <a:t> </a:t>
            </a:r>
            <a:r>
              <a:rPr lang="hu-HU" sz="1600" dirty="0" err="1"/>
              <a:t>added</a:t>
            </a:r>
            <a:r>
              <a:rPr lang="hu-HU" sz="1600" dirty="0"/>
              <a:t> </a:t>
            </a:r>
            <a:r>
              <a:rPr lang="hu-HU" sz="1600" dirty="0" err="1"/>
              <a:t>new</a:t>
            </a:r>
            <a:r>
              <a:rPr lang="hu-HU" sz="1600" dirty="0"/>
              <a:t> </a:t>
            </a:r>
            <a:r>
              <a:rPr lang="hu-HU" sz="1600" dirty="0" err="1"/>
              <a:t>items</a:t>
            </a:r>
            <a:r>
              <a:rPr lang="hu-HU" sz="1600" dirty="0"/>
              <a:t> (</a:t>
            </a:r>
            <a:r>
              <a:rPr lang="hu-HU" sz="1600" dirty="0" err="1"/>
              <a:t>like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Facebook</a:t>
            </a:r>
            <a:r>
              <a:rPr lang="hu-HU" sz="1600" dirty="0"/>
              <a:t>/9gag)</a:t>
            </a:r>
          </a:p>
          <a:p>
            <a:pPr>
              <a:lnSpc>
                <a:spcPct val="150000"/>
              </a:lnSpc>
            </a:pPr>
            <a:r>
              <a:rPr lang="hu-HU" sz="1600" dirty="0" err="1"/>
              <a:t>Requires</a:t>
            </a:r>
            <a:r>
              <a:rPr lang="hu-HU" sz="1600" dirty="0"/>
              <a:t> </a:t>
            </a:r>
            <a:r>
              <a:rPr lang="hu-HU" sz="1600" dirty="0" err="1"/>
              <a:t>different</a:t>
            </a:r>
            <a:r>
              <a:rPr lang="hu-HU" sz="1600" dirty="0"/>
              <a:t> </a:t>
            </a:r>
            <a:r>
              <a:rPr lang="hu-HU" sz="1600" dirty="0" err="1"/>
              <a:t>kind</a:t>
            </a:r>
            <a:r>
              <a:rPr lang="hu-HU" sz="1600" dirty="0"/>
              <a:t> of </a:t>
            </a:r>
            <a:r>
              <a:rPr lang="hu-HU" sz="1600" dirty="0" err="1"/>
              <a:t>thinking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both</a:t>
            </a:r>
            <a:r>
              <a:rPr lang="hu-HU" sz="1600" dirty="0"/>
              <a:t> </a:t>
            </a:r>
            <a:r>
              <a:rPr lang="hu-HU" sz="1600" dirty="0" err="1"/>
              <a:t>side</a:t>
            </a:r>
            <a:r>
              <a:rPr lang="hu-HU" sz="1600" dirty="0"/>
              <a:t> – Service Oriented </a:t>
            </a:r>
            <a:r>
              <a:rPr lang="hu-HU" sz="1600" dirty="0" err="1"/>
              <a:t>Architecture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Heavily</a:t>
            </a:r>
            <a:r>
              <a:rPr lang="hu-HU" sz="1600" dirty="0"/>
              <a:t> </a:t>
            </a:r>
            <a:r>
              <a:rPr lang="hu-HU" sz="1600" dirty="0" err="1"/>
              <a:t>based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JavaScript – </a:t>
            </a:r>
            <a:r>
              <a:rPr lang="hu-HU" sz="1600" dirty="0" err="1"/>
              <a:t>client-dependent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Client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 </a:t>
            </a:r>
            <a:r>
              <a:rPr lang="hu-HU" sz="1600" dirty="0" err="1"/>
              <a:t>might</a:t>
            </a:r>
            <a:r>
              <a:rPr lang="hu-HU" sz="1600" dirty="0"/>
              <a:t> </a:t>
            </a:r>
            <a:r>
              <a:rPr lang="hu-HU" sz="1600" dirty="0" err="1"/>
              <a:t>disable</a:t>
            </a:r>
            <a:r>
              <a:rPr lang="hu-HU" sz="1600" dirty="0"/>
              <a:t> a </a:t>
            </a:r>
            <a:r>
              <a:rPr lang="hu-HU" sz="1600" dirty="0" err="1"/>
              <a:t>functionality</a:t>
            </a:r>
            <a:r>
              <a:rPr lang="hu-HU" sz="1600" dirty="0"/>
              <a:t> and/</a:t>
            </a:r>
            <a:r>
              <a:rPr lang="hu-HU" sz="1600" dirty="0" err="1"/>
              <a:t>or</a:t>
            </a:r>
            <a:r>
              <a:rPr lang="hu-HU" sz="1600" dirty="0"/>
              <a:t> a </a:t>
            </a:r>
            <a:r>
              <a:rPr lang="hu-HU" sz="1600" dirty="0" err="1"/>
              <a:t>complete</a:t>
            </a:r>
            <a:r>
              <a:rPr lang="hu-HU" sz="1600" dirty="0"/>
              <a:t> </a:t>
            </a:r>
            <a:r>
              <a:rPr lang="hu-HU" sz="1600" dirty="0" err="1"/>
              <a:t>page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/>
              <a:t>Hell of loading indicators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45901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Limitations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/>
              <a:t>Same Origin Request Policy - </a:t>
            </a:r>
            <a:r>
              <a:rPr lang="hu-HU" sz="1600" dirty="0">
                <a:latin typeface="+mj-lt"/>
              </a:rPr>
              <a:t>can only load from the same domain via the same protocol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>
                <a:latin typeface="+mj-lt"/>
              </a:rPr>
              <a:t>Cross Origin Resource Sharing (CORS)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Hard to handle manually loaded scripts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SEO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cause</a:t>
            </a:r>
            <a:r>
              <a:rPr lang="hu-HU" sz="1600" dirty="0"/>
              <a:t> </a:t>
            </a:r>
            <a:r>
              <a:rPr lang="hu-HU" sz="1600" dirty="0" err="1"/>
              <a:t>difficulties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Disabled</a:t>
            </a:r>
            <a:r>
              <a:rPr lang="hu-HU" sz="1600" dirty="0"/>
              <a:t> JavaScript </a:t>
            </a:r>
            <a:r>
              <a:rPr lang="hu-HU" sz="1600" dirty="0" err="1"/>
              <a:t>equals</a:t>
            </a:r>
            <a:r>
              <a:rPr lang="hu-HU" sz="1600" dirty="0"/>
              <a:t> </a:t>
            </a:r>
            <a:r>
              <a:rPr lang="hu-HU" sz="1600" dirty="0" err="1"/>
              <a:t>disabled</a:t>
            </a:r>
            <a:r>
              <a:rPr lang="hu-HU" sz="1600" dirty="0"/>
              <a:t> </a:t>
            </a:r>
            <a:r>
              <a:rPr lang="hu-HU" sz="1600" dirty="0" err="1"/>
              <a:t>functionality</a:t>
            </a:r>
            <a:endParaRPr lang="hu-HU" sz="16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ASYNCHRONOUS FUNCTIONS &amp; Callbacks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2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A person wearing a white shirt&#10;&#10;Description automatically generated">
            <a:extLst>
              <a:ext uri="{FF2B5EF4-FFF2-40B4-BE49-F238E27FC236}">
                <a16:creationId xmlns:a16="http://schemas.microsoft.com/office/drawing/2014/main" id="{1158D542-E399-4D51-A11D-3F12EB6D73A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58" y="1223962"/>
            <a:ext cx="2021681" cy="2695575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3223278-C62C-47AE-9EA1-07D287604A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4" y="1094595"/>
            <a:ext cx="3986212" cy="342900"/>
          </a:xfrm>
        </p:spPr>
        <p:txBody>
          <a:bodyPr/>
          <a:lstStyle/>
          <a:p>
            <a:r>
              <a:rPr lang="hu-HU" sz="1600" dirty="0"/>
              <a:t>BalÁzs JuhÁsz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7A696-884B-431E-9BAB-A626A6D3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F9AA8CC-A6CD-4C78-A0FB-9B866A8E85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4" y="1472752"/>
            <a:ext cx="3986212" cy="342900"/>
          </a:xfrm>
        </p:spPr>
        <p:txBody>
          <a:bodyPr/>
          <a:lstStyle/>
          <a:p>
            <a:r>
              <a:rPr lang="hu-HU" sz="1400" dirty="0"/>
              <a:t>Junior Software Engineer</a:t>
            </a:r>
            <a:endParaRPr lang="en-US" sz="1400" dirty="0"/>
          </a:p>
        </p:txBody>
      </p:sp>
      <p:sp>
        <p:nvSpPr>
          <p:cNvPr id="34" name="Google Shape;244;g7163f5846f_0_7">
            <a:extLst>
              <a:ext uri="{FF2B5EF4-FFF2-40B4-BE49-F238E27FC236}">
                <a16:creationId xmlns:a16="http://schemas.microsoft.com/office/drawing/2014/main" id="{CDCE19B4-5930-4D98-9C9D-EDF122E77995}"/>
              </a:ext>
            </a:extLst>
          </p:cNvPr>
          <p:cNvSpPr txBox="1">
            <a:spLocks/>
          </p:cNvSpPr>
          <p:nvPr/>
        </p:nvSpPr>
        <p:spPr>
          <a:xfrm>
            <a:off x="360364" y="228600"/>
            <a:ext cx="3986212" cy="3018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hu-HU" dirty="0"/>
              <a:t>About me</a:t>
            </a:r>
            <a:endParaRPr lang="en-US" dirty="0"/>
          </a:p>
        </p:txBody>
      </p:sp>
      <p:cxnSp>
        <p:nvCxnSpPr>
          <p:cNvPr id="35" name="Google Shape;173;p3">
            <a:extLst>
              <a:ext uri="{FF2B5EF4-FFF2-40B4-BE49-F238E27FC236}">
                <a16:creationId xmlns:a16="http://schemas.microsoft.com/office/drawing/2014/main" id="{01C80112-DDF5-4FC9-BE9C-0EFE8B671AC3}"/>
              </a:ext>
            </a:extLst>
          </p:cNvPr>
          <p:cNvCxnSpPr/>
          <p:nvPr/>
        </p:nvCxnSpPr>
        <p:spPr>
          <a:xfrm>
            <a:off x="277092" y="716437"/>
            <a:ext cx="431929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3416F207-866F-4830-AEB9-5ADAF6D54F5B}"/>
              </a:ext>
            </a:extLst>
          </p:cNvPr>
          <p:cNvSpPr txBox="1">
            <a:spLocks/>
          </p:cNvSpPr>
          <p:nvPr/>
        </p:nvSpPr>
        <p:spPr>
          <a:xfrm>
            <a:off x="360364" y="1948445"/>
            <a:ext cx="3986212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b="1" i="1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b="0" i="0" dirty="0"/>
              <a:t>Working at EPAM since 2019 May</a:t>
            </a:r>
            <a:endParaRPr lang="en-US" sz="1400" b="0" i="0" dirty="0"/>
          </a:p>
        </p:txBody>
      </p:sp>
    </p:spTree>
    <p:extLst>
      <p:ext uri="{BB962C8B-B14F-4D97-AF65-F5344CB8AC3E}">
        <p14:creationId xmlns:p14="http://schemas.microsoft.com/office/powerpoint/2010/main" val="186187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AD1-94EF-4699-BE86-0022C5D3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Asynchronous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A1DA-64CB-4E58-9845-FC332FC96A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function printNumber (num) {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    setTimeout(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    function () { console.log("Your number: ", num) },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        Math.floor(Math.random() * 100) + 1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)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}</a:t>
            </a:r>
            <a:br>
              <a:rPr lang="hu-HU" dirty="0">
                <a:latin typeface="Lucida Console" panose="020B0609040504020204" pitchFamily="49" charset="0"/>
              </a:rPr>
            </a:b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function countToThree () {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printNumber(1);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    printNumber(2);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    printNumber(3);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countToThree(); // What is the result of </a:t>
            </a:r>
            <a:r>
              <a:rPr lang="hu-HU" dirty="0" err="1">
                <a:latin typeface="Lucida Console" panose="020B0609040504020204" pitchFamily="49" charset="0"/>
              </a:rPr>
              <a:t>this</a:t>
            </a:r>
            <a:r>
              <a:rPr lang="hu-HU" dirty="0">
                <a:latin typeface="Lucida Console" panose="020B0609040504020204" pitchFamily="49" charset="0"/>
              </a:rPr>
              <a:t>? </a:t>
            </a:r>
            <a:r>
              <a:rPr lang="hu-HU" dirty="0" err="1">
                <a:latin typeface="Lucida Console" panose="020B0609040504020204" pitchFamily="49" charset="0"/>
              </a:rPr>
              <a:t>Why</a:t>
            </a:r>
            <a:r>
              <a:rPr lang="hu-HU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buNone/>
            </a:pPr>
            <a:endParaRPr lang="hu-HU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28B63-7F26-4735-9BC2-52605F91C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2DC91CA-A7C1-4C8B-B878-FA025A98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35" y="3275377"/>
            <a:ext cx="1922197" cy="12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2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BCAB9D-52E6-4B76-9C8B-EFF5E92B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concurrency model introduction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5D6789-F71C-448E-80A9-607B8848B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3397250"/>
          </a:xfrm>
        </p:spPr>
        <p:txBody>
          <a:bodyPr/>
          <a:lstStyle/>
          <a:p>
            <a:r>
              <a:rPr lang="hu-HU" sz="1600" dirty="0"/>
              <a:t>JavaScript has a </a:t>
            </a:r>
            <a:r>
              <a:rPr lang="hu-HU" sz="1600" dirty="0" err="1"/>
              <a:t>concurrency</a:t>
            </a:r>
            <a:r>
              <a:rPr lang="hu-HU" sz="1600" dirty="0"/>
              <a:t> </a:t>
            </a:r>
            <a:r>
              <a:rPr lang="hu-HU" sz="1600" dirty="0" err="1"/>
              <a:t>model</a:t>
            </a:r>
            <a:r>
              <a:rPr lang="hu-HU" sz="1600" dirty="0"/>
              <a:t> </a:t>
            </a:r>
            <a:r>
              <a:rPr lang="hu-HU" sz="1600" dirty="0" err="1"/>
              <a:t>based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an </a:t>
            </a:r>
            <a:r>
              <a:rPr lang="hu-HU" sz="1600" dirty="0" err="1"/>
              <a:t>so</a:t>
            </a:r>
            <a:r>
              <a:rPr lang="hu-HU" sz="1600" dirty="0"/>
              <a:t> </a:t>
            </a:r>
            <a:r>
              <a:rPr lang="hu-HU" sz="1600" dirty="0" err="1"/>
              <a:t>called</a:t>
            </a:r>
            <a:r>
              <a:rPr lang="hu-HU" sz="1600" dirty="0"/>
              <a:t> „</a:t>
            </a:r>
            <a:r>
              <a:rPr lang="hu-HU" sz="1600" dirty="0" err="1"/>
              <a:t>event</a:t>
            </a:r>
            <a:r>
              <a:rPr lang="hu-HU" sz="1600" dirty="0"/>
              <a:t> </a:t>
            </a:r>
            <a:r>
              <a:rPr lang="hu-HU" sz="1600" dirty="0" err="1"/>
              <a:t>loop</a:t>
            </a:r>
            <a:r>
              <a:rPr lang="hu-HU" sz="1600" dirty="0"/>
              <a:t>”</a:t>
            </a:r>
          </a:p>
          <a:p>
            <a:r>
              <a:rPr lang="hu-HU" sz="1600" dirty="0" err="1"/>
              <a:t>Three</a:t>
            </a:r>
            <a:r>
              <a:rPr lang="hu-HU" sz="1600" dirty="0"/>
              <a:t> main </a:t>
            </a:r>
            <a:r>
              <a:rPr lang="hu-HU" sz="1600" dirty="0" err="1"/>
              <a:t>parts</a:t>
            </a:r>
            <a:r>
              <a:rPr lang="hu-HU" sz="1600" dirty="0"/>
              <a:t>:</a:t>
            </a:r>
            <a:r>
              <a:rPr lang="hu-HU" sz="1600" b="1" dirty="0"/>
              <a:t> </a:t>
            </a:r>
            <a:r>
              <a:rPr lang="hu-HU" sz="1600" b="1" dirty="0" err="1"/>
              <a:t>heap</a:t>
            </a:r>
            <a:r>
              <a:rPr lang="hu-HU" sz="1600" b="1" dirty="0"/>
              <a:t>, </a:t>
            </a:r>
            <a:r>
              <a:rPr lang="hu-HU" sz="1600" b="1" dirty="0" err="1"/>
              <a:t>stack</a:t>
            </a:r>
            <a:r>
              <a:rPr lang="hu-HU" sz="1600" b="1" dirty="0"/>
              <a:t> </a:t>
            </a:r>
            <a:r>
              <a:rPr lang="hu-HU" sz="1600" dirty="0"/>
              <a:t>and</a:t>
            </a:r>
            <a:r>
              <a:rPr lang="hu-HU" sz="1600" b="1" dirty="0"/>
              <a:t> </a:t>
            </a:r>
            <a:r>
              <a:rPr lang="hu-HU" sz="1600" b="1" dirty="0" err="1"/>
              <a:t>message</a:t>
            </a:r>
            <a:r>
              <a:rPr lang="hu-HU" sz="1600" b="1" dirty="0"/>
              <a:t> </a:t>
            </a:r>
            <a:r>
              <a:rPr lang="hu-HU" sz="1600" b="1" dirty="0" err="1"/>
              <a:t>queue</a:t>
            </a:r>
            <a:r>
              <a:rPr lang="hu-HU" sz="1600" dirty="0"/>
              <a:t>.</a:t>
            </a:r>
          </a:p>
          <a:p>
            <a:r>
              <a:rPr lang="hu-HU" sz="1600" dirty="0" err="1"/>
              <a:t>At</a:t>
            </a:r>
            <a:r>
              <a:rPr lang="hu-HU" sz="1600" dirty="0"/>
              <a:t> </a:t>
            </a:r>
            <a:r>
              <a:rPr lang="hu-HU" sz="1600" dirty="0" err="1"/>
              <a:t>some</a:t>
            </a:r>
            <a:r>
              <a:rPr lang="hu-HU" sz="1600" dirty="0"/>
              <a:t> </a:t>
            </a:r>
            <a:r>
              <a:rPr lang="hu-HU" sz="1600" dirty="0" err="1"/>
              <a:t>time</a:t>
            </a:r>
            <a:r>
              <a:rPr lang="hu-HU" sz="1600" dirty="0"/>
              <a:t> </a:t>
            </a:r>
            <a:r>
              <a:rPr lang="hu-HU" sz="1600" dirty="0" err="1"/>
              <a:t>during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event</a:t>
            </a:r>
            <a:r>
              <a:rPr lang="hu-HU" sz="1600" dirty="0"/>
              <a:t> </a:t>
            </a:r>
            <a:r>
              <a:rPr lang="hu-HU" sz="1600" dirty="0" err="1"/>
              <a:t>loop</a:t>
            </a:r>
            <a:r>
              <a:rPr lang="hu-HU" sz="1600" dirty="0"/>
              <a:t>, </a:t>
            </a:r>
            <a:r>
              <a:rPr lang="hu-HU" sz="1600" dirty="0" err="1"/>
              <a:t>the</a:t>
            </a:r>
            <a:r>
              <a:rPr lang="hu-HU" sz="1600" dirty="0"/>
              <a:t> JS </a:t>
            </a:r>
            <a:r>
              <a:rPr lang="hu-HU" sz="1600" dirty="0" err="1"/>
              <a:t>runtime</a:t>
            </a:r>
            <a:r>
              <a:rPr lang="hu-HU" sz="1600" dirty="0"/>
              <a:t> </a:t>
            </a:r>
            <a:r>
              <a:rPr lang="hu-HU" sz="1600" dirty="0" err="1"/>
              <a:t>starts</a:t>
            </a:r>
            <a:r>
              <a:rPr lang="hu-HU" sz="1600" dirty="0"/>
              <a:t> </a:t>
            </a:r>
            <a:r>
              <a:rPr lang="hu-HU" sz="1600" dirty="0" err="1"/>
              <a:t>processing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messages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message</a:t>
            </a:r>
            <a:r>
              <a:rPr lang="hu-HU" sz="1600" dirty="0"/>
              <a:t> </a:t>
            </a:r>
            <a:r>
              <a:rPr lang="hu-HU" sz="1600" dirty="0" err="1"/>
              <a:t>queue</a:t>
            </a:r>
            <a:endParaRPr lang="hu-HU" sz="1600" dirty="0"/>
          </a:p>
          <a:p>
            <a:r>
              <a:rPr lang="hu-HU" sz="1600" dirty="0" err="1"/>
              <a:t>Event</a:t>
            </a:r>
            <a:r>
              <a:rPr lang="hu-HU" sz="1600" dirty="0"/>
              <a:t> </a:t>
            </a:r>
            <a:r>
              <a:rPr lang="hu-HU" sz="1600" dirty="0" err="1"/>
              <a:t>handlers</a:t>
            </a:r>
            <a:r>
              <a:rPr lang="hu-HU" sz="1600" dirty="0"/>
              <a:t>, </a:t>
            </a:r>
            <a:r>
              <a:rPr lang="hu-HU" sz="1600" dirty="0" err="1"/>
              <a:t>XMLHttpRequest</a:t>
            </a:r>
            <a:r>
              <a:rPr lang="hu-HU" sz="1600" dirty="0"/>
              <a:t> and </a:t>
            </a:r>
            <a:r>
              <a:rPr lang="hu-HU" sz="1600" dirty="0" err="1"/>
              <a:t>timers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push</a:t>
            </a:r>
            <a:r>
              <a:rPr lang="hu-HU" sz="1600" dirty="0"/>
              <a:t> </a:t>
            </a:r>
            <a:r>
              <a:rPr lang="hu-HU" sz="1600" dirty="0" err="1"/>
              <a:t>messages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message</a:t>
            </a:r>
            <a:r>
              <a:rPr lang="hu-HU" sz="1600" dirty="0"/>
              <a:t> </a:t>
            </a:r>
            <a:r>
              <a:rPr lang="hu-HU" sz="1600" dirty="0" err="1"/>
              <a:t>queue</a:t>
            </a:r>
            <a:endParaRPr lang="hu-HU" sz="1600" dirty="0"/>
          </a:p>
          <a:p>
            <a:r>
              <a:rPr lang="hu-HU" sz="1600" dirty="0" err="1"/>
              <a:t>Each</a:t>
            </a:r>
            <a:r>
              <a:rPr lang="hu-HU" sz="1600" dirty="0"/>
              <a:t> </a:t>
            </a:r>
            <a:r>
              <a:rPr lang="hu-HU" sz="1600" dirty="0" err="1"/>
              <a:t>message</a:t>
            </a:r>
            <a:r>
              <a:rPr lang="hu-HU" sz="1600" dirty="0"/>
              <a:t> has a </a:t>
            </a:r>
            <a:r>
              <a:rPr lang="hu-HU" sz="1600" b="1" dirty="0" err="1"/>
              <a:t>callback</a:t>
            </a:r>
            <a:r>
              <a:rPr lang="hu-HU" sz="1600" dirty="0"/>
              <a:t> </a:t>
            </a:r>
            <a:r>
              <a:rPr lang="hu-HU" sz="1600" dirty="0" err="1"/>
              <a:t>associated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it</a:t>
            </a:r>
            <a:r>
              <a:rPr lang="hu-HU" sz="1600" dirty="0"/>
              <a:t>, </a:t>
            </a:r>
            <a:r>
              <a:rPr lang="hu-HU" sz="1600" dirty="0" err="1"/>
              <a:t>which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be </a:t>
            </a:r>
            <a:r>
              <a:rPr lang="hu-HU" sz="1600" dirty="0" err="1"/>
              <a:t>invoked</a:t>
            </a:r>
            <a:r>
              <a:rPr lang="hu-HU" sz="1600" dirty="0"/>
              <a:t> </a:t>
            </a:r>
            <a:r>
              <a:rPr lang="hu-HU" sz="1600" dirty="0" err="1"/>
              <a:t>upon</a:t>
            </a:r>
            <a:r>
              <a:rPr lang="hu-HU" sz="1600" dirty="0"/>
              <a:t> </a:t>
            </a:r>
            <a:r>
              <a:rPr lang="hu-HU" sz="1600" dirty="0" err="1"/>
              <a:t>processing</a:t>
            </a:r>
            <a:r>
              <a:rPr lang="hu-HU" sz="1600" dirty="0"/>
              <a:t>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4E95A6-7BFB-4489-BF87-30F0831C6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Callbacks</a:t>
            </a:r>
          </a:p>
        </p:txBody>
      </p:sp>
      <p:sp>
        <p:nvSpPr>
          <p:cNvPr id="7" name="Tartalom helye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/>
              <a:t>Functions are first class citizens in JavaScript</a:t>
            </a:r>
            <a:endParaRPr lang="hu-HU" sz="16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hu-HU" sz="1200" dirty="0">
                <a:latin typeface="+mj-lt"/>
              </a:rPr>
              <a:t>That means we can use them as function parameters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A callback is basically a function that is passed to another function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The first </a:t>
            </a:r>
            <a:r>
              <a:rPr lang="hu-HU" sz="1600" dirty="0" err="1"/>
              <a:t>function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call the callback</a:t>
            </a:r>
            <a:endParaRPr lang="hu-HU" sz="2300" dirty="0"/>
          </a:p>
          <a:p>
            <a:pPr>
              <a:lnSpc>
                <a:spcPct val="150000"/>
              </a:lnSpc>
            </a:pPr>
            <a:r>
              <a:rPr lang="hu-HU" sz="1600" dirty="0"/>
              <a:t>So let’s see our printNumber function with callbacks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C2BE-1E83-4BD0-A5A9-FBC94A7608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754462"/>
            <a:ext cx="8426449" cy="3397250"/>
          </a:xfrm>
        </p:spPr>
        <p:txBody>
          <a:bodyPr/>
          <a:lstStyle/>
          <a:p>
            <a:pPr marL="0" indent="0">
              <a:buNone/>
            </a:pPr>
            <a:r>
              <a:rPr lang="hu-HU" sz="1000" dirty="0">
                <a:latin typeface="Lucida Console" panose="020B0609040504020204" pitchFamily="49" charset="0"/>
              </a:rPr>
              <a:t>function printNumber (num, cb) {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    setTimeout(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        function () {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	 console.log("Your number: ", num)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	 cb()</a:t>
            </a:r>
          </a:p>
          <a:p>
            <a:pPr marL="0" indent="0">
              <a:buNone/>
            </a:pPr>
            <a:r>
              <a:rPr lang="hu-HU" sz="1000" dirty="0">
                <a:latin typeface="Lucida Console" panose="020B0609040504020204" pitchFamily="49" charset="0"/>
              </a:rPr>
              <a:t>        },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    Math.floor(Math.random() * 100) + 1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    )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1000" dirty="0">
                <a:latin typeface="Lucida Console" panose="020B0609040504020204" pitchFamily="49" charset="0"/>
              </a:rPr>
              <a:t>function countToThree () {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    printNumber(1, function () {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        printNumber(2, function () {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	printNumber(3, function () {});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hu-HU" sz="1000" dirty="0">
                <a:latin typeface="Lucida Console" panose="020B0609040504020204" pitchFamily="49" charset="0"/>
              </a:rPr>
              <a:t>    });</a:t>
            </a:r>
            <a:br>
              <a:rPr lang="hu-HU" sz="1000" dirty="0">
                <a:latin typeface="Lucida Console" panose="020B0609040504020204" pitchFamily="49" charset="0"/>
              </a:rPr>
            </a:br>
            <a:r>
              <a:rPr lang="hu-HU" sz="10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1000" dirty="0">
                <a:latin typeface="Lucida Console" panose="020B0609040504020204" pitchFamily="49" charset="0"/>
              </a:rPr>
              <a:t>countToThree(); // Is this better?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10650-5F72-4BD7-AAB4-08282276F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ajax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53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typical</a:t>
            </a:r>
            <a:r>
              <a:rPr lang="hu-HU" dirty="0"/>
              <a:t> AJAX </a:t>
            </a:r>
            <a:r>
              <a:rPr lang="hu-HU" dirty="0" err="1"/>
              <a:t>request</a:t>
            </a:r>
            <a:endParaRPr lang="hu-HU" dirty="0"/>
          </a:p>
        </p:txBody>
      </p:sp>
      <p:sp>
        <p:nvSpPr>
          <p:cNvPr id="16" name="Tartalom helye 1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hu-HU" sz="1600" dirty="0" err="1"/>
              <a:t>Click</a:t>
            </a:r>
            <a:r>
              <a:rPr lang="hu-HU" sz="1600" dirty="0"/>
              <a:t> </a:t>
            </a:r>
            <a:r>
              <a:rPr lang="hu-HU" sz="1600" dirty="0" err="1"/>
              <a:t>event</a:t>
            </a:r>
            <a:r>
              <a:rPr lang="hu-HU" sz="1600" dirty="0"/>
              <a:t> </a:t>
            </a:r>
            <a:r>
              <a:rPr lang="hu-HU" sz="1600" dirty="0" err="1"/>
              <a:t>handler</a:t>
            </a:r>
            <a:endParaRPr lang="hu-HU" sz="16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hu-HU" sz="1600" dirty="0" err="1"/>
              <a:t>Create</a:t>
            </a:r>
            <a:r>
              <a:rPr lang="hu-HU" sz="1600" dirty="0"/>
              <a:t> a </a:t>
            </a:r>
            <a:r>
              <a:rPr lang="hu-HU" sz="1600" dirty="0" err="1"/>
              <a:t>request</a:t>
            </a:r>
            <a:r>
              <a:rPr lang="hu-HU" sz="1600" dirty="0"/>
              <a:t>, </a:t>
            </a:r>
            <a:r>
              <a:rPr lang="hu-HU" sz="1600" dirty="0" err="1"/>
              <a:t>register</a:t>
            </a:r>
            <a:r>
              <a:rPr lang="hu-HU" sz="1600" dirty="0"/>
              <a:t> </a:t>
            </a:r>
            <a:r>
              <a:rPr lang="hu-HU" sz="1600" dirty="0" err="1"/>
              <a:t>callback</a:t>
            </a:r>
            <a:endParaRPr lang="hu-HU" sz="16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hu-HU" sz="1600" dirty="0" err="1"/>
              <a:t>Call</a:t>
            </a:r>
            <a:r>
              <a:rPr lang="hu-HU" sz="1600" dirty="0"/>
              <a:t> a service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hu-HU" sz="1600" dirty="0"/>
              <a:t>Server is </a:t>
            </a:r>
            <a:r>
              <a:rPr lang="hu-HU" sz="1600" dirty="0" err="1"/>
              <a:t>answering</a:t>
            </a:r>
            <a:r>
              <a:rPr lang="hu-HU" sz="1600" dirty="0"/>
              <a:t>…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hu-HU" sz="1600" dirty="0" err="1"/>
              <a:t>Event</a:t>
            </a:r>
            <a:r>
              <a:rPr lang="hu-HU" sz="1600" dirty="0"/>
              <a:t> – </a:t>
            </a:r>
            <a:r>
              <a:rPr lang="hu-HU" sz="1600" dirty="0" err="1"/>
              <a:t>answer</a:t>
            </a:r>
            <a:r>
              <a:rPr lang="hu-HU" sz="1600" dirty="0"/>
              <a:t> </a:t>
            </a:r>
            <a:r>
              <a:rPr lang="hu-HU" sz="1600" dirty="0" err="1"/>
              <a:t>arrived</a:t>
            </a:r>
            <a:r>
              <a:rPr lang="hu-HU" sz="1600" dirty="0"/>
              <a:t>; </a:t>
            </a:r>
            <a:r>
              <a:rPr lang="hu-HU" sz="1600" dirty="0" err="1"/>
              <a:t>run</a:t>
            </a:r>
            <a:r>
              <a:rPr lang="hu-HU" sz="1600" dirty="0"/>
              <a:t> </a:t>
            </a:r>
            <a:r>
              <a:rPr lang="hu-HU" sz="1600" dirty="0" err="1"/>
              <a:t>callback</a:t>
            </a:r>
            <a:r>
              <a:rPr lang="hu-HU" sz="1600" dirty="0"/>
              <a:t> </a:t>
            </a:r>
            <a:r>
              <a:rPr lang="hu-HU" sz="1600" dirty="0" err="1"/>
              <a:t>function</a:t>
            </a:r>
            <a:endParaRPr lang="hu-HU" sz="1600" dirty="0"/>
          </a:p>
          <a:p>
            <a:pPr marL="228600" indent="-228600">
              <a:buFont typeface="+mj-lt"/>
              <a:buAutoNum type="arabicPeriod"/>
            </a:pPr>
            <a:endParaRPr lang="hu-HU" sz="1600" dirty="0"/>
          </a:p>
          <a:p>
            <a:pPr marL="0" indent="0">
              <a:buNone/>
            </a:pPr>
            <a:r>
              <a:rPr lang="hu-HU" sz="1600" b="1" u="sng" dirty="0" err="1"/>
              <a:t>Remember</a:t>
            </a:r>
            <a:r>
              <a:rPr lang="hu-HU" sz="1600" b="1" u="sng" dirty="0"/>
              <a:t>:</a:t>
            </a:r>
          </a:p>
          <a:p>
            <a:r>
              <a:rPr lang="hu-HU" sz="1600" dirty="0" err="1"/>
              <a:t>Your</a:t>
            </a:r>
            <a:r>
              <a:rPr lang="hu-HU" sz="1600" dirty="0"/>
              <a:t> </a:t>
            </a:r>
            <a:r>
              <a:rPr lang="hu-HU" sz="1600" dirty="0" err="1"/>
              <a:t>callback</a:t>
            </a:r>
            <a:r>
              <a:rPr lang="hu-HU" sz="1600" dirty="0"/>
              <a:t> is </a:t>
            </a:r>
            <a:r>
              <a:rPr lang="hu-HU" sz="1600" dirty="0" err="1"/>
              <a:t>what</a:t>
            </a:r>
            <a:r>
              <a:rPr lang="hu-HU" sz="1600" dirty="0"/>
              <a:t> </a:t>
            </a:r>
            <a:r>
              <a:rPr lang="hu-HU" sz="1600" dirty="0" err="1"/>
              <a:t>really</a:t>
            </a:r>
            <a:r>
              <a:rPr lang="hu-HU" sz="1600" dirty="0"/>
              <a:t> </a:t>
            </a:r>
            <a:r>
              <a:rPr lang="hu-HU" sz="1600" dirty="0" err="1"/>
              <a:t>process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data</a:t>
            </a:r>
            <a:endParaRPr lang="hu-HU" sz="1600" dirty="0"/>
          </a:p>
          <a:p>
            <a:r>
              <a:rPr lang="hu-HU" sz="1600" dirty="0" err="1"/>
              <a:t>Can</a:t>
            </a:r>
            <a:r>
              <a:rPr lang="hu-HU" sz="1600" dirty="0"/>
              <a:t>’t </a:t>
            </a:r>
            <a:r>
              <a:rPr lang="hu-HU" sz="1600" dirty="0" err="1"/>
              <a:t>work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a </a:t>
            </a:r>
            <a:r>
              <a:rPr lang="hu-HU" sz="1600" dirty="0" err="1"/>
              <a:t>value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don</a:t>
            </a:r>
            <a:r>
              <a:rPr lang="hu-HU" sz="1600" dirty="0"/>
              <a:t>’t </a:t>
            </a:r>
            <a:r>
              <a:rPr lang="hu-HU" sz="1600" dirty="0" err="1"/>
              <a:t>have</a:t>
            </a:r>
            <a:r>
              <a:rPr lang="hu-HU" sz="1600" dirty="0"/>
              <a:t> </a:t>
            </a:r>
            <a:r>
              <a:rPr lang="hu-HU" sz="1600" dirty="0" err="1"/>
              <a:t>yet</a:t>
            </a:r>
            <a:endParaRPr lang="hu-HU" sz="1600" dirty="0"/>
          </a:p>
        </p:txBody>
      </p:sp>
      <p:pic>
        <p:nvPicPr>
          <p:cNvPr id="19" name="Kép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96" y="1179729"/>
            <a:ext cx="3744620" cy="20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Native</a:t>
            </a:r>
            <a:r>
              <a:rPr lang="hu-HU" dirty="0"/>
              <a:t> JavaScript – </a:t>
            </a:r>
            <a:r>
              <a:rPr lang="hu-HU" dirty="0" err="1"/>
              <a:t>XMLHttpRequest</a:t>
            </a:r>
            <a:r>
              <a:rPr lang="hu-HU" dirty="0"/>
              <a:t> (XHR)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Don’t </a:t>
            </a:r>
            <a:r>
              <a:rPr lang="hu-HU" dirty="0" err="1"/>
              <a:t>Panic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</a:t>
            </a:r>
            <a:r>
              <a:rPr lang="hu-HU" dirty="0" err="1"/>
              <a:t>like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handle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response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native</a:t>
            </a:r>
            <a:r>
              <a:rPr lang="hu-HU" dirty="0"/>
              <a:t> JavaScript</a:t>
            </a:r>
          </a:p>
          <a:p>
            <a:r>
              <a:rPr lang="hu-HU" dirty="0" err="1"/>
              <a:t>Frameworks</a:t>
            </a:r>
            <a:r>
              <a:rPr lang="hu-HU" dirty="0"/>
              <a:t> and JS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helps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–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don</a:t>
            </a:r>
            <a:r>
              <a:rPr lang="hu-HU" dirty="0"/>
              <a:t>’t </a:t>
            </a:r>
            <a:r>
              <a:rPr lang="hu-HU" dirty="0" err="1"/>
              <a:t>worry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won</a:t>
            </a:r>
            <a:r>
              <a:rPr lang="hu-HU" dirty="0"/>
              <a:t>’</a:t>
            </a:r>
            <a:r>
              <a:rPr lang="hu-HU" dirty="0" err="1"/>
              <a:t>t</a:t>
            </a:r>
            <a:r>
              <a:rPr lang="hu-HU" dirty="0"/>
              <a:t> </a:t>
            </a:r>
            <a:r>
              <a:rPr lang="hu-HU" dirty="0" err="1"/>
              <a:t>meet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’</a:t>
            </a:r>
            <a:r>
              <a:rPr lang="hu-HU" dirty="0" err="1"/>
              <a:t>re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.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And </a:t>
            </a:r>
            <a:r>
              <a:rPr lang="hu-HU" dirty="0" err="1"/>
              <a:t>carry</a:t>
            </a:r>
            <a:r>
              <a:rPr lang="hu-HU" dirty="0"/>
              <a:t> a </a:t>
            </a:r>
            <a:r>
              <a:rPr lang="hu-HU" dirty="0" err="1"/>
              <a:t>towel</a:t>
            </a:r>
            <a:endParaRPr lang="hu-HU" dirty="0"/>
          </a:p>
        </p:txBody>
      </p:sp>
      <p:sp>
        <p:nvSpPr>
          <p:cNvPr id="12" name="Szövegdoboz 7"/>
          <p:cNvSpPr txBox="1"/>
          <p:nvPr/>
        </p:nvSpPr>
        <p:spPr>
          <a:xfrm>
            <a:off x="340129" y="1256015"/>
            <a:ext cx="5563320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100" dirty="0">
                <a:latin typeface="Lucida Console" panose="020B0609040504020204" pitchFamily="49" charset="0"/>
              </a:rPr>
              <a:t>var </a:t>
            </a:r>
            <a:r>
              <a:rPr lang="hu-HU" sz="1100" dirty="0" err="1">
                <a:latin typeface="Lucida Console" panose="020B0609040504020204" pitchFamily="49" charset="0"/>
              </a:rPr>
              <a:t>ajax</a:t>
            </a:r>
            <a:r>
              <a:rPr lang="hu-HU" sz="1100" dirty="0">
                <a:latin typeface="Lucida Console" panose="020B0609040504020204" pitchFamily="49" charset="0"/>
              </a:rPr>
              <a:t> = </a:t>
            </a:r>
            <a:r>
              <a:rPr lang="hu-HU" sz="1100" dirty="0" err="1">
                <a:latin typeface="Lucida Console" panose="020B0609040504020204" pitchFamily="49" charset="0"/>
              </a:rPr>
              <a:t>new</a:t>
            </a:r>
            <a:r>
              <a:rPr lang="hu-HU" sz="1100" dirty="0">
                <a:latin typeface="Lucida Console" panose="020B0609040504020204" pitchFamily="49" charset="0"/>
              </a:rPr>
              <a:t> </a:t>
            </a:r>
            <a:r>
              <a:rPr lang="hu-HU" sz="1100" dirty="0" err="1">
                <a:latin typeface="Lucida Console" panose="020B0609040504020204" pitchFamily="49" charset="0"/>
              </a:rPr>
              <a:t>XMLHttpRequest</a:t>
            </a:r>
            <a:r>
              <a:rPr lang="hu-HU" sz="1100" dirty="0">
                <a:latin typeface="Lucida Console" panose="020B0609040504020204" pitchFamily="49" charset="0"/>
              </a:rPr>
              <a:t>();</a:t>
            </a:r>
          </a:p>
          <a:p>
            <a:r>
              <a:rPr lang="hu-HU" sz="1100" dirty="0" err="1">
                <a:latin typeface="Lucida Console" panose="020B0609040504020204" pitchFamily="49" charset="0"/>
              </a:rPr>
              <a:t>ajax.onreadystatechange</a:t>
            </a:r>
            <a:r>
              <a:rPr lang="hu-HU" sz="1100" dirty="0">
                <a:latin typeface="Lucida Console" panose="020B0609040504020204" pitchFamily="49" charset="0"/>
              </a:rPr>
              <a:t> = </a:t>
            </a:r>
            <a:r>
              <a:rPr lang="hu-HU" sz="1100" dirty="0" err="1">
                <a:latin typeface="Lucida Console" panose="020B0609040504020204" pitchFamily="49" charset="0"/>
              </a:rPr>
              <a:t>function</a:t>
            </a:r>
            <a:r>
              <a:rPr lang="hu-HU" sz="1100" dirty="0">
                <a:latin typeface="Lucida Console" panose="020B0609040504020204" pitchFamily="49" charset="0"/>
              </a:rPr>
              <a:t>(){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</a:t>
            </a:r>
            <a:r>
              <a:rPr lang="hu-HU" sz="1100" dirty="0" err="1">
                <a:latin typeface="Lucida Console" panose="020B0609040504020204" pitchFamily="49" charset="0"/>
              </a:rPr>
              <a:t>if</a:t>
            </a:r>
            <a:r>
              <a:rPr lang="hu-HU" sz="1100" dirty="0">
                <a:latin typeface="Lucida Console" panose="020B0609040504020204" pitchFamily="49" charset="0"/>
              </a:rPr>
              <a:t> (</a:t>
            </a:r>
            <a:r>
              <a:rPr lang="hu-HU" sz="1100" dirty="0" err="1">
                <a:latin typeface="Lucida Console" panose="020B0609040504020204" pitchFamily="49" charset="0"/>
              </a:rPr>
              <a:t>ajax.readyState</a:t>
            </a:r>
            <a:r>
              <a:rPr lang="hu-HU" sz="1100" dirty="0">
                <a:latin typeface="Lucida Console" panose="020B0609040504020204" pitchFamily="49" charset="0"/>
              </a:rPr>
              <a:t> == 4 &amp;&amp; </a:t>
            </a:r>
            <a:r>
              <a:rPr lang="hu-HU" sz="1100" dirty="0" err="1">
                <a:latin typeface="Lucida Console" panose="020B0609040504020204" pitchFamily="49" charset="0"/>
              </a:rPr>
              <a:t>ajax.status</a:t>
            </a:r>
            <a:r>
              <a:rPr lang="hu-HU" sz="1100" dirty="0">
                <a:latin typeface="Lucida Console" panose="020B0609040504020204" pitchFamily="49" charset="0"/>
              </a:rPr>
              <a:t> == 200) {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	var </a:t>
            </a:r>
            <a:r>
              <a:rPr lang="hu-HU" sz="1100" dirty="0" err="1">
                <a:latin typeface="Lucida Console" panose="020B0609040504020204" pitchFamily="49" charset="0"/>
              </a:rPr>
              <a:t>response</a:t>
            </a:r>
            <a:r>
              <a:rPr lang="hu-HU" sz="1100" dirty="0">
                <a:latin typeface="Lucida Console" panose="020B0609040504020204" pitchFamily="49" charset="0"/>
              </a:rPr>
              <a:t> = </a:t>
            </a:r>
            <a:r>
              <a:rPr lang="hu-HU" sz="1100" dirty="0" err="1">
                <a:latin typeface="Lucida Console" panose="020B0609040504020204" pitchFamily="49" charset="0"/>
              </a:rPr>
              <a:t>JSON.parse</a:t>
            </a:r>
            <a:r>
              <a:rPr lang="hu-HU" sz="1100" dirty="0">
                <a:latin typeface="Lucida Console" panose="020B0609040504020204" pitchFamily="49" charset="0"/>
              </a:rPr>
              <a:t>(</a:t>
            </a:r>
            <a:r>
              <a:rPr lang="hu-HU" sz="1100" dirty="0" err="1">
                <a:latin typeface="Lucida Console" panose="020B0609040504020204" pitchFamily="49" charset="0"/>
              </a:rPr>
              <a:t>ajax.responseText</a:t>
            </a:r>
            <a:r>
              <a:rPr lang="hu-HU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	</a:t>
            </a:r>
            <a:r>
              <a:rPr lang="hu-HU" sz="1100" dirty="0" err="1">
                <a:latin typeface="Lucida Console" panose="020B0609040504020204" pitchFamily="49" charset="0"/>
              </a:rPr>
              <a:t>ShoppingCart.updateQuantity</a:t>
            </a:r>
            <a:r>
              <a:rPr lang="hu-HU" sz="1100" dirty="0">
                <a:latin typeface="Lucida Console" panose="020B0609040504020204" pitchFamily="49" charset="0"/>
              </a:rPr>
              <a:t>(</a:t>
            </a:r>
            <a:r>
              <a:rPr lang="hu-HU" sz="1100" dirty="0" err="1">
                <a:latin typeface="Lucida Console" panose="020B0609040504020204" pitchFamily="49" charset="0"/>
              </a:rPr>
              <a:t>response.quantity</a:t>
            </a:r>
            <a:r>
              <a:rPr lang="hu-HU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} </a:t>
            </a:r>
            <a:r>
              <a:rPr lang="hu-HU" sz="1100" dirty="0" err="1">
                <a:latin typeface="Lucida Console" panose="020B0609040504020204" pitchFamily="49" charset="0"/>
              </a:rPr>
              <a:t>else</a:t>
            </a:r>
            <a:r>
              <a:rPr lang="hu-HU" sz="1100" dirty="0">
                <a:latin typeface="Lucida Console" panose="020B0609040504020204" pitchFamily="49" charset="0"/>
              </a:rPr>
              <a:t> </a:t>
            </a:r>
            <a:r>
              <a:rPr lang="hu-HU" sz="1100" dirty="0" err="1">
                <a:latin typeface="Lucida Console" panose="020B0609040504020204" pitchFamily="49" charset="0"/>
              </a:rPr>
              <a:t>if</a:t>
            </a:r>
            <a:r>
              <a:rPr lang="hu-HU" sz="1100" dirty="0">
                <a:latin typeface="Lucida Console" panose="020B0609040504020204" pitchFamily="49" charset="0"/>
              </a:rPr>
              <a:t> (</a:t>
            </a:r>
            <a:r>
              <a:rPr lang="hu-HU" sz="1100" dirty="0" err="1">
                <a:latin typeface="Lucida Console" panose="020B0609040504020204" pitchFamily="49" charset="0"/>
              </a:rPr>
              <a:t>ajax.status</a:t>
            </a:r>
            <a:r>
              <a:rPr lang="hu-HU" sz="1100" dirty="0">
                <a:latin typeface="Lucida Console" panose="020B0609040504020204" pitchFamily="49" charset="0"/>
              </a:rPr>
              <a:t> != 200) {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	 </a:t>
            </a:r>
            <a:r>
              <a:rPr lang="hu-HU" sz="1100" dirty="0" err="1">
                <a:latin typeface="Lucida Console" panose="020B0609040504020204" pitchFamily="49" charset="0"/>
              </a:rPr>
              <a:t>Notification.error</a:t>
            </a:r>
            <a:r>
              <a:rPr lang="hu-HU" sz="1100" dirty="0">
                <a:latin typeface="Lucida Console" panose="020B0609040504020204" pitchFamily="49" charset="0"/>
              </a:rPr>
              <a:t>("</a:t>
            </a:r>
            <a:r>
              <a:rPr lang="hu-HU" sz="1100" dirty="0" err="1">
                <a:latin typeface="Lucida Console" panose="020B0609040504020204" pitchFamily="49" charset="0"/>
              </a:rPr>
              <a:t>Unexpected</a:t>
            </a:r>
            <a:r>
              <a:rPr lang="hu-HU" sz="1100" dirty="0">
                <a:latin typeface="Lucida Console" panose="020B0609040504020204" pitchFamily="49" charset="0"/>
              </a:rPr>
              <a:t> </a:t>
            </a:r>
            <a:r>
              <a:rPr lang="hu-HU" sz="1100" dirty="0" err="1">
                <a:latin typeface="Lucida Console" panose="020B0609040504020204" pitchFamily="49" charset="0"/>
              </a:rPr>
              <a:t>error</a:t>
            </a:r>
            <a:r>
              <a:rPr lang="hu-HU" sz="1100" dirty="0">
                <a:latin typeface="Lucida Console" panose="020B0609040504020204" pitchFamily="49" charset="0"/>
              </a:rPr>
              <a:t>");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}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};</a:t>
            </a:r>
          </a:p>
          <a:p>
            <a:r>
              <a:rPr lang="hu-HU" sz="1100" dirty="0" err="1">
                <a:latin typeface="Lucida Console" panose="020B0609040504020204" pitchFamily="49" charset="0"/>
              </a:rPr>
              <a:t>ajax.open</a:t>
            </a:r>
            <a:r>
              <a:rPr lang="hu-HU" sz="1100" dirty="0">
                <a:latin typeface="Lucida Console" panose="020B0609040504020204" pitchFamily="49" charset="0"/>
              </a:rPr>
              <a:t>("post", "/</a:t>
            </a:r>
            <a:r>
              <a:rPr lang="hu-HU" sz="1100" dirty="0" err="1">
                <a:latin typeface="Lucida Console" panose="020B0609040504020204" pitchFamily="49" charset="0"/>
              </a:rPr>
              <a:t>api</a:t>
            </a:r>
            <a:r>
              <a:rPr lang="hu-HU" sz="1100" dirty="0">
                <a:latin typeface="Lucida Console" panose="020B0609040504020204" pitchFamily="49" charset="0"/>
              </a:rPr>
              <a:t>/</a:t>
            </a:r>
            <a:r>
              <a:rPr lang="hu-HU" sz="1100" dirty="0" err="1">
                <a:latin typeface="Lucida Console" panose="020B0609040504020204" pitchFamily="49" charset="0"/>
              </a:rPr>
              <a:t>cart</a:t>
            </a:r>
            <a:r>
              <a:rPr lang="hu-HU" sz="1100" dirty="0">
                <a:latin typeface="Lucida Console" panose="020B0609040504020204" pitchFamily="49" charset="0"/>
              </a:rPr>
              <a:t>", </a:t>
            </a:r>
            <a:r>
              <a:rPr lang="hu-HU" sz="1100" dirty="0" err="1">
                <a:latin typeface="Lucida Console" panose="020B0609040504020204" pitchFamily="49" charset="0"/>
              </a:rPr>
              <a:t>true</a:t>
            </a:r>
            <a:r>
              <a:rPr lang="hu-HU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hu-HU" sz="1100" dirty="0" err="1">
                <a:latin typeface="Lucida Console" panose="020B0609040504020204" pitchFamily="49" charset="0"/>
              </a:rPr>
              <a:t>ajax.send</a:t>
            </a:r>
            <a:r>
              <a:rPr lang="hu-HU" sz="1100" dirty="0">
                <a:latin typeface="Lucida Console" panose="020B0609040504020204" pitchFamily="49" charset="0"/>
              </a:rPr>
              <a:t>(</a:t>
            </a:r>
            <a:r>
              <a:rPr lang="hu-HU" sz="1100" dirty="0" err="1">
                <a:latin typeface="Lucida Console" panose="020B0609040504020204" pitchFamily="49" charset="0"/>
              </a:rPr>
              <a:t>JSON.stringify</a:t>
            </a:r>
            <a:r>
              <a:rPr lang="hu-HU" sz="1100" dirty="0">
                <a:latin typeface="Lucida Console" panose="020B0609040504020204" pitchFamily="49" charset="0"/>
              </a:rPr>
              <a:t>({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</a:t>
            </a:r>
            <a:r>
              <a:rPr lang="hu-HU" sz="1100" dirty="0" err="1">
                <a:latin typeface="Lucida Console" panose="020B0609040504020204" pitchFamily="49" charset="0"/>
              </a:rPr>
              <a:t>productId</a:t>
            </a:r>
            <a:r>
              <a:rPr lang="hu-HU" sz="1100" dirty="0">
                <a:latin typeface="Lucida Console" panose="020B0609040504020204" pitchFamily="49" charset="0"/>
              </a:rPr>
              <a:t>: 5,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</a:t>
            </a:r>
            <a:r>
              <a:rPr lang="hu-HU" sz="1100" dirty="0" err="1">
                <a:latin typeface="Lucida Console" panose="020B0609040504020204" pitchFamily="49" charset="0"/>
              </a:rPr>
              <a:t>quantity</a:t>
            </a:r>
            <a:r>
              <a:rPr lang="hu-HU" sz="1100" dirty="0">
                <a:latin typeface="Lucida Console" panose="020B0609040504020204" pitchFamily="49" charset="0"/>
              </a:rPr>
              <a:t>: 1,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	</a:t>
            </a:r>
            <a:r>
              <a:rPr lang="hu-HU" sz="1100" dirty="0" err="1">
                <a:latin typeface="Lucida Console" panose="020B0609040504020204" pitchFamily="49" charset="0"/>
              </a:rPr>
              <a:t>userId</a:t>
            </a:r>
            <a:r>
              <a:rPr lang="hu-HU" sz="1100" dirty="0">
                <a:latin typeface="Lucida Console" panose="020B0609040504020204" pitchFamily="49" charset="0"/>
              </a:rPr>
              <a:t>: 1</a:t>
            </a:r>
          </a:p>
          <a:p>
            <a:r>
              <a:rPr lang="hu-HU" sz="1100" dirty="0">
                <a:latin typeface="Lucida Console" panose="020B0609040504020204" pitchFamily="49" charset="0"/>
              </a:rPr>
              <a:t>}));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1E82B-2582-464D-8A95-1BF5EA270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48" y="2790667"/>
            <a:ext cx="3048764" cy="17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96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PROMISEs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8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Promise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/>
              <a:t>A promise is an object representing the eventual completion or failure of an asychronous operation.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 Promise is in one of these states: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+mj-lt"/>
              </a:rPr>
              <a:t>pending: initial state, neither fulfilled nor rejected.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1200" dirty="0">
                <a:latin typeface="+mj-lt"/>
              </a:rPr>
              <a:t>resolved</a:t>
            </a:r>
            <a:r>
              <a:rPr lang="en-US" sz="1200">
                <a:latin typeface="+mj-lt"/>
              </a:rPr>
              <a:t>: </a:t>
            </a:r>
            <a:r>
              <a:rPr lang="en-US" sz="1200" dirty="0">
                <a:latin typeface="+mj-lt"/>
              </a:rPr>
              <a:t>meaning that the operation completed successfully.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+mj-lt"/>
              </a:rPr>
              <a:t>rejected: meaning that the operation failed.</a:t>
            </a:r>
            <a:endParaRPr lang="hu-HU" sz="12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hu-HU" sz="1600" dirty="0"/>
              <a:t>Until ES6 JavaScript did not have native implementation for promises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Pre ES6, the concept Promise was more like a design pattern, if you wanted to use it you had to use third-party libraries like jQuery or Q, frameworks that had the implementation (like AngularJS) or implement it yourself.</a:t>
            </a:r>
          </a:p>
        </p:txBody>
      </p:sp>
    </p:spTree>
    <p:extLst>
      <p:ext uri="{BB962C8B-B14F-4D97-AF65-F5344CB8AC3E}">
        <p14:creationId xmlns:p14="http://schemas.microsoft.com/office/powerpoint/2010/main" val="130667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promises</a:t>
            </a:r>
            <a:r>
              <a:rPr lang="hu-HU" dirty="0"/>
              <a:t>?</a:t>
            </a:r>
          </a:p>
        </p:txBody>
      </p:sp>
      <p:sp>
        <p:nvSpPr>
          <p:cNvPr id="7" name="Tartalom helye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 err="1"/>
              <a:t>In</a:t>
            </a:r>
            <a:r>
              <a:rPr lang="hu-HU" sz="1600" dirty="0"/>
              <a:t> </a:t>
            </a:r>
            <a:r>
              <a:rPr lang="hu-HU" sz="1600" dirty="0" err="1"/>
              <a:t>asynchronous</a:t>
            </a:r>
            <a:r>
              <a:rPr lang="hu-HU" sz="1600" dirty="0"/>
              <a:t> </a:t>
            </a:r>
            <a:r>
              <a:rPr lang="hu-HU" sz="1600" dirty="0" err="1"/>
              <a:t>calls</a:t>
            </a:r>
            <a:r>
              <a:rPr lang="hu-HU" sz="1600" dirty="0"/>
              <a:t> 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have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work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data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don</a:t>
            </a:r>
            <a:r>
              <a:rPr lang="hu-HU" sz="1600" dirty="0"/>
              <a:t>’t </a:t>
            </a:r>
            <a:r>
              <a:rPr lang="hu-HU" sz="1600" dirty="0" err="1"/>
              <a:t>have</a:t>
            </a:r>
            <a:r>
              <a:rPr lang="hu-HU" sz="1600" dirty="0"/>
              <a:t> </a:t>
            </a:r>
            <a:r>
              <a:rPr lang="hu-HU" sz="1600" dirty="0" err="1"/>
              <a:t>yet</a:t>
            </a:r>
            <a:r>
              <a:rPr lang="hu-HU" sz="1600" dirty="0"/>
              <a:t> – </a:t>
            </a:r>
            <a:r>
              <a:rPr lang="hu-HU" sz="1600" b="1" dirty="0" err="1"/>
              <a:t>simple</a:t>
            </a:r>
            <a:r>
              <a:rPr lang="hu-HU" sz="1600" b="1" dirty="0"/>
              <a:t> </a:t>
            </a:r>
            <a:r>
              <a:rPr lang="hu-HU" sz="1600" b="1" dirty="0" err="1"/>
              <a:t>variable</a:t>
            </a:r>
            <a:r>
              <a:rPr lang="hu-HU" sz="1600" b="1" dirty="0"/>
              <a:t> </a:t>
            </a:r>
            <a:r>
              <a:rPr lang="hu-HU" sz="1600" b="1" dirty="0" err="1"/>
              <a:t>assignment</a:t>
            </a:r>
            <a:r>
              <a:rPr lang="hu-HU" sz="1600" b="1" dirty="0"/>
              <a:t> is </a:t>
            </a:r>
            <a:r>
              <a:rPr lang="hu-HU" sz="1600" b="1" dirty="0" err="1"/>
              <a:t>not</a:t>
            </a:r>
            <a:r>
              <a:rPr lang="hu-HU" sz="1600" b="1" dirty="0"/>
              <a:t> </a:t>
            </a:r>
            <a:r>
              <a:rPr lang="hu-HU" sz="1600" b="1" dirty="0" err="1"/>
              <a:t>working</a:t>
            </a:r>
            <a:r>
              <a:rPr lang="hu-HU" sz="1600" dirty="0"/>
              <a:t>!</a:t>
            </a:r>
          </a:p>
          <a:p>
            <a:pPr>
              <a:lnSpc>
                <a:spcPct val="150000"/>
              </a:lnSpc>
            </a:pP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have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b="1" dirty="0"/>
              <a:t>WAIT</a:t>
            </a:r>
            <a:r>
              <a:rPr lang="hu-HU" sz="1600" dirty="0"/>
              <a:t> </a:t>
            </a:r>
            <a:r>
              <a:rPr lang="hu-HU" sz="1600" dirty="0" err="1"/>
              <a:t>until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data</a:t>
            </a:r>
            <a:r>
              <a:rPr lang="hu-HU" sz="1600" dirty="0"/>
              <a:t> </a:t>
            </a:r>
            <a:r>
              <a:rPr lang="hu-HU" sz="1600" dirty="0" err="1"/>
              <a:t>arrives</a:t>
            </a:r>
            <a:r>
              <a:rPr lang="hu-HU" sz="1600" dirty="0"/>
              <a:t> – </a:t>
            </a:r>
            <a:r>
              <a:rPr lang="hu-HU" sz="1600" dirty="0" err="1"/>
              <a:t>it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be </a:t>
            </a:r>
            <a:r>
              <a:rPr lang="hu-HU" sz="1600" dirty="0" err="1"/>
              <a:t>done</a:t>
            </a:r>
            <a:r>
              <a:rPr lang="hu-HU" sz="1600" dirty="0"/>
              <a:t> </a:t>
            </a:r>
            <a:r>
              <a:rPr lang="hu-HU" sz="1600" dirty="0" err="1"/>
              <a:t>via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THEN </a:t>
            </a:r>
            <a:r>
              <a:rPr lang="hu-HU" sz="1600" dirty="0" err="1"/>
              <a:t>method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/>
              <a:t>It’s also possible an error occurs and it has to be handled too – never forget it, a promise has to be accepted or rejected within a time</a:t>
            </a:r>
          </a:p>
          <a:p>
            <a:pPr>
              <a:lnSpc>
                <a:spcPct val="150000"/>
              </a:lnSpc>
            </a:pP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</a:t>
            </a:r>
            <a:r>
              <a:rPr lang="hu-HU" sz="1600" dirty="0" err="1"/>
              <a:t>store</a:t>
            </a:r>
            <a:r>
              <a:rPr lang="hu-HU" sz="1600" dirty="0"/>
              <a:t> </a:t>
            </a:r>
            <a:r>
              <a:rPr lang="hu-HU" sz="1600" dirty="0" err="1"/>
              <a:t>data</a:t>
            </a:r>
            <a:r>
              <a:rPr lang="hu-HU" sz="1600" dirty="0"/>
              <a:t> </a:t>
            </a:r>
            <a:r>
              <a:rPr lang="hu-HU" sz="1600" dirty="0" err="1"/>
              <a:t>within</a:t>
            </a:r>
            <a:r>
              <a:rPr lang="hu-HU" sz="1600" dirty="0"/>
              <a:t> </a:t>
            </a:r>
            <a:r>
              <a:rPr lang="hu-HU" sz="1600" dirty="0" err="1"/>
              <a:t>promises</a:t>
            </a:r>
            <a:r>
              <a:rPr lang="hu-HU" sz="1600" dirty="0"/>
              <a:t> </a:t>
            </a:r>
            <a:r>
              <a:rPr lang="hu-HU" sz="1600" dirty="0" err="1"/>
              <a:t>too</a:t>
            </a:r>
            <a:r>
              <a:rPr lang="hu-HU" sz="1600" dirty="0"/>
              <a:t>, </a:t>
            </a:r>
            <a:r>
              <a:rPr lang="hu-HU" sz="1600" dirty="0" err="1"/>
              <a:t>so</a:t>
            </a:r>
            <a:r>
              <a:rPr lang="hu-HU" sz="1600" dirty="0"/>
              <a:t> no </a:t>
            </a:r>
            <a:r>
              <a:rPr lang="hu-HU" sz="1600" dirty="0" err="1"/>
              <a:t>other</a:t>
            </a:r>
            <a:r>
              <a:rPr lang="hu-HU" sz="1600" dirty="0"/>
              <a:t> AJAX </a:t>
            </a:r>
            <a:r>
              <a:rPr lang="hu-HU" sz="1600" dirty="0" err="1"/>
              <a:t>request</a:t>
            </a:r>
            <a:r>
              <a:rPr lang="hu-HU" sz="1600" dirty="0"/>
              <a:t> has </a:t>
            </a:r>
            <a:r>
              <a:rPr lang="hu-HU" sz="1600" dirty="0" err="1"/>
              <a:t>to</a:t>
            </a:r>
            <a:r>
              <a:rPr lang="hu-HU" sz="1600" dirty="0"/>
              <a:t> be </a:t>
            </a:r>
            <a:r>
              <a:rPr lang="hu-HU" sz="1600" dirty="0" err="1"/>
              <a:t>sent</a:t>
            </a:r>
            <a:r>
              <a:rPr lang="hu-HU" sz="1600" dirty="0"/>
              <a:t> out – performance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60709-172D-0C46-A7B5-05701D0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7C496-3299-463E-888B-6233E98B02F4}"/>
              </a:ext>
            </a:extLst>
          </p:cNvPr>
          <p:cNvGrpSpPr/>
          <p:nvPr/>
        </p:nvGrpSpPr>
        <p:grpSpPr>
          <a:xfrm>
            <a:off x="314799" y="1582634"/>
            <a:ext cx="4281588" cy="358213"/>
            <a:chOff x="314799" y="1647918"/>
            <a:chExt cx="4281588" cy="358213"/>
          </a:xfrm>
        </p:grpSpPr>
        <p:sp>
          <p:nvSpPr>
            <p:cNvPr id="16" name="Google Shape;175;p3">
              <a:extLst>
                <a:ext uri="{FF2B5EF4-FFF2-40B4-BE49-F238E27FC236}">
                  <a16:creationId xmlns:a16="http://schemas.microsoft.com/office/drawing/2014/main" id="{9A12C4AB-5452-46D6-A8A6-54EA17DA0B80}"/>
                </a:ext>
              </a:extLst>
            </p:cNvPr>
            <p:cNvSpPr txBox="1"/>
            <p:nvPr/>
          </p:nvSpPr>
          <p:spPr>
            <a:xfrm>
              <a:off x="703714" y="1701712"/>
              <a:ext cx="31593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hu-HU" sz="1200" b="1" dirty="0"/>
                <a:t>The old school way</a:t>
              </a:r>
            </a:p>
          </p:txBody>
        </p:sp>
        <p:sp>
          <p:nvSpPr>
            <p:cNvPr id="17" name="Google Shape;176;p3">
              <a:extLst>
                <a:ext uri="{FF2B5EF4-FFF2-40B4-BE49-F238E27FC236}">
                  <a16:creationId xmlns:a16="http://schemas.microsoft.com/office/drawing/2014/main" id="{644B5BEB-7C44-45AA-A2E1-1D36356E2B30}"/>
                </a:ext>
              </a:extLst>
            </p:cNvPr>
            <p:cNvSpPr/>
            <p:nvPr/>
          </p:nvSpPr>
          <p:spPr>
            <a:xfrm>
              <a:off x="332118" y="1667074"/>
              <a:ext cx="3571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b="1" dirty="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35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59B8A0-868D-48E9-83D4-B2E131D3492D}"/>
                </a:ext>
              </a:extLst>
            </p:cNvPr>
            <p:cNvGrpSpPr/>
            <p:nvPr/>
          </p:nvGrpSpPr>
          <p:grpSpPr>
            <a:xfrm>
              <a:off x="314799" y="1647918"/>
              <a:ext cx="4281588" cy="358213"/>
              <a:chOff x="314799" y="1064661"/>
              <a:chExt cx="4281588" cy="358213"/>
            </a:xfrm>
          </p:grpSpPr>
          <p:sp>
            <p:nvSpPr>
              <p:cNvPr id="19" name="Google Shape;177;p3">
                <a:extLst>
                  <a:ext uri="{FF2B5EF4-FFF2-40B4-BE49-F238E27FC236}">
                    <a16:creationId xmlns:a16="http://schemas.microsoft.com/office/drawing/2014/main" id="{8F49201B-A9ED-439C-A37E-759EE92E8BD8}"/>
                  </a:ext>
                </a:extLst>
              </p:cNvPr>
              <p:cNvSpPr/>
              <p:nvPr/>
            </p:nvSpPr>
            <p:spPr>
              <a:xfrm>
                <a:off x="314799" y="1064661"/>
                <a:ext cx="358211" cy="358211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78;p3" descr="sd" title="asda">
                <a:extLst>
                  <a:ext uri="{FF2B5EF4-FFF2-40B4-BE49-F238E27FC236}">
                    <a16:creationId xmlns:a16="http://schemas.microsoft.com/office/drawing/2014/main" id="{4B7E22FE-6AB4-4895-A199-3AA3C4C17B43}"/>
                  </a:ext>
                </a:extLst>
              </p:cNvPr>
              <p:cNvSpPr/>
              <p:nvPr/>
            </p:nvSpPr>
            <p:spPr>
              <a:xfrm>
                <a:off x="674787" y="1064674"/>
                <a:ext cx="3921600" cy="3582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" name="Google Shape;175;p3">
            <a:extLst>
              <a:ext uri="{FF2B5EF4-FFF2-40B4-BE49-F238E27FC236}">
                <a16:creationId xmlns:a16="http://schemas.microsoft.com/office/drawing/2014/main" id="{1A727AEE-554A-44FD-919D-66493E7D9F6E}"/>
              </a:ext>
            </a:extLst>
          </p:cNvPr>
          <p:cNvSpPr txBox="1"/>
          <p:nvPr/>
        </p:nvSpPr>
        <p:spPr>
          <a:xfrm>
            <a:off x="703714" y="1130650"/>
            <a:ext cx="3159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/>
              <a:t>HTTP – request, response, status codes</a:t>
            </a:r>
          </a:p>
        </p:txBody>
      </p:sp>
      <p:sp>
        <p:nvSpPr>
          <p:cNvPr id="22" name="Google Shape;176;p3">
            <a:extLst>
              <a:ext uri="{FF2B5EF4-FFF2-40B4-BE49-F238E27FC236}">
                <a16:creationId xmlns:a16="http://schemas.microsoft.com/office/drawing/2014/main" id="{9B2A0B8B-E139-43FD-9DDE-4B392D556928}"/>
              </a:ext>
            </a:extLst>
          </p:cNvPr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5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BFF48B-04BF-4BAD-81A1-6CC5C6401A9B}"/>
              </a:ext>
            </a:extLst>
          </p:cNvPr>
          <p:cNvGrpSpPr/>
          <p:nvPr/>
        </p:nvGrpSpPr>
        <p:grpSpPr>
          <a:xfrm>
            <a:off x="314799" y="1064661"/>
            <a:ext cx="4281588" cy="358213"/>
            <a:chOff x="314799" y="1064661"/>
            <a:chExt cx="4281588" cy="358213"/>
          </a:xfrm>
        </p:grpSpPr>
        <p:sp>
          <p:nvSpPr>
            <p:cNvPr id="24" name="Google Shape;177;p3">
              <a:extLst>
                <a:ext uri="{FF2B5EF4-FFF2-40B4-BE49-F238E27FC236}">
                  <a16:creationId xmlns:a16="http://schemas.microsoft.com/office/drawing/2014/main" id="{35825229-79DC-49B3-8351-3550DFAFFB83}"/>
                </a:ext>
              </a:extLst>
            </p:cNvPr>
            <p:cNvSpPr/>
            <p:nvPr/>
          </p:nvSpPr>
          <p:spPr>
            <a:xfrm>
              <a:off x="314799" y="1064661"/>
              <a:ext cx="358211" cy="358211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78;p3" descr="sd" title="asda">
              <a:extLst>
                <a:ext uri="{FF2B5EF4-FFF2-40B4-BE49-F238E27FC236}">
                  <a16:creationId xmlns:a16="http://schemas.microsoft.com/office/drawing/2014/main" id="{DF3CD556-8FD6-45D0-9C23-D5B7BA371DDF}"/>
                </a:ext>
              </a:extLst>
            </p:cNvPr>
            <p:cNvSpPr/>
            <p:nvPr/>
          </p:nvSpPr>
          <p:spPr>
            <a:xfrm>
              <a:off x="674787" y="1064674"/>
              <a:ext cx="3921600" cy="3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175;p3">
            <a:extLst>
              <a:ext uri="{FF2B5EF4-FFF2-40B4-BE49-F238E27FC236}">
                <a16:creationId xmlns:a16="http://schemas.microsoft.com/office/drawing/2014/main" id="{34CE58BE-8FB0-4020-B70B-5B6FBB7AF80C}"/>
              </a:ext>
            </a:extLst>
          </p:cNvPr>
          <p:cNvSpPr txBox="1"/>
          <p:nvPr/>
        </p:nvSpPr>
        <p:spPr>
          <a:xfrm>
            <a:off x="721033" y="2151041"/>
            <a:ext cx="3159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/>
              <a:t>The asynchronous way</a:t>
            </a:r>
          </a:p>
        </p:txBody>
      </p:sp>
      <p:sp>
        <p:nvSpPr>
          <p:cNvPr id="27" name="Google Shape;176;p3">
            <a:extLst>
              <a:ext uri="{FF2B5EF4-FFF2-40B4-BE49-F238E27FC236}">
                <a16:creationId xmlns:a16="http://schemas.microsoft.com/office/drawing/2014/main" id="{F8A7D4A6-385B-42CB-805C-F577B5384A2E}"/>
              </a:ext>
            </a:extLst>
          </p:cNvPr>
          <p:cNvSpPr/>
          <p:nvPr/>
        </p:nvSpPr>
        <p:spPr>
          <a:xfrm>
            <a:off x="332118" y="2131885"/>
            <a:ext cx="3571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35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867395-1F1F-4E50-AC16-FEA1BDEBFED9}"/>
              </a:ext>
            </a:extLst>
          </p:cNvPr>
          <p:cNvGrpSpPr/>
          <p:nvPr/>
        </p:nvGrpSpPr>
        <p:grpSpPr>
          <a:xfrm>
            <a:off x="314799" y="2088483"/>
            <a:ext cx="4281588" cy="358213"/>
            <a:chOff x="314799" y="1064661"/>
            <a:chExt cx="4281588" cy="358213"/>
          </a:xfrm>
        </p:grpSpPr>
        <p:sp>
          <p:nvSpPr>
            <p:cNvPr id="29" name="Google Shape;177;p3">
              <a:extLst>
                <a:ext uri="{FF2B5EF4-FFF2-40B4-BE49-F238E27FC236}">
                  <a16:creationId xmlns:a16="http://schemas.microsoft.com/office/drawing/2014/main" id="{10721D15-F629-43EE-804C-AAC2826BFB61}"/>
                </a:ext>
              </a:extLst>
            </p:cNvPr>
            <p:cNvSpPr/>
            <p:nvPr/>
          </p:nvSpPr>
          <p:spPr>
            <a:xfrm>
              <a:off x="314799" y="1064661"/>
              <a:ext cx="358211" cy="358211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78;p3" descr="sd" title="asda">
              <a:extLst>
                <a:ext uri="{FF2B5EF4-FFF2-40B4-BE49-F238E27FC236}">
                  <a16:creationId xmlns:a16="http://schemas.microsoft.com/office/drawing/2014/main" id="{4A6DBD84-5EB4-4F12-BEE5-E05761F6EA84}"/>
                </a:ext>
              </a:extLst>
            </p:cNvPr>
            <p:cNvSpPr/>
            <p:nvPr/>
          </p:nvSpPr>
          <p:spPr>
            <a:xfrm>
              <a:off x="674787" y="1064674"/>
              <a:ext cx="3921600" cy="3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175;p3">
            <a:extLst>
              <a:ext uri="{FF2B5EF4-FFF2-40B4-BE49-F238E27FC236}">
                <a16:creationId xmlns:a16="http://schemas.microsoft.com/office/drawing/2014/main" id="{95E8D388-89F3-4A05-9807-292D797C9026}"/>
              </a:ext>
            </a:extLst>
          </p:cNvPr>
          <p:cNvSpPr txBox="1"/>
          <p:nvPr/>
        </p:nvSpPr>
        <p:spPr>
          <a:xfrm>
            <a:off x="721033" y="2614810"/>
            <a:ext cx="3159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/>
              <a:t>Callbacks</a:t>
            </a:r>
          </a:p>
        </p:txBody>
      </p:sp>
      <p:sp>
        <p:nvSpPr>
          <p:cNvPr id="32" name="Google Shape;176;p3">
            <a:extLst>
              <a:ext uri="{FF2B5EF4-FFF2-40B4-BE49-F238E27FC236}">
                <a16:creationId xmlns:a16="http://schemas.microsoft.com/office/drawing/2014/main" id="{894FA6EC-FEB3-47A2-82E3-6CA2E8A5B03E}"/>
              </a:ext>
            </a:extLst>
          </p:cNvPr>
          <p:cNvSpPr/>
          <p:nvPr/>
        </p:nvSpPr>
        <p:spPr>
          <a:xfrm>
            <a:off x="332118" y="2565433"/>
            <a:ext cx="3571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35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F8A3DC-631A-4AAF-9B48-0845827365C4}"/>
              </a:ext>
            </a:extLst>
          </p:cNvPr>
          <p:cNvGrpSpPr/>
          <p:nvPr/>
        </p:nvGrpSpPr>
        <p:grpSpPr>
          <a:xfrm>
            <a:off x="314799" y="2535869"/>
            <a:ext cx="4281588" cy="358213"/>
            <a:chOff x="314799" y="1064661"/>
            <a:chExt cx="4281588" cy="358213"/>
          </a:xfrm>
        </p:grpSpPr>
        <p:sp>
          <p:nvSpPr>
            <p:cNvPr id="34" name="Google Shape;177;p3">
              <a:extLst>
                <a:ext uri="{FF2B5EF4-FFF2-40B4-BE49-F238E27FC236}">
                  <a16:creationId xmlns:a16="http://schemas.microsoft.com/office/drawing/2014/main" id="{29A41E6E-6145-4821-9309-CFAE481BB96B}"/>
                </a:ext>
              </a:extLst>
            </p:cNvPr>
            <p:cNvSpPr/>
            <p:nvPr/>
          </p:nvSpPr>
          <p:spPr>
            <a:xfrm>
              <a:off x="314799" y="1064661"/>
              <a:ext cx="358211" cy="358211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78;p3" descr="sd" title="asda">
              <a:extLst>
                <a:ext uri="{FF2B5EF4-FFF2-40B4-BE49-F238E27FC236}">
                  <a16:creationId xmlns:a16="http://schemas.microsoft.com/office/drawing/2014/main" id="{173BD1DD-BAAC-4A0D-B58B-A893D8A441BD}"/>
                </a:ext>
              </a:extLst>
            </p:cNvPr>
            <p:cNvSpPr/>
            <p:nvPr/>
          </p:nvSpPr>
          <p:spPr>
            <a:xfrm>
              <a:off x="674787" y="1064674"/>
              <a:ext cx="3921600" cy="3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175;p3">
            <a:extLst>
              <a:ext uri="{FF2B5EF4-FFF2-40B4-BE49-F238E27FC236}">
                <a16:creationId xmlns:a16="http://schemas.microsoft.com/office/drawing/2014/main" id="{0C8EF181-AD0D-4CE8-9C2C-C91FE036B93C}"/>
              </a:ext>
            </a:extLst>
          </p:cNvPr>
          <p:cNvSpPr txBox="1"/>
          <p:nvPr/>
        </p:nvSpPr>
        <p:spPr>
          <a:xfrm>
            <a:off x="703714" y="3091052"/>
            <a:ext cx="3159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80000"/>
              </a:lnSpc>
              <a:buClr>
                <a:schemeClr val="dk1"/>
              </a:buClr>
              <a:buSzPts val="1110"/>
            </a:pPr>
            <a:r>
              <a:rPr lang="hu-HU" sz="1200" b="1" dirty="0"/>
              <a:t>Promises</a:t>
            </a:r>
            <a:endParaRPr b="1" dirty="0"/>
          </a:p>
        </p:txBody>
      </p:sp>
      <p:sp>
        <p:nvSpPr>
          <p:cNvPr id="37" name="Google Shape;176;p3">
            <a:extLst>
              <a:ext uri="{FF2B5EF4-FFF2-40B4-BE49-F238E27FC236}">
                <a16:creationId xmlns:a16="http://schemas.microsoft.com/office/drawing/2014/main" id="{7C85C679-68E9-4D8E-9CE0-116256B73709}"/>
              </a:ext>
            </a:extLst>
          </p:cNvPr>
          <p:cNvSpPr/>
          <p:nvPr/>
        </p:nvSpPr>
        <p:spPr>
          <a:xfrm>
            <a:off x="332118" y="3044219"/>
            <a:ext cx="3571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35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50CEDF-800E-4C4B-9FE0-DEA01D231EAA}"/>
              </a:ext>
            </a:extLst>
          </p:cNvPr>
          <p:cNvGrpSpPr/>
          <p:nvPr/>
        </p:nvGrpSpPr>
        <p:grpSpPr>
          <a:xfrm>
            <a:off x="314799" y="3025063"/>
            <a:ext cx="4281588" cy="358213"/>
            <a:chOff x="314799" y="1064661"/>
            <a:chExt cx="4281588" cy="358213"/>
          </a:xfrm>
        </p:grpSpPr>
        <p:sp>
          <p:nvSpPr>
            <p:cNvPr id="39" name="Google Shape;177;p3">
              <a:extLst>
                <a:ext uri="{FF2B5EF4-FFF2-40B4-BE49-F238E27FC236}">
                  <a16:creationId xmlns:a16="http://schemas.microsoft.com/office/drawing/2014/main" id="{730D3FC9-8080-4A46-ABA8-56A7684F3E23}"/>
                </a:ext>
              </a:extLst>
            </p:cNvPr>
            <p:cNvSpPr/>
            <p:nvPr/>
          </p:nvSpPr>
          <p:spPr>
            <a:xfrm>
              <a:off x="314799" y="1064661"/>
              <a:ext cx="358211" cy="358211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78;p3" descr="sd" title="asda">
              <a:extLst>
                <a:ext uri="{FF2B5EF4-FFF2-40B4-BE49-F238E27FC236}">
                  <a16:creationId xmlns:a16="http://schemas.microsoft.com/office/drawing/2014/main" id="{1E966028-7470-450E-8A63-4995AE46BA5F}"/>
                </a:ext>
              </a:extLst>
            </p:cNvPr>
            <p:cNvSpPr/>
            <p:nvPr/>
          </p:nvSpPr>
          <p:spPr>
            <a:xfrm>
              <a:off x="674787" y="1064674"/>
              <a:ext cx="3921600" cy="3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175;p3">
            <a:extLst>
              <a:ext uri="{FF2B5EF4-FFF2-40B4-BE49-F238E27FC236}">
                <a16:creationId xmlns:a16="http://schemas.microsoft.com/office/drawing/2014/main" id="{E6786421-A8A8-4F86-8BB8-F3498CAC0D8F}"/>
              </a:ext>
            </a:extLst>
          </p:cNvPr>
          <p:cNvSpPr txBox="1"/>
          <p:nvPr/>
        </p:nvSpPr>
        <p:spPr>
          <a:xfrm>
            <a:off x="703714" y="3554283"/>
            <a:ext cx="3159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/>
              <a:t>Fetch API</a:t>
            </a:r>
          </a:p>
        </p:txBody>
      </p:sp>
      <p:sp>
        <p:nvSpPr>
          <p:cNvPr id="42" name="Google Shape;176;p3">
            <a:extLst>
              <a:ext uri="{FF2B5EF4-FFF2-40B4-BE49-F238E27FC236}">
                <a16:creationId xmlns:a16="http://schemas.microsoft.com/office/drawing/2014/main" id="{C9CB11FD-FC12-45E5-A1DD-A64463506F2E}"/>
              </a:ext>
            </a:extLst>
          </p:cNvPr>
          <p:cNvSpPr/>
          <p:nvPr/>
        </p:nvSpPr>
        <p:spPr>
          <a:xfrm>
            <a:off x="332118" y="3507450"/>
            <a:ext cx="3571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35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35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645B68-03EB-42EB-9D63-C4A3C3DDA9E5}"/>
              </a:ext>
            </a:extLst>
          </p:cNvPr>
          <p:cNvGrpSpPr/>
          <p:nvPr/>
        </p:nvGrpSpPr>
        <p:grpSpPr>
          <a:xfrm>
            <a:off x="314799" y="3488294"/>
            <a:ext cx="4281588" cy="358213"/>
            <a:chOff x="314799" y="1064661"/>
            <a:chExt cx="4281588" cy="358213"/>
          </a:xfrm>
        </p:grpSpPr>
        <p:sp>
          <p:nvSpPr>
            <p:cNvPr id="44" name="Google Shape;177;p3">
              <a:extLst>
                <a:ext uri="{FF2B5EF4-FFF2-40B4-BE49-F238E27FC236}">
                  <a16:creationId xmlns:a16="http://schemas.microsoft.com/office/drawing/2014/main" id="{EE756DD1-1374-49CE-9307-3BC205BCA143}"/>
                </a:ext>
              </a:extLst>
            </p:cNvPr>
            <p:cNvSpPr/>
            <p:nvPr/>
          </p:nvSpPr>
          <p:spPr>
            <a:xfrm>
              <a:off x="314799" y="1064661"/>
              <a:ext cx="358211" cy="358211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78;p3" descr="sd" title="asda">
              <a:extLst>
                <a:ext uri="{FF2B5EF4-FFF2-40B4-BE49-F238E27FC236}">
                  <a16:creationId xmlns:a16="http://schemas.microsoft.com/office/drawing/2014/main" id="{7F88EF1A-F286-49AD-B6E7-81FABFD3B4B9}"/>
                </a:ext>
              </a:extLst>
            </p:cNvPr>
            <p:cNvSpPr/>
            <p:nvPr/>
          </p:nvSpPr>
          <p:spPr>
            <a:xfrm>
              <a:off x="674787" y="1064674"/>
              <a:ext cx="3921600" cy="3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175;p3">
            <a:extLst>
              <a:ext uri="{FF2B5EF4-FFF2-40B4-BE49-F238E27FC236}">
                <a16:creationId xmlns:a16="http://schemas.microsoft.com/office/drawing/2014/main" id="{E0D12765-F62A-45A6-8814-B4806639C964}"/>
              </a:ext>
            </a:extLst>
          </p:cNvPr>
          <p:cNvSpPr txBox="1"/>
          <p:nvPr/>
        </p:nvSpPr>
        <p:spPr>
          <a:xfrm>
            <a:off x="703714" y="4033664"/>
            <a:ext cx="3159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hu-HU" sz="1200" b="1" dirty="0"/>
              <a:t>Exercises</a:t>
            </a:r>
            <a:endParaRPr lang="en-US" sz="1200" b="1" dirty="0"/>
          </a:p>
        </p:txBody>
      </p:sp>
      <p:sp>
        <p:nvSpPr>
          <p:cNvPr id="47" name="Google Shape;176;p3">
            <a:extLst>
              <a:ext uri="{FF2B5EF4-FFF2-40B4-BE49-F238E27FC236}">
                <a16:creationId xmlns:a16="http://schemas.microsoft.com/office/drawing/2014/main" id="{D01C22F1-57C4-4163-A157-35D9C03DAF0B}"/>
              </a:ext>
            </a:extLst>
          </p:cNvPr>
          <p:cNvSpPr/>
          <p:nvPr/>
        </p:nvSpPr>
        <p:spPr>
          <a:xfrm>
            <a:off x="332118" y="3986831"/>
            <a:ext cx="3571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35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25CABC-8E33-49DF-877C-E54EA5A6EC78}"/>
              </a:ext>
            </a:extLst>
          </p:cNvPr>
          <p:cNvGrpSpPr/>
          <p:nvPr/>
        </p:nvGrpSpPr>
        <p:grpSpPr>
          <a:xfrm>
            <a:off x="314799" y="3967675"/>
            <a:ext cx="4281588" cy="358213"/>
            <a:chOff x="314799" y="1064661"/>
            <a:chExt cx="4281588" cy="358213"/>
          </a:xfrm>
        </p:grpSpPr>
        <p:sp>
          <p:nvSpPr>
            <p:cNvPr id="49" name="Google Shape;177;p3">
              <a:extLst>
                <a:ext uri="{FF2B5EF4-FFF2-40B4-BE49-F238E27FC236}">
                  <a16:creationId xmlns:a16="http://schemas.microsoft.com/office/drawing/2014/main" id="{C41CB91B-1643-4EB4-9DD3-FFF2E9E94BFC}"/>
                </a:ext>
              </a:extLst>
            </p:cNvPr>
            <p:cNvSpPr/>
            <p:nvPr/>
          </p:nvSpPr>
          <p:spPr>
            <a:xfrm>
              <a:off x="314799" y="1064661"/>
              <a:ext cx="358211" cy="358211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78;p3" descr="sd" title="asda">
              <a:extLst>
                <a:ext uri="{FF2B5EF4-FFF2-40B4-BE49-F238E27FC236}">
                  <a16:creationId xmlns:a16="http://schemas.microsoft.com/office/drawing/2014/main" id="{BAB00561-EB7A-41CD-8AF2-5635B24450B6}"/>
                </a:ext>
              </a:extLst>
            </p:cNvPr>
            <p:cNvSpPr/>
            <p:nvPr/>
          </p:nvSpPr>
          <p:spPr>
            <a:xfrm>
              <a:off x="674787" y="1064674"/>
              <a:ext cx="3921600" cy="3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50BA90-3877-4D1B-866E-3FE27068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Promise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0BF4C-C159-4999-8051-BF71C5AE59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873125"/>
            <a:ext cx="8426448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standardisation</a:t>
            </a:r>
            <a:r>
              <a:rPr lang="hu-HU" sz="1600" dirty="0"/>
              <a:t> of ECMAScript2015 (more </a:t>
            </a:r>
            <a:r>
              <a:rPr lang="hu-HU" sz="1600" dirty="0" err="1"/>
              <a:t>commonly</a:t>
            </a:r>
            <a:r>
              <a:rPr lang="hu-HU" sz="1600" dirty="0"/>
              <a:t> </a:t>
            </a:r>
            <a:r>
              <a:rPr lang="hu-HU" sz="1600" dirty="0" err="1"/>
              <a:t>known</a:t>
            </a:r>
            <a:r>
              <a:rPr lang="hu-HU" sz="1600" dirty="0"/>
              <a:t> </a:t>
            </a:r>
            <a:r>
              <a:rPr lang="hu-HU" sz="1600" dirty="0" err="1"/>
              <a:t>as</a:t>
            </a:r>
            <a:r>
              <a:rPr lang="hu-HU" sz="1600" dirty="0"/>
              <a:t> ES6), </a:t>
            </a:r>
            <a:r>
              <a:rPr lang="hu-HU" sz="1600" dirty="0" err="1"/>
              <a:t>native</a:t>
            </a:r>
            <a:r>
              <a:rPr lang="hu-HU" sz="1600" dirty="0"/>
              <a:t> </a:t>
            </a:r>
            <a:r>
              <a:rPr lang="hu-HU" sz="1600" dirty="0" err="1"/>
              <a:t>support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promises</a:t>
            </a:r>
            <a:r>
              <a:rPr lang="hu-HU" sz="1600" dirty="0"/>
              <a:t> </a:t>
            </a:r>
            <a:r>
              <a:rPr lang="hu-HU" sz="1600" dirty="0" err="1"/>
              <a:t>was</a:t>
            </a:r>
            <a:r>
              <a:rPr lang="hu-HU" sz="1600" dirty="0"/>
              <a:t> </a:t>
            </a:r>
            <a:r>
              <a:rPr lang="hu-HU" sz="1600" dirty="0" err="1"/>
              <a:t>introduced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JavaScript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Syntax: </a:t>
            </a:r>
            <a:r>
              <a:rPr lang="hu-HU" sz="1400" dirty="0">
                <a:latin typeface="Lucida Console" panose="020B0609040504020204" pitchFamily="49" charset="0"/>
              </a:rPr>
              <a:t>new Promise(function (resolve, reject){ ... })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The </a:t>
            </a:r>
            <a:r>
              <a:rPr lang="hu-HU" sz="1600" dirty="0" err="1"/>
              <a:t>promise</a:t>
            </a:r>
            <a:r>
              <a:rPr lang="hu-HU" sz="1600" dirty="0"/>
              <a:t> </a:t>
            </a:r>
            <a:r>
              <a:rPr lang="hu-HU" sz="1600" dirty="0" err="1"/>
              <a:t>constructor</a:t>
            </a:r>
            <a:r>
              <a:rPr lang="hu-HU" sz="1600" dirty="0"/>
              <a:t> </a:t>
            </a:r>
            <a:r>
              <a:rPr lang="hu-HU" sz="1600" dirty="0" err="1"/>
              <a:t>takes</a:t>
            </a:r>
            <a:r>
              <a:rPr lang="hu-HU" sz="1600" dirty="0"/>
              <a:t> a </a:t>
            </a:r>
            <a:r>
              <a:rPr lang="hu-HU" sz="1600" dirty="0" err="1"/>
              <a:t>function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two</a:t>
            </a:r>
            <a:r>
              <a:rPr lang="hu-HU" sz="1600" dirty="0"/>
              <a:t> </a:t>
            </a:r>
            <a:r>
              <a:rPr lang="hu-HU" sz="1600" dirty="0" err="1"/>
              <a:t>functions</a:t>
            </a:r>
            <a:r>
              <a:rPr lang="hu-HU" sz="1600" dirty="0"/>
              <a:t> </a:t>
            </a:r>
            <a:r>
              <a:rPr lang="hu-HU" sz="1600" dirty="0" err="1"/>
              <a:t>as</a:t>
            </a:r>
            <a:r>
              <a:rPr lang="hu-HU" sz="1600" dirty="0"/>
              <a:t> </a:t>
            </a:r>
            <a:r>
              <a:rPr lang="hu-HU" sz="1600" dirty="0" err="1"/>
              <a:t>parameters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happy and </a:t>
            </a:r>
            <a:r>
              <a:rPr lang="hu-HU" sz="1600" dirty="0" err="1"/>
              <a:t>sad</a:t>
            </a:r>
            <a:r>
              <a:rPr lang="hu-HU" sz="1600" dirty="0"/>
              <a:t> </a:t>
            </a:r>
            <a:r>
              <a:rPr lang="hu-HU" sz="1600" dirty="0" err="1"/>
              <a:t>cases</a:t>
            </a:r>
            <a:r>
              <a:rPr lang="hu-HU" sz="1600" dirty="0"/>
              <a:t> – </a:t>
            </a: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function</a:t>
            </a:r>
            <a:r>
              <a:rPr lang="hu-HU" sz="1600" dirty="0"/>
              <a:t> is </a:t>
            </a:r>
            <a:r>
              <a:rPr lang="hu-HU" sz="1600" dirty="0" err="1"/>
              <a:t>called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b="1" dirty="0" err="1"/>
              <a:t>executor</a:t>
            </a:r>
            <a:endParaRPr lang="hu-HU" sz="1600" b="1" dirty="0"/>
          </a:p>
          <a:p>
            <a:pPr>
              <a:lnSpc>
                <a:spcPct val="150000"/>
              </a:lnSpc>
            </a:pPr>
            <a:r>
              <a:rPr lang="hu-HU" sz="1600" dirty="0"/>
              <a:t>The </a:t>
            </a:r>
            <a:r>
              <a:rPr lang="hu-HU" sz="1600" dirty="0" err="1"/>
              <a:t>executor</a:t>
            </a:r>
            <a:r>
              <a:rPr lang="hu-HU" sz="1600" dirty="0"/>
              <a:t> is </a:t>
            </a:r>
            <a:r>
              <a:rPr lang="hu-HU" sz="1600" dirty="0" err="1"/>
              <a:t>called</a:t>
            </a:r>
            <a:r>
              <a:rPr lang="hu-HU" sz="1600" dirty="0"/>
              <a:t> </a:t>
            </a:r>
            <a:r>
              <a:rPr lang="hu-HU" sz="1600" dirty="0" err="1"/>
              <a:t>immediately</a:t>
            </a:r>
            <a:r>
              <a:rPr lang="hu-HU" sz="1600" dirty="0"/>
              <a:t> (</a:t>
            </a:r>
            <a:r>
              <a:rPr lang="hu-HU" sz="1600" dirty="0" err="1"/>
              <a:t>even</a:t>
            </a:r>
            <a:r>
              <a:rPr lang="hu-HU" sz="1600" dirty="0"/>
              <a:t> </a:t>
            </a:r>
            <a:r>
              <a:rPr lang="hu-HU" sz="1600" dirty="0" err="1"/>
              <a:t>before</a:t>
            </a:r>
            <a:r>
              <a:rPr lang="hu-HU" sz="1600" dirty="0"/>
              <a:t> </a:t>
            </a:r>
            <a:r>
              <a:rPr lang="hu-HU" sz="1600" dirty="0" err="1"/>
              <a:t>creating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new</a:t>
            </a:r>
            <a:r>
              <a:rPr lang="hu-HU" sz="1600" dirty="0"/>
              <a:t> </a:t>
            </a:r>
            <a:r>
              <a:rPr lang="hu-HU" sz="1600" dirty="0" err="1"/>
              <a:t>promise</a:t>
            </a:r>
            <a:r>
              <a:rPr lang="hu-HU" sz="1600" dirty="0"/>
              <a:t> </a:t>
            </a:r>
            <a:r>
              <a:rPr lang="hu-HU" sz="1600" dirty="0" err="1"/>
              <a:t>object</a:t>
            </a:r>
            <a:r>
              <a:rPr lang="hu-HU" sz="1600" dirty="0"/>
              <a:t>), </a:t>
            </a:r>
            <a:r>
              <a:rPr lang="hu-HU" sz="1600" dirty="0" err="1"/>
              <a:t>does</a:t>
            </a:r>
            <a:r>
              <a:rPr lang="hu-HU" sz="1600" dirty="0"/>
              <a:t> </a:t>
            </a:r>
            <a:r>
              <a:rPr lang="hu-HU" sz="1600" dirty="0" err="1"/>
              <a:t>some</a:t>
            </a:r>
            <a:r>
              <a:rPr lang="hu-HU" sz="1600" dirty="0"/>
              <a:t> </a:t>
            </a:r>
            <a:r>
              <a:rPr lang="hu-HU" sz="1600" dirty="0" err="1"/>
              <a:t>asynchronous</a:t>
            </a:r>
            <a:r>
              <a:rPr lang="hu-HU" sz="1600" dirty="0"/>
              <a:t> </a:t>
            </a:r>
            <a:r>
              <a:rPr lang="hu-HU" sz="1600" dirty="0" err="1"/>
              <a:t>work</a:t>
            </a:r>
            <a:r>
              <a:rPr lang="hu-HU" sz="1600" dirty="0"/>
              <a:t> </a:t>
            </a:r>
            <a:r>
              <a:rPr lang="hu-HU" sz="1600" dirty="0" err="1"/>
              <a:t>then</a:t>
            </a:r>
            <a:r>
              <a:rPr lang="hu-HU" sz="1600" dirty="0"/>
              <a:t> </a:t>
            </a:r>
            <a:r>
              <a:rPr lang="hu-HU" sz="1600" dirty="0" err="1"/>
              <a:t>calls</a:t>
            </a:r>
            <a:r>
              <a:rPr lang="hu-HU" sz="1600" dirty="0"/>
              <a:t> </a:t>
            </a:r>
            <a:r>
              <a:rPr lang="hu-HU" sz="1400" dirty="0" err="1">
                <a:latin typeface="Lucida Console" panose="020B0609040504020204" pitchFamily="49" charset="0"/>
              </a:rPr>
              <a:t>resolve</a:t>
            </a:r>
            <a:r>
              <a:rPr lang="hu-HU" sz="1600" dirty="0"/>
              <a:t> </a:t>
            </a:r>
            <a:r>
              <a:rPr lang="hu-HU" sz="1600" dirty="0" err="1"/>
              <a:t>if</a:t>
            </a:r>
            <a:r>
              <a:rPr lang="hu-HU" sz="1600" dirty="0"/>
              <a:t> </a:t>
            </a:r>
            <a:r>
              <a:rPr lang="hu-HU" sz="1600" dirty="0" err="1"/>
              <a:t>everything</a:t>
            </a:r>
            <a:r>
              <a:rPr lang="hu-HU" sz="1600" dirty="0"/>
              <a:t> </a:t>
            </a:r>
            <a:r>
              <a:rPr lang="hu-HU" sz="1600" dirty="0" err="1"/>
              <a:t>went</a:t>
            </a:r>
            <a:r>
              <a:rPr lang="hu-HU" sz="1600" dirty="0"/>
              <a:t> </a:t>
            </a:r>
            <a:r>
              <a:rPr lang="hu-HU" sz="1600" dirty="0" err="1"/>
              <a:t>fine</a:t>
            </a:r>
            <a:r>
              <a:rPr lang="hu-HU" sz="1600" dirty="0"/>
              <a:t>, </a:t>
            </a:r>
            <a:r>
              <a:rPr lang="hu-HU" sz="1600" dirty="0" err="1"/>
              <a:t>or</a:t>
            </a:r>
            <a:r>
              <a:rPr lang="hu-HU" sz="1600" dirty="0"/>
              <a:t> </a:t>
            </a:r>
            <a:r>
              <a:rPr lang="hu-HU" sz="1400" dirty="0" err="1">
                <a:latin typeface="Lucida Console" panose="020B0609040504020204" pitchFamily="49" charset="0"/>
              </a:rPr>
              <a:t>reject</a:t>
            </a:r>
            <a:r>
              <a:rPr lang="hu-HU" sz="1600" dirty="0"/>
              <a:t> </a:t>
            </a:r>
            <a:r>
              <a:rPr lang="hu-HU" sz="1600" dirty="0" err="1"/>
              <a:t>if</a:t>
            </a:r>
            <a:r>
              <a:rPr lang="hu-HU" sz="1600" dirty="0"/>
              <a:t> </a:t>
            </a:r>
            <a:r>
              <a:rPr lang="hu-HU" sz="1600" dirty="0" err="1"/>
              <a:t>some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 </a:t>
            </a:r>
            <a:r>
              <a:rPr lang="hu-HU" sz="1600" dirty="0" err="1"/>
              <a:t>occured</a:t>
            </a:r>
            <a:r>
              <a:rPr lang="hu-H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hu-HU" sz="1600" dirty="0"/>
              <a:t>The Promise prototype has the well known </a:t>
            </a:r>
            <a:r>
              <a:rPr lang="hu-HU" sz="1400" dirty="0">
                <a:latin typeface="Lucida Console" panose="020B0609040504020204" pitchFamily="49" charset="0"/>
              </a:rPr>
              <a:t>then</a:t>
            </a:r>
            <a:r>
              <a:rPr lang="hu-HU" sz="1600" dirty="0"/>
              <a:t>, </a:t>
            </a:r>
            <a:r>
              <a:rPr lang="hu-HU" sz="1400" dirty="0">
                <a:latin typeface="Lucida Console" panose="020B0609040504020204" pitchFamily="49" charset="0"/>
              </a:rPr>
              <a:t>catch</a:t>
            </a:r>
            <a:r>
              <a:rPr lang="hu-HU" sz="1600" dirty="0"/>
              <a:t> and </a:t>
            </a:r>
            <a:r>
              <a:rPr lang="hu-HU" sz="1400" dirty="0">
                <a:latin typeface="Lucida Console" panose="020B0609040504020204" pitchFamily="49" charset="0"/>
              </a:rPr>
              <a:t>finally</a:t>
            </a:r>
            <a:r>
              <a:rPr lang="hu-HU" sz="1600" dirty="0"/>
              <a:t> methods for handling the result of the Promise</a:t>
            </a:r>
          </a:p>
          <a:p>
            <a:endParaRPr lang="hu-HU" sz="1600" b="1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15550C2-E9F0-4A99-A702-0EB840D3A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52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FFE2F-8FD7-4C1F-9935-43604E81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hu-HU" dirty="0" err="1"/>
              <a:t>Counting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Promises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53BC59-9A7E-4EE1-A0E2-03EB7BD19D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873125"/>
            <a:ext cx="8426449" cy="339725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>
                <a:latin typeface="Lucida Console" panose="020B0609040504020204" pitchFamily="49" charset="0"/>
              </a:rPr>
              <a:t>function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printNumber</a:t>
            </a:r>
            <a:r>
              <a:rPr lang="hu-HU" dirty="0">
                <a:latin typeface="Lucida Console" panose="020B0609040504020204" pitchFamily="49" charset="0"/>
              </a:rPr>
              <a:t> (</a:t>
            </a:r>
            <a:r>
              <a:rPr lang="hu-HU" dirty="0" err="1">
                <a:latin typeface="Lucida Console" panose="020B0609040504020204" pitchFamily="49" charset="0"/>
              </a:rPr>
              <a:t>num</a:t>
            </a:r>
            <a:r>
              <a:rPr lang="hu-HU" dirty="0">
                <a:latin typeface="Lucida Console" panose="020B0609040504020204" pitchFamily="49" charset="0"/>
              </a:rPr>
              <a:t>) {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</a:t>
            </a:r>
            <a:r>
              <a:rPr lang="hu-HU" dirty="0" err="1">
                <a:latin typeface="Lucida Console" panose="020B0609040504020204" pitchFamily="49" charset="0"/>
              </a:rPr>
              <a:t>return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new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Promise</a:t>
            </a:r>
            <a:r>
              <a:rPr lang="hu-HU" dirty="0">
                <a:latin typeface="Lucida Console" panose="020B0609040504020204" pitchFamily="49" charset="0"/>
              </a:rPr>
              <a:t>(</a:t>
            </a:r>
            <a:r>
              <a:rPr lang="hu-HU" dirty="0" err="1">
                <a:latin typeface="Lucida Console" panose="020B0609040504020204" pitchFamily="49" charset="0"/>
              </a:rPr>
              <a:t>function</a:t>
            </a:r>
            <a:r>
              <a:rPr lang="hu-HU" dirty="0">
                <a:latin typeface="Lucida Console" panose="020B0609040504020204" pitchFamily="49" charset="0"/>
              </a:rPr>
              <a:t> (</a:t>
            </a:r>
            <a:r>
              <a:rPr lang="hu-HU" dirty="0" err="1">
                <a:latin typeface="Lucida Console" panose="020B0609040504020204" pitchFamily="49" charset="0"/>
              </a:rPr>
              <a:t>resolve</a:t>
            </a:r>
            <a:r>
              <a:rPr lang="hu-HU" dirty="0">
                <a:latin typeface="Lucida Console" panose="020B0609040504020204" pitchFamily="49" charset="0"/>
              </a:rPr>
              <a:t>, </a:t>
            </a:r>
            <a:r>
              <a:rPr lang="hu-HU" dirty="0" err="1">
                <a:latin typeface="Lucida Console" panose="020B0609040504020204" pitchFamily="49" charset="0"/>
              </a:rPr>
              <a:t>reject</a:t>
            </a:r>
            <a:r>
              <a:rPr lang="hu-HU" dirty="0">
                <a:latin typeface="Lucida Console" panose="020B0609040504020204" pitchFamily="49" charset="0"/>
              </a:rPr>
              <a:t>) {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    </a:t>
            </a:r>
            <a:r>
              <a:rPr lang="hu-HU" dirty="0" err="1">
                <a:latin typeface="Lucida Console" panose="020B0609040504020204" pitchFamily="49" charset="0"/>
              </a:rPr>
              <a:t>setTimeout</a:t>
            </a:r>
            <a:r>
              <a:rPr lang="hu-HU" dirty="0">
                <a:latin typeface="Lucida Console" panose="020B0609040504020204" pitchFamily="49" charset="0"/>
              </a:rPr>
              <a:t>(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        </a:t>
            </a:r>
            <a:r>
              <a:rPr lang="hu-HU" dirty="0" err="1">
                <a:latin typeface="Lucida Console" panose="020B0609040504020204" pitchFamily="49" charset="0"/>
              </a:rPr>
              <a:t>function</a:t>
            </a:r>
            <a:r>
              <a:rPr lang="hu-HU" dirty="0">
                <a:latin typeface="Lucida Console" panose="020B0609040504020204" pitchFamily="49" charset="0"/>
              </a:rPr>
              <a:t> () {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	     console.log("</a:t>
            </a:r>
            <a:r>
              <a:rPr lang="hu-HU" dirty="0" err="1">
                <a:latin typeface="Lucida Console" panose="020B0609040504020204" pitchFamily="49" charset="0"/>
              </a:rPr>
              <a:t>Your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number</a:t>
            </a:r>
            <a:r>
              <a:rPr lang="hu-HU" dirty="0">
                <a:latin typeface="Lucida Console" panose="020B0609040504020204" pitchFamily="49" charset="0"/>
              </a:rPr>
              <a:t>: ", </a:t>
            </a:r>
            <a:r>
              <a:rPr lang="hu-HU" dirty="0" err="1">
                <a:latin typeface="Lucida Console" panose="020B0609040504020204" pitchFamily="49" charset="0"/>
              </a:rPr>
              <a:t>num</a:t>
            </a:r>
            <a:r>
              <a:rPr lang="hu-HU" dirty="0">
                <a:latin typeface="Lucida Console" panose="020B0609040504020204" pitchFamily="49" charset="0"/>
              </a:rPr>
              <a:t>);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	     </a:t>
            </a:r>
            <a:r>
              <a:rPr lang="hu-HU" dirty="0" err="1">
                <a:latin typeface="Lucida Console" panose="020B0609040504020204" pitchFamily="49" charset="0"/>
              </a:rPr>
              <a:t>resolve</a:t>
            </a:r>
            <a:r>
              <a:rPr lang="hu-HU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            },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        </a:t>
            </a:r>
            <a:r>
              <a:rPr lang="hu-HU" dirty="0" err="1">
                <a:latin typeface="Lucida Console" panose="020B0609040504020204" pitchFamily="49" charset="0"/>
              </a:rPr>
              <a:t>Math.floor</a:t>
            </a:r>
            <a:r>
              <a:rPr lang="hu-HU" dirty="0">
                <a:latin typeface="Lucida Console" panose="020B0609040504020204" pitchFamily="49" charset="0"/>
              </a:rPr>
              <a:t>(</a:t>
            </a:r>
            <a:r>
              <a:rPr lang="hu-HU" dirty="0" err="1">
                <a:latin typeface="Lucida Console" panose="020B0609040504020204" pitchFamily="49" charset="0"/>
              </a:rPr>
              <a:t>Math.random</a:t>
            </a:r>
            <a:r>
              <a:rPr lang="hu-HU" dirty="0">
                <a:latin typeface="Lucida Console" panose="020B0609040504020204" pitchFamily="49" charset="0"/>
              </a:rPr>
              <a:t>() * 100) + 1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   );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});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B7FB9E1-6240-4C6A-8B2B-2DB2DFCE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45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444038-8566-4A03-8A83-445CD887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F755B-8862-4E00-9168-048B8428DC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/>
          <a:lstStyle/>
          <a:p>
            <a:pPr marL="0" indent="0">
              <a:buNone/>
            </a:pPr>
            <a:r>
              <a:rPr lang="hu-HU" dirty="0" err="1">
                <a:latin typeface="Lucida Console" panose="020B0609040504020204" pitchFamily="49" charset="0"/>
              </a:rPr>
              <a:t>function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countToThree</a:t>
            </a:r>
            <a:r>
              <a:rPr lang="hu-HU" dirty="0">
                <a:latin typeface="Lucida Console" panose="020B0609040504020204" pitchFamily="49" charset="0"/>
              </a:rPr>
              <a:t> () {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</a:t>
            </a:r>
            <a:r>
              <a:rPr lang="hu-HU" dirty="0" err="1">
                <a:latin typeface="Lucida Console" panose="020B0609040504020204" pitchFamily="49" charset="0"/>
              </a:rPr>
              <a:t>printNumber</a:t>
            </a:r>
            <a:r>
              <a:rPr lang="hu-HU" dirty="0">
                <a:latin typeface="Lucida Console" panose="020B0609040504020204" pitchFamily="49" charset="0"/>
              </a:rPr>
              <a:t>(1)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        .</a:t>
            </a:r>
            <a:r>
              <a:rPr lang="hu-HU" dirty="0" err="1">
                <a:latin typeface="Lucida Console" panose="020B0609040504020204" pitchFamily="49" charset="0"/>
              </a:rPr>
              <a:t>then</a:t>
            </a:r>
            <a:r>
              <a:rPr lang="hu-HU" dirty="0">
                <a:latin typeface="Lucida Console" panose="020B0609040504020204" pitchFamily="49" charset="0"/>
              </a:rPr>
              <a:t>(</a:t>
            </a:r>
            <a:r>
              <a:rPr lang="hu-HU" dirty="0" err="1">
                <a:latin typeface="Lucida Console" panose="020B0609040504020204" pitchFamily="49" charset="0"/>
              </a:rPr>
              <a:t>function</a:t>
            </a:r>
            <a:r>
              <a:rPr lang="hu-HU" dirty="0">
                <a:latin typeface="Lucida Console" panose="020B0609040504020204" pitchFamily="49" charset="0"/>
              </a:rPr>
              <a:t> () {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         </a:t>
            </a:r>
            <a:r>
              <a:rPr lang="hu-HU" dirty="0" err="1">
                <a:latin typeface="Lucida Console" panose="020B0609040504020204" pitchFamily="49" charset="0"/>
              </a:rPr>
              <a:t>return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printNumber</a:t>
            </a:r>
            <a:r>
              <a:rPr lang="hu-HU" dirty="0">
                <a:latin typeface="Lucida Console" panose="020B0609040504020204" pitchFamily="49" charset="0"/>
              </a:rPr>
              <a:t>(2); // </a:t>
            </a:r>
            <a:r>
              <a:rPr lang="hu-HU" dirty="0" err="1">
                <a:latin typeface="Lucida Console" panose="020B0609040504020204" pitchFamily="49" charset="0"/>
              </a:rPr>
              <a:t>Always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return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promises</a:t>
            </a:r>
            <a:r>
              <a:rPr lang="hu-HU" dirty="0">
                <a:latin typeface="Lucida Console" panose="020B0609040504020204" pitchFamily="49" charset="0"/>
              </a:rPr>
              <a:t>!!!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     })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        .</a:t>
            </a:r>
            <a:r>
              <a:rPr lang="hu-HU" dirty="0" err="1">
                <a:latin typeface="Lucida Console" panose="020B0609040504020204" pitchFamily="49" charset="0"/>
              </a:rPr>
              <a:t>then</a:t>
            </a:r>
            <a:r>
              <a:rPr lang="hu-HU" dirty="0">
                <a:latin typeface="Lucida Console" panose="020B0609040504020204" pitchFamily="49" charset="0"/>
              </a:rPr>
              <a:t>(</a:t>
            </a:r>
            <a:r>
              <a:rPr lang="hu-HU" dirty="0" err="1">
                <a:latin typeface="Lucida Console" panose="020B0609040504020204" pitchFamily="49" charset="0"/>
              </a:rPr>
              <a:t>function</a:t>
            </a:r>
            <a:r>
              <a:rPr lang="hu-HU" dirty="0">
                <a:latin typeface="Lucida Console" panose="020B0609040504020204" pitchFamily="49" charset="0"/>
              </a:rPr>
              <a:t> () {</a:t>
            </a:r>
            <a:br>
              <a:rPr lang="hu-HU" dirty="0">
                <a:latin typeface="Lucida Console" panose="020B0609040504020204" pitchFamily="49" charset="0"/>
              </a:rPr>
            </a:br>
            <a:r>
              <a:rPr lang="hu-HU" dirty="0">
                <a:latin typeface="Lucida Console" panose="020B0609040504020204" pitchFamily="49" charset="0"/>
              </a:rPr>
              <a:t>             </a:t>
            </a:r>
            <a:r>
              <a:rPr lang="hu-HU" dirty="0" err="1">
                <a:latin typeface="Lucida Console" panose="020B0609040504020204" pitchFamily="49" charset="0"/>
              </a:rPr>
              <a:t>return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printNumber</a:t>
            </a:r>
            <a:r>
              <a:rPr lang="hu-HU" dirty="0">
                <a:latin typeface="Lucida Console" panose="020B0609040504020204" pitchFamily="49" charset="0"/>
              </a:rPr>
              <a:t>(3); 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         });</a:t>
            </a:r>
          </a:p>
          <a:p>
            <a:pPr marL="0" indent="0">
              <a:buNone/>
            </a:pPr>
            <a:r>
              <a:rPr lang="hu-HU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hu-HU" dirty="0" err="1">
                <a:latin typeface="Lucida Console" panose="020B0609040504020204" pitchFamily="49" charset="0"/>
              </a:rPr>
              <a:t>countToThree</a:t>
            </a:r>
            <a:r>
              <a:rPr lang="hu-HU" dirty="0">
                <a:latin typeface="Lucida Console" panose="020B0609040504020204" pitchFamily="49" charset="0"/>
              </a:rPr>
              <a:t>(); // </a:t>
            </a:r>
            <a:r>
              <a:rPr lang="hu-HU" dirty="0" err="1">
                <a:latin typeface="Lucida Console" panose="020B0609040504020204" pitchFamily="49" charset="0"/>
              </a:rPr>
              <a:t>We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successfully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created</a:t>
            </a:r>
            <a:r>
              <a:rPr lang="hu-HU" dirty="0">
                <a:latin typeface="Lucida Console" panose="020B0609040504020204" pitchFamily="49" charset="0"/>
              </a:rPr>
              <a:t> a </a:t>
            </a:r>
            <a:r>
              <a:rPr lang="hu-HU" dirty="0" err="1">
                <a:latin typeface="Lucida Console" panose="020B0609040504020204" pitchFamily="49" charset="0"/>
              </a:rPr>
              <a:t>promise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chain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that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will</a:t>
            </a:r>
            <a:r>
              <a:rPr lang="hu-HU" dirty="0">
                <a:latin typeface="Lucida Console" panose="020B0609040504020204" pitchFamily="49" charset="0"/>
              </a:rPr>
              <a:t> print </a:t>
            </a:r>
            <a:r>
              <a:rPr lang="hu-HU" dirty="0" err="1">
                <a:latin typeface="Lucida Console" panose="020B0609040504020204" pitchFamily="49" charset="0"/>
              </a:rPr>
              <a:t>the</a:t>
            </a:r>
            <a:r>
              <a:rPr lang="hu-HU" dirty="0">
                <a:latin typeface="Lucida Console" panose="020B0609040504020204" pitchFamily="49" charset="0"/>
              </a:rPr>
              <a:t> </a:t>
            </a:r>
            <a:r>
              <a:rPr lang="hu-HU" dirty="0" err="1">
                <a:latin typeface="Lucida Console" panose="020B0609040504020204" pitchFamily="49" charset="0"/>
              </a:rPr>
              <a:t>numbers</a:t>
            </a:r>
            <a:r>
              <a:rPr lang="hu-HU" dirty="0">
                <a:latin typeface="Lucida Console" panose="020B0609040504020204" pitchFamily="49" charset="0"/>
              </a:rPr>
              <a:t> in </a:t>
            </a:r>
            <a:r>
              <a:rPr lang="hu-HU" dirty="0" err="1">
                <a:latin typeface="Lucida Console" panose="020B0609040504020204" pitchFamily="49" charset="0"/>
              </a:rPr>
              <a:t>order</a:t>
            </a:r>
            <a:endParaRPr lang="hu-HU" dirty="0">
              <a:latin typeface="Lucida Console" panose="020B0609040504020204" pitchFamily="49" charset="0"/>
            </a:endParaRP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AD3AE47-2BB3-4BC6-8AE7-C0B13D671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83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0FDC5-EC4F-9D4D-904E-A758FE2F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FETCH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5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444038-8566-4A03-8A83-445CD887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Fetch API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F755B-8862-4E00-9168-048B8428DC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8426448" cy="3397250"/>
          </a:xfrm>
        </p:spPr>
        <p:txBody>
          <a:bodyPr/>
          <a:lstStyle/>
          <a:p>
            <a:r>
              <a:rPr lang="hu-HU" sz="1600" dirty="0"/>
              <a:t>The Fetch API provides a JavaScript interface to create HTTP requests.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400" dirty="0">
                <a:latin typeface="Lucida Console" panose="020B0609040504020204" pitchFamily="49" charset="0"/>
              </a:rPr>
              <a:t>	fetch(”https://yesno.wtf/api”).then(function (res) {</a:t>
            </a:r>
            <a:br>
              <a:rPr lang="hu-HU" sz="1400" dirty="0">
                <a:latin typeface="Lucida Console" panose="020B0609040504020204" pitchFamily="49" charset="0"/>
              </a:rPr>
            </a:br>
            <a:r>
              <a:rPr lang="hu-HU" sz="1400" dirty="0">
                <a:latin typeface="Lucida Console" panose="020B0609040504020204" pitchFamily="49" charset="0"/>
              </a:rPr>
              <a:t>	    return res.json();</a:t>
            </a:r>
            <a:br>
              <a:rPr lang="hu-HU" sz="1400" dirty="0">
                <a:latin typeface="Lucida Console" panose="020B0609040504020204" pitchFamily="49" charset="0"/>
              </a:rPr>
            </a:br>
            <a:r>
              <a:rPr lang="hu-HU" sz="1400" dirty="0">
                <a:latin typeface="Lucida Console" panose="020B0609040504020204" pitchFamily="49" charset="0"/>
              </a:rPr>
              <a:t>	}).then(function (data) {</a:t>
            </a:r>
            <a:br>
              <a:rPr lang="hu-HU" sz="1400" dirty="0">
                <a:latin typeface="Lucida Console" panose="020B0609040504020204" pitchFamily="49" charset="0"/>
              </a:rPr>
            </a:br>
            <a:r>
              <a:rPr lang="hu-HU" sz="1400" dirty="0">
                <a:latin typeface="Lucida Console" panose="020B0609040504020204" pitchFamily="49" charset="0"/>
              </a:rPr>
              <a:t>	    console.dir(data);</a:t>
            </a:r>
          </a:p>
          <a:p>
            <a:pPr marL="0" indent="0">
              <a:buNone/>
            </a:pPr>
            <a:r>
              <a:rPr lang="hu-HU" sz="1400" dirty="0">
                <a:latin typeface="Lucida Console" panose="020B0609040504020204" pitchFamily="49" charset="0"/>
              </a:rPr>
              <a:t>	    return data;</a:t>
            </a:r>
            <a:br>
              <a:rPr lang="hu-HU" sz="1400" dirty="0">
                <a:latin typeface="Lucida Console" panose="020B0609040504020204" pitchFamily="49" charset="0"/>
              </a:rPr>
            </a:br>
            <a:r>
              <a:rPr lang="hu-HU" sz="1400" dirty="0">
                <a:latin typeface="Lucida Console" panose="020B0609040504020204" pitchFamily="49" charset="0"/>
              </a:rPr>
              <a:t>	});</a:t>
            </a:r>
          </a:p>
          <a:p>
            <a:pPr marL="0" indent="0">
              <a:buNone/>
            </a:pPr>
            <a:endParaRPr lang="hu-HU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hu-HU" sz="1400" dirty="0">
              <a:latin typeface="Lucida Console" panose="020B0609040504020204" pitchFamily="49" charset="0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AD3AE47-2BB3-4BC6-8AE7-C0B13D671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89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77B6-91D2-4C4D-B381-454DBE29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Promise based HTTP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E9FAC-7EFA-409E-9BAE-53C2088865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5" y="1165020"/>
            <a:ext cx="8426448" cy="3397250"/>
          </a:xfrm>
        </p:spPr>
        <p:txBody>
          <a:bodyPr/>
          <a:lstStyle/>
          <a:p>
            <a:r>
              <a:rPr lang="hu-HU" sz="1600" dirty="0"/>
              <a:t>If you want an </a:t>
            </a:r>
            <a:r>
              <a:rPr lang="hu-HU" sz="1600" dirty="0" err="1"/>
              <a:t>alternative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fetch there are a couple of very good libraries, that you can use for HTTP requests, e.g:</a:t>
            </a:r>
          </a:p>
          <a:p>
            <a:pPr lvl="1"/>
            <a:r>
              <a:rPr lang="hu-HU" sz="1600" dirty="0"/>
              <a:t>Axios (https://github.com/axios/axios)</a:t>
            </a:r>
          </a:p>
          <a:p>
            <a:pPr lvl="1"/>
            <a:r>
              <a:rPr lang="hu-HU" sz="1600" dirty="0"/>
              <a:t>request (https://github.com/request)</a:t>
            </a:r>
          </a:p>
          <a:p>
            <a:pPr lvl="1"/>
            <a:r>
              <a:rPr lang="hu-HU" sz="1600" dirty="0"/>
              <a:t>Superagent (https://github.com/visionmedia/superagent)</a:t>
            </a:r>
          </a:p>
          <a:p>
            <a:pPr lvl="1"/>
            <a:endParaRPr lang="hu-HU" sz="1600" dirty="0"/>
          </a:p>
          <a:p>
            <a:pPr lvl="1"/>
            <a:endParaRPr lang="hu-HU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A9DC4-6EE7-44B1-8E70-AE5889D81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91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Exercises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09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Initialize</a:t>
            </a:r>
            <a:r>
              <a:rPr lang="hu-HU" dirty="0"/>
              <a:t> local server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 err="1"/>
              <a:t>When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’</a:t>
            </a:r>
            <a:r>
              <a:rPr lang="hu-HU" sz="1600" dirty="0" err="1"/>
              <a:t>re</a:t>
            </a:r>
            <a:r>
              <a:rPr lang="hu-HU" sz="1600" dirty="0"/>
              <a:t> </a:t>
            </a:r>
            <a:r>
              <a:rPr lang="hu-HU" sz="1600" dirty="0" err="1"/>
              <a:t>done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checkout</a:t>
            </a:r>
            <a:r>
              <a:rPr lang="hu-HU" sz="1600" dirty="0"/>
              <a:t>, </a:t>
            </a:r>
            <a:r>
              <a:rPr lang="hu-HU" sz="1600" dirty="0" err="1"/>
              <a:t>do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following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a </a:t>
            </a:r>
            <a:r>
              <a:rPr lang="hu-HU" sz="1600" dirty="0" err="1"/>
              <a:t>command</a:t>
            </a:r>
            <a:r>
              <a:rPr lang="hu-HU" sz="1600" dirty="0"/>
              <a:t> line:</a:t>
            </a:r>
          </a:p>
          <a:p>
            <a:pPr lvl="1">
              <a:lnSpc>
                <a:spcPct val="150000"/>
              </a:lnSpc>
            </a:pPr>
            <a:r>
              <a:rPr lang="hu-HU" sz="1600" dirty="0" err="1"/>
              <a:t>npm</a:t>
            </a:r>
            <a:r>
              <a:rPr lang="hu-HU" sz="1600" dirty="0"/>
              <a:t> </a:t>
            </a:r>
            <a:r>
              <a:rPr lang="hu-HU" sz="1600" dirty="0" err="1"/>
              <a:t>install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node</a:t>
            </a:r>
            <a:r>
              <a:rPr lang="hu-HU" sz="1600" dirty="0"/>
              <a:t> </a:t>
            </a:r>
            <a:r>
              <a:rPr lang="hu-HU" sz="1600" dirty="0" err="1"/>
              <a:t>bootstrap.js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will</a:t>
            </a:r>
            <a:r>
              <a:rPr lang="hu-HU" sz="1600" dirty="0"/>
              <a:t> </a:t>
            </a:r>
            <a:r>
              <a:rPr lang="hu-HU" sz="1600" dirty="0" err="1"/>
              <a:t>initialize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project </a:t>
            </a:r>
            <a:r>
              <a:rPr lang="hu-HU" sz="1600" dirty="0" err="1"/>
              <a:t>resources</a:t>
            </a:r>
            <a:r>
              <a:rPr lang="hu-HU" sz="1600" dirty="0"/>
              <a:t> and </a:t>
            </a:r>
            <a:r>
              <a:rPr lang="hu-HU" sz="1600" dirty="0" err="1"/>
              <a:t>create</a:t>
            </a:r>
            <a:r>
              <a:rPr lang="hu-HU" sz="1600" dirty="0"/>
              <a:t> a </a:t>
            </a:r>
            <a:r>
              <a:rPr lang="hu-HU" sz="1600" dirty="0" err="1"/>
              <a:t>node</a:t>
            </a:r>
            <a:r>
              <a:rPr lang="hu-HU" sz="1600" dirty="0"/>
              <a:t> server </a:t>
            </a:r>
            <a:r>
              <a:rPr lang="hu-HU" sz="1600" dirty="0" err="1"/>
              <a:t>application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your</a:t>
            </a:r>
            <a:r>
              <a:rPr lang="hu-HU" sz="1600" dirty="0"/>
              <a:t> </a:t>
            </a:r>
            <a:r>
              <a:rPr lang="hu-HU" sz="1600" dirty="0" err="1"/>
              <a:t>machines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/>
              <a:t>Open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following</a:t>
            </a:r>
            <a:r>
              <a:rPr lang="hu-HU" sz="1600" dirty="0"/>
              <a:t> </a:t>
            </a:r>
            <a:r>
              <a:rPr lang="hu-HU" sz="1600" dirty="0" err="1"/>
              <a:t>url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a browser </a:t>
            </a:r>
            <a:r>
              <a:rPr lang="hu-HU" sz="1600" dirty="0" err="1"/>
              <a:t>window</a:t>
            </a:r>
            <a:r>
              <a:rPr lang="hu-HU" sz="1600" dirty="0"/>
              <a:t>: </a:t>
            </a:r>
            <a:r>
              <a:rPr lang="hu-HU" sz="1600" dirty="0">
                <a:hlinkClick r:id="rId2"/>
              </a:rPr>
              <a:t>http://localhost:3000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Do</a:t>
            </a:r>
            <a:r>
              <a:rPr lang="hu-HU" sz="1600" dirty="0"/>
              <a:t>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open</a:t>
            </a:r>
            <a:r>
              <a:rPr lang="hu-HU" sz="1600" dirty="0"/>
              <a:t> </a:t>
            </a:r>
            <a:r>
              <a:rPr lang="hu-HU" sz="1600" dirty="0" err="1"/>
              <a:t>index.html</a:t>
            </a:r>
            <a:r>
              <a:rPr lang="hu-HU" sz="1600" dirty="0"/>
              <a:t> </a:t>
            </a:r>
            <a:r>
              <a:rPr lang="hu-HU" sz="1600" dirty="0" err="1"/>
              <a:t>manually</a:t>
            </a:r>
            <a:r>
              <a:rPr lang="hu-HU" sz="1600" dirty="0"/>
              <a:t> – </a:t>
            </a:r>
            <a:r>
              <a:rPr lang="hu-HU" sz="1600" dirty="0" err="1"/>
              <a:t>otherwise</a:t>
            </a:r>
            <a:r>
              <a:rPr lang="hu-HU" sz="1600" dirty="0"/>
              <a:t> </a:t>
            </a:r>
            <a:r>
              <a:rPr lang="hu-HU" sz="1600" dirty="0" err="1"/>
              <a:t>you</a:t>
            </a:r>
            <a:r>
              <a:rPr lang="hu-HU" sz="1600" dirty="0"/>
              <a:t> </a:t>
            </a:r>
            <a:r>
              <a:rPr lang="hu-HU" sz="1600" dirty="0" err="1"/>
              <a:t>won</a:t>
            </a:r>
            <a:r>
              <a:rPr lang="hu-HU" sz="1600" dirty="0"/>
              <a:t>’t be </a:t>
            </a:r>
            <a:r>
              <a:rPr lang="hu-HU" sz="1600" dirty="0" err="1"/>
              <a:t>able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ajax</a:t>
            </a:r>
            <a:r>
              <a:rPr lang="hu-HU" sz="1600" dirty="0"/>
              <a:t> </a:t>
            </a:r>
            <a:r>
              <a:rPr lang="hu-HU" sz="1600" dirty="0" err="1"/>
              <a:t>methods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From</a:t>
            </a:r>
            <a:r>
              <a:rPr lang="hu-HU" sz="1600" dirty="0"/>
              <a:t> </a:t>
            </a: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point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server </a:t>
            </a:r>
            <a:r>
              <a:rPr lang="hu-HU" sz="1600" dirty="0" err="1"/>
              <a:t>will</a:t>
            </a:r>
            <a:r>
              <a:rPr lang="hu-HU" sz="1600" dirty="0"/>
              <a:t> </a:t>
            </a:r>
            <a:r>
              <a:rPr lang="hu-HU" sz="1600" dirty="0" err="1"/>
              <a:t>handle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html</a:t>
            </a:r>
            <a:r>
              <a:rPr lang="hu-HU" sz="1600" dirty="0"/>
              <a:t> </a:t>
            </a:r>
            <a:r>
              <a:rPr lang="hu-HU" sz="1600" dirty="0" err="1"/>
              <a:t>files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81295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 err="1"/>
              <a:t>Implement</a:t>
            </a:r>
            <a:r>
              <a:rPr lang="hu-HU" sz="1600" dirty="0"/>
              <a:t> </a:t>
            </a:r>
            <a:r>
              <a:rPr lang="hu-HU" sz="1600" b="1" dirty="0" err="1"/>
              <a:t>SearchProduct</a:t>
            </a:r>
            <a:r>
              <a:rPr lang="hu-HU" sz="1600" dirty="0"/>
              <a:t> </a:t>
            </a:r>
            <a:r>
              <a:rPr lang="hu-HU" sz="1600" dirty="0" err="1"/>
              <a:t>method</a:t>
            </a:r>
            <a:r>
              <a:rPr lang="hu-HU" sz="1600" dirty="0"/>
              <a:t> </a:t>
            </a:r>
            <a:r>
              <a:rPr lang="hu-HU" sz="1600" dirty="0" err="1"/>
              <a:t>described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</a:t>
            </a:r>
            <a:r>
              <a:rPr lang="hu-HU" sz="1600" b="1" dirty="0" err="1"/>
              <a:t>ProductService</a:t>
            </a:r>
            <a:r>
              <a:rPr lang="hu-HU" sz="1600" dirty="0"/>
              <a:t> </a:t>
            </a:r>
            <a:r>
              <a:rPr lang="hu-HU" sz="1600" dirty="0" err="1"/>
              <a:t>class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Parameters</a:t>
            </a:r>
            <a:r>
              <a:rPr lang="hu-HU" sz="1600" dirty="0"/>
              <a:t>: </a:t>
            </a:r>
            <a:r>
              <a:rPr lang="hu-HU" sz="1600" dirty="0" err="1"/>
              <a:t>ProductSearchParameters</a:t>
            </a:r>
            <a:r>
              <a:rPr lang="hu-HU" sz="1600" dirty="0"/>
              <a:t> </a:t>
            </a:r>
            <a:r>
              <a:rPr lang="hu-HU" sz="1600" dirty="0" err="1"/>
              <a:t>instance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Return</a:t>
            </a:r>
            <a:r>
              <a:rPr lang="hu-HU" sz="1600" dirty="0"/>
              <a:t> </a:t>
            </a:r>
            <a:r>
              <a:rPr lang="hu-HU" sz="1600" dirty="0" err="1"/>
              <a:t>ajax</a:t>
            </a:r>
            <a:r>
              <a:rPr lang="hu-HU" sz="1600" dirty="0"/>
              <a:t> </a:t>
            </a:r>
            <a:r>
              <a:rPr lang="hu-HU" sz="1600" dirty="0" err="1"/>
              <a:t>response</a:t>
            </a:r>
            <a:r>
              <a:rPr lang="hu-HU" sz="1600" dirty="0"/>
              <a:t> </a:t>
            </a:r>
            <a:r>
              <a:rPr lang="hu-HU" sz="1600" dirty="0" err="1"/>
              <a:t>mapped</a:t>
            </a:r>
            <a:r>
              <a:rPr lang="hu-HU" sz="1600" dirty="0"/>
              <a:t> </a:t>
            </a:r>
            <a:r>
              <a:rPr lang="hu-HU" sz="1600" dirty="0" err="1"/>
              <a:t>as</a:t>
            </a:r>
            <a:r>
              <a:rPr lang="hu-HU" sz="1600" dirty="0"/>
              <a:t> </a:t>
            </a:r>
            <a:r>
              <a:rPr lang="hu-HU" sz="1600" dirty="0" err="1"/>
              <a:t>ProductItem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Implement</a:t>
            </a:r>
            <a:r>
              <a:rPr lang="hu-HU" sz="1600" dirty="0"/>
              <a:t> </a:t>
            </a:r>
            <a:r>
              <a:rPr lang="hu-HU" sz="1600" b="1" dirty="0" err="1"/>
              <a:t>searchProduct</a:t>
            </a:r>
            <a:r>
              <a:rPr lang="hu-HU" sz="1600" dirty="0"/>
              <a:t> </a:t>
            </a:r>
            <a:r>
              <a:rPr lang="hu-HU" sz="1600" dirty="0" err="1"/>
              <a:t>function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</a:t>
            </a:r>
            <a:r>
              <a:rPr lang="hu-HU" sz="1600" b="1" dirty="0" err="1"/>
              <a:t>indexPageController</a:t>
            </a:r>
            <a:endParaRPr lang="hu-HU" sz="1600" b="1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Request</a:t>
            </a:r>
            <a:r>
              <a:rPr lang="hu-HU" sz="1600" dirty="0"/>
              <a:t> </a:t>
            </a:r>
            <a:r>
              <a:rPr lang="hu-HU" sz="1600" dirty="0" err="1"/>
              <a:t>items</a:t>
            </a:r>
            <a:r>
              <a:rPr lang="hu-HU" sz="1600" dirty="0"/>
              <a:t> </a:t>
            </a:r>
            <a:r>
              <a:rPr lang="hu-HU" sz="1600" dirty="0" err="1"/>
              <a:t>via</a:t>
            </a:r>
            <a:r>
              <a:rPr lang="hu-HU" sz="1600" dirty="0"/>
              <a:t> </a:t>
            </a:r>
            <a:r>
              <a:rPr lang="hu-HU" sz="1600" dirty="0" err="1"/>
              <a:t>ProductService.SearchProduct</a:t>
            </a:r>
            <a:r>
              <a:rPr lang="hu-HU" sz="1600" dirty="0"/>
              <a:t> </a:t>
            </a:r>
            <a:r>
              <a:rPr lang="hu-HU" sz="1600" dirty="0" err="1"/>
              <a:t>passing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search</a:t>
            </a:r>
            <a:r>
              <a:rPr lang="hu-HU" sz="1600" dirty="0"/>
              <a:t> </a:t>
            </a:r>
            <a:r>
              <a:rPr lang="hu-HU" sz="1600" dirty="0" err="1"/>
              <a:t>parameters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Generate</a:t>
            </a:r>
            <a:r>
              <a:rPr lang="hu-HU" sz="1600" dirty="0"/>
              <a:t> </a:t>
            </a:r>
            <a:r>
              <a:rPr lang="hu-HU" sz="1600" dirty="0" err="1"/>
              <a:t>items</a:t>
            </a:r>
            <a:r>
              <a:rPr lang="hu-HU" sz="1600" dirty="0"/>
              <a:t> </a:t>
            </a:r>
            <a:r>
              <a:rPr lang="hu-HU" sz="1600" dirty="0" err="1"/>
              <a:t>list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container</a:t>
            </a:r>
            <a:r>
              <a:rPr lang="hu-HU" sz="1600" dirty="0"/>
              <a:t> </a:t>
            </a:r>
            <a:r>
              <a:rPr lang="hu-HU" sz="1600" dirty="0" err="1"/>
              <a:t>using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returned</a:t>
            </a:r>
            <a:r>
              <a:rPr lang="hu-HU" sz="1600" dirty="0"/>
              <a:t> </a:t>
            </a:r>
            <a:r>
              <a:rPr lang="hu-HU" sz="1600" dirty="0" err="1"/>
              <a:t>ProductItem</a:t>
            </a:r>
            <a:r>
              <a:rPr lang="hu-HU" sz="1600" dirty="0"/>
              <a:t> </a:t>
            </a:r>
            <a:r>
              <a:rPr lang="hu-HU" sz="1600" dirty="0" err="1"/>
              <a:t>class</a:t>
            </a:r>
            <a:r>
              <a:rPr lang="hu-HU" sz="1600" dirty="0"/>
              <a:t> display </a:t>
            </a:r>
            <a:r>
              <a:rPr lang="hu-HU" sz="1600" dirty="0" err="1"/>
              <a:t>method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306324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 err="1"/>
              <a:t>Implement</a:t>
            </a:r>
            <a:r>
              <a:rPr lang="hu-HU" sz="1600" dirty="0"/>
              <a:t> </a:t>
            </a:r>
            <a:r>
              <a:rPr lang="hu-HU" sz="1600" dirty="0" err="1"/>
              <a:t>search</a:t>
            </a:r>
            <a:r>
              <a:rPr lang="hu-HU" sz="1600" dirty="0"/>
              <a:t> </a:t>
            </a:r>
            <a:r>
              <a:rPr lang="hu-HU" sz="1600" dirty="0" err="1"/>
              <a:t>functionality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/>
              <a:t>Update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indexPageController</a:t>
            </a:r>
            <a:r>
              <a:rPr lang="hu-HU" sz="1600" dirty="0"/>
              <a:t> </a:t>
            </a:r>
            <a:r>
              <a:rPr lang="hu-HU" sz="1600" dirty="0" err="1"/>
              <a:t>initiliaze</a:t>
            </a:r>
            <a:r>
              <a:rPr lang="hu-HU" sz="1600" dirty="0"/>
              <a:t> </a:t>
            </a:r>
            <a:r>
              <a:rPr lang="hu-HU" sz="1600" dirty="0" err="1"/>
              <a:t>method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ProductSearchParameters.searchTerm</a:t>
            </a:r>
            <a:r>
              <a:rPr lang="hu-HU" sz="1600" dirty="0"/>
              <a:t> has </a:t>
            </a:r>
            <a:r>
              <a:rPr lang="hu-HU" sz="1600" dirty="0" err="1"/>
              <a:t>to</a:t>
            </a:r>
            <a:r>
              <a:rPr lang="hu-HU" sz="1600" dirty="0"/>
              <a:t> be </a:t>
            </a:r>
            <a:r>
              <a:rPr lang="hu-HU" sz="1600" dirty="0" err="1"/>
              <a:t>updated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/>
              <a:t>Add </a:t>
            </a:r>
            <a:r>
              <a:rPr lang="hu-HU" sz="1600" dirty="0" err="1"/>
              <a:t>listener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form</a:t>
            </a:r>
            <a:r>
              <a:rPr lang="hu-HU" sz="1600" dirty="0"/>
              <a:t> </a:t>
            </a:r>
            <a:r>
              <a:rPr lang="hu-HU" sz="1600" dirty="0" err="1"/>
              <a:t>submit</a:t>
            </a:r>
            <a:r>
              <a:rPr lang="hu-HU" sz="1600" dirty="0"/>
              <a:t> and </a:t>
            </a:r>
            <a:r>
              <a:rPr lang="hu-HU" sz="1600" dirty="0" err="1"/>
              <a:t>search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products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/>
              <a:t>(</a:t>
            </a:r>
            <a:r>
              <a:rPr lang="hu-HU" sz="1600" dirty="0" err="1"/>
              <a:t>return</a:t>
            </a:r>
            <a:r>
              <a:rPr lang="hu-HU" sz="1600" dirty="0"/>
              <a:t> </a:t>
            </a:r>
            <a:r>
              <a:rPr lang="hu-HU" sz="1600" dirty="0" err="1"/>
              <a:t>false</a:t>
            </a:r>
            <a:r>
              <a:rPr lang="hu-HU" sz="1600" dirty="0"/>
              <a:t> </a:t>
            </a:r>
            <a:r>
              <a:rPr lang="hu-HU" sz="1600" dirty="0" err="1"/>
              <a:t>at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end of </a:t>
            </a:r>
            <a:r>
              <a:rPr lang="hu-HU" sz="1600" dirty="0" err="1"/>
              <a:t>listener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prevent</a:t>
            </a:r>
            <a:r>
              <a:rPr lang="hu-HU" sz="1600" dirty="0"/>
              <a:t> </a:t>
            </a:r>
            <a:r>
              <a:rPr lang="hu-HU" sz="1600" dirty="0" err="1"/>
              <a:t>page</a:t>
            </a:r>
            <a:r>
              <a:rPr lang="hu-HU" sz="1600" dirty="0"/>
              <a:t> </a:t>
            </a:r>
            <a:r>
              <a:rPr lang="hu-HU" sz="1600" dirty="0" err="1"/>
              <a:t>reload</a:t>
            </a:r>
            <a:r>
              <a:rPr lang="hu-HU" sz="1600" dirty="0"/>
              <a:t>)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8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C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16E1-C8E7-7B45-A240-7AA9225E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category</a:t>
            </a:r>
            <a:r>
              <a:rPr lang="hu-HU" dirty="0"/>
              <a:t> </a:t>
            </a:r>
            <a:r>
              <a:rPr lang="hu-HU" dirty="0" err="1"/>
              <a:t>filtering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0"/>
          </p:nvPr>
        </p:nvSpPr>
        <p:spPr>
          <a:xfrm>
            <a:off x="357187" y="747726"/>
            <a:ext cx="8429625" cy="339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1600" dirty="0" err="1"/>
              <a:t>Create</a:t>
            </a:r>
            <a:r>
              <a:rPr lang="hu-HU" sz="1600" dirty="0"/>
              <a:t>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/>
              <a:t>method</a:t>
            </a:r>
            <a:r>
              <a:rPr lang="hu-HU" sz="1600" dirty="0"/>
              <a:t> </a:t>
            </a:r>
            <a:r>
              <a:rPr lang="hu-HU" sz="1600" dirty="0" err="1"/>
              <a:t>getProductsByCategory</a:t>
            </a:r>
            <a:r>
              <a:rPr lang="hu-HU" sz="1600" dirty="0"/>
              <a:t> in </a:t>
            </a:r>
            <a:r>
              <a:rPr lang="hu-HU" sz="1600" dirty="0" err="1"/>
              <a:t>ProductService</a:t>
            </a:r>
            <a:r>
              <a:rPr lang="hu-HU" sz="1600" dirty="0"/>
              <a:t> </a:t>
            </a:r>
            <a:r>
              <a:rPr lang="hu-HU" sz="1600" dirty="0" err="1"/>
              <a:t>or</a:t>
            </a:r>
            <a:r>
              <a:rPr lang="hu-HU" sz="1600" dirty="0"/>
              <a:t> </a:t>
            </a:r>
            <a:r>
              <a:rPr lang="hu-HU" sz="1600" dirty="0" err="1"/>
              <a:t>modify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search</a:t>
            </a:r>
            <a:r>
              <a:rPr lang="hu-HU" sz="1600" dirty="0"/>
              <a:t> </a:t>
            </a:r>
            <a:r>
              <a:rPr lang="hu-HU" sz="1600" dirty="0" err="1"/>
              <a:t>method</a:t>
            </a:r>
            <a:r>
              <a:rPr lang="hu-HU" sz="1600" dirty="0"/>
              <a:t> – </a:t>
            </a: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dirty="0" err="1"/>
              <a:t>ProductSearchParameters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/>
              <a:t>API </a:t>
            </a:r>
            <a:r>
              <a:rPr lang="hu-HU" sz="1600" dirty="0" err="1"/>
              <a:t>route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categories</a:t>
            </a:r>
            <a:r>
              <a:rPr lang="hu-HU" sz="16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hu-HU" sz="1600" dirty="0"/>
              <a:t>/</a:t>
            </a:r>
            <a:r>
              <a:rPr lang="hu-HU" sz="1600" dirty="0" err="1"/>
              <a:t>api</a:t>
            </a:r>
            <a:r>
              <a:rPr lang="hu-HU" sz="1600" dirty="0"/>
              <a:t>/</a:t>
            </a:r>
            <a:r>
              <a:rPr lang="hu-HU" sz="1600" dirty="0" err="1"/>
              <a:t>products</a:t>
            </a:r>
            <a:r>
              <a:rPr lang="hu-HU" sz="1600" dirty="0"/>
              <a:t>/</a:t>
            </a:r>
            <a:r>
              <a:rPr lang="hu-HU" sz="1600" dirty="0" err="1"/>
              <a:t>categories</a:t>
            </a:r>
            <a:r>
              <a:rPr lang="hu-HU" sz="1600" dirty="0"/>
              <a:t> – 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existing</a:t>
            </a:r>
            <a:r>
              <a:rPr lang="hu-HU" sz="1600" dirty="0"/>
              <a:t> </a:t>
            </a:r>
            <a:r>
              <a:rPr lang="hu-HU" sz="1600" dirty="0" err="1"/>
              <a:t>categories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/>
              <a:t>/</a:t>
            </a:r>
            <a:r>
              <a:rPr lang="hu-HU" sz="1600" dirty="0" err="1"/>
              <a:t>api</a:t>
            </a:r>
            <a:r>
              <a:rPr lang="hu-HU" sz="1600" dirty="0"/>
              <a:t>/</a:t>
            </a:r>
            <a:r>
              <a:rPr lang="hu-HU" sz="1600" dirty="0" err="1"/>
              <a:t>products</a:t>
            </a:r>
            <a:r>
              <a:rPr lang="hu-HU" sz="1600" dirty="0"/>
              <a:t>/</a:t>
            </a:r>
            <a:r>
              <a:rPr lang="hu-HU" sz="1600" dirty="0" err="1"/>
              <a:t>category</a:t>
            </a:r>
            <a:r>
              <a:rPr lang="hu-HU" sz="1600" dirty="0"/>
              <a:t>/&lt;</a:t>
            </a:r>
            <a:r>
              <a:rPr lang="hu-HU" sz="1600" dirty="0" err="1"/>
              <a:t>category-name</a:t>
            </a:r>
            <a:r>
              <a:rPr lang="hu-HU" sz="1600" dirty="0"/>
              <a:t>&gt; - </a:t>
            </a:r>
            <a:r>
              <a:rPr lang="hu-HU" sz="1600" dirty="0" err="1"/>
              <a:t>products</a:t>
            </a:r>
            <a:r>
              <a:rPr lang="hu-HU" sz="1600" dirty="0"/>
              <a:t> filtered </a:t>
            </a:r>
            <a:r>
              <a:rPr lang="hu-HU" sz="1600" dirty="0" err="1"/>
              <a:t>by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given</a:t>
            </a:r>
            <a:r>
              <a:rPr lang="hu-HU" sz="1600" dirty="0"/>
              <a:t> </a:t>
            </a:r>
            <a:r>
              <a:rPr lang="hu-HU" sz="1600"/>
              <a:t>category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/>
              <a:t>Update </a:t>
            </a:r>
            <a:r>
              <a:rPr lang="hu-HU" sz="1600" dirty="0" err="1"/>
              <a:t>IndexPageController</a:t>
            </a:r>
            <a:r>
              <a:rPr lang="hu-HU" sz="1600" dirty="0"/>
              <a:t> </a:t>
            </a:r>
            <a:r>
              <a:rPr lang="hu-HU" sz="1600" dirty="0" err="1"/>
              <a:t>initialize</a:t>
            </a:r>
            <a:r>
              <a:rPr lang="hu-HU" sz="1600" dirty="0"/>
              <a:t> </a:t>
            </a:r>
            <a:r>
              <a:rPr lang="hu-HU" sz="1600" dirty="0" err="1"/>
              <a:t>method</a:t>
            </a: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dirty="0"/>
              <a:t>Add </a:t>
            </a:r>
            <a:r>
              <a:rPr lang="hu-HU" sz="1600" dirty="0" err="1"/>
              <a:t>listeners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items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category</a:t>
            </a:r>
            <a:r>
              <a:rPr lang="hu-HU" sz="1600" dirty="0"/>
              <a:t> </a:t>
            </a:r>
            <a:r>
              <a:rPr lang="hu-HU" sz="1600" dirty="0" err="1"/>
              <a:t>list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When</a:t>
            </a:r>
            <a:r>
              <a:rPr lang="hu-HU" sz="1600" dirty="0"/>
              <a:t> </a:t>
            </a:r>
            <a:r>
              <a:rPr lang="hu-HU" sz="1600" dirty="0" err="1"/>
              <a:t>clicked</a:t>
            </a:r>
            <a:r>
              <a:rPr lang="hu-HU" sz="1600" dirty="0"/>
              <a:t>: </a:t>
            </a:r>
            <a:r>
              <a:rPr lang="hu-HU" sz="1600" dirty="0" err="1"/>
              <a:t>search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category</a:t>
            </a:r>
            <a:r>
              <a:rPr lang="hu-HU" sz="1600" dirty="0"/>
              <a:t> and </a:t>
            </a:r>
            <a:r>
              <a:rPr lang="hu-HU" sz="1600" dirty="0" err="1"/>
              <a:t>highlight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LI </a:t>
            </a:r>
            <a:r>
              <a:rPr lang="hu-HU" sz="1600" dirty="0" err="1"/>
              <a:t>item</a:t>
            </a:r>
            <a:r>
              <a:rPr lang="hu-HU" sz="1600" dirty="0"/>
              <a:t> </a:t>
            </a:r>
            <a:r>
              <a:rPr lang="hu-HU" sz="1600" dirty="0" err="1"/>
              <a:t>by</a:t>
            </a:r>
            <a:r>
              <a:rPr lang="hu-HU" sz="1600" dirty="0"/>
              <a:t> </a:t>
            </a:r>
            <a:r>
              <a:rPr lang="hu-HU" sz="1600" dirty="0" err="1"/>
              <a:t>adding</a:t>
            </a:r>
            <a:r>
              <a:rPr lang="hu-HU" sz="1600" dirty="0"/>
              <a:t> an </a:t>
            </a:r>
            <a:r>
              <a:rPr lang="hu-HU" sz="1600" dirty="0" err="1"/>
              <a:t>active</a:t>
            </a:r>
            <a:r>
              <a:rPr lang="hu-HU" sz="1600" dirty="0"/>
              <a:t> </a:t>
            </a:r>
            <a:r>
              <a:rPr lang="hu-HU" sz="1600" dirty="0" err="1"/>
              <a:t>class</a:t>
            </a:r>
            <a:endParaRPr lang="hu-HU" sz="1600" dirty="0"/>
          </a:p>
          <a:p>
            <a:pPr lvl="1">
              <a:lnSpc>
                <a:spcPct val="150000"/>
              </a:lnSpc>
            </a:pPr>
            <a:r>
              <a:rPr lang="hu-HU" sz="1600" dirty="0" err="1"/>
              <a:t>Only</a:t>
            </a:r>
            <a:r>
              <a:rPr lang="hu-HU" sz="1600" dirty="0"/>
              <a:t> </a:t>
            </a:r>
            <a:r>
              <a:rPr lang="hu-HU" sz="1600" dirty="0" err="1"/>
              <a:t>one</a:t>
            </a:r>
            <a:r>
              <a:rPr lang="hu-HU" sz="1600" dirty="0"/>
              <a:t> </a:t>
            </a:r>
            <a:r>
              <a:rPr lang="hu-HU" sz="1600" dirty="0" err="1"/>
              <a:t>category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be </a:t>
            </a:r>
            <a:r>
              <a:rPr lang="hu-HU" sz="1600" dirty="0" err="1"/>
              <a:t>active</a:t>
            </a:r>
            <a:r>
              <a:rPr lang="hu-HU" sz="1600" dirty="0"/>
              <a:t> </a:t>
            </a:r>
            <a:r>
              <a:rPr lang="hu-HU" sz="1600" dirty="0" err="1"/>
              <a:t>at</a:t>
            </a:r>
            <a:r>
              <a:rPr lang="hu-HU" sz="1600" dirty="0"/>
              <a:t> </a:t>
            </a:r>
            <a:r>
              <a:rPr lang="hu-HU" sz="1600" dirty="0" err="1"/>
              <a:t>one</a:t>
            </a:r>
            <a:r>
              <a:rPr lang="hu-HU" sz="1600" dirty="0"/>
              <a:t> </a:t>
            </a:r>
            <a:r>
              <a:rPr lang="hu-HU" sz="1600" dirty="0" err="1"/>
              <a:t>time</a:t>
            </a:r>
            <a:endParaRPr lang="hu-HU" sz="16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07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519327-D2BB-FC49-9970-42430BE0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</p:spPr>
        <p:txBody>
          <a:bodyPr wrap="none"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/>
              <a:t>Thank you for your attention!</a:t>
            </a:r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BE2445-C7B1-1341-98AA-78141A3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H</a:t>
            </a:r>
            <a:r>
              <a:rPr lang="hu-HU" dirty="0" err="1"/>
              <a:t>yper</a:t>
            </a:r>
            <a:r>
              <a:rPr lang="hu-HU" b="1" dirty="0" err="1"/>
              <a:t>T</a:t>
            </a:r>
            <a:r>
              <a:rPr lang="hu-HU" dirty="0" err="1"/>
              <a:t>ext</a:t>
            </a:r>
            <a:r>
              <a:rPr lang="hu-HU" dirty="0"/>
              <a:t> </a:t>
            </a:r>
            <a:r>
              <a:rPr lang="hu-HU" b="1" dirty="0" err="1"/>
              <a:t>T</a:t>
            </a:r>
            <a:r>
              <a:rPr lang="hu-HU" dirty="0" err="1"/>
              <a:t>ransfer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A9E3DB-48E5-A541-A6ED-3A21E6CC04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hu-HU" sz="1600" dirty="0" err="1"/>
              <a:t>Application</a:t>
            </a:r>
            <a:r>
              <a:rPr lang="hu-HU" sz="1600" dirty="0"/>
              <a:t> </a:t>
            </a:r>
            <a:r>
              <a:rPr lang="hu-HU" sz="1600" dirty="0" err="1"/>
              <a:t>protocol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distributed</a:t>
            </a:r>
            <a:r>
              <a:rPr lang="hu-HU" sz="1600" dirty="0"/>
              <a:t>, </a:t>
            </a:r>
            <a:r>
              <a:rPr lang="hu-HU" sz="1600" dirty="0" err="1"/>
              <a:t>collaborative</a:t>
            </a:r>
            <a:r>
              <a:rPr lang="hu-HU" sz="1600" dirty="0"/>
              <a:t> and </a:t>
            </a:r>
            <a:r>
              <a:rPr lang="hu-HU" sz="1600" dirty="0" err="1"/>
              <a:t>hypermedia</a:t>
            </a:r>
            <a:r>
              <a:rPr lang="hu-HU" sz="1600" dirty="0"/>
              <a:t> </a:t>
            </a:r>
            <a:r>
              <a:rPr lang="hu-HU" sz="1600" dirty="0" err="1"/>
              <a:t>information</a:t>
            </a:r>
            <a:r>
              <a:rPr lang="hu-HU" sz="1600" dirty="0"/>
              <a:t> </a:t>
            </a:r>
            <a:r>
              <a:rPr lang="hu-HU" sz="1600" dirty="0" err="1"/>
              <a:t>systems</a:t>
            </a:r>
            <a:endParaRPr lang="hu-HU" sz="1600" dirty="0"/>
          </a:p>
          <a:p>
            <a:pPr>
              <a:spcAft>
                <a:spcPts val="600"/>
              </a:spcAft>
            </a:pPr>
            <a:r>
              <a:rPr lang="hu-HU" sz="1600" dirty="0" err="1"/>
              <a:t>Based</a:t>
            </a:r>
            <a:r>
              <a:rPr lang="hu-HU" sz="1600" dirty="0"/>
              <a:t> </a:t>
            </a:r>
            <a:r>
              <a:rPr lang="hu-HU" sz="1600" dirty="0" err="1"/>
              <a:t>on</a:t>
            </a:r>
            <a:r>
              <a:rPr lang="hu-HU" sz="1600" dirty="0"/>
              <a:t> </a:t>
            </a:r>
            <a:r>
              <a:rPr lang="hu-HU" sz="1600" dirty="0" err="1"/>
              <a:t>request-response</a:t>
            </a:r>
            <a:r>
              <a:rPr lang="hu-HU" sz="1600" dirty="0"/>
              <a:t> </a:t>
            </a:r>
            <a:r>
              <a:rPr lang="hu-HU" sz="1600" dirty="0" err="1"/>
              <a:t>protocol</a:t>
            </a:r>
            <a:r>
              <a:rPr lang="hu-HU" sz="1600" dirty="0"/>
              <a:t> </a:t>
            </a:r>
            <a:r>
              <a:rPr lang="hu-HU" sz="1600" dirty="0" err="1"/>
              <a:t>in</a:t>
            </a:r>
            <a:r>
              <a:rPr lang="hu-HU" sz="1600" dirty="0"/>
              <a:t> </a:t>
            </a:r>
            <a:r>
              <a:rPr lang="hu-HU" sz="1600" dirty="0" err="1"/>
              <a:t>client-server</a:t>
            </a:r>
            <a:r>
              <a:rPr lang="hu-HU" sz="1600" dirty="0"/>
              <a:t> </a:t>
            </a:r>
            <a:r>
              <a:rPr lang="hu-HU" sz="1600" dirty="0" err="1"/>
              <a:t>computing</a:t>
            </a:r>
            <a:r>
              <a:rPr lang="hu-HU" sz="1600" dirty="0"/>
              <a:t> </a:t>
            </a:r>
            <a:r>
              <a:rPr lang="hu-HU" sz="1600" dirty="0" err="1"/>
              <a:t>model</a:t>
            </a:r>
            <a:endParaRPr lang="hu-HU" sz="1600" dirty="0"/>
          </a:p>
          <a:p>
            <a:pPr>
              <a:spcAft>
                <a:spcPts val="600"/>
              </a:spcAft>
            </a:pPr>
            <a:r>
              <a:rPr lang="hu-HU" sz="1600" dirty="0" err="1"/>
              <a:t>Stateless</a:t>
            </a:r>
            <a:r>
              <a:rPr lang="hu-HU" sz="1600" dirty="0"/>
              <a:t> </a:t>
            </a:r>
            <a:r>
              <a:rPr lang="hu-HU" sz="1600" dirty="0" err="1"/>
              <a:t>communication</a:t>
            </a:r>
            <a:r>
              <a:rPr lang="hu-HU" sz="1600" dirty="0"/>
              <a:t> – no </a:t>
            </a:r>
            <a:r>
              <a:rPr lang="hu-HU" sz="1600" dirty="0" err="1"/>
              <a:t>stored</a:t>
            </a:r>
            <a:r>
              <a:rPr lang="hu-HU" sz="1600" dirty="0"/>
              <a:t> </a:t>
            </a:r>
            <a:r>
              <a:rPr lang="hu-HU" sz="1600" dirty="0" err="1"/>
              <a:t>data</a:t>
            </a:r>
            <a:endParaRPr lang="hu-HU" sz="1600" dirty="0"/>
          </a:p>
          <a:p>
            <a:pPr>
              <a:spcAft>
                <a:spcPts val="600"/>
              </a:spcAft>
            </a:pPr>
            <a:r>
              <a:rPr lang="hu-HU" sz="1600" dirty="0" err="1"/>
              <a:t>History</a:t>
            </a:r>
            <a:r>
              <a:rPr lang="hu-HU" sz="1600" dirty="0"/>
              <a:t>:</a:t>
            </a:r>
          </a:p>
          <a:p>
            <a:pPr lvl="1">
              <a:spcAft>
                <a:spcPts val="600"/>
              </a:spcAft>
            </a:pPr>
            <a:r>
              <a:rPr lang="hu-HU" sz="1600" dirty="0">
                <a:latin typeface="+mj-lt"/>
              </a:rPr>
              <a:t>Tim </a:t>
            </a:r>
            <a:r>
              <a:rPr lang="hu-HU" sz="1600" dirty="0" err="1">
                <a:latin typeface="+mj-lt"/>
              </a:rPr>
              <a:t>Berners</a:t>
            </a:r>
            <a:r>
              <a:rPr lang="hu-HU" sz="1600" dirty="0">
                <a:latin typeface="+mj-lt"/>
              </a:rPr>
              <a:t> Lee &amp; CERN</a:t>
            </a:r>
          </a:p>
          <a:p>
            <a:pPr lvl="1">
              <a:spcAft>
                <a:spcPts val="600"/>
              </a:spcAft>
            </a:pPr>
            <a:r>
              <a:rPr lang="hu-HU" sz="1600" dirty="0">
                <a:latin typeface="+mj-lt"/>
              </a:rPr>
              <a:t>1991: v0.9</a:t>
            </a:r>
          </a:p>
          <a:p>
            <a:pPr lvl="1">
              <a:spcAft>
                <a:spcPts val="600"/>
              </a:spcAft>
            </a:pPr>
            <a:r>
              <a:rPr lang="hu-HU" sz="1600" dirty="0">
                <a:latin typeface="+mj-lt"/>
              </a:rPr>
              <a:t>1996: v1.0 (</a:t>
            </a:r>
            <a:r>
              <a:rPr lang="hu-HU" sz="1600" dirty="0">
                <a:latin typeface="+mj-lt"/>
                <a:hlinkClick r:id="rId2"/>
              </a:rPr>
              <a:t>RFC 1945</a:t>
            </a:r>
            <a:r>
              <a:rPr lang="hu-HU" sz="1600" dirty="0">
                <a:latin typeface="+mj-lt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hu-HU" sz="1600" dirty="0">
                <a:latin typeface="+mj-lt"/>
              </a:rPr>
              <a:t>1997: v1.1 (</a:t>
            </a:r>
            <a:r>
              <a:rPr lang="hu-HU" sz="1600" dirty="0">
                <a:latin typeface="+mj-lt"/>
                <a:hlinkClick r:id="rId3"/>
              </a:rPr>
              <a:t>RFC 2068</a:t>
            </a:r>
            <a:r>
              <a:rPr lang="hu-HU" sz="1600" dirty="0">
                <a:latin typeface="+mj-lt"/>
              </a:rPr>
              <a:t>) – most </a:t>
            </a:r>
            <a:r>
              <a:rPr lang="hu-HU" sz="1600" dirty="0" err="1">
                <a:latin typeface="+mj-lt"/>
              </a:rPr>
              <a:t>widely</a:t>
            </a:r>
            <a:r>
              <a:rPr lang="hu-HU" sz="1600" dirty="0">
                <a:latin typeface="+mj-lt"/>
              </a:rPr>
              <a:t> </a:t>
            </a:r>
            <a:r>
              <a:rPr lang="hu-HU" sz="1600" dirty="0" err="1">
                <a:latin typeface="+mj-lt"/>
              </a:rPr>
              <a:t>known</a:t>
            </a:r>
            <a:r>
              <a:rPr lang="hu-HU" sz="1600" dirty="0">
                <a:latin typeface="+mj-lt"/>
              </a:rPr>
              <a:t> and </a:t>
            </a:r>
            <a:r>
              <a:rPr lang="hu-HU" sz="1600" dirty="0" err="1">
                <a:latin typeface="+mj-lt"/>
              </a:rPr>
              <a:t>used</a:t>
            </a:r>
            <a:endParaRPr lang="hu-HU" sz="1600" dirty="0">
              <a:latin typeface="+mj-lt"/>
            </a:endParaRPr>
          </a:p>
          <a:p>
            <a:pPr lvl="1">
              <a:spcAft>
                <a:spcPts val="600"/>
              </a:spcAft>
            </a:pPr>
            <a:r>
              <a:rPr lang="hu-HU" sz="1600" dirty="0">
                <a:latin typeface="+mj-lt"/>
              </a:rPr>
              <a:t>2015: v2.0 (HTTP/2 – </a:t>
            </a:r>
            <a:r>
              <a:rPr lang="hu-HU" sz="1600" dirty="0">
                <a:latin typeface="+mj-lt"/>
                <a:hlinkClick r:id="rId4"/>
              </a:rPr>
              <a:t>RFC 7540</a:t>
            </a:r>
            <a:r>
              <a:rPr lang="hu-HU" sz="1600" dirty="0">
                <a:latin typeface="+mj-lt"/>
              </a:rPr>
              <a:t>) – </a:t>
            </a:r>
            <a:r>
              <a:rPr lang="hu-HU" sz="1600" dirty="0" err="1">
                <a:latin typeface="+mj-lt"/>
              </a:rPr>
              <a:t>fast</a:t>
            </a:r>
            <a:r>
              <a:rPr lang="hu-HU" sz="1600" dirty="0">
                <a:latin typeface="+mj-lt"/>
              </a:rPr>
              <a:t>, </a:t>
            </a:r>
            <a:r>
              <a:rPr lang="hu-HU" sz="1600" dirty="0" err="1">
                <a:latin typeface="+mj-lt"/>
              </a:rPr>
              <a:t>but</a:t>
            </a:r>
            <a:r>
              <a:rPr lang="hu-HU" sz="1600" dirty="0">
                <a:latin typeface="+mj-lt"/>
              </a:rPr>
              <a:t> </a:t>
            </a:r>
            <a:r>
              <a:rPr lang="hu-HU" sz="1600" dirty="0" err="1">
                <a:latin typeface="+mj-lt"/>
              </a:rPr>
              <a:t>barely</a:t>
            </a:r>
            <a:r>
              <a:rPr lang="hu-HU" sz="1600" dirty="0">
                <a:latin typeface="+mj-lt"/>
              </a:rPr>
              <a:t> </a:t>
            </a:r>
            <a:r>
              <a:rPr lang="hu-HU" sz="1600" dirty="0" err="1">
                <a:latin typeface="+mj-lt"/>
              </a:rPr>
              <a:t>used</a:t>
            </a:r>
            <a:endParaRPr lang="hu-H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49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 </a:t>
            </a:r>
            <a:r>
              <a:rPr lang="hu-HU" dirty="0" err="1"/>
              <a:t>Request</a:t>
            </a:r>
            <a:endParaRPr lang="hu-HU" dirty="0"/>
          </a:p>
        </p:txBody>
      </p:sp>
      <p:sp>
        <p:nvSpPr>
          <p:cNvPr id="10" name="Tartalom helye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server </a:t>
            </a:r>
            <a:r>
              <a:rPr lang="hu-HU" dirty="0" err="1"/>
              <a:t>communication</a:t>
            </a:r>
            <a:endParaRPr lang="hu-HU" dirty="0"/>
          </a:p>
          <a:p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header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and body (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)</a:t>
            </a:r>
          </a:p>
          <a:p>
            <a:r>
              <a:rPr lang="hu-HU" dirty="0" err="1"/>
              <a:t>Structure</a:t>
            </a:r>
            <a:r>
              <a:rPr lang="hu-HU" dirty="0"/>
              <a:t>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457200" lvl="1" indent="0">
              <a:spcAft>
                <a:spcPts val="600"/>
              </a:spcAft>
              <a:buNone/>
            </a:pPr>
            <a:r>
              <a:rPr lang="hu-HU" sz="1400" dirty="0">
                <a:solidFill>
                  <a:srgbClr val="00B0F0"/>
                </a:solidFill>
                <a:latin typeface="+mj-lt"/>
              </a:rPr>
              <a:t>POST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>
                <a:solidFill>
                  <a:srgbClr val="FF0000"/>
                </a:solidFill>
                <a:latin typeface="+mj-lt"/>
              </a:rPr>
              <a:t>/</a:t>
            </a:r>
            <a:r>
              <a:rPr lang="hu-HU" sz="1400" dirty="0" err="1">
                <a:solidFill>
                  <a:srgbClr val="FF0000"/>
                </a:solidFill>
                <a:latin typeface="+mj-lt"/>
              </a:rPr>
              <a:t>create-user</a:t>
            </a:r>
            <a:r>
              <a:rPr lang="hu-HU" sz="1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1400" dirty="0">
                <a:solidFill>
                  <a:srgbClr val="00B050"/>
                </a:solidFill>
                <a:latin typeface="+mj-lt"/>
              </a:rPr>
              <a:t>HTTP/1.1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dirty="0" err="1">
                <a:solidFill>
                  <a:srgbClr val="7030A0"/>
                </a:solidFill>
                <a:latin typeface="+mj-lt"/>
              </a:rPr>
              <a:t>Host</a:t>
            </a:r>
            <a:r>
              <a:rPr lang="hu-HU" sz="1400" dirty="0">
                <a:solidFill>
                  <a:srgbClr val="7030A0"/>
                </a:solidFill>
                <a:latin typeface="+mj-lt"/>
              </a:rPr>
              <a:t>: localhost:3000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1400" dirty="0" err="1">
                <a:solidFill>
                  <a:srgbClr val="7030A0"/>
                </a:solidFill>
                <a:latin typeface="+mj-lt"/>
              </a:rPr>
              <a:t>Content-type</a:t>
            </a:r>
            <a:r>
              <a:rPr lang="hu-HU" sz="1400" dirty="0">
                <a:solidFill>
                  <a:srgbClr val="7030A0"/>
                </a:solidFill>
                <a:latin typeface="+mj-lt"/>
              </a:rPr>
              <a:t>: </a:t>
            </a:r>
            <a:r>
              <a:rPr lang="hu-HU" sz="1400" dirty="0" err="1">
                <a:solidFill>
                  <a:srgbClr val="7030A0"/>
                </a:solidFill>
                <a:latin typeface="+mj-lt"/>
              </a:rPr>
              <a:t>application</a:t>
            </a:r>
            <a:r>
              <a:rPr lang="hu-HU" sz="1400" dirty="0">
                <a:solidFill>
                  <a:srgbClr val="7030A0"/>
                </a:solidFill>
                <a:latin typeface="+mj-lt"/>
              </a:rPr>
              <a:t>/</a:t>
            </a:r>
            <a:r>
              <a:rPr lang="hu-HU" sz="1400" dirty="0" err="1">
                <a:solidFill>
                  <a:srgbClr val="7030A0"/>
                </a:solidFill>
                <a:latin typeface="+mj-lt"/>
              </a:rPr>
              <a:t>json</a:t>
            </a:r>
            <a:endParaRPr lang="hu-HU" sz="1400" dirty="0">
              <a:solidFill>
                <a:srgbClr val="7030A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hu-HU" sz="1400" dirty="0">
                <a:solidFill>
                  <a:srgbClr val="002060"/>
                </a:solidFill>
                <a:latin typeface="+mj-lt"/>
              </a:rPr>
              <a:t>{ “</a:t>
            </a:r>
            <a:r>
              <a:rPr lang="hu-HU" sz="1400" dirty="0" err="1">
                <a:solidFill>
                  <a:srgbClr val="002060"/>
                </a:solidFill>
                <a:latin typeface="+mj-lt"/>
              </a:rPr>
              <a:t>name</a:t>
            </a:r>
            <a:r>
              <a:rPr lang="hu-HU" sz="1400" dirty="0">
                <a:solidFill>
                  <a:srgbClr val="002060"/>
                </a:solidFill>
                <a:latin typeface="+mj-lt"/>
              </a:rPr>
              <a:t>”: ”John”, ”</a:t>
            </a:r>
            <a:r>
              <a:rPr lang="hu-HU" sz="1400" dirty="0" err="1">
                <a:solidFill>
                  <a:srgbClr val="002060"/>
                </a:solidFill>
                <a:latin typeface="+mj-lt"/>
              </a:rPr>
              <a:t>age</a:t>
            </a:r>
            <a:r>
              <a:rPr lang="hu-HU" sz="1400" dirty="0">
                <a:solidFill>
                  <a:srgbClr val="002060"/>
                </a:solidFill>
                <a:latin typeface="+mj-lt"/>
              </a:rPr>
              <a:t>”: 35 }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hu-HU" b="1" dirty="0"/>
              <a:t>GET: </a:t>
            </a:r>
            <a:r>
              <a:rPr lang="hu-HU" dirty="0" err="1"/>
              <a:t>retrieve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given</a:t>
            </a:r>
            <a:r>
              <a:rPr lang="hu-HU" dirty="0"/>
              <a:t> URI,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retrieve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and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no </a:t>
            </a:r>
            <a:r>
              <a:rPr lang="hu-HU" dirty="0" err="1"/>
              <a:t>effect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r>
              <a:rPr lang="hu-HU" b="1" dirty="0"/>
              <a:t>POST: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server –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, </a:t>
            </a:r>
            <a:r>
              <a:rPr lang="hu-HU" dirty="0" err="1"/>
              <a:t>upload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HTML </a:t>
            </a:r>
            <a:r>
              <a:rPr lang="hu-HU" dirty="0" err="1"/>
              <a:t>forms</a:t>
            </a:r>
            <a:endParaRPr lang="hu-HU" dirty="0"/>
          </a:p>
          <a:p>
            <a:r>
              <a:rPr lang="hu-HU" b="1" dirty="0"/>
              <a:t>PUT: </a:t>
            </a:r>
            <a:r>
              <a:rPr lang="hu-HU" dirty="0" err="1"/>
              <a:t>replace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existing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server;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update</a:t>
            </a:r>
          </a:p>
          <a:p>
            <a:r>
              <a:rPr lang="hu-HU" b="1" dirty="0"/>
              <a:t>DELETE: </a:t>
            </a:r>
            <a:r>
              <a:rPr lang="hu-HU" dirty="0" err="1"/>
              <a:t>remove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existing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</a:t>
            </a:r>
          </a:p>
          <a:p>
            <a:r>
              <a:rPr lang="hu-HU" b="1" dirty="0" err="1"/>
              <a:t>Others</a:t>
            </a:r>
            <a:r>
              <a:rPr lang="hu-HU" b="1" dirty="0"/>
              <a:t>:</a:t>
            </a:r>
          </a:p>
          <a:p>
            <a:pPr lvl="1"/>
            <a:r>
              <a:rPr lang="hu-HU" sz="800" dirty="0"/>
              <a:t>HEAD – almost </a:t>
            </a:r>
            <a:r>
              <a:rPr lang="hu-HU" sz="800" dirty="0" err="1"/>
              <a:t>same</a:t>
            </a:r>
            <a:r>
              <a:rPr lang="hu-HU" sz="800" dirty="0"/>
              <a:t> </a:t>
            </a:r>
            <a:r>
              <a:rPr lang="hu-HU" sz="800" dirty="0" err="1"/>
              <a:t>as</a:t>
            </a:r>
            <a:r>
              <a:rPr lang="hu-HU" sz="800" dirty="0"/>
              <a:t> GET, </a:t>
            </a:r>
            <a:r>
              <a:rPr lang="hu-HU" sz="800" dirty="0" err="1"/>
              <a:t>but</a:t>
            </a:r>
            <a:r>
              <a:rPr lang="hu-HU" sz="800" dirty="0"/>
              <a:t> no body is </a:t>
            </a:r>
            <a:r>
              <a:rPr lang="hu-HU" sz="800" dirty="0" err="1"/>
              <a:t>expected</a:t>
            </a:r>
            <a:r>
              <a:rPr lang="hu-HU" sz="800" dirty="0"/>
              <a:t> </a:t>
            </a:r>
            <a:r>
              <a:rPr lang="hu-HU" sz="800" dirty="0" err="1"/>
              <a:t>in</a:t>
            </a:r>
            <a:r>
              <a:rPr lang="hu-HU" sz="800" dirty="0"/>
              <a:t> </a:t>
            </a:r>
            <a:r>
              <a:rPr lang="hu-HU" sz="800" dirty="0" err="1"/>
              <a:t>the</a:t>
            </a:r>
            <a:r>
              <a:rPr lang="hu-HU" sz="800" dirty="0"/>
              <a:t> </a:t>
            </a:r>
            <a:r>
              <a:rPr lang="hu-HU" sz="800" dirty="0" err="1"/>
              <a:t>response</a:t>
            </a:r>
            <a:endParaRPr lang="hu-HU" sz="800" dirty="0"/>
          </a:p>
          <a:p>
            <a:pPr lvl="1"/>
            <a:r>
              <a:rPr lang="hu-HU" sz="800" dirty="0"/>
              <a:t>CONNECT – </a:t>
            </a:r>
            <a:r>
              <a:rPr lang="hu-HU" sz="800" dirty="0" err="1"/>
              <a:t>establish</a:t>
            </a:r>
            <a:r>
              <a:rPr lang="hu-HU" sz="800" dirty="0"/>
              <a:t> a </a:t>
            </a:r>
            <a:r>
              <a:rPr lang="hu-HU" sz="800" dirty="0" err="1"/>
              <a:t>tunnel</a:t>
            </a:r>
            <a:r>
              <a:rPr lang="hu-HU" sz="800" dirty="0"/>
              <a:t> </a:t>
            </a:r>
            <a:r>
              <a:rPr lang="hu-HU" sz="800" dirty="0" err="1"/>
              <a:t>to</a:t>
            </a:r>
            <a:r>
              <a:rPr lang="hu-HU" sz="800" dirty="0"/>
              <a:t> </a:t>
            </a:r>
            <a:r>
              <a:rPr lang="hu-HU" sz="800" dirty="0" err="1"/>
              <a:t>the</a:t>
            </a:r>
            <a:r>
              <a:rPr lang="hu-HU" sz="800" dirty="0"/>
              <a:t> server</a:t>
            </a:r>
          </a:p>
          <a:p>
            <a:pPr lvl="1"/>
            <a:r>
              <a:rPr lang="hu-HU" sz="800" dirty="0"/>
              <a:t>OPTIONS – </a:t>
            </a:r>
            <a:r>
              <a:rPr lang="hu-HU" sz="800" dirty="0" err="1"/>
              <a:t>describe</a:t>
            </a:r>
            <a:r>
              <a:rPr lang="hu-HU" sz="800" dirty="0"/>
              <a:t> </a:t>
            </a:r>
            <a:r>
              <a:rPr lang="hu-HU" sz="800" dirty="0" err="1"/>
              <a:t>the</a:t>
            </a:r>
            <a:r>
              <a:rPr lang="hu-HU" sz="800" dirty="0"/>
              <a:t> </a:t>
            </a:r>
            <a:r>
              <a:rPr lang="hu-HU" sz="800" dirty="0" err="1"/>
              <a:t>communication</a:t>
            </a:r>
            <a:r>
              <a:rPr lang="hu-HU" sz="800" dirty="0"/>
              <a:t> </a:t>
            </a:r>
            <a:r>
              <a:rPr lang="hu-HU" sz="800" dirty="0" err="1"/>
              <a:t>options</a:t>
            </a:r>
            <a:r>
              <a:rPr lang="hu-HU" sz="800" dirty="0"/>
              <a:t> </a:t>
            </a:r>
            <a:r>
              <a:rPr lang="hu-HU" sz="800" dirty="0" err="1"/>
              <a:t>for</a:t>
            </a:r>
            <a:r>
              <a:rPr lang="hu-HU" sz="800" dirty="0"/>
              <a:t> </a:t>
            </a:r>
            <a:r>
              <a:rPr lang="hu-HU" sz="800" dirty="0" err="1"/>
              <a:t>the</a:t>
            </a:r>
            <a:r>
              <a:rPr lang="hu-HU" sz="800" dirty="0"/>
              <a:t> </a:t>
            </a:r>
            <a:r>
              <a:rPr lang="hu-HU" sz="800" dirty="0" err="1"/>
              <a:t>target</a:t>
            </a:r>
            <a:r>
              <a:rPr lang="hu-HU" sz="800" dirty="0"/>
              <a:t> </a:t>
            </a:r>
            <a:r>
              <a:rPr lang="hu-HU" sz="800" dirty="0" err="1"/>
              <a:t>resource</a:t>
            </a:r>
            <a:endParaRPr lang="hu-HU" sz="800" dirty="0"/>
          </a:p>
          <a:p>
            <a:pPr lvl="1"/>
            <a:r>
              <a:rPr lang="hu-HU" sz="800" dirty="0"/>
              <a:t>TRACE – </a:t>
            </a:r>
            <a:r>
              <a:rPr lang="hu-HU" sz="800" dirty="0" err="1"/>
              <a:t>for</a:t>
            </a:r>
            <a:r>
              <a:rPr lang="hu-HU" sz="800" dirty="0"/>
              <a:t> </a:t>
            </a:r>
            <a:r>
              <a:rPr lang="hu-HU" sz="800" dirty="0" err="1"/>
              <a:t>debugging</a:t>
            </a:r>
            <a:endParaRPr lang="hu-HU" sz="800" dirty="0"/>
          </a:p>
          <a:p>
            <a:pPr lvl="1"/>
            <a:r>
              <a:rPr lang="hu-HU" sz="800" dirty="0"/>
              <a:t>PATCH – </a:t>
            </a:r>
            <a:r>
              <a:rPr lang="hu-HU" sz="800" dirty="0" err="1"/>
              <a:t>partial</a:t>
            </a:r>
            <a:r>
              <a:rPr lang="hu-HU" sz="800" dirty="0"/>
              <a:t> </a:t>
            </a:r>
            <a:r>
              <a:rPr lang="hu-HU" sz="800" dirty="0" err="1"/>
              <a:t>modifications</a:t>
            </a:r>
            <a:r>
              <a:rPr lang="hu-HU" sz="800" dirty="0"/>
              <a:t> </a:t>
            </a:r>
            <a:r>
              <a:rPr lang="hu-HU" sz="800" dirty="0" err="1"/>
              <a:t>to</a:t>
            </a:r>
            <a:r>
              <a:rPr lang="hu-HU" sz="800" dirty="0"/>
              <a:t> a </a:t>
            </a:r>
            <a:r>
              <a:rPr lang="hu-HU" sz="800" dirty="0" err="1"/>
              <a:t>resource</a:t>
            </a:r>
            <a:endParaRPr lang="hu-HU" sz="80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Csoportba foglalás 5"/>
          <p:cNvGrpSpPr/>
          <p:nvPr/>
        </p:nvGrpSpPr>
        <p:grpSpPr>
          <a:xfrm>
            <a:off x="703400" y="2087499"/>
            <a:ext cx="3066367" cy="1604097"/>
            <a:chOff x="191540" y="842726"/>
            <a:chExt cx="4290023" cy="1947700"/>
          </a:xfrm>
        </p:grpSpPr>
        <p:sp>
          <p:nvSpPr>
            <p:cNvPr id="7" name="Jobb oldali kapcsos zárójel 6"/>
            <p:cNvSpPr/>
            <p:nvPr/>
          </p:nvSpPr>
          <p:spPr>
            <a:xfrm rot="16200000" flipV="1">
              <a:off x="561567" y="984340"/>
              <a:ext cx="73661" cy="4824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Jobb oldali kapcsos zárójel 7"/>
            <p:cNvSpPr/>
            <p:nvPr/>
          </p:nvSpPr>
          <p:spPr>
            <a:xfrm rot="16200000" flipV="1">
              <a:off x="1502131" y="607574"/>
              <a:ext cx="73663" cy="123594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Jobb oldali kapcsos zárójel 8"/>
            <p:cNvSpPr/>
            <p:nvPr/>
          </p:nvSpPr>
          <p:spPr>
            <a:xfrm rot="16200000" flipV="1">
              <a:off x="2642924" y="769221"/>
              <a:ext cx="73662" cy="88287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Szövegdoboz 11"/>
            <p:cNvSpPr txBox="1"/>
            <p:nvPr/>
          </p:nvSpPr>
          <p:spPr>
            <a:xfrm>
              <a:off x="191540" y="842726"/>
              <a:ext cx="882868" cy="29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000" dirty="0" err="1">
                  <a:solidFill>
                    <a:srgbClr val="00B0F0"/>
                  </a:solidFill>
                </a:rPr>
                <a:t>Method</a:t>
              </a:r>
              <a:endParaRPr lang="hu-HU" sz="1000" dirty="0">
                <a:solidFill>
                  <a:srgbClr val="00B0F0"/>
                </a:solidFill>
              </a:endParaRPr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1297673" y="850617"/>
              <a:ext cx="514025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>
                  <a:solidFill>
                    <a:srgbClr val="FF0000"/>
                  </a:solidFill>
                </a:rPr>
                <a:t>URI</a:t>
              </a:r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2255754" y="847926"/>
              <a:ext cx="810061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>
                  <a:solidFill>
                    <a:srgbClr val="00B050"/>
                  </a:solidFill>
                </a:rPr>
                <a:t>Version</a:t>
              </a:r>
            </a:p>
          </p:txBody>
        </p:sp>
        <p:sp>
          <p:nvSpPr>
            <p:cNvPr id="15" name="Jobb oldali kapcsos zárójel 14"/>
            <p:cNvSpPr/>
            <p:nvPr/>
          </p:nvSpPr>
          <p:spPr>
            <a:xfrm flipV="1">
              <a:off x="3501552" y="1690127"/>
              <a:ext cx="94594" cy="48146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Jobb oldali kapcsos zárójel 15"/>
            <p:cNvSpPr/>
            <p:nvPr/>
          </p:nvSpPr>
          <p:spPr>
            <a:xfrm flipV="1">
              <a:off x="3501552" y="2445428"/>
              <a:ext cx="95940" cy="34499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3619920" y="1777295"/>
              <a:ext cx="861643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err="1">
                  <a:solidFill>
                    <a:srgbClr val="7030A0"/>
                  </a:solidFill>
                </a:rPr>
                <a:t>Headers</a:t>
              </a:r>
              <a:endParaRPr lang="hu-HU" sz="1000" dirty="0">
                <a:solidFill>
                  <a:srgbClr val="7030A0"/>
                </a:solidFill>
              </a:endParaRPr>
            </a:p>
          </p:txBody>
        </p:sp>
        <p:sp>
          <p:nvSpPr>
            <p:cNvPr id="18" name="Szövegdoboz 17"/>
            <p:cNvSpPr txBox="1"/>
            <p:nvPr/>
          </p:nvSpPr>
          <p:spPr>
            <a:xfrm>
              <a:off x="3619920" y="2468445"/>
              <a:ext cx="732173" cy="29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000" dirty="0">
                  <a:solidFill>
                    <a:srgbClr val="002060"/>
                  </a:solidFill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58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 </a:t>
            </a:r>
            <a:r>
              <a:rPr lang="hu-HU" dirty="0" err="1"/>
              <a:t>Response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Server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communication</a:t>
            </a:r>
            <a:endParaRPr lang="hu-HU" dirty="0"/>
          </a:p>
          <a:p>
            <a:r>
              <a:rPr lang="hu-HU" dirty="0"/>
              <a:t>Structure: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pPr marL="182880" indent="0">
              <a:spcAft>
                <a:spcPts val="0"/>
              </a:spcAft>
              <a:buNone/>
            </a:pPr>
            <a:r>
              <a:rPr lang="hu-HU" sz="1400" dirty="0">
                <a:solidFill>
                  <a:srgbClr val="0070C0"/>
                </a:solidFill>
              </a:rPr>
              <a:t>HTTP/1.1 </a:t>
            </a:r>
            <a:r>
              <a:rPr lang="hu-HU" sz="1400" dirty="0">
                <a:solidFill>
                  <a:srgbClr val="00B050"/>
                </a:solidFill>
              </a:rPr>
              <a:t>201 Created</a:t>
            </a:r>
          </a:p>
          <a:p>
            <a:pPr marL="182880" indent="0">
              <a:spcAft>
                <a:spcPts val="0"/>
              </a:spcAft>
              <a:buNone/>
            </a:pPr>
            <a:r>
              <a:rPr lang="en-US" sz="1400" dirty="0">
                <a:solidFill>
                  <a:srgbClr val="7030A0"/>
                </a:solidFill>
              </a:rPr>
              <a:t>Date: Mon, 27 Jul 2009 12:28:53 GMT</a:t>
            </a:r>
          </a:p>
          <a:p>
            <a:pPr marL="182880" indent="0">
              <a:spcAft>
                <a:spcPts val="0"/>
              </a:spcAft>
              <a:buNone/>
            </a:pPr>
            <a:r>
              <a:rPr lang="en-US" sz="1400" dirty="0">
                <a:solidFill>
                  <a:srgbClr val="7030A0"/>
                </a:solidFill>
              </a:rPr>
              <a:t>Server: Apache/2.2.14 (Win32)</a:t>
            </a:r>
          </a:p>
          <a:p>
            <a:pPr marL="182880" indent="0">
              <a:spcAft>
                <a:spcPts val="0"/>
              </a:spcAft>
              <a:buNone/>
            </a:pPr>
            <a:r>
              <a:rPr lang="en-US" sz="1400" dirty="0">
                <a:solidFill>
                  <a:srgbClr val="7030A0"/>
                </a:solidFill>
              </a:rPr>
              <a:t>Last-Modified: Wed, 22 Jul 2009 19:15:56 GMT</a:t>
            </a:r>
          </a:p>
          <a:p>
            <a:pPr marL="182880" indent="0">
              <a:spcAft>
                <a:spcPts val="0"/>
              </a:spcAft>
              <a:buNone/>
            </a:pPr>
            <a:r>
              <a:rPr lang="en-US" sz="1400" dirty="0">
                <a:solidFill>
                  <a:srgbClr val="7030A0"/>
                </a:solidFill>
              </a:rPr>
              <a:t>Content-Length: 88</a:t>
            </a:r>
          </a:p>
          <a:p>
            <a:pPr marL="182880" indent="0">
              <a:spcAft>
                <a:spcPts val="0"/>
              </a:spcAft>
              <a:buNone/>
            </a:pPr>
            <a:r>
              <a:rPr lang="en-US" sz="1400" dirty="0">
                <a:solidFill>
                  <a:srgbClr val="7030A0"/>
                </a:solidFill>
              </a:rPr>
              <a:t>Content-Type: text/html</a:t>
            </a:r>
          </a:p>
          <a:p>
            <a:pPr marL="182880" indent="0">
              <a:spcAft>
                <a:spcPts val="0"/>
              </a:spcAft>
              <a:buNone/>
            </a:pPr>
            <a:r>
              <a:rPr lang="en-US" sz="1400" dirty="0">
                <a:solidFill>
                  <a:srgbClr val="7030A0"/>
                </a:solidFill>
              </a:rPr>
              <a:t>Connection: Closed</a:t>
            </a:r>
            <a:endParaRPr lang="hu-HU" sz="1400" dirty="0">
              <a:solidFill>
                <a:srgbClr val="7030A0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hu-HU" dirty="0"/>
              <a:t>Status </a:t>
            </a:r>
            <a:r>
              <a:rPr lang="hu-HU" dirty="0" err="1"/>
              <a:t>codes</a:t>
            </a:r>
            <a:r>
              <a:rPr lang="hu-HU" dirty="0"/>
              <a:t> </a:t>
            </a:r>
            <a:r>
              <a:rPr lang="hu-HU" dirty="0" err="1"/>
              <a:t>categories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1: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responses</a:t>
            </a:r>
            <a:r>
              <a:rPr lang="hu-HU" dirty="0"/>
              <a:t> – hold </a:t>
            </a:r>
            <a:r>
              <a:rPr lang="hu-HU" dirty="0" err="1"/>
              <a:t>on</a:t>
            </a:r>
            <a:endParaRPr lang="hu-HU" dirty="0"/>
          </a:p>
          <a:p>
            <a:pPr lvl="1"/>
            <a:r>
              <a:rPr lang="hu-HU" dirty="0"/>
              <a:t>2: </a:t>
            </a:r>
            <a:r>
              <a:rPr lang="hu-HU" dirty="0" err="1"/>
              <a:t>Successful</a:t>
            </a:r>
            <a:r>
              <a:rPr lang="hu-HU" dirty="0"/>
              <a:t> </a:t>
            </a:r>
            <a:r>
              <a:rPr lang="hu-HU" dirty="0" err="1"/>
              <a:t>responses</a:t>
            </a:r>
            <a:r>
              <a:rPr lang="hu-HU" dirty="0"/>
              <a:t> – here </a:t>
            </a:r>
            <a:r>
              <a:rPr lang="hu-HU" dirty="0" err="1"/>
              <a:t>you</a:t>
            </a:r>
            <a:r>
              <a:rPr lang="hu-HU" dirty="0"/>
              <a:t> go</a:t>
            </a:r>
          </a:p>
          <a:p>
            <a:pPr lvl="2"/>
            <a:r>
              <a:rPr lang="hu-HU" dirty="0"/>
              <a:t>200: OK</a:t>
            </a:r>
          </a:p>
          <a:p>
            <a:pPr lvl="2"/>
            <a:r>
              <a:rPr lang="hu-HU" dirty="0"/>
              <a:t>202: </a:t>
            </a:r>
            <a:r>
              <a:rPr lang="hu-HU" dirty="0" err="1"/>
              <a:t>Accepted</a:t>
            </a:r>
            <a:endParaRPr lang="hu-HU" dirty="0"/>
          </a:p>
          <a:p>
            <a:pPr lvl="1"/>
            <a:r>
              <a:rPr lang="hu-HU" dirty="0"/>
              <a:t>3: </a:t>
            </a:r>
            <a:r>
              <a:rPr lang="hu-HU" dirty="0" err="1"/>
              <a:t>Redirection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– go </a:t>
            </a:r>
            <a:r>
              <a:rPr lang="hu-HU" dirty="0" err="1"/>
              <a:t>away</a:t>
            </a:r>
            <a:endParaRPr lang="hu-HU" dirty="0"/>
          </a:p>
          <a:p>
            <a:pPr lvl="2"/>
            <a:r>
              <a:rPr lang="hu-HU" dirty="0"/>
              <a:t>301: </a:t>
            </a:r>
            <a:r>
              <a:rPr lang="hu-HU" dirty="0" err="1"/>
              <a:t>Moved</a:t>
            </a:r>
            <a:r>
              <a:rPr lang="hu-HU" dirty="0"/>
              <a:t> </a:t>
            </a:r>
            <a:r>
              <a:rPr lang="hu-HU" dirty="0" err="1"/>
              <a:t>permanently</a:t>
            </a:r>
            <a:endParaRPr lang="hu-HU" dirty="0"/>
          </a:p>
          <a:p>
            <a:pPr lvl="2"/>
            <a:r>
              <a:rPr lang="hu-HU" dirty="0"/>
              <a:t>302: </a:t>
            </a:r>
            <a:r>
              <a:rPr lang="hu-HU" dirty="0" err="1"/>
              <a:t>Found</a:t>
            </a:r>
            <a:r>
              <a:rPr lang="hu-HU" dirty="0"/>
              <a:t> (</a:t>
            </a:r>
            <a:r>
              <a:rPr lang="hu-HU" dirty="0" err="1"/>
              <a:t>temporary</a:t>
            </a:r>
            <a:r>
              <a:rPr lang="hu-HU" dirty="0"/>
              <a:t> </a:t>
            </a:r>
            <a:r>
              <a:rPr lang="hu-HU" dirty="0" err="1"/>
              <a:t>changed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4: Client error responses – you </a:t>
            </a:r>
            <a:r>
              <a:rPr lang="hu-HU" strike="sngStrike" dirty="0"/>
              <a:t>f***d</a:t>
            </a:r>
            <a:r>
              <a:rPr lang="hu-HU" dirty="0"/>
              <a:t> messed up</a:t>
            </a:r>
          </a:p>
          <a:p>
            <a:pPr lvl="2"/>
            <a:r>
              <a:rPr lang="hu-HU" dirty="0"/>
              <a:t>400: Bad request</a:t>
            </a:r>
          </a:p>
          <a:p>
            <a:pPr lvl="2"/>
            <a:r>
              <a:rPr lang="hu-HU" dirty="0"/>
              <a:t>401: Unauthorized</a:t>
            </a:r>
          </a:p>
          <a:p>
            <a:pPr lvl="2"/>
            <a:r>
              <a:rPr lang="hu-HU" dirty="0"/>
              <a:t>404: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Found</a:t>
            </a:r>
            <a:endParaRPr lang="hu-HU" dirty="0"/>
          </a:p>
          <a:p>
            <a:pPr lvl="2"/>
            <a:r>
              <a:rPr lang="hu-HU" dirty="0"/>
              <a:t>418: I’m a </a:t>
            </a:r>
            <a:r>
              <a:rPr lang="hu-HU" dirty="0" err="1"/>
              <a:t>teapot</a:t>
            </a:r>
            <a:endParaRPr lang="hu-HU" dirty="0"/>
          </a:p>
          <a:p>
            <a:pPr lvl="1"/>
            <a:r>
              <a:rPr lang="hu-HU" dirty="0"/>
              <a:t>5: Server error responses – I </a:t>
            </a:r>
            <a:r>
              <a:rPr lang="hu-HU" strike="sngStrike" dirty="0"/>
              <a:t>f***d</a:t>
            </a:r>
            <a:r>
              <a:rPr lang="hu-HU" dirty="0"/>
              <a:t> messed up</a:t>
            </a:r>
          </a:p>
          <a:p>
            <a:pPr lvl="2"/>
            <a:r>
              <a:rPr lang="hu-HU" dirty="0"/>
              <a:t>500: </a:t>
            </a:r>
            <a:r>
              <a:rPr lang="hu-HU" dirty="0" err="1"/>
              <a:t>Internal</a:t>
            </a:r>
            <a:r>
              <a:rPr lang="hu-HU" dirty="0"/>
              <a:t> server </a:t>
            </a:r>
            <a:r>
              <a:rPr lang="hu-HU" dirty="0" err="1"/>
              <a:t>error</a:t>
            </a:r>
            <a:endParaRPr lang="hu-HU" dirty="0"/>
          </a:p>
          <a:p>
            <a:pPr lvl="2"/>
            <a:r>
              <a:rPr lang="hu-HU" dirty="0"/>
              <a:t>503: Service unavailable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7" name="Csoportba foglalás 5">
            <a:extLst>
              <a:ext uri="{FF2B5EF4-FFF2-40B4-BE49-F238E27FC236}">
                <a16:creationId xmlns:a16="http://schemas.microsoft.com/office/drawing/2014/main" id="{AC803F77-13CE-424E-B471-B9135EA55DE8}"/>
              </a:ext>
            </a:extLst>
          </p:cNvPr>
          <p:cNvGrpSpPr/>
          <p:nvPr/>
        </p:nvGrpSpPr>
        <p:grpSpPr>
          <a:xfrm>
            <a:off x="518303" y="1822062"/>
            <a:ext cx="4102630" cy="2080140"/>
            <a:chOff x="261287" y="842725"/>
            <a:chExt cx="5739815" cy="2525710"/>
          </a:xfrm>
        </p:grpSpPr>
        <p:sp>
          <p:nvSpPr>
            <p:cNvPr id="18" name="Jobb oldali kapcsos zárójel 6">
              <a:extLst>
                <a:ext uri="{FF2B5EF4-FFF2-40B4-BE49-F238E27FC236}">
                  <a16:creationId xmlns:a16="http://schemas.microsoft.com/office/drawing/2014/main" id="{4BCB17C6-AA1C-479B-B492-46B59D4C2FA6}"/>
                </a:ext>
              </a:extLst>
            </p:cNvPr>
            <p:cNvSpPr/>
            <p:nvPr/>
          </p:nvSpPr>
          <p:spPr>
            <a:xfrm rot="16200000" flipV="1">
              <a:off x="665313" y="784689"/>
              <a:ext cx="74817" cy="882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Jobb oldali kapcsos zárójel 7">
              <a:extLst>
                <a:ext uri="{FF2B5EF4-FFF2-40B4-BE49-F238E27FC236}">
                  <a16:creationId xmlns:a16="http://schemas.microsoft.com/office/drawing/2014/main" id="{C2D4ABEA-8D76-4ED3-98B1-D50CC3F646D9}"/>
                </a:ext>
              </a:extLst>
            </p:cNvPr>
            <p:cNvSpPr/>
            <p:nvPr/>
          </p:nvSpPr>
          <p:spPr>
            <a:xfrm rot="16200000" flipV="1">
              <a:off x="1838577" y="627555"/>
              <a:ext cx="74817" cy="119713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Szövegdoboz 11">
              <a:extLst>
                <a:ext uri="{FF2B5EF4-FFF2-40B4-BE49-F238E27FC236}">
                  <a16:creationId xmlns:a16="http://schemas.microsoft.com/office/drawing/2014/main" id="{E89235AE-23FE-4C42-B646-2A677D194675}"/>
                </a:ext>
              </a:extLst>
            </p:cNvPr>
            <p:cNvSpPr txBox="1"/>
            <p:nvPr/>
          </p:nvSpPr>
          <p:spPr>
            <a:xfrm>
              <a:off x="357188" y="842725"/>
              <a:ext cx="882868" cy="29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000" dirty="0">
                  <a:solidFill>
                    <a:srgbClr val="0070C0"/>
                  </a:solidFill>
                </a:rPr>
                <a:t>Version</a:t>
              </a:r>
            </a:p>
          </p:txBody>
        </p:sp>
        <p:sp>
          <p:nvSpPr>
            <p:cNvPr id="21" name="Szövegdoboz 12">
              <a:extLst>
                <a:ext uri="{FF2B5EF4-FFF2-40B4-BE49-F238E27FC236}">
                  <a16:creationId xmlns:a16="http://schemas.microsoft.com/office/drawing/2014/main" id="{99C93745-6090-4A1F-9F98-7662E87C2495}"/>
                </a:ext>
              </a:extLst>
            </p:cNvPr>
            <p:cNvSpPr txBox="1"/>
            <p:nvPr/>
          </p:nvSpPr>
          <p:spPr>
            <a:xfrm>
              <a:off x="1368458" y="842725"/>
              <a:ext cx="1106096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>
                  <a:solidFill>
                    <a:srgbClr val="00B050"/>
                  </a:solidFill>
                </a:rPr>
                <a:t>Status code</a:t>
              </a:r>
            </a:p>
          </p:txBody>
        </p:sp>
        <p:sp>
          <p:nvSpPr>
            <p:cNvPr id="22" name="Jobb oldali kapcsos zárójel 14">
              <a:extLst>
                <a:ext uri="{FF2B5EF4-FFF2-40B4-BE49-F238E27FC236}">
                  <a16:creationId xmlns:a16="http://schemas.microsoft.com/office/drawing/2014/main" id="{9F22A9A4-4690-427C-8282-B84741E63A3D}"/>
                </a:ext>
              </a:extLst>
            </p:cNvPr>
            <p:cNvSpPr/>
            <p:nvPr/>
          </p:nvSpPr>
          <p:spPr>
            <a:xfrm flipV="1">
              <a:off x="5005829" y="1691979"/>
              <a:ext cx="99751" cy="16764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4" name="Szövegdoboz 16">
              <a:extLst>
                <a:ext uri="{FF2B5EF4-FFF2-40B4-BE49-F238E27FC236}">
                  <a16:creationId xmlns:a16="http://schemas.microsoft.com/office/drawing/2014/main" id="{3ECAF5CC-0CD7-4880-8CD5-4A2B46AB566A}"/>
                </a:ext>
              </a:extLst>
            </p:cNvPr>
            <p:cNvSpPr txBox="1"/>
            <p:nvPr/>
          </p:nvSpPr>
          <p:spPr>
            <a:xfrm>
              <a:off x="5139459" y="2356905"/>
              <a:ext cx="861643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err="1">
                  <a:solidFill>
                    <a:srgbClr val="7030A0"/>
                  </a:solidFill>
                </a:rPr>
                <a:t>Headers</a:t>
              </a:r>
              <a:endParaRPr lang="hu-HU" sz="1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30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49EC-2A8E-44E7-870E-2E5B1262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 Headers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6DD2-E55D-4487-975B-4E780749BC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HTTP headers let the client and the server </a:t>
            </a:r>
            <a:r>
              <a:rPr lang="en-US" b="1" dirty="0"/>
              <a:t>pass additional information</a:t>
            </a:r>
            <a:r>
              <a:rPr lang="en-US" dirty="0"/>
              <a:t> with an HTTP request or response.</a:t>
            </a:r>
            <a:endParaRPr lang="hu-HU" dirty="0"/>
          </a:p>
          <a:p>
            <a:r>
              <a:rPr lang="hu-HU" dirty="0"/>
              <a:t>A HTTP header consist of a </a:t>
            </a:r>
            <a:r>
              <a:rPr lang="hu-HU" b="1" dirty="0"/>
              <a:t>name</a:t>
            </a:r>
            <a:r>
              <a:rPr lang="hu-HU" dirty="0"/>
              <a:t> followed by a colon, then by its </a:t>
            </a:r>
            <a:r>
              <a:rPr lang="hu-HU" b="1" dirty="0"/>
              <a:t>value</a:t>
            </a:r>
          </a:p>
          <a:p>
            <a:r>
              <a:rPr lang="hu-HU" dirty="0"/>
              <a:t>Some common headers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b="1" dirty="0">
                <a:latin typeface="+mj-lt"/>
              </a:rPr>
              <a:t>Content-Type</a:t>
            </a:r>
            <a:r>
              <a:rPr lang="hu-HU" dirty="0">
                <a:latin typeface="+mj-lt"/>
              </a:rPr>
              <a:t>: </a:t>
            </a:r>
            <a:r>
              <a:rPr lang="en-US" dirty="0">
                <a:latin typeface="+mj-lt"/>
              </a:rPr>
              <a:t>Indicates the media type of the resource.</a:t>
            </a:r>
            <a:endParaRPr lang="hu-HU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b="1" dirty="0">
                <a:latin typeface="+mj-lt"/>
              </a:rPr>
              <a:t>Host</a:t>
            </a:r>
            <a:r>
              <a:rPr lang="hu-HU" dirty="0">
                <a:latin typeface="+mj-lt"/>
              </a:rPr>
              <a:t>: Specifies the domain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b="1" dirty="0">
                <a:latin typeface="+mj-lt"/>
              </a:rPr>
              <a:t>Cookie: </a:t>
            </a:r>
            <a:r>
              <a:rPr lang="en-US" dirty="0">
                <a:latin typeface="+mj-lt"/>
              </a:rPr>
              <a:t>Contains stored HTTP cookies previously sent by the server with the Set-Cookie header.</a:t>
            </a:r>
            <a:endParaRPr lang="hu-HU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Set-Cookie</a:t>
            </a:r>
            <a:r>
              <a:rPr lang="hu-HU" dirty="0"/>
              <a:t>:</a:t>
            </a:r>
            <a:r>
              <a:rPr lang="hu-HU" dirty="0">
                <a:latin typeface="+mj-lt"/>
              </a:rPr>
              <a:t> </a:t>
            </a:r>
            <a:r>
              <a:rPr lang="en-US" dirty="0">
                <a:latin typeface="+mj-lt"/>
              </a:rPr>
              <a:t>Send cookies from the server to the user-agent.</a:t>
            </a:r>
            <a:endParaRPr lang="hu-HU" dirty="0">
              <a:latin typeface="+mj-lt"/>
            </a:endParaRPr>
          </a:p>
          <a:p>
            <a:pPr marL="457200" lvl="1" indent="0">
              <a:buNone/>
            </a:pPr>
            <a:endParaRPr lang="hu-HU" dirty="0">
              <a:latin typeface="+mj-lt"/>
            </a:endParaRPr>
          </a:p>
          <a:p>
            <a:pPr marL="0" indent="0">
              <a:buNone/>
            </a:pPr>
            <a:r>
              <a:rPr lang="hu-HU" dirty="0">
                <a:latin typeface="+mj-lt"/>
              </a:rPr>
              <a:t>For example:</a:t>
            </a:r>
          </a:p>
          <a:p>
            <a:pPr marL="457200" lvl="1" indent="0">
              <a:buNone/>
            </a:pPr>
            <a:r>
              <a:rPr lang="hu-HU" dirty="0"/>
              <a:t>”</a:t>
            </a:r>
            <a:r>
              <a:rPr lang="hu-HU" dirty="0">
                <a:latin typeface="+mj-lt"/>
              </a:rPr>
              <a:t>Content-Type”: </a:t>
            </a:r>
            <a:r>
              <a:rPr lang="hu-HU" dirty="0">
                <a:solidFill>
                  <a:schemeClr val="accent2"/>
                </a:solidFill>
              </a:rPr>
              <a:t>”</a:t>
            </a:r>
            <a:r>
              <a:rPr lang="hu-HU" dirty="0">
                <a:solidFill>
                  <a:schemeClr val="accent2"/>
                </a:solidFill>
                <a:latin typeface="+mj-lt"/>
              </a:rPr>
              <a:t>text/html</a:t>
            </a:r>
            <a:r>
              <a:rPr lang="hu-HU" dirty="0">
                <a:solidFill>
                  <a:schemeClr val="accent2"/>
                </a:solidFill>
              </a:rPr>
              <a:t>”</a:t>
            </a:r>
            <a:endParaRPr lang="hu-HU" dirty="0">
              <a:solidFill>
                <a:schemeClr val="accent2"/>
              </a:solidFill>
              <a:latin typeface="+mj-lt"/>
            </a:endParaRP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D99C4-7A21-4C82-A4BA-451D2458B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6F508-DC44-4A87-AB27-355E8BCBB1F9}"/>
              </a:ext>
            </a:extLst>
          </p:cNvPr>
          <p:cNvSpPr txBox="1"/>
          <p:nvPr/>
        </p:nvSpPr>
        <p:spPr>
          <a:xfrm>
            <a:off x="246953" y="4232161"/>
            <a:ext cx="625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https://developer.mozilla.org/en-US/docs/Web/HTTP/Headers</a:t>
            </a:r>
            <a:endParaRPr lang="en-US" sz="1200" dirty="0"/>
          </a:p>
        </p:txBody>
      </p:sp>
      <p:sp>
        <p:nvSpPr>
          <p:cNvPr id="7" name="Jobb oldali kapcsos zárójel 7">
            <a:extLst>
              <a:ext uri="{FF2B5EF4-FFF2-40B4-BE49-F238E27FC236}">
                <a16:creationId xmlns:a16="http://schemas.microsoft.com/office/drawing/2014/main" id="{FA308597-C0E1-406E-A170-FAD9744E9504}"/>
              </a:ext>
            </a:extLst>
          </p:cNvPr>
          <p:cNvSpPr/>
          <p:nvPr/>
        </p:nvSpPr>
        <p:spPr>
          <a:xfrm rot="16200000" flipV="1">
            <a:off x="2056764" y="3600609"/>
            <a:ext cx="45719" cy="5905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EC00F-0861-476D-A3AE-16A93F91C8DF}"/>
              </a:ext>
            </a:extLst>
          </p:cNvPr>
          <p:cNvSpPr txBox="1"/>
          <p:nvPr/>
        </p:nvSpPr>
        <p:spPr>
          <a:xfrm>
            <a:off x="1704360" y="3619793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>
                <a:solidFill>
                  <a:schemeClr val="accent2"/>
                </a:solidFill>
              </a:rPr>
              <a:t>Mime type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BA1FE-EFB6-4D7C-BC2B-F4C996312F5C}"/>
              </a:ext>
            </a:extLst>
          </p:cNvPr>
          <p:cNvSpPr txBox="1"/>
          <p:nvPr/>
        </p:nvSpPr>
        <p:spPr>
          <a:xfrm>
            <a:off x="246952" y="4475766"/>
            <a:ext cx="625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https://developer.mozilla.org/en-US/docs/Web/HTTP/Basics_of_HTTP/MIME_types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166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B80C-841B-4C11-8A82-9AB6582F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hu-HU" dirty="0"/>
              <a:t>How the web works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8907C-1794-494A-B2EF-CC14DE6DA1C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1158939"/>
            <a:ext cx="3738561" cy="2691763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500DA4D-47EE-4720-B91C-C325B462A7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0600" y="1079500"/>
            <a:ext cx="3986213" cy="339725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You enter http://server.com into your browser’s address bar.</a:t>
            </a:r>
            <a:endParaRPr lang="hu-HU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Your browser looks up the IP address for server.com.</a:t>
            </a:r>
            <a:endParaRPr lang="hu-HU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Your browser issues a request for the home page at server.com.</a:t>
            </a:r>
            <a:endParaRPr lang="hu-HU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request crosses the Internet and arrives at the server.com web server.</a:t>
            </a:r>
            <a:endParaRPr lang="hu-HU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web server, having received the request, looks for the web page on its disk.</a:t>
            </a:r>
            <a:endParaRPr lang="hu-HU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 web page is retrieved by the server and returned to the browser.</a:t>
            </a:r>
            <a:endParaRPr lang="hu-HU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Your browser displays the web page.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68E0B-3C7D-47E5-9413-D575C0B31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A707DD9-E92B-45E8-BE0A-E6B2EDF345EB}" type="slidenum">
              <a:rPr lang="en-US" sz="13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50919168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2323</Words>
  <Application>Microsoft Office PowerPoint</Application>
  <PresentationFormat>On-screen Show (16:9)</PresentationFormat>
  <Paragraphs>303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Lucida Console</vt:lpstr>
      <vt:lpstr>Covers</vt:lpstr>
      <vt:lpstr>General</vt:lpstr>
      <vt:lpstr>Breakers</vt:lpstr>
      <vt:lpstr>Asynchronous JavaScript (And XML)</vt:lpstr>
      <vt:lpstr>PowerPoint Presentation</vt:lpstr>
      <vt:lpstr>Agenda</vt:lpstr>
      <vt:lpstr>HTTP</vt:lpstr>
      <vt:lpstr>HyperText Transfer Protocol</vt:lpstr>
      <vt:lpstr>HTTP Request</vt:lpstr>
      <vt:lpstr>HTTP Response</vt:lpstr>
      <vt:lpstr>HTTP Headers</vt:lpstr>
      <vt:lpstr>How the web works</vt:lpstr>
      <vt:lpstr>The Old School way</vt:lpstr>
      <vt:lpstr>Long ago in a distant land…</vt:lpstr>
      <vt:lpstr>Synchronous way </vt:lpstr>
      <vt:lpstr>Pro &amp; Cons</vt:lpstr>
      <vt:lpstr>The asynchronous way</vt:lpstr>
      <vt:lpstr>Web 2.0</vt:lpstr>
      <vt:lpstr>Rich (heavy-fat-thick) Client</vt:lpstr>
      <vt:lpstr>Pro &amp; Cons</vt:lpstr>
      <vt:lpstr>Limitations</vt:lpstr>
      <vt:lpstr>ASYNCHRONOUS FUNCTIONS &amp; Callbacks</vt:lpstr>
      <vt:lpstr>Asynchronous functions</vt:lpstr>
      <vt:lpstr>JavaScript concurrency model introduction</vt:lpstr>
      <vt:lpstr>Callbacks</vt:lpstr>
      <vt:lpstr>PowerPoint Presentation</vt:lpstr>
      <vt:lpstr>ajax</vt:lpstr>
      <vt:lpstr>A typical AJAX request</vt:lpstr>
      <vt:lpstr>Native JavaScript – XMLHttpRequest (XHR)</vt:lpstr>
      <vt:lpstr>PROMISEs</vt:lpstr>
      <vt:lpstr>The Promise</vt:lpstr>
      <vt:lpstr>How to work with promises?</vt:lpstr>
      <vt:lpstr>The Promise object</vt:lpstr>
      <vt:lpstr>Counting with Promises</vt:lpstr>
      <vt:lpstr>PowerPoint Presentation</vt:lpstr>
      <vt:lpstr>FETCH</vt:lpstr>
      <vt:lpstr>The Fetch API</vt:lpstr>
      <vt:lpstr>Promise based HTTP libraries</vt:lpstr>
      <vt:lpstr>Exercises</vt:lpstr>
      <vt:lpstr>Initialize local server</vt:lpstr>
      <vt:lpstr>Implement product list</vt:lpstr>
      <vt:lpstr>Implement search functionality</vt:lpstr>
      <vt:lpstr>Implement category filtering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JavaScript (And XML)</dc:title>
  <dc:creator>Balazs Juhasz</dc:creator>
  <cp:lastModifiedBy>Balazs Juhasz</cp:lastModifiedBy>
  <cp:revision>29</cp:revision>
  <dcterms:created xsi:type="dcterms:W3CDTF">2020-03-16T18:28:35Z</dcterms:created>
  <dcterms:modified xsi:type="dcterms:W3CDTF">2020-03-18T19:41:21Z</dcterms:modified>
</cp:coreProperties>
</file>