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52"/>
  </p:notesMasterIdLst>
  <p:handoutMasterIdLst>
    <p:handoutMasterId r:id="rId53"/>
  </p:handoutMasterIdLst>
  <p:sldIdLst>
    <p:sldId id="256" r:id="rId4"/>
    <p:sldId id="290" r:id="rId5"/>
    <p:sldId id="264" r:id="rId6"/>
    <p:sldId id="313" r:id="rId7"/>
    <p:sldId id="32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3" r:id="rId16"/>
    <p:sldId id="324" r:id="rId17"/>
    <p:sldId id="325" r:id="rId18"/>
    <p:sldId id="326" r:id="rId19"/>
    <p:sldId id="321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5" r:id="rId28"/>
    <p:sldId id="337" r:id="rId29"/>
    <p:sldId id="336" r:id="rId30"/>
    <p:sldId id="334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10" r:id="rId49"/>
    <p:sldId id="312" r:id="rId50"/>
    <p:sldId id="311" r:id="rId5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712" autoAdjust="0"/>
  </p:normalViewPr>
  <p:slideViewPr>
    <p:cSldViewPr snapToGrid="0">
      <p:cViewPr varScale="1">
        <p:scale>
          <a:sx n="138" d="100"/>
          <a:sy n="138" d="100"/>
        </p:scale>
        <p:origin x="7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6.asp" TargetMode="External"/><Relationship Id="rId2" Type="http://schemas.openxmlformats.org/officeDocument/2006/relationships/hyperlink" Target="https://www.typescriptlang.org/play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hyperlink" Target="http://es6-features.org/#Constant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mailto:jordan_szalontai@epam.com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function*" TargetMode="External"/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cCOL7MC4Pl0" TargetMode="External"/><Relationship Id="rId5" Type="http://schemas.openxmlformats.org/officeDocument/2006/relationships/hyperlink" Target="https://www.youtube.com/watch?v=vn3tm0quoqE" TargetMode="External"/><Relationship Id="rId4" Type="http://schemas.openxmlformats.org/officeDocument/2006/relationships/hyperlink" Target="https://developer.mozilla.org/en-US/docs/Web/JavaScript/Reference/Statements/async_function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  <a:r>
              <a:rPr lang="hu-HU" dirty="0"/>
              <a:t> #2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6"/>
            <a:ext cx="4315968" cy="595153"/>
          </a:xfrm>
        </p:spPr>
        <p:txBody>
          <a:bodyPr/>
          <a:lstStyle/>
          <a:p>
            <a:r>
              <a:rPr lang="hu-HU" dirty="0"/>
              <a:t>JORDAN SZALONTAI – 2020. 03. 23.</a:t>
            </a:r>
            <a:br>
              <a:rPr lang="hu-HU" dirty="0"/>
            </a:b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3C08-2468-453B-9A37-065A4F06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 (destructuring)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5C6FE-DCA6-4CAB-9DA3-34E8E406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03928-D7B7-413C-B97C-6220580F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27" y="2327112"/>
            <a:ext cx="4368945" cy="2007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5D0E6-03BB-4615-8850-3F45B37149A4}"/>
              </a:ext>
            </a:extLst>
          </p:cNvPr>
          <p:cNvSpPr txBox="1"/>
          <p:nvPr/>
        </p:nvSpPr>
        <p:spPr>
          <a:xfrm>
            <a:off x="360364" y="954741"/>
            <a:ext cx="8426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Most common example of destructuring is the following:</a:t>
            </a:r>
            <a:br>
              <a:rPr lang="hu-HU" dirty="0"/>
            </a:br>
            <a:r>
              <a:rPr lang="hu-HU" dirty="0"/>
              <a:t>A function receives an object as an argument, and it only needs some part of the object to work</a:t>
            </a:r>
          </a:p>
        </p:txBody>
      </p:sp>
    </p:spTree>
    <p:extLst>
      <p:ext uri="{BB962C8B-B14F-4D97-AF65-F5344CB8AC3E}">
        <p14:creationId xmlns:p14="http://schemas.microsoft.com/office/powerpoint/2010/main" val="360720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931F-8372-40A9-9A18-1CFC55C4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 (spread operator)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1871C-B503-49CF-A903-43EFD9EBC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279F1-2E5F-4BE7-95AD-DB8C0E10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785534"/>
            <a:ext cx="3228975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57AF0-0B22-4657-BB55-7C41C670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8" y="2033587"/>
            <a:ext cx="48196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1C313-68E4-4F03-8CCD-80307F779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725" y="2033587"/>
            <a:ext cx="3676650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5E16E1-5AD4-4CCC-8311-D309C1D8C5A4}"/>
              </a:ext>
            </a:extLst>
          </p:cNvPr>
          <p:cNvSpPr txBox="1"/>
          <p:nvPr/>
        </p:nvSpPr>
        <p:spPr>
          <a:xfrm>
            <a:off x="4215783" y="1605867"/>
            <a:ext cx="71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vs.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877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4482-7F59-4E79-9951-5D43F46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 (spread operator)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8E0C-0497-4D63-B0EB-0AE2A5915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2F8A5-27A1-42BC-A281-7D1D6997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1867477"/>
            <a:ext cx="237172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6E1BE-BC12-434B-9383-263D7D06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89" y="1838902"/>
            <a:ext cx="2181225" cy="41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38FEA-1174-4326-8407-3047055DB876}"/>
              </a:ext>
            </a:extLst>
          </p:cNvPr>
          <p:cNvSpPr txBox="1"/>
          <p:nvPr/>
        </p:nvSpPr>
        <p:spPr>
          <a:xfrm>
            <a:off x="4215783" y="1605867"/>
            <a:ext cx="71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vs.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10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108D-1E56-4E09-805B-2F971409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ES6(+)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E21E-A777-41B8-92B1-DC5B0CFCC3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499"/>
            <a:ext cx="8429625" cy="1733549"/>
          </a:xfrm>
        </p:spPr>
        <p:txBody>
          <a:bodyPr/>
          <a:lstStyle/>
          <a:p>
            <a:r>
              <a:rPr lang="hu-HU" dirty="0"/>
              <a:t>Bunch of new array methods were introduced (not all in ES6, but basically ES6 and above)</a:t>
            </a:r>
          </a:p>
          <a:p>
            <a:r>
              <a:rPr lang="hu-HU" dirty="0"/>
              <a:t>For more array methods please visit: </a:t>
            </a:r>
            <a:r>
              <a:rPr lang="hu-HU" dirty="0">
                <a:hlinkClick r:id="rId2"/>
              </a:rPr>
              <a:t>https://developer.mozilla.org/en-US/docs/Web/JavaScript/Reference/Global_Objects/Array#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017A5-18AC-4152-8F73-6876E52B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F86E1-BF9C-4165-9961-D4DF989D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864037"/>
            <a:ext cx="48577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18CD-DB45-49E1-99F8-6497316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ES6(+) Classes (finally)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B4BE-0A5A-4FE4-B5AE-CD17AAA34F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513976"/>
          </a:xfrm>
        </p:spPr>
        <p:txBody>
          <a:bodyPr/>
          <a:lstStyle/>
          <a:p>
            <a:r>
              <a:rPr lang="hu-HU" dirty="0"/>
              <a:t>Hoisting does </a:t>
            </a:r>
            <a:r>
              <a:rPr lang="hu-HU" b="1" i="1" u="sng" dirty="0"/>
              <a:t>not</a:t>
            </a:r>
            <a:r>
              <a:rPr lang="hu-HU" dirty="0"/>
              <a:t> apply</a:t>
            </a:r>
          </a:p>
          <a:p>
            <a:r>
              <a:rPr lang="hu-HU" dirty="0"/>
              <a:t>Everything is almost the same as with constructor functions and IIFEs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E0051-66E3-4DA1-A942-41DF416D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FC2DC-4818-4605-B960-FE248B38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868966"/>
            <a:ext cx="2632222" cy="3830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D6E83-9552-49B2-B1D1-EB7B9BF1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1" y="1641354"/>
            <a:ext cx="3250642" cy="30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4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18CD-DB45-49E1-99F8-64973166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ES6(+) Classes (finally)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B4BE-0A5A-4FE4-B5AE-CD17AAA34F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01752"/>
          </a:xfrm>
        </p:spPr>
        <p:txBody>
          <a:bodyPr/>
          <a:lstStyle/>
          <a:p>
            <a:r>
              <a:rPr lang="hu-HU" dirty="0"/>
              <a:t>Inheritance is also the same, but looks more readable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E0051-66E3-4DA1-A942-41DF416D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3ECC3-DB9F-40B7-A51E-D0E0D428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41" y="1079500"/>
            <a:ext cx="3276600" cy="3000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349BB6-1703-434B-92BC-8D794327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6" y="1381252"/>
            <a:ext cx="2948167" cy="3110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3AF340-8942-4F19-9F7F-EC4048580891}"/>
              </a:ext>
            </a:extLst>
          </p:cNvPr>
          <p:cNvSpPr txBox="1"/>
          <p:nvPr/>
        </p:nvSpPr>
        <p:spPr>
          <a:xfrm>
            <a:off x="3498273" y="2579687"/>
            <a:ext cx="195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/>
              <a:t>This is a pre-defined function for doing the prototype stuff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619C9F-10DD-47CA-BF0C-B4AB56423DDA}"/>
              </a:ext>
            </a:extLst>
          </p:cNvPr>
          <p:cNvCxnSpPr>
            <a:cxnSpLocks/>
          </p:cNvCxnSpPr>
          <p:nvPr/>
        </p:nvCxnSpPr>
        <p:spPr>
          <a:xfrm flipH="1">
            <a:off x="2024189" y="2704574"/>
            <a:ext cx="1566176" cy="14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4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4136-840B-4FB8-8FDB-4E818D6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_extends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1A46-677D-4B1E-8EB2-AFD2DC42C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4DE53-7A26-434D-ABCF-DF459F06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05" y="1765937"/>
            <a:ext cx="6565989" cy="2914808"/>
          </a:xfrm>
          <a:prstGeom prst="rect">
            <a:avLst/>
          </a:prstGeom>
        </p:spPr>
      </p:pic>
      <p:pic>
        <p:nvPicPr>
          <p:cNvPr id="1026" name="Picture 2" descr="Eyes on Apple iOS 13.3">
            <a:extLst>
              <a:ext uri="{FF2B5EF4-FFF2-40B4-BE49-F238E27FC236}">
                <a16:creationId xmlns:a16="http://schemas.microsoft.com/office/drawing/2014/main" id="{1956510F-A036-4A7F-B231-D23BFA77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095" y="82705"/>
            <a:ext cx="593541" cy="5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2F440-A961-42D9-B93F-804598BEC011}"/>
              </a:ext>
            </a:extLst>
          </p:cNvPr>
          <p:cNvSpPr txBox="1"/>
          <p:nvPr/>
        </p:nvSpPr>
        <p:spPr>
          <a:xfrm>
            <a:off x="360364" y="894229"/>
            <a:ext cx="8423272" cy="68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Deals with prototypes and setting the constructor reference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You don’t need to know this, as this is given implicitly and is transpiled from ES6 to ES5</a:t>
            </a:r>
          </a:p>
        </p:txBody>
      </p:sp>
    </p:spTree>
    <p:extLst>
      <p:ext uri="{BB962C8B-B14F-4D97-AF65-F5344CB8AC3E}">
        <p14:creationId xmlns:p14="http://schemas.microsoft.com/office/powerpoint/2010/main" val="180352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EF5B-F98D-4005-B9F7-02E2129B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CEB8-F2EC-49E4-BD43-D8128C729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66052"/>
            <a:ext cx="8429625" cy="3397250"/>
          </a:xfrm>
        </p:spPr>
        <p:txBody>
          <a:bodyPr/>
          <a:lstStyle/>
          <a:p>
            <a:r>
              <a:rPr lang="hu-HU" sz="1400" dirty="0"/>
              <a:t>All transpiled code was provided by </a:t>
            </a:r>
            <a:r>
              <a:rPr lang="hu-HU" sz="1400" dirty="0">
                <a:hlinkClick r:id="rId2"/>
              </a:rPr>
              <a:t>https://www.typescriptlang.org/play</a:t>
            </a:r>
            <a:endParaRPr lang="hu-HU" sz="1400" dirty="0"/>
          </a:p>
          <a:p>
            <a:r>
              <a:rPr lang="hu-HU" sz="1400" dirty="0"/>
              <a:t>Please visit:</a:t>
            </a:r>
          </a:p>
          <a:p>
            <a:pPr lvl="1"/>
            <a:r>
              <a:rPr lang="en-US" sz="1400" dirty="0">
                <a:hlinkClick r:id="rId3"/>
              </a:rPr>
              <a:t>https://www.w3schools.com/js/js_es6.asp</a:t>
            </a:r>
            <a:endParaRPr lang="hu-HU" sz="1400" dirty="0"/>
          </a:p>
          <a:p>
            <a:pPr lvl="1"/>
            <a:r>
              <a:rPr lang="en-US" sz="1400" dirty="0">
                <a:hlinkClick r:id="rId4"/>
              </a:rPr>
              <a:t>http://es6-features.org</a:t>
            </a:r>
            <a:endParaRPr lang="en-US" sz="1400" dirty="0"/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1DFED-952E-46C1-A79C-BD2138683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4BC52-3B99-4B57-9626-5C641815A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" y="2453113"/>
            <a:ext cx="8186737" cy="14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4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0905-F0B9-4660-B286-FD675690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Promises recap</a:t>
            </a:r>
          </a:p>
        </p:txBody>
      </p:sp>
    </p:spTree>
    <p:extLst>
      <p:ext uri="{BB962C8B-B14F-4D97-AF65-F5344CB8AC3E}">
        <p14:creationId xmlns:p14="http://schemas.microsoft.com/office/powerpoint/2010/main" val="1697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6695-1236-494F-96AE-20348D4D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Promises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3D38-D960-4517-9EDB-B58B716FC8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A promise is an object representing the eventual completion or failure of an asynchronous operation</a:t>
            </a:r>
          </a:p>
          <a:p>
            <a:r>
              <a:rPr lang="hu-HU" dirty="0"/>
              <a:t>Usually HTTP communication with servers is represented with promises (fetch API)</a:t>
            </a:r>
          </a:p>
          <a:p>
            <a:r>
              <a:rPr lang="hu-HU" dirty="0"/>
              <a:t>A promise can be anything NOT ONLY HTTP communication</a:t>
            </a:r>
          </a:p>
          <a:p>
            <a:r>
              <a:rPr lang="hu-HU" dirty="0"/>
              <a:t>Has 3 states:</a:t>
            </a:r>
          </a:p>
          <a:p>
            <a:pPr lvl="1"/>
            <a:r>
              <a:rPr lang="hu-HU" dirty="0"/>
              <a:t>Pending</a:t>
            </a:r>
          </a:p>
          <a:p>
            <a:pPr lvl="1"/>
            <a:r>
              <a:rPr lang="hu-HU" dirty="0"/>
              <a:t>Resolved</a:t>
            </a:r>
          </a:p>
          <a:p>
            <a:pPr lvl="1"/>
            <a:r>
              <a:rPr lang="hu-HU" dirty="0"/>
              <a:t>Rejected</a:t>
            </a:r>
          </a:p>
          <a:p>
            <a:pPr lvl="1"/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8DA7B-9886-447F-BEF0-3E65AAA76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A65A44-7830-4E7D-808E-F637789FB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09" y="2335390"/>
            <a:ext cx="5775181" cy="21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9BEEA-C7B9-4406-89A3-6E5012F6C412}"/>
              </a:ext>
            </a:extLst>
          </p:cNvPr>
          <p:cNvSpPr txBox="1"/>
          <p:nvPr/>
        </p:nvSpPr>
        <p:spPr>
          <a:xfrm>
            <a:off x="1837038" y="4476750"/>
            <a:ext cx="586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hlinkClick r:id="rId3"/>
              </a:rPr>
              <a:t>https://developer.mozilla.org/en-US/docs/Web/JavaScript/Reference/Global_Objects/Promise#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84467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91B20-2409-432F-BDF3-FF84BE3025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Software Engineer at EPAM Systems</a:t>
            </a:r>
          </a:p>
          <a:p>
            <a:pPr lvl="1"/>
            <a:r>
              <a:rPr lang="hu-HU" dirty="0"/>
              <a:t>Working at EPAM since August 2018</a:t>
            </a:r>
          </a:p>
          <a:p>
            <a:pPr lvl="1"/>
            <a:r>
              <a:rPr lang="hu-HU" dirty="0"/>
              <a:t>JavaScript (UI) developer</a:t>
            </a:r>
          </a:p>
          <a:p>
            <a:pPr lvl="1"/>
            <a:endParaRPr lang="hu-HU" dirty="0"/>
          </a:p>
          <a:p>
            <a:r>
              <a:rPr lang="hu-HU" dirty="0"/>
              <a:t>Graduated at the University of Debrecen (Computer Science BSc)</a:t>
            </a:r>
          </a:p>
          <a:p>
            <a:r>
              <a:rPr lang="hu-HU" dirty="0"/>
              <a:t>Available for questions at </a:t>
            </a:r>
            <a:r>
              <a:rPr lang="hu-HU" dirty="0">
                <a:hlinkClick r:id="rId2"/>
              </a:rPr>
              <a:t>Jordan_Szalontai@epam.com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27E0-B31D-4863-81D8-2A70A1E348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Who am 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B144-052C-4AFC-80FD-EE17EE02B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4727A-7DCB-4028-893A-585DD1F607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A878433-5A70-42E5-A57E-EDAA3CF2F88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482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6B4F-B194-41AE-9D48-846BBCFC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Promises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EB3D-3CFD-49AF-8572-96375AB504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ES6 implements Promise object natively</a:t>
            </a:r>
          </a:p>
          <a:p>
            <a:pPr lvl="1"/>
            <a:r>
              <a:rPr lang="hu-HU" dirty="0"/>
              <a:t>pre ES6 has polyfills or other Promise libraries</a:t>
            </a:r>
          </a:p>
          <a:p>
            <a:r>
              <a:rPr lang="hu-HU" dirty="0"/>
              <a:t>Promises are </a:t>
            </a:r>
            <a:r>
              <a:rPr lang="hu-HU" b="1" i="1" dirty="0"/>
              <a:t>objects representing</a:t>
            </a:r>
            <a:r>
              <a:rPr lang="hu-HU" dirty="0"/>
              <a:t> a potential value, not the value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8793B-F898-4ECB-AAC9-AD122FA50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C491F-B2E6-48C2-A6E4-5B91DA82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2" y="2085975"/>
            <a:ext cx="28765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6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F3E8-84FC-4651-929D-B1698504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Promises – Recap – How to create a Promise?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179E-3AF3-4E54-92A0-A8E97DE8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61C42-70D7-4DA8-BA00-A1F04C8BB9EA}"/>
              </a:ext>
            </a:extLst>
          </p:cNvPr>
          <p:cNvSpPr txBox="1"/>
          <p:nvPr/>
        </p:nvSpPr>
        <p:spPr>
          <a:xfrm>
            <a:off x="360364" y="1181438"/>
            <a:ext cx="3473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Promise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Promise.resolve()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Promise.reject()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78FD7-72FE-4AB6-899F-6762D99D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264520"/>
            <a:ext cx="5396186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9F1C4-FFB2-405D-BFA3-9E4254F9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2396619"/>
            <a:ext cx="6350000" cy="8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5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F3E8-84FC-4651-929D-B1698504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Promises – Recap – How to create a Promise ... from a callback?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179E-3AF3-4E54-92A0-A8E97DE8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52D5D-2BA9-43E7-A2FC-060D5A12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804862"/>
            <a:ext cx="4155770" cy="1227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FD569-76BA-44BA-9538-6BF1338060A8}"/>
              </a:ext>
            </a:extLst>
          </p:cNvPr>
          <p:cNvSpPr txBox="1"/>
          <p:nvPr/>
        </p:nvSpPr>
        <p:spPr>
          <a:xfrm>
            <a:off x="3048000" y="1770063"/>
            <a:ext cx="90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↘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F3B709-740A-4B59-860B-A56CD824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13" y="2306510"/>
            <a:ext cx="5360900" cy="23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4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A711-CD12-4EEF-A7A6-876D5BA9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Working with promises</a:t>
            </a:r>
          </a:p>
        </p:txBody>
      </p:sp>
    </p:spTree>
    <p:extLst>
      <p:ext uri="{BB962C8B-B14F-4D97-AF65-F5344CB8AC3E}">
        <p14:creationId xmlns:p14="http://schemas.microsoft.com/office/powerpoint/2010/main" val="3134438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E150-0A9D-45AC-A39E-4691CF3C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Working with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BC0F-7AD6-4567-B583-7C54214549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A promise returns a Promise object,</a:t>
            </a:r>
          </a:p>
          <a:p>
            <a:r>
              <a:rPr lang="hu-HU" dirty="0"/>
              <a:t>The functions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hu-HU" dirty="0"/>
              <a:t> and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hu-HU" dirty="0"/>
              <a:t> also return a Promise object</a:t>
            </a:r>
          </a:p>
          <a:p>
            <a:r>
              <a:rPr lang="hu-HU" dirty="0"/>
              <a:t>Promises can be chained one after an other, creating a </a:t>
            </a:r>
            <a:r>
              <a:rPr lang="hu-HU" b="1" dirty="0"/>
              <a:t>Promise chain,</a:t>
            </a:r>
            <a:r>
              <a:rPr lang="hu-HU" dirty="0"/>
              <a:t> these Promises will try to execute one after another,</a:t>
            </a:r>
            <a:br>
              <a:rPr lang="hu-HU" dirty="0"/>
            </a:br>
            <a:r>
              <a:rPr lang="hu-HU" dirty="0"/>
              <a:t>if any Promise in the chain rejects, the chained catch will execute. (If there is no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hu-HU" dirty="0"/>
              <a:t> the result will be a rejected Promise)</a:t>
            </a:r>
          </a:p>
          <a:p>
            <a:pPr marL="0" indent="0">
              <a:buNone/>
            </a:pPr>
            <a:endParaRPr lang="hu-H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D4B36-C2D2-4150-A3EE-4590C91A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A9581-3C7B-431C-AEC9-EBE0AB9B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70" y="2453715"/>
            <a:ext cx="4391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1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0E6D-21F2-4F06-98B7-C7BF7FEE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Parallel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8C75-F372-4855-9581-FC77B11ED9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When two resources are not dependent</a:t>
            </a:r>
          </a:p>
          <a:p>
            <a:r>
              <a:rPr lang="hu-HU" dirty="0"/>
              <a:t>There can be other metadata retrieved an object, which is not so important to look at on the first load of the data</a:t>
            </a:r>
          </a:p>
          <a:p>
            <a:r>
              <a:rPr lang="hu-HU" dirty="0"/>
              <a:t>Processing big array of data in chunks</a:t>
            </a:r>
          </a:p>
          <a:p>
            <a:r>
              <a:rPr lang="hu-HU" dirty="0"/>
              <a:t>Retrieving pages of entities</a:t>
            </a:r>
          </a:p>
          <a:p>
            <a:r>
              <a:rPr lang="hu-HU" dirty="0"/>
              <a:t>Etc.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A0AAB-93DA-4279-833C-E60D9C6B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3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0E6D-21F2-4F06-98B7-C7BF7FEE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Parallel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8C75-F372-4855-9581-FC77B11ED9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499"/>
            <a:ext cx="8429625" cy="3747139"/>
          </a:xfrm>
        </p:spPr>
        <p:txBody>
          <a:bodyPr/>
          <a:lstStyle/>
          <a:p>
            <a:r>
              <a:rPr lang="hu-HU" dirty="0"/>
              <a:t>Promises have a native method called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  <a:p>
            <a:r>
              <a:rPr lang="hu-HU" dirty="0"/>
              <a:t>All takes an array of Promises and resolves in an array of the corresponding values</a:t>
            </a:r>
          </a:p>
          <a:p>
            <a:r>
              <a:rPr lang="hu-HU" dirty="0"/>
              <a:t>If </a:t>
            </a:r>
            <a:r>
              <a:rPr lang="hu-HU" b="1" i="1" dirty="0"/>
              <a:t>any </a:t>
            </a:r>
            <a:r>
              <a:rPr lang="hu-HU" dirty="0"/>
              <a:t>Promise rejects, the all Promise rejects</a:t>
            </a:r>
          </a:p>
          <a:p>
            <a:endParaRPr lang="hu-HU" dirty="0"/>
          </a:p>
          <a:p>
            <a:r>
              <a:rPr lang="hu-HU" dirty="0"/>
              <a:t>Used often, since an array of entities can be mapped to an array of Promises (e.g. based on their ID, fetch additional metadata)</a:t>
            </a:r>
          </a:p>
          <a:p>
            <a:r>
              <a:rPr lang="hu-HU" dirty="0"/>
              <a:t>Has the risk of rejecting</a:t>
            </a:r>
            <a:r>
              <a:rPr lang="hu-HU" baseline="30000" dirty="0"/>
              <a:t>1,2</a:t>
            </a:r>
          </a:p>
          <a:p>
            <a:endParaRPr lang="hu-HU" baseline="30000" dirty="0"/>
          </a:p>
          <a:p>
            <a:pPr marL="0" indent="0">
              <a:buNone/>
            </a:pPr>
            <a:endParaRPr lang="hu-HU" baseline="30000" dirty="0"/>
          </a:p>
          <a:p>
            <a:pPr marL="0" indent="0">
              <a:buNone/>
            </a:pPr>
            <a:endParaRPr lang="hu-HU" baseline="30000" dirty="0"/>
          </a:p>
          <a:p>
            <a:pPr marL="0" indent="0" defTabSz="457200">
              <a:buNone/>
              <a:tabLst>
                <a:tab pos="228600" algn="l"/>
              </a:tabLst>
            </a:pPr>
            <a:r>
              <a:rPr lang="hu-HU" sz="1400" baseline="30000" dirty="0"/>
              <a:t>1</a:t>
            </a:r>
            <a:r>
              <a:rPr lang="hu-HU" baseline="30000" dirty="0"/>
              <a:t> </a:t>
            </a:r>
            <a:r>
              <a:rPr lang="hu-HU" sz="1400" baseline="30000" dirty="0"/>
              <a:t>– Usually if one of the Promises reject it can mean 2 things:</a:t>
            </a:r>
            <a:br>
              <a:rPr lang="hu-HU" sz="1400" baseline="30000" dirty="0"/>
            </a:br>
            <a:r>
              <a:rPr lang="hu-HU" sz="1400" baseline="30000" dirty="0"/>
              <a:t>	a) we messed up something (</a:t>
            </a:r>
            <a:r>
              <a:rPr lang="hu-HU" sz="1400" baseline="30000" dirty="0">
                <a:solidFill>
                  <a:srgbClr val="FF0000"/>
                </a:solidFill>
              </a:rPr>
              <a:t>Cannot read property ’foo’ of undefined</a:t>
            </a:r>
            <a:r>
              <a:rPr lang="hu-HU" sz="1400" baseline="30000" dirty="0"/>
              <a:t>)</a:t>
            </a:r>
            <a:br>
              <a:rPr lang="hu-HU" sz="1400" baseline="30000" dirty="0"/>
            </a:br>
            <a:r>
              <a:rPr lang="hu-HU" sz="1400" baseline="30000" dirty="0"/>
              <a:t>	b) the resource/backend is in a bad shape</a:t>
            </a:r>
            <a:br>
              <a:rPr lang="hu-HU" sz="1400" baseline="30000" dirty="0"/>
            </a:br>
            <a:br>
              <a:rPr lang="hu-HU" sz="1400" baseline="30000" dirty="0"/>
            </a:br>
            <a:r>
              <a:rPr lang="hu-HU" sz="1400" baseline="30000" dirty="0"/>
              <a:t>2 – If the risk is bigger (e.g. Using a third party API call with an API call to application backend) not using Promise.all can be more benefitial</a:t>
            </a:r>
          </a:p>
          <a:p>
            <a:endParaRPr lang="hu-HU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A0AAB-93DA-4279-833C-E60D9C6B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8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740E-A824-43D7-A344-B70C007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Racing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E9AB-C9A1-4B82-9848-539D77C5A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499"/>
            <a:ext cx="8429625" cy="3586629"/>
          </a:xfrm>
        </p:spPr>
        <p:txBody>
          <a:bodyPr/>
          <a:lstStyle/>
          <a:p>
            <a:r>
              <a:rPr lang="hu-HU" dirty="0"/>
              <a:t>Promises have a native method called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race</a:t>
            </a:r>
          </a:p>
          <a:p>
            <a:r>
              <a:rPr lang="hu-HU" dirty="0"/>
              <a:t>Race takes an array of Promises and executes them in parallel</a:t>
            </a:r>
          </a:p>
          <a:p>
            <a:r>
              <a:rPr lang="hu-HU" dirty="0"/>
              <a:t>The value that the first Promise resolves, will be the single result of the race</a:t>
            </a:r>
            <a:r>
              <a:rPr lang="hu-HU" baseline="30000" dirty="0"/>
              <a:t>1</a:t>
            </a:r>
          </a:p>
          <a:p>
            <a:endParaRPr lang="hu-HU" baseline="30000" dirty="0"/>
          </a:p>
          <a:p>
            <a:r>
              <a:rPr lang="hu-HU" dirty="0"/>
              <a:t>Not used in every-day-work, but can be used for timeouts to prevent very long calls, or if you need the same date from multiple sources</a:t>
            </a:r>
          </a:p>
          <a:p>
            <a:endParaRPr lang="hu-HU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endParaRPr lang="hu-HU" baseline="30000" dirty="0"/>
          </a:p>
          <a:p>
            <a:pPr marL="0" indent="0">
              <a:buNone/>
            </a:pPr>
            <a:r>
              <a:rPr lang="hu-HU" sz="1400" baseline="30000" dirty="0"/>
              <a:t>1 – If a Promise rejects before any could resolve, the race Promise will be rejected, but after the first Promise resolves, all rejects will be ignored, but will still 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E5005-A5EF-4369-9FE4-6C1AD5CD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D9A599-9AF3-4BA9-BC7C-80BDDC8E4144}"/>
              </a:ext>
            </a:extLst>
          </p:cNvPr>
          <p:cNvGrpSpPr/>
          <p:nvPr/>
        </p:nvGrpSpPr>
        <p:grpSpPr>
          <a:xfrm>
            <a:off x="250452" y="2710821"/>
            <a:ext cx="5915024" cy="850968"/>
            <a:chOff x="223558" y="2704097"/>
            <a:chExt cx="5915024" cy="8509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AF5F52-DC7F-4959-AAA5-6A88EB67D812}"/>
                </a:ext>
              </a:extLst>
            </p:cNvPr>
            <p:cNvGrpSpPr/>
            <p:nvPr/>
          </p:nvGrpSpPr>
          <p:grpSpPr>
            <a:xfrm>
              <a:off x="443754" y="2704097"/>
              <a:ext cx="5694828" cy="850968"/>
              <a:chOff x="443754" y="2421709"/>
              <a:chExt cx="5694828" cy="85096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04FCA15-4269-46D0-A08F-F5DABA8C06C5}"/>
                  </a:ext>
                </a:extLst>
              </p:cNvPr>
              <p:cNvCxnSpPr/>
              <p:nvPr/>
            </p:nvCxnSpPr>
            <p:spPr>
              <a:xfrm>
                <a:off x="551329" y="2709582"/>
                <a:ext cx="53317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" name="Multiplication Sign 6">
                <a:extLst>
                  <a:ext uri="{FF2B5EF4-FFF2-40B4-BE49-F238E27FC236}">
                    <a16:creationId xmlns:a16="http://schemas.microsoft.com/office/drawing/2014/main" id="{CF06B627-713B-4559-BA86-90518E96CF4E}"/>
                  </a:ext>
                </a:extLst>
              </p:cNvPr>
              <p:cNvSpPr/>
              <p:nvPr/>
            </p:nvSpPr>
            <p:spPr>
              <a:xfrm>
                <a:off x="5822576" y="2571750"/>
                <a:ext cx="316006" cy="265579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DD7AB-9C91-43F3-BFDD-D13657261802}"/>
                  </a:ext>
                </a:extLst>
              </p:cNvPr>
              <p:cNvSpPr txBox="1"/>
              <p:nvPr/>
            </p:nvSpPr>
            <p:spPr>
              <a:xfrm>
                <a:off x="443754" y="2421709"/>
                <a:ext cx="40677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100" dirty="0"/>
                  <a:t>reject with 504 Gateway Timeout after 10 seconds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739BF96-6B96-4D7A-BEB4-78F2EA6F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29" y="3139888"/>
                <a:ext cx="14388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EE3B4-BEC9-43AF-A267-C486E0374D38}"/>
                  </a:ext>
                </a:extLst>
              </p:cNvPr>
              <p:cNvSpPr txBox="1"/>
              <p:nvPr/>
            </p:nvSpPr>
            <p:spPr>
              <a:xfrm>
                <a:off x="443754" y="2814151"/>
                <a:ext cx="21918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100" dirty="0"/>
                  <a:t>auto reject after 2 seconds</a:t>
                </a:r>
              </a:p>
            </p:txBody>
          </p:sp>
          <p:sp>
            <p:nvSpPr>
              <p:cNvPr id="14" name="Multiplication Sign 13">
                <a:extLst>
                  <a:ext uri="{FF2B5EF4-FFF2-40B4-BE49-F238E27FC236}">
                    <a16:creationId xmlns:a16="http://schemas.microsoft.com/office/drawing/2014/main" id="{76CD57D1-7AFC-408E-88EF-B6D729EBF732}"/>
                  </a:ext>
                </a:extLst>
              </p:cNvPr>
              <p:cNvSpPr/>
              <p:nvPr/>
            </p:nvSpPr>
            <p:spPr>
              <a:xfrm>
                <a:off x="1918728" y="3007098"/>
                <a:ext cx="316006" cy="265579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91653F-5AFB-4629-9EC1-B97A609A8A54}"/>
                </a:ext>
              </a:extLst>
            </p:cNvPr>
            <p:cNvSpPr txBox="1"/>
            <p:nvPr/>
          </p:nvSpPr>
          <p:spPr>
            <a:xfrm>
              <a:off x="223558" y="2837745"/>
              <a:ext cx="914400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P</a:t>
              </a:r>
              <a:r>
                <a:rPr lang="hu-HU" baseline="-25000" dirty="0"/>
                <a:t>1</a:t>
              </a:r>
            </a:p>
            <a:p>
              <a:br>
                <a:rPr lang="hu-HU" dirty="0"/>
              </a:br>
              <a:r>
                <a:rPr lang="hu-HU" dirty="0"/>
                <a:t>P</a:t>
              </a:r>
              <a:r>
                <a:rPr lang="hu-HU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67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8D97-A081-4160-805F-DFC638BA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Working with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CC96-0C79-46CA-82C3-F520E5FF96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Let’s take a look at some code!</a:t>
            </a:r>
          </a:p>
          <a:p>
            <a:pPr lvl="1"/>
            <a:r>
              <a:rPr lang="hu-HU" dirty="0"/>
              <a:t>Racing horses example</a:t>
            </a:r>
          </a:p>
          <a:p>
            <a:pPr lvl="1"/>
            <a:r>
              <a:rPr lang="hu-HU" dirty="0"/>
              <a:t>Blog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8F1D9-D141-4832-A9DD-5933FF95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3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A5E8-2672-4F02-B95C-134CA734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7DAC-A810-4B66-B32A-9C2CEE9A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E0553D-AC9C-4D76-ACBF-1593553F6F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hu-HU" dirty="0"/>
              <a:t>Each promise has its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hu-HU" dirty="0"/>
              <a:t> method, which will run, if there’s any Promise rejection in the Promise chain</a:t>
            </a:r>
          </a:p>
          <a:p>
            <a:r>
              <a:rPr lang="hu-HU" dirty="0"/>
              <a:t>Each then after the last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hu-HU" dirty="0"/>
              <a:t> will run no matter what happened</a:t>
            </a:r>
          </a:p>
          <a:p>
            <a:r>
              <a:rPr lang="hu-HU" dirty="0"/>
              <a:t>If you apply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hu-HU" dirty="0"/>
              <a:t> to your Promise chain, that will be the last thing to run</a:t>
            </a:r>
          </a:p>
          <a:p>
            <a:endParaRPr lang="hu-HU" dirty="0"/>
          </a:p>
          <a:p>
            <a:endParaRPr lang="hu-HU" sz="1800" dirty="0"/>
          </a:p>
          <a:p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800" dirty="0"/>
          </a:p>
          <a:p>
            <a:endParaRPr lang="hu-HU" sz="1400" dirty="0"/>
          </a:p>
          <a:p>
            <a:pPr marL="0" indent="0">
              <a:buNone/>
            </a:pPr>
            <a:r>
              <a:rPr lang="hu-HU" sz="1400" dirty="0"/>
              <a:t>NOTE: Promises returned from the fetch API cannot (really) reject, the response has the ok flag, and status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025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1.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ES6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2.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3.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4.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Promises recap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u-HU" dirty="0"/>
              <a:t>Working with promises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hu-HU" dirty="0"/>
              <a:t>Generator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29DAD7BA-2835-4D60-9BB9-F37ABE670104}"/>
              </a:ext>
            </a:extLst>
          </p:cNvPr>
          <p:cNvSpPr txBox="1">
            <a:spLocks/>
          </p:cNvSpPr>
          <p:nvPr/>
        </p:nvSpPr>
        <p:spPr>
          <a:xfrm>
            <a:off x="357188" y="3512135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5.</a:t>
            </a:r>
            <a:endParaRPr lang="en-US" dirty="0"/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D2F438E4-47EC-4CD4-B649-C4A14E904334}"/>
              </a:ext>
            </a:extLst>
          </p:cNvPr>
          <p:cNvSpPr txBox="1">
            <a:spLocks/>
          </p:cNvSpPr>
          <p:nvPr/>
        </p:nvSpPr>
        <p:spPr>
          <a:xfrm>
            <a:off x="710972" y="3512135"/>
            <a:ext cx="3632428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Async / await</a:t>
            </a:r>
            <a:endParaRPr lang="en-US" dirty="0"/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D392BF4C-7EB6-4C62-AF29-57B3263FB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2" y="188973"/>
            <a:ext cx="1807035" cy="1807035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A1CD0FC4-5B40-493E-B3E9-816AD57B9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2" y="921801"/>
            <a:ext cx="1807035" cy="1807035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6E76B38-E555-4F05-A89C-28FF2C7A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2" y="1654784"/>
            <a:ext cx="1807035" cy="1807035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4111C489-2AC7-4FA2-86A7-8ED53C133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2" y="2389653"/>
            <a:ext cx="1807035" cy="1807035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444719AF-08EE-42B6-9745-B1602529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2" y="3113561"/>
            <a:ext cx="1807035" cy="18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4174-BBC7-4B28-A90C-D0207D88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Generator functions</a:t>
            </a:r>
          </a:p>
        </p:txBody>
      </p:sp>
    </p:spTree>
    <p:extLst>
      <p:ext uri="{BB962C8B-B14F-4D97-AF65-F5344CB8AC3E}">
        <p14:creationId xmlns:p14="http://schemas.microsoft.com/office/powerpoint/2010/main" val="600241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F5F9-CC6D-42AC-B9D5-35813FE8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400"/>
              <a:t>What is a generator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C61D-A501-4104-83A3-E93F492F08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499"/>
            <a:ext cx="8426449" cy="3617191"/>
          </a:xfrm>
        </p:spPr>
        <p:txBody>
          <a:bodyPr>
            <a:normAutofit/>
          </a:bodyPr>
          <a:lstStyle/>
          <a:p>
            <a:r>
              <a:rPr lang="en-US" dirty="0"/>
              <a:t>ES6 introduced a new way of working with functions and iterators</a:t>
            </a:r>
            <a:endParaRPr lang="hu-HU" dirty="0"/>
          </a:p>
          <a:p>
            <a:r>
              <a:rPr lang="hu-HU" dirty="0"/>
              <a:t>Functions usually „do stuff”, then they can return a value</a:t>
            </a:r>
          </a:p>
          <a:p>
            <a:r>
              <a:rPr lang="en-US" dirty="0"/>
              <a:t>A generator is a function that </a:t>
            </a:r>
            <a:r>
              <a:rPr lang="en-US" b="1" dirty="0"/>
              <a:t>can stop </a:t>
            </a:r>
            <a:r>
              <a:rPr lang="en-US" dirty="0"/>
              <a:t>midway and </a:t>
            </a:r>
            <a:r>
              <a:rPr lang="en-US" b="1" dirty="0"/>
              <a:t>then continue </a:t>
            </a:r>
            <a:r>
              <a:rPr lang="en-US" dirty="0"/>
              <a:t>from where it stopped</a:t>
            </a:r>
            <a:r>
              <a:rPr lang="hu-HU" baseline="30000" dirty="0"/>
              <a:t>1</a:t>
            </a:r>
          </a:p>
          <a:p>
            <a:r>
              <a:rPr lang="hu-HU" dirty="0"/>
              <a:t>A function that behaves like an </a:t>
            </a:r>
            <a:r>
              <a:rPr lang="hu-HU" i="1" dirty="0"/>
              <a:t>iterator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 „keyword” fot a generator is </a:t>
            </a:r>
            <a:r>
              <a:rPr lang="hu-HU" b="1" i="1" dirty="0"/>
              <a:t>function* </a:t>
            </a:r>
            <a:r>
              <a:rPr lang="hu-HU" baseline="30000" dirty="0"/>
              <a:t>2</a:t>
            </a:r>
          </a:p>
          <a:p>
            <a:endParaRPr lang="hu-HU" b="1" i="1" baseline="30000" dirty="0"/>
          </a:p>
          <a:p>
            <a:endParaRPr lang="hu-HU" b="1" i="1" baseline="30000" dirty="0"/>
          </a:p>
          <a:p>
            <a:endParaRPr lang="hu-HU" b="1" i="1" baseline="30000" dirty="0"/>
          </a:p>
          <a:p>
            <a:endParaRPr lang="hu-HU" b="1" i="1" baseline="30000" dirty="0"/>
          </a:p>
          <a:p>
            <a:pPr marL="0" indent="0">
              <a:buNone/>
            </a:pPr>
            <a:r>
              <a:rPr lang="hu-HU" sz="1400" baseline="30000" dirty="0"/>
              <a:t>1 – The </a:t>
            </a:r>
            <a:r>
              <a:rPr lang="hu-HU" sz="1400" baseline="30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1400" baseline="30000" dirty="0"/>
              <a:t> context of the function will be „remembered”</a:t>
            </a:r>
            <a:br>
              <a:rPr lang="hu-HU" sz="1400" baseline="30000" dirty="0"/>
            </a:br>
            <a:r>
              <a:rPr lang="hu-HU" sz="1400" baseline="30000" dirty="0"/>
              <a:t>2 – Yes, there IS a star at the end of the word „function”</a:t>
            </a:r>
          </a:p>
          <a:p>
            <a:pPr marL="0" indent="0">
              <a:buNone/>
            </a:pPr>
            <a:endParaRPr lang="hu-HU" b="1" i="1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E2A8-314E-46D6-97DA-6DB1FF69D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1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B631-4FD2-4C49-89D4-B147F4B9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Generator function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3875-2FD2-4BF0-9F6A-727423BC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79DDF-9CE1-4575-B239-B07FB2D32B77}"/>
              </a:ext>
            </a:extLst>
          </p:cNvPr>
          <p:cNvSpPr txBox="1"/>
          <p:nvPr/>
        </p:nvSpPr>
        <p:spPr>
          <a:xfrm>
            <a:off x="6248399" y="732444"/>
            <a:ext cx="1593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can recieve arguments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53E37-E4BA-4E18-A1E4-DD4E10222FA8}"/>
              </a:ext>
            </a:extLst>
          </p:cNvPr>
          <p:cNvCxnSpPr>
            <a:stCxn id="6" idx="1"/>
          </p:cNvCxnSpPr>
          <p:nvPr/>
        </p:nvCxnSpPr>
        <p:spPr>
          <a:xfrm flipH="1">
            <a:off x="5458691" y="863249"/>
            <a:ext cx="789708" cy="21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DE74AA-028F-4C7D-B139-1FA50CE5686C}"/>
              </a:ext>
            </a:extLst>
          </p:cNvPr>
          <p:cNvSpPr txBox="1"/>
          <p:nvPr/>
        </p:nvSpPr>
        <p:spPr>
          <a:xfrm>
            <a:off x="173180" y="1759529"/>
            <a:ext cx="20851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hu-HU" sz="1100" dirty="0"/>
              <a:t> keyword „steps out” of the generator, and „returns” a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CE4235-E6EB-4182-AF73-32107FB1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24859"/>
            <a:ext cx="5943600" cy="2867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8491BE-CF8B-45DB-B3E1-21ECBAC23E7E}"/>
              </a:ext>
            </a:extLst>
          </p:cNvPr>
          <p:cNvCxnSpPr>
            <a:stCxn id="9" idx="3"/>
          </p:cNvCxnSpPr>
          <p:nvPr/>
        </p:nvCxnSpPr>
        <p:spPr>
          <a:xfrm>
            <a:off x="2258289" y="2059611"/>
            <a:ext cx="1413166" cy="15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37F19E-92DD-40B3-9572-C25D1F6F408D}"/>
              </a:ext>
            </a:extLst>
          </p:cNvPr>
          <p:cNvSpPr txBox="1"/>
          <p:nvPr/>
        </p:nvSpPr>
        <p:spPr>
          <a:xfrm>
            <a:off x="173180" y="3445904"/>
            <a:ext cx="1420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acts like an iterator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B9FBAA-6A80-4D5D-9825-ED90D80398B6}"/>
              </a:ext>
            </a:extLst>
          </p:cNvPr>
          <p:cNvCxnSpPr/>
          <p:nvPr/>
        </p:nvCxnSpPr>
        <p:spPr>
          <a:xfrm>
            <a:off x="1433945" y="3588327"/>
            <a:ext cx="148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004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B5A0-6BD3-40C0-B453-0639DB9D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C173-CDE8-48BA-A01C-7C50ABB86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665682"/>
          </a:xfrm>
        </p:spPr>
        <p:txBody>
          <a:bodyPr/>
          <a:lstStyle/>
          <a:p>
            <a:r>
              <a:rPr lang="hu-HU" dirty="0"/>
              <a:t>Calling a generator function does </a:t>
            </a:r>
            <a:r>
              <a:rPr lang="hu-HU" b="1" dirty="0"/>
              <a:t>not </a:t>
            </a:r>
            <a:r>
              <a:rPr lang="hu-HU" dirty="0"/>
              <a:t>execute the body of the function, instead it returns an iterator object</a:t>
            </a:r>
          </a:p>
          <a:p>
            <a:r>
              <a:rPr lang="hu-HU" dirty="0"/>
              <a:t>Calling the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hu-HU" dirty="0"/>
              <a:t> method of the iterator will start the execution of the generator function body until the next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1"/>
            <a:r>
              <a:rPr lang="hu-HU" dirty="0"/>
              <a:t>and will return with an object that has a value property</a:t>
            </a:r>
          </a:p>
          <a:p>
            <a:pPr lvl="1"/>
            <a:r>
              <a:rPr lang="hu-HU" dirty="0"/>
              <a:t>the value property will be any expression after the corresponding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1"/>
            <a:endParaRPr lang="hu-HU" dirty="0"/>
          </a:p>
          <a:p>
            <a:r>
              <a:rPr lang="hu-HU" dirty="0"/>
              <a:t>Writing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dirty="0"/>
              <a:t> in a generator function will stop it</a:t>
            </a:r>
            <a:r>
              <a:rPr lang="hu-HU" baseline="30000" dirty="0"/>
              <a:t>1</a:t>
            </a:r>
          </a:p>
          <a:p>
            <a:pPr lvl="1"/>
            <a:r>
              <a:rPr lang="hu-HU" dirty="0"/>
              <a:t>and will return an object that has a value property</a:t>
            </a:r>
          </a:p>
          <a:p>
            <a:pPr lvl="1"/>
            <a:r>
              <a:rPr lang="hu-HU" dirty="0"/>
              <a:t>the value property will be any expression after the return keyword</a:t>
            </a:r>
          </a:p>
          <a:p>
            <a:pPr lvl="1"/>
            <a:r>
              <a:rPr lang="hu-HU" dirty="0"/>
              <a:t>the done property of the object will be true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Yielding a value with the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yield* </a:t>
            </a:r>
            <a:r>
              <a:rPr lang="hu-HU" dirty="0"/>
              <a:t>keyword can delegate to an another generator function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0" indent="0">
              <a:buNone/>
            </a:pPr>
            <a:r>
              <a:rPr lang="hu-HU" dirty="0"/>
              <a:t>1 – you can call the return or the throw function of the iterator (created by calling the generator function) as well, in order to stop a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B501A-4684-437A-BCB8-CEF6750B7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30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5CEB-899D-4251-8F29-F43BCE73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Delegate value to another generator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845D8-3B1A-4D0A-A505-D2D351C0988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81425" y="979870"/>
            <a:ext cx="5544243" cy="3397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C208D-477E-4D58-9E88-5E3F7ACB0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D658A-FBCD-435A-A164-9609075ACD9B}"/>
              </a:ext>
            </a:extLst>
          </p:cNvPr>
          <p:cNvSpPr txBox="1"/>
          <p:nvPr/>
        </p:nvSpPr>
        <p:spPr>
          <a:xfrm>
            <a:off x="1447801" y="254769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regular </a:t>
            </a:r>
            <a:r>
              <a:rPr lang="hu-HU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3F00A3-648F-4463-86D3-68A4672A1D06}"/>
              </a:ext>
            </a:extLst>
          </p:cNvPr>
          <p:cNvCxnSpPr/>
          <p:nvPr/>
        </p:nvCxnSpPr>
        <p:spPr>
          <a:xfrm>
            <a:off x="2514600" y="2678495"/>
            <a:ext cx="1143000" cy="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984CD4-FE2E-4C84-81FA-0CC4AA84A555}"/>
              </a:ext>
            </a:extLst>
          </p:cNvPr>
          <p:cNvSpPr txBox="1"/>
          <p:nvPr/>
        </p:nvSpPr>
        <p:spPr>
          <a:xfrm>
            <a:off x="1004455" y="1095058"/>
            <a:ext cx="1648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delegate with </a:t>
            </a:r>
            <a:r>
              <a:rPr lang="hu-HU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772DED-C30A-4D48-85FA-84DA2607E793}"/>
              </a:ext>
            </a:extLst>
          </p:cNvPr>
          <p:cNvCxnSpPr/>
          <p:nvPr/>
        </p:nvCxnSpPr>
        <p:spPr>
          <a:xfrm>
            <a:off x="2410691" y="1225863"/>
            <a:ext cx="949036" cy="6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16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6C29-7080-4360-A0D0-87DB48C6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Wait for promises with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F111-C4C4-48C6-925A-CF2CED354E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Combining Promises and generators can be handy to make asynchronous code look like it’s synchronous</a:t>
            </a:r>
          </a:p>
          <a:p>
            <a:r>
              <a:rPr lang="hu-HU" dirty="0"/>
              <a:t>We can wait inside a generator until a Promise resolves</a:t>
            </a:r>
          </a:p>
          <a:p>
            <a:pPr lvl="1"/>
            <a:r>
              <a:rPr lang="hu-HU" dirty="0"/>
              <a:t>meaning we can write a special awaiter function that waits for a generator to complete</a:t>
            </a:r>
          </a:p>
          <a:p>
            <a:pPr lvl="1"/>
            <a:r>
              <a:rPr lang="hu-HU" dirty="0"/>
              <a:t>inside the generator we can yield Promises</a:t>
            </a:r>
          </a:p>
          <a:p>
            <a:pPr lvl="1"/>
            <a:r>
              <a:rPr lang="hu-HU" dirty="0"/>
              <a:t>this results in synchronous looking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7C5BB-9DAF-46B9-B6AF-0A0C5D591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2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7D58-179C-42AB-B8E9-9691E50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Wait for promises with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538F-92F5-48C6-AC27-3702044167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Let’s look at a quick example!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60982-0C51-4A0F-B263-E0756282B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42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6EB4-7A8E-4732-9FEC-1FD178D6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Wait for promises with generators – the „official way”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A1CD-6707-401E-B72E-A74EB6AEA1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804718"/>
          </a:xfrm>
        </p:spPr>
        <p:txBody>
          <a:bodyPr/>
          <a:lstStyle/>
          <a:p>
            <a:r>
              <a:rPr lang="hu-HU" dirty="0"/>
              <a:t>This code is the transpiled version of the following:</a:t>
            </a:r>
          </a:p>
          <a:p>
            <a:endParaRPr lang="hu-HU" dirty="0"/>
          </a:p>
          <a:p>
            <a:r>
              <a:rPr lang="hu-HU" dirty="0"/>
              <a:t>Thus you don’t (really) need to understand everything, just the 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12551-7A68-4912-8126-178B0DF25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9CE11-2FF8-44C9-90D0-48F020A4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66925"/>
            <a:ext cx="8124825" cy="24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50CBE-27C9-4CDD-B0A2-2B9064520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311420"/>
            <a:ext cx="3674486" cy="2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10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D63E-8AD2-4578-A923-C22C9B13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3909010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8CD3-7447-48E5-937B-DA331839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D61D-E3D7-4A9C-87D0-487C01774D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499"/>
            <a:ext cx="3986212" cy="3747139"/>
          </a:xfrm>
        </p:spPr>
        <p:txBody>
          <a:bodyPr/>
          <a:lstStyle/>
          <a:p>
            <a:r>
              <a:rPr lang="hu-HU" dirty="0"/>
              <a:t>The main idea is to provide a </a:t>
            </a:r>
            <a:r>
              <a:rPr lang="hu-HU" b="1" dirty="0"/>
              <a:t>syntax</a:t>
            </a:r>
            <a:r>
              <a:rPr lang="hu-HU" dirty="0"/>
              <a:t> that deals with Promises in a synchronous way</a:t>
            </a:r>
          </a:p>
          <a:p>
            <a:r>
              <a:rPr lang="hu-HU" dirty="0"/>
              <a:t>Introduces 2 keywords: (async await, duh)</a:t>
            </a:r>
          </a:p>
          <a:p>
            <a:pPr lvl="1"/>
            <a:r>
              <a:rPr lang="hu-HU" dirty="0"/>
              <a:t>The async keyword can be present before functions</a:t>
            </a:r>
          </a:p>
          <a:p>
            <a:pPr lvl="1"/>
            <a:r>
              <a:rPr lang="hu-HU" dirty="0"/>
              <a:t>The await keyword can be used before any expression in an async function</a:t>
            </a:r>
            <a:r>
              <a:rPr lang="hu-HU" baseline="30000" dirty="0"/>
              <a:t>1</a:t>
            </a:r>
          </a:p>
          <a:p>
            <a:endParaRPr lang="hu-HU" dirty="0">
              <a:latin typeface="+mn-lt"/>
            </a:endParaRPr>
          </a:p>
          <a:p>
            <a:endParaRPr lang="hu-HU" dirty="0">
              <a:latin typeface="+mn-lt"/>
            </a:endParaRPr>
          </a:p>
          <a:p>
            <a:endParaRPr lang="hu-HU" dirty="0">
              <a:latin typeface="+mn-lt"/>
            </a:endParaRPr>
          </a:p>
          <a:p>
            <a:endParaRPr lang="hu-HU" dirty="0">
              <a:latin typeface="+mn-lt"/>
            </a:endParaRPr>
          </a:p>
          <a:p>
            <a:endParaRPr lang="hu-HU" dirty="0">
              <a:latin typeface="+mn-lt"/>
            </a:endParaRPr>
          </a:p>
          <a:p>
            <a:pPr marL="0" indent="0">
              <a:buNone/>
            </a:pPr>
            <a:endParaRPr lang="hu-HU" dirty="0">
              <a:latin typeface="+mn-lt"/>
            </a:endParaRPr>
          </a:p>
          <a:p>
            <a:pPr marL="0" indent="0">
              <a:buNone/>
            </a:pPr>
            <a:r>
              <a:rPr lang="hu-HU" sz="1000" dirty="0">
                <a:latin typeface="+mn-lt"/>
              </a:rPr>
              <a:t>1 – People like async await so much that they tend to wrap their whole code with an async IIFE, also „top level” await was proposed to the sandard</a:t>
            </a:r>
            <a:endParaRPr lang="hu-HU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111B3-4B83-4867-AF90-7BC3A7F16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5097C3-1F9F-4320-AD3E-A19C27BBA83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28202"/>
            <a:ext cx="3986213" cy="329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3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246A-DD6B-4D9E-B592-A073A318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247648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FF46-8C7A-4567-98E8-5CFA0CF3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Good to know before using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3116-DDBA-4304-98E0-1F5939D7C9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499"/>
            <a:ext cx="8429625" cy="3637973"/>
          </a:xfrm>
        </p:spPr>
        <p:txBody>
          <a:bodyPr/>
          <a:lstStyle/>
          <a:p>
            <a:r>
              <a:rPr lang="hu-HU" dirty="0"/>
              <a:t>Every async function returns a Promise implicitly (like it or not)</a:t>
            </a:r>
          </a:p>
          <a:p>
            <a:r>
              <a:rPr lang="hu-HU" dirty="0"/>
              <a:t>The code execution will still be asynchronous</a:t>
            </a:r>
          </a:p>
          <a:p>
            <a:r>
              <a:rPr lang="hu-HU" dirty="0"/>
              <a:t>This is „just” syntax sugar, but code becomes super readable and easy to understand</a:t>
            </a:r>
          </a:p>
          <a:p>
            <a:r>
              <a:rPr lang="hu-HU" dirty="0"/>
              <a:t>This was introduced in EcmaScript2017</a:t>
            </a:r>
            <a:r>
              <a:rPr lang="hu-HU" baseline="30000" dirty="0"/>
              <a:t>1</a:t>
            </a:r>
          </a:p>
          <a:p>
            <a:endParaRPr lang="hu-HU" dirty="0"/>
          </a:p>
          <a:p>
            <a:r>
              <a:rPr lang="hu-HU" dirty="0"/>
              <a:t>Writing less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hu-HU" dirty="0"/>
              <a:t> and more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1 – Modern browsers and TypeScript support it out of the box</a:t>
            </a:r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9CEEF-7BBE-42C2-80C3-9A120BFFA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69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0D19-CE30-4432-9CEE-4BD01BEF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Using async/await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757EC-70E5-41D0-A500-2031E69D9E5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0364" y="1326861"/>
            <a:ext cx="5057775" cy="1295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15DAD-1674-47DA-AA68-7B40B27B8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2FE01-1462-4448-ABBC-CED7458D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4" y="3227243"/>
            <a:ext cx="2924175" cy="139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1AD65-E584-4CBE-92E3-7875C9A11E63}"/>
              </a:ext>
            </a:extLst>
          </p:cNvPr>
          <p:cNvSpPr txBox="1"/>
          <p:nvPr/>
        </p:nvSpPr>
        <p:spPr>
          <a:xfrm>
            <a:off x="249528" y="897331"/>
            <a:ext cx="47727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Using „real promises”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C96ED-D040-4114-B2B5-10D38320DF67}"/>
              </a:ext>
            </a:extLst>
          </p:cNvPr>
          <p:cNvSpPr txBox="1"/>
          <p:nvPr/>
        </p:nvSpPr>
        <p:spPr>
          <a:xfrm>
            <a:off x="304946" y="2927161"/>
            <a:ext cx="47727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Using primitive values</a:t>
            </a:r>
          </a:p>
        </p:txBody>
      </p:sp>
    </p:spTree>
    <p:extLst>
      <p:ext uri="{BB962C8B-B14F-4D97-AF65-F5344CB8AC3E}">
        <p14:creationId xmlns:p14="http://schemas.microsoft.com/office/powerpoint/2010/main" val="2051253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093E-B2EC-4061-B6A0-074748CB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Using async/await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99B8-6EED-46DC-810D-D4070FDB92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Higher order array functions (like forEach, map etc.) do </a:t>
            </a:r>
            <a:r>
              <a:rPr lang="hu-HU" b="1" dirty="0"/>
              <a:t>not</a:t>
            </a:r>
            <a:r>
              <a:rPr lang="hu-HU" dirty="0"/>
              <a:t> work with async/await as expected</a:t>
            </a:r>
          </a:p>
          <a:p>
            <a:pPr lvl="1"/>
            <a:r>
              <a:rPr lang="hu-HU" dirty="0"/>
              <a:t>simiply because their callback functions „confuse” the generator function they are wating in</a:t>
            </a:r>
          </a:p>
          <a:p>
            <a:pPr lvl="1"/>
            <a:r>
              <a:rPr lang="hu-HU" dirty="0"/>
              <a:t>this can be worked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1AD5E-9798-4872-9417-BB052CC2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D758C-77D5-43AC-91DB-4FE7187F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5" y="2247900"/>
            <a:ext cx="5505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97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093E-B2EC-4061-B6A0-074748CB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Using async/await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99B8-6EED-46DC-810D-D4070FDB92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Higher order array functions (like forEach, map etc.) do </a:t>
            </a:r>
            <a:r>
              <a:rPr lang="hu-HU" b="1" dirty="0"/>
              <a:t>not</a:t>
            </a:r>
            <a:r>
              <a:rPr lang="hu-HU" dirty="0"/>
              <a:t> work with async/await as expected</a:t>
            </a:r>
          </a:p>
          <a:p>
            <a:pPr lvl="1"/>
            <a:r>
              <a:rPr lang="hu-HU" dirty="0"/>
              <a:t>simiply because their callback functions „confuse” the generator function they are wating in</a:t>
            </a:r>
          </a:p>
          <a:p>
            <a:pPr lvl="1"/>
            <a:r>
              <a:rPr lang="hu-HU" dirty="0"/>
              <a:t>this can be worked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1AD5E-9798-4872-9417-BB052CC2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1372C-3E68-4316-B507-A7BBDA2E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6" y="1941090"/>
            <a:ext cx="5196913" cy="28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1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ADB0-54B5-44AD-B637-3DA7D379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Error handling with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D624-60F0-4ED2-8106-D088E47ABC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The error handling can be aligned with the synchronous way of handing errors</a:t>
            </a:r>
          </a:p>
          <a:p>
            <a:pPr lvl="1"/>
            <a:r>
              <a:rPr lang="hu-HU" dirty="0"/>
              <a:t>try-catch-finally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E070D-022F-4D77-9CC4-7EC50B8EB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4E5E4-0E6D-42AA-8644-A05E5460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62" y="1079500"/>
            <a:ext cx="2319344" cy="139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F45D6-C174-458E-97E3-1E0657FB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84" y="2715264"/>
            <a:ext cx="7029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8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E13D-5628-4140-8F54-1C980828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Takeaway</a:t>
            </a:r>
          </a:p>
        </p:txBody>
      </p:sp>
    </p:spTree>
    <p:extLst>
      <p:ext uri="{BB962C8B-B14F-4D97-AF65-F5344CB8AC3E}">
        <p14:creationId xmlns:p14="http://schemas.microsoft.com/office/powerpoint/2010/main" val="1561886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3F38-14EE-4C64-8071-9346005D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846A-3105-44AB-A82B-5E3CC5DC93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4729162" cy="3397250"/>
          </a:xfrm>
        </p:spPr>
        <p:txBody>
          <a:bodyPr/>
          <a:lstStyle/>
          <a:p>
            <a:r>
              <a:rPr lang="hu-HU" dirty="0"/>
              <a:t>Promises are powerful</a:t>
            </a:r>
          </a:p>
          <a:p>
            <a:r>
              <a:rPr lang="hu-HU" dirty="0"/>
              <a:t>Promises can be anything</a:t>
            </a:r>
          </a:p>
          <a:p>
            <a:r>
              <a:rPr lang="hu-HU" dirty="0"/>
              <a:t>There are lots of commonly used patterns / ways of working with Promises,</a:t>
            </a:r>
            <a:br>
              <a:rPr lang="hu-HU" dirty="0"/>
            </a:br>
            <a:r>
              <a:rPr lang="hu-HU" dirty="0"/>
              <a:t>it depends on the project and the use cases</a:t>
            </a:r>
          </a:p>
          <a:p>
            <a:endParaRPr lang="hu-HU" dirty="0"/>
          </a:p>
          <a:p>
            <a:r>
              <a:rPr lang="hu-HU" dirty="0"/>
              <a:t>Try to get used to ES6(+)</a:t>
            </a:r>
          </a:p>
          <a:p>
            <a:pPr lvl="1"/>
            <a:endParaRPr lang="hu-HU" dirty="0"/>
          </a:p>
          <a:p>
            <a:r>
              <a:rPr lang="hu-HU" dirty="0"/>
              <a:t>Generator function are rarely used in daily work,</a:t>
            </a:r>
            <a:br>
              <a:rPr lang="hu-HU" dirty="0"/>
            </a:br>
            <a:r>
              <a:rPr lang="hu-HU" dirty="0"/>
              <a:t>but they are the thing behind async/await</a:t>
            </a:r>
          </a:p>
        </p:txBody>
      </p:sp>
      <p:pic>
        <p:nvPicPr>
          <p:cNvPr id="7" name="Content Placeholder 6" descr="A picture containing bag&#10;&#10;Description automatically generated">
            <a:extLst>
              <a:ext uri="{FF2B5EF4-FFF2-40B4-BE49-F238E27FC236}">
                <a16:creationId xmlns:a16="http://schemas.microsoft.com/office/drawing/2014/main" id="{544F2F3A-CD0B-4D69-BE92-DB413FE10E9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97" y="1079500"/>
            <a:ext cx="2252818" cy="33972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20C43-B6EF-456B-8A77-F0180EE09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39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8847-FE3A-4878-8CB2-B2C56CB3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7895-2292-44F8-9733-CF63F4FE85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62000"/>
            <a:ext cx="8429625" cy="3714750"/>
          </a:xfrm>
        </p:spPr>
        <p:txBody>
          <a:bodyPr/>
          <a:lstStyle/>
          <a:p>
            <a:r>
              <a:rPr lang="hu-HU" dirty="0"/>
              <a:t>Useful links:</a:t>
            </a:r>
          </a:p>
          <a:p>
            <a:pPr lvl="1"/>
            <a:r>
              <a:rPr lang="hu-HU" dirty="0"/>
              <a:t>Promise:</a:t>
            </a:r>
          </a:p>
          <a:p>
            <a:pPr lvl="2"/>
            <a:r>
              <a:rPr lang="hu-HU" dirty="0">
                <a:hlinkClick r:id="rId2"/>
              </a:rPr>
              <a:t>https://developer.mozilla.org/en-US/docs/Web/JavaScript/Reference/Global_Objects/Promise</a:t>
            </a:r>
            <a:endParaRPr lang="hu-HU" dirty="0"/>
          </a:p>
          <a:p>
            <a:pPr lvl="1"/>
            <a:r>
              <a:rPr lang="hu-HU" dirty="0"/>
              <a:t>Generator function</a:t>
            </a:r>
          </a:p>
          <a:p>
            <a:pPr lvl="2"/>
            <a:r>
              <a:rPr lang="hu-HU" dirty="0">
                <a:hlinkClick r:id="rId3"/>
              </a:rPr>
              <a:t>https://developer.mozilla.org/en-US/docs/Web/JavaScript/Reference/Statements/function*</a:t>
            </a:r>
            <a:endParaRPr lang="hu-HU" dirty="0"/>
          </a:p>
          <a:p>
            <a:pPr lvl="1"/>
            <a:r>
              <a:rPr lang="hu-HU" dirty="0"/>
              <a:t>Async/Await:</a:t>
            </a:r>
          </a:p>
          <a:p>
            <a:pPr lvl="2"/>
            <a:r>
              <a:rPr lang="hu-HU" dirty="0">
                <a:hlinkClick r:id="rId4"/>
              </a:rPr>
              <a:t>https://developer.mozilla.org/en-US/docs/Web/JavaScript/Reference/Statements/async_function</a:t>
            </a:r>
            <a:endParaRPr lang="hu-HU" dirty="0"/>
          </a:p>
          <a:p>
            <a:pPr lvl="2"/>
            <a:r>
              <a:rPr lang="hu-HU" dirty="0">
                <a:hlinkClick r:id="rId5"/>
              </a:rPr>
              <a:t>https://www.youtube.com/watch?v=vn3tm0quoqE</a:t>
            </a:r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Understanding the Event loop (how promises &amp; things execute in browser)</a:t>
            </a:r>
          </a:p>
          <a:p>
            <a:pPr lvl="2"/>
            <a:r>
              <a:rPr lang="hu-HU" dirty="0">
                <a:hlinkClick r:id="rId6"/>
              </a:rPr>
              <a:t>https://www.youtube.com/watch?v=cCOL7MC4Pl0</a:t>
            </a:r>
            <a:endParaRPr lang="hu-HU" dirty="0"/>
          </a:p>
          <a:p>
            <a:pPr lvl="1"/>
            <a:r>
              <a:rPr lang="hu-HU" dirty="0"/>
              <a:t>Anything:</a:t>
            </a:r>
          </a:p>
          <a:p>
            <a:pPr lvl="2"/>
            <a:r>
              <a:rPr lang="hu-HU" dirty="0"/>
              <a:t>Google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javascript [type anything here] mdn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first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D62D-EDCB-4C2A-B7FD-0B00EE33A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49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90C13-84C5-415A-B548-739E7BE46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CF53A-1BC3-4030-B279-2D264F9F258D}"/>
              </a:ext>
            </a:extLst>
          </p:cNvPr>
          <p:cNvSpPr txBox="1"/>
          <p:nvPr/>
        </p:nvSpPr>
        <p:spPr>
          <a:xfrm>
            <a:off x="2438400" y="227936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7755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88E-ECA8-49B8-BAE2-FE786670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ES6?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CAD9-8B7E-4D84-A87D-38E980442F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b="1" dirty="0"/>
              <a:t>E</a:t>
            </a:r>
            <a:r>
              <a:rPr lang="hu-HU" dirty="0"/>
              <a:t>cma</a:t>
            </a:r>
            <a:r>
              <a:rPr lang="hu-HU" b="1" dirty="0"/>
              <a:t>S</a:t>
            </a:r>
            <a:r>
              <a:rPr lang="hu-HU" dirty="0"/>
              <a:t>cript 6 / </a:t>
            </a:r>
            <a:r>
              <a:rPr lang="hu-HU" b="1" dirty="0"/>
              <a:t>E</a:t>
            </a:r>
            <a:r>
              <a:rPr lang="hu-HU" dirty="0"/>
              <a:t>cma</a:t>
            </a:r>
            <a:r>
              <a:rPr lang="hu-HU" b="1" dirty="0"/>
              <a:t>S</a:t>
            </a:r>
            <a:r>
              <a:rPr lang="hu-HU" dirty="0"/>
              <a:t>cript 2015</a:t>
            </a:r>
          </a:p>
          <a:p>
            <a:r>
              <a:rPr lang="hu-HU" dirty="0"/>
              <a:t>New standard of the language</a:t>
            </a:r>
          </a:p>
          <a:p>
            <a:r>
              <a:rPr lang="hu-HU" dirty="0"/>
              <a:t>Bunch of new goodies &amp; syntax sugar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43D12-48ED-49C7-87E7-DE2C33614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4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C264-F21F-4378-AB49-5F1CC130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 (const)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9966F-8E92-450C-A0E6-2990F478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162B9-21BA-42A9-B500-831FD7F83DD8}"/>
              </a:ext>
            </a:extLst>
          </p:cNvPr>
          <p:cNvSpPr txBox="1"/>
          <p:nvPr/>
        </p:nvSpPr>
        <p:spPr>
          <a:xfrm>
            <a:off x="4215782" y="3636994"/>
            <a:ext cx="71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vs.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B1EC0-71BE-4C02-AE66-A023FC6D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2" y="3289081"/>
            <a:ext cx="4619625" cy="333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626F3-18EB-4DCC-9567-54635768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3" y="4354886"/>
            <a:ext cx="4476750" cy="333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AD864-6CCA-4240-8BB6-BDC577041EB0}"/>
              </a:ext>
            </a:extLst>
          </p:cNvPr>
          <p:cNvSpPr txBox="1"/>
          <p:nvPr/>
        </p:nvSpPr>
        <p:spPr>
          <a:xfrm>
            <a:off x="308592" y="887506"/>
            <a:ext cx="8478221" cy="130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Block (local)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Can not be redeclared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Can not be changed through reassignment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Preferred way of using variables (if you really don’t change them)</a:t>
            </a:r>
          </a:p>
        </p:txBody>
      </p:sp>
    </p:spTree>
    <p:extLst>
      <p:ext uri="{BB962C8B-B14F-4D97-AF65-F5344CB8AC3E}">
        <p14:creationId xmlns:p14="http://schemas.microsoft.com/office/powerpoint/2010/main" val="12649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2125-2121-450F-89FA-28DF817B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 (let)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E000F-45BE-4CC9-B200-AA0A8F6E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08B2A-4FDB-41FA-AE73-5AC54BDE3A64}"/>
              </a:ext>
            </a:extLst>
          </p:cNvPr>
          <p:cNvSpPr txBox="1"/>
          <p:nvPr/>
        </p:nvSpPr>
        <p:spPr>
          <a:xfrm>
            <a:off x="4215782" y="2419414"/>
            <a:ext cx="71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vs.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46F6-0A2E-41E5-A98E-E3880A68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2571750"/>
            <a:ext cx="2973386" cy="1880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41C10-261F-40BC-83CE-A2B35ACCD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"/>
          <a:stretch/>
        </p:blipFill>
        <p:spPr>
          <a:xfrm>
            <a:off x="5591050" y="2571750"/>
            <a:ext cx="3552950" cy="1689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15F76-2140-4D72-A2C8-C7DAB6AD5C7A}"/>
              </a:ext>
            </a:extLst>
          </p:cNvPr>
          <p:cNvSpPr txBox="1"/>
          <p:nvPr/>
        </p:nvSpPr>
        <p:spPr>
          <a:xfrm>
            <a:off x="360363" y="907676"/>
            <a:ext cx="8426449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Block (local)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Can be changed through reassignment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Use if you change the value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198562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6F4A-0AB6-48DB-99AA-ED2E2756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 (arrow functions)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4C23-4D55-4CDE-82C1-FA151391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1026D-AAA7-4395-9B83-0F1D7449DA4D}"/>
              </a:ext>
            </a:extLst>
          </p:cNvPr>
          <p:cNvSpPr txBox="1"/>
          <p:nvPr/>
        </p:nvSpPr>
        <p:spPr>
          <a:xfrm>
            <a:off x="360364" y="894229"/>
            <a:ext cx="8426449" cy="1618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dirty="0"/>
              <a:t> context variable of the arrow functions is equal to their „parent” context (they do not create a new one)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The functions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hu-HU" dirty="0"/>
              <a:t>,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appy</a:t>
            </a:r>
            <a:r>
              <a:rPr lang="hu-HU" dirty="0"/>
              <a:t>,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hu-HU" dirty="0"/>
              <a:t> work the same as expected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If the function only expects 1 argument, parentheses can be omited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If you don’t write the „body” of the function, it returns the expression after the arrow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C828A-D5CF-4ED6-BA36-006E25AD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97" y="2512493"/>
            <a:ext cx="5676444" cy="23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3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3EC2-F7C5-47F6-996E-0EE377E0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ES6 (destructuring)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460D-99BE-4949-9439-AF81360C6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2C4F8-956F-4E85-87DE-016F5B4F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1162050"/>
            <a:ext cx="3562350" cy="2771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1F864-1C0F-4787-B781-750F2D662502}"/>
              </a:ext>
            </a:extLst>
          </p:cNvPr>
          <p:cNvSpPr txBox="1"/>
          <p:nvPr/>
        </p:nvSpPr>
        <p:spPr>
          <a:xfrm>
            <a:off x="4215783" y="1605867"/>
            <a:ext cx="71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vs.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A2BE7-C373-44EB-BE79-38DF22CF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862" y="1209675"/>
            <a:ext cx="3609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55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1980</Words>
  <Application>Microsoft Office PowerPoint</Application>
  <PresentationFormat>On-screen Show (16:9)</PresentationFormat>
  <Paragraphs>304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Covers</vt:lpstr>
      <vt:lpstr>General</vt:lpstr>
      <vt:lpstr>Breakers</vt:lpstr>
      <vt:lpstr>Asynchronous JavaScript #2</vt:lpstr>
      <vt:lpstr>PowerPoint Presentation</vt:lpstr>
      <vt:lpstr>Agenda</vt:lpstr>
      <vt:lpstr>es6</vt:lpstr>
      <vt:lpstr>What is ES6?</vt:lpstr>
      <vt:lpstr>ES6 (const)</vt:lpstr>
      <vt:lpstr>ES6 (let)</vt:lpstr>
      <vt:lpstr>ES6 (arrow functions)</vt:lpstr>
      <vt:lpstr>ES6 (destructuring)</vt:lpstr>
      <vt:lpstr>ES6 (destructuring)</vt:lpstr>
      <vt:lpstr>ES6 (spread operator)</vt:lpstr>
      <vt:lpstr>ES6 (spread operator)</vt:lpstr>
      <vt:lpstr>ES6(+) Arrays</vt:lpstr>
      <vt:lpstr>ES6(+) Classes (finally)</vt:lpstr>
      <vt:lpstr>ES6(+) Classes (finally)</vt:lpstr>
      <vt:lpstr>_extends</vt:lpstr>
      <vt:lpstr>ES6 (extras)</vt:lpstr>
      <vt:lpstr>Promises recap</vt:lpstr>
      <vt:lpstr>Promises - Recap</vt:lpstr>
      <vt:lpstr>Promises - Recap</vt:lpstr>
      <vt:lpstr>Promises – Recap – How to create a Promise?</vt:lpstr>
      <vt:lpstr>Promises – Recap – How to create a Promise ... from a callback?</vt:lpstr>
      <vt:lpstr>Working with promises</vt:lpstr>
      <vt:lpstr>Working with Promises</vt:lpstr>
      <vt:lpstr>Parallel Promises</vt:lpstr>
      <vt:lpstr>Parallel Promises</vt:lpstr>
      <vt:lpstr>Racing Promises</vt:lpstr>
      <vt:lpstr>Working with Promises</vt:lpstr>
      <vt:lpstr>Error handling</vt:lpstr>
      <vt:lpstr>Generator functions</vt:lpstr>
      <vt:lpstr>What is a generator function?</vt:lpstr>
      <vt:lpstr>Generator function syntax</vt:lpstr>
      <vt:lpstr>Generator functions</vt:lpstr>
      <vt:lpstr>Delegate value to another generator</vt:lpstr>
      <vt:lpstr>Wait for promises with generators</vt:lpstr>
      <vt:lpstr>Wait for promises with generators</vt:lpstr>
      <vt:lpstr>Wait for promises with generators – the „official way”</vt:lpstr>
      <vt:lpstr>Async / AWait</vt:lpstr>
      <vt:lpstr>What is async / await</vt:lpstr>
      <vt:lpstr>Good to know before using it</vt:lpstr>
      <vt:lpstr>Using async/await</vt:lpstr>
      <vt:lpstr>Using async/await with arrays</vt:lpstr>
      <vt:lpstr>Using async/await with arrays</vt:lpstr>
      <vt:lpstr>Error handling with Async/Await</vt:lpstr>
      <vt:lpstr>Takeaway</vt:lpstr>
      <vt:lpstr>Takeaway</vt:lpstr>
      <vt:lpstr>Takeaway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 #2</dc:title>
  <dc:creator>Jordan Szalontai</dc:creator>
  <cp:lastModifiedBy>Jordan Szalontai</cp:lastModifiedBy>
  <cp:revision>54</cp:revision>
  <dcterms:created xsi:type="dcterms:W3CDTF">2020-03-23T11:50:47Z</dcterms:created>
  <dcterms:modified xsi:type="dcterms:W3CDTF">2020-03-23T15:34:56Z</dcterms:modified>
</cp:coreProperties>
</file>