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56"/>
  </p:notesMasterIdLst>
  <p:handoutMasterIdLst>
    <p:handoutMasterId r:id="rId57"/>
  </p:handoutMasterIdLst>
  <p:sldIdLst>
    <p:sldId id="256" r:id="rId4"/>
    <p:sldId id="290" r:id="rId5"/>
    <p:sldId id="264" r:id="rId6"/>
    <p:sldId id="275" r:id="rId7"/>
    <p:sldId id="291" r:id="rId8"/>
    <p:sldId id="292" r:id="rId9"/>
    <p:sldId id="293" r:id="rId10"/>
    <p:sldId id="294" r:id="rId11"/>
    <p:sldId id="296" r:id="rId12"/>
    <p:sldId id="297" r:id="rId13"/>
    <p:sldId id="320" r:id="rId14"/>
    <p:sldId id="298" r:id="rId15"/>
    <p:sldId id="278" r:id="rId16"/>
    <p:sldId id="274" r:id="rId17"/>
    <p:sldId id="257" r:id="rId18"/>
    <p:sldId id="279" r:id="rId19"/>
    <p:sldId id="280" r:id="rId20"/>
    <p:sldId id="318" r:id="rId21"/>
    <p:sldId id="321" r:id="rId22"/>
    <p:sldId id="281" r:id="rId23"/>
    <p:sldId id="282" r:id="rId24"/>
    <p:sldId id="283" r:id="rId25"/>
    <p:sldId id="319" r:id="rId26"/>
    <p:sldId id="284" r:id="rId27"/>
    <p:sldId id="286" r:id="rId28"/>
    <p:sldId id="285" r:id="rId29"/>
    <p:sldId id="259" r:id="rId30"/>
    <p:sldId id="299" r:id="rId31"/>
    <p:sldId id="287" r:id="rId32"/>
    <p:sldId id="288" r:id="rId33"/>
    <p:sldId id="322" r:id="rId34"/>
    <p:sldId id="289" r:id="rId35"/>
    <p:sldId id="272" r:id="rId36"/>
    <p:sldId id="301" r:id="rId37"/>
    <p:sldId id="300" r:id="rId38"/>
    <p:sldId id="302" r:id="rId39"/>
    <p:sldId id="273" r:id="rId40"/>
    <p:sldId id="303" r:id="rId41"/>
    <p:sldId id="314" r:id="rId42"/>
    <p:sldId id="304" r:id="rId43"/>
    <p:sldId id="306" r:id="rId44"/>
    <p:sldId id="307" r:id="rId45"/>
    <p:sldId id="308" r:id="rId46"/>
    <p:sldId id="305" r:id="rId47"/>
    <p:sldId id="313" r:id="rId48"/>
    <p:sldId id="315" r:id="rId49"/>
    <p:sldId id="316" r:id="rId50"/>
    <p:sldId id="317" r:id="rId51"/>
    <p:sldId id="309" r:id="rId52"/>
    <p:sldId id="310" r:id="rId53"/>
    <p:sldId id="312" r:id="rId54"/>
    <p:sldId id="311" r:id="rId5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712" autoAdjust="0"/>
  </p:normalViewPr>
  <p:slideViewPr>
    <p:cSldViewPr snapToGrid="0">
      <p:cViewPr varScale="1">
        <p:scale>
          <a:sx n="138" d="100"/>
          <a:sy n="138" d="100"/>
        </p:scale>
        <p:origin x="87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VKX5SeLoE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mailto:jordan_szalontai@epam.com" TargetMode="Externa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tter-programming/prototypes-in-javascript-5bba2990e04b" TargetMode="External"/><Relationship Id="rId2" Type="http://schemas.openxmlformats.org/officeDocument/2006/relationships/hyperlink" Target="https://developer.mozilla.org/en-US/docs/Web/JavaScript/Inheritance_and_the_prototype_chain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Glossary/Hoisting" TargetMode="External"/><Relationship Id="rId3" Type="http://schemas.openxmlformats.org/officeDocument/2006/relationships/hyperlink" Target="https://developer.mozilla.org/en-US/docs/Web/JavaScript/Reference/Global_Objects/Object/defineProperty" TargetMode="External"/><Relationship Id="rId7" Type="http://schemas.openxmlformats.org/officeDocument/2006/relationships/hyperlink" Target="https://developer.mozilla.org/en-US/docs/Learn/JavaScript/Objects/Inheritance" TargetMode="External"/><Relationship Id="rId2" Type="http://schemas.openxmlformats.org/officeDocument/2006/relationships/hyperlink" Target="https://www.youtube.com/watch?v=aIVKX5SeLo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JavaScript/Reference/Global_Objects/Function/bind" TargetMode="External"/><Relationship Id="rId5" Type="http://schemas.openxmlformats.org/officeDocument/2006/relationships/hyperlink" Target="https://developer.mozilla.org/en-US/docs/Web/JavaScript/Reference/Global_Objects/Function/apply" TargetMode="External"/><Relationship Id="rId4" Type="http://schemas.openxmlformats.org/officeDocument/2006/relationships/hyperlink" Target="https://developer.mozilla.org/en-US/docs/Web/JavaScript/Reference/Global_Objects/Function/call" TargetMode="External"/><Relationship Id="rId9" Type="http://schemas.openxmlformats.org/officeDocument/2006/relationships/hyperlink" Target="https://developer.mozilla.org/en-US/docs/Web/JavaScript/Reference/Operators/thi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Basics:</a:t>
            </a:r>
            <a:br>
              <a:rPr lang="hu-HU" dirty="0"/>
            </a:br>
            <a:r>
              <a:rPr lang="en-US" dirty="0"/>
              <a:t>An Introduction 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6"/>
            <a:ext cx="4315968" cy="595153"/>
          </a:xfrm>
        </p:spPr>
        <p:txBody>
          <a:bodyPr/>
          <a:lstStyle/>
          <a:p>
            <a:r>
              <a:rPr lang="hu-HU" dirty="0"/>
              <a:t>JORDAN SZALONTAI – 2020. 03. 16.</a:t>
            </a:r>
          </a:p>
          <a:p>
            <a:r>
              <a:rPr lang="hu-HU" sz="1050" dirty="0"/>
              <a:t>Based on the work of Judit Bartha</a:t>
            </a: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435B-2DD6-47F3-AC7B-C635C03B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call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D33C-2E9C-49B5-8C61-2B87E54759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555536"/>
          </a:xfrm>
        </p:spPr>
        <p:txBody>
          <a:bodyPr/>
          <a:lstStyle/>
          <a:p>
            <a:r>
              <a:rPr lang="hu-HU" dirty="0"/>
              <a:t>There are three special functions on a Function object: call, apply, and bind</a:t>
            </a:r>
          </a:p>
          <a:p>
            <a:r>
              <a:rPr lang="hu-HU" dirty="0"/>
              <a:t>They have N+1 arguments, where the first argument is for the 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dirty="0"/>
              <a:t> context variable and N is the length of the original function’s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939C2-2A3E-44D0-A32C-5C028DE89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BCE40-7AB2-43D8-973F-49406B69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44" y="1851152"/>
            <a:ext cx="7250111" cy="27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5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3A54-652D-4890-97C6-3256E71C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call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3F68-C3A5-40D2-94E3-9AE52BBE27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Let’s take a look at some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99029-FAE5-4DF2-899B-1B82CF659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6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435B-2DD6-47F3-AC7B-C635C03B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call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D33C-2E9C-49B5-8C61-2B87E54759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6449" cy="555536"/>
          </a:xfrm>
        </p:spPr>
        <p:txBody>
          <a:bodyPr/>
          <a:lstStyle/>
          <a:p>
            <a:r>
              <a:rPr lang="hu-HU" dirty="0"/>
              <a:t>Out of three, bind is the only one that does</a:t>
            </a:r>
            <a:r>
              <a:rPr lang="hu-HU" b="1" dirty="0"/>
              <a:t> </a:t>
            </a:r>
            <a:r>
              <a:rPr lang="hu-HU" b="1" i="1" dirty="0"/>
              <a:t>not </a:t>
            </a:r>
            <a:r>
              <a:rPr lang="hu-HU" dirty="0"/>
              <a:t> call the original function, instead makes a copy of it, with the new 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dirty="0"/>
              <a:t>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939C2-2A3E-44D0-A32C-5C028DE89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C68B6-B415-479D-BA61-95F30A5C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497012"/>
            <a:ext cx="5200650" cy="3076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A08AB-84F4-414B-AEB9-45EAC3F6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497012"/>
            <a:ext cx="11906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0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F578F7-CC23-45D0-ADD9-960DCC4BE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80953" y="1747680"/>
            <a:ext cx="5582093" cy="1648140"/>
          </a:xfrm>
        </p:spPr>
        <p:txBody>
          <a:bodyPr/>
          <a:lstStyle/>
          <a:p>
            <a:r>
              <a:rPr lang="hu-HU" dirty="0"/>
              <a:t>This is not a problem, this is a feature.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algn="r"/>
            <a:r>
              <a:rPr lang="hu-HU" dirty="0"/>
              <a:t>- Venkat Subramaniam, 2016</a:t>
            </a:r>
            <a:br>
              <a:rPr lang="hu-HU" dirty="0"/>
            </a:br>
            <a:r>
              <a:rPr lang="hu-HU" sz="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https://www.youtube.com/watch?v=aIVKX5SeLoE</a:t>
            </a:r>
            <a:endParaRPr lang="hu-H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90011-DC1C-423A-83F5-C2F348695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1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Objects &amp;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create an object in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638550"/>
          </a:xfrm>
        </p:spPr>
        <p:txBody>
          <a:bodyPr/>
          <a:lstStyle/>
          <a:p>
            <a:r>
              <a:rPr lang="hu-HU" dirty="0"/>
              <a:t>There are several ways to create a new object in JavaScript</a:t>
            </a:r>
          </a:p>
          <a:p>
            <a:pPr lvl="1"/>
            <a:r>
              <a:rPr lang="hu-HU" dirty="0"/>
              <a:t>Object </a:t>
            </a:r>
            <a:r>
              <a:rPr lang="hu-HU" b="1" dirty="0"/>
              <a:t>literals</a:t>
            </a:r>
          </a:p>
          <a:p>
            <a:pPr lvl="1"/>
            <a:r>
              <a:rPr lang="hu-HU" dirty="0"/>
              <a:t>Object </a:t>
            </a:r>
            <a:r>
              <a:rPr lang="hu-HU" b="1" dirty="0"/>
              <a:t>constructor</a:t>
            </a:r>
          </a:p>
          <a:p>
            <a:pPr lvl="1"/>
            <a:r>
              <a:rPr lang="hu-HU" dirty="0"/>
              <a:t>Object.</a:t>
            </a:r>
            <a:r>
              <a:rPr lang="hu-HU" b="1" dirty="0"/>
              <a:t>create()</a:t>
            </a:r>
          </a:p>
          <a:p>
            <a:pPr lvl="2"/>
            <a:r>
              <a:rPr lang="hu-HU" dirty="0"/>
              <a:t>Object.</a:t>
            </a:r>
            <a:r>
              <a:rPr lang="hu-HU" b="1" dirty="0"/>
              <a:t>defineProperty()</a:t>
            </a:r>
            <a:r>
              <a:rPr lang="hu-HU" b="1" baseline="30000" dirty="0"/>
              <a:t>1</a:t>
            </a:r>
          </a:p>
          <a:p>
            <a:pPr lvl="2"/>
            <a:r>
              <a:rPr lang="hu-HU" dirty="0"/>
              <a:t>Object.</a:t>
            </a:r>
            <a:r>
              <a:rPr lang="hu-HU" b="1" dirty="0"/>
              <a:t>defineProperties()</a:t>
            </a:r>
            <a:endParaRPr lang="hu-HU" dirty="0"/>
          </a:p>
          <a:p>
            <a:pPr lvl="1"/>
            <a:r>
              <a:rPr lang="hu-HU" dirty="0"/>
              <a:t>Object.</a:t>
            </a:r>
            <a:r>
              <a:rPr lang="hu-HU" b="1" dirty="0"/>
              <a:t>assign()</a:t>
            </a:r>
            <a:r>
              <a:rPr lang="hu-HU" b="1" baseline="30000" dirty="0"/>
              <a:t> 1</a:t>
            </a:r>
            <a:endParaRPr lang="hu-HU" b="1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1 – These slides will not cover in depth this function, but you will see examples, as this is pretty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B354804-3295-4AAD-B321-AEE5F41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hu-HU" dirty="0"/>
              <a:t>Object literal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B6282-6248-41E1-A575-00C7A03E9E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/>
          <a:lstStyle/>
          <a:p>
            <a:r>
              <a:rPr lang="hu-HU" dirty="0"/>
              <a:t>Straightforward (JSON like) syntax</a:t>
            </a:r>
          </a:p>
          <a:p>
            <a:r>
              <a:rPr lang="hu-HU" dirty="0"/>
              <a:t>Properties can be functions as well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1F94EB-C31F-4537-86F4-D3E07FCEB60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16776" y="1079500"/>
            <a:ext cx="3953861" cy="33972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FD8B-7E44-4776-A451-46A69071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B354804-3295-4AAD-B321-AEE5F41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hu-HU"/>
              <a:t>Object literal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B6282-6248-41E1-A575-00C7A03E9E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/>
          <a:lstStyle/>
          <a:p>
            <a:r>
              <a:rPr lang="hu-HU" dirty="0"/>
              <a:t>Straightforward (JSON like) syntax</a:t>
            </a:r>
          </a:p>
          <a:p>
            <a:r>
              <a:rPr lang="hu-HU" dirty="0"/>
              <a:t>Properties can be functions as well</a:t>
            </a:r>
          </a:p>
          <a:p>
            <a:r>
              <a:rPr lang="hu-HU" dirty="0"/>
              <a:t>Simplicity, more readable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FD8B-7E44-4776-A451-46A69071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3AF718-5AD7-412C-AF39-1EB30B6FC0B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09655" y="808361"/>
            <a:ext cx="4277156" cy="35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B354804-3295-4AAD-B321-AEE5F41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hu-HU"/>
              <a:t>Object literal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B6282-6248-41E1-A575-00C7A03E9E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/>
          <a:lstStyle/>
          <a:p>
            <a:r>
              <a:rPr lang="hu-HU" dirty="0"/>
              <a:t>Note: there are special access descriptors</a:t>
            </a:r>
          </a:p>
          <a:p>
            <a:pPr lvl="1"/>
            <a:r>
              <a:rPr lang="hu-HU" dirty="0"/>
              <a:t>get</a:t>
            </a:r>
          </a:p>
          <a:p>
            <a:pPr lvl="1"/>
            <a:r>
              <a:rPr lang="hu-HU" dirty="0"/>
              <a:t>set</a:t>
            </a:r>
          </a:p>
          <a:p>
            <a:r>
              <a:rPr lang="hu-HU" dirty="0"/>
              <a:t>These are special functions which serve as getter/setter</a:t>
            </a:r>
          </a:p>
          <a:p>
            <a:r>
              <a:rPr lang="hu-HU" dirty="0"/>
              <a:t>Both </a:t>
            </a:r>
            <a:r>
              <a:rPr lang="hu-HU" i="1" dirty="0"/>
              <a:t>undefined</a:t>
            </a:r>
            <a:r>
              <a:rPr lang="hu-HU" dirty="0"/>
              <a:t> by default</a:t>
            </a:r>
          </a:p>
          <a:p>
            <a:endParaRPr lang="hu-HU" dirty="0"/>
          </a:p>
          <a:p>
            <a:r>
              <a:rPr lang="hu-HU" dirty="0"/>
              <a:t>The return value of </a:t>
            </a:r>
            <a:r>
              <a:rPr lang="hu-HU" b="1" dirty="0"/>
              <a:t>get</a:t>
            </a:r>
            <a:r>
              <a:rPr lang="hu-HU" dirty="0"/>
              <a:t> is the return value of the getter function and is used as a value</a:t>
            </a:r>
          </a:p>
          <a:p>
            <a:r>
              <a:rPr lang="hu-HU" dirty="0"/>
              <a:t>The </a:t>
            </a:r>
            <a:r>
              <a:rPr lang="hu-HU" b="1" dirty="0"/>
              <a:t>set </a:t>
            </a:r>
            <a:r>
              <a:rPr lang="hu-HU" dirty="0"/>
              <a:t>recieves one argument which could modify a parameter in a custom way.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Good for factories</a:t>
            </a:r>
          </a:p>
          <a:p>
            <a:r>
              <a:rPr lang="hu-HU" dirty="0"/>
              <a:t>Component can emit after a 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FD8B-7E44-4776-A451-46A69071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621CC6-D71F-417A-8A6D-396F63466D1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27611" y="1079500"/>
            <a:ext cx="3732190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9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726D-1C43-40D6-86F4-0BD670CA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Object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3592-9ACA-4935-844E-642A589DB2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Let’s take a look at some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0BEEC-A9F3-4837-877A-D4E2F415D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791B20-2409-432F-BDF3-FF84BE3025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Software Engineer at EPAM Systems</a:t>
            </a:r>
          </a:p>
          <a:p>
            <a:pPr lvl="1"/>
            <a:r>
              <a:rPr lang="hu-HU" dirty="0"/>
              <a:t>Working at EPAM since August 2018</a:t>
            </a:r>
          </a:p>
          <a:p>
            <a:pPr lvl="1"/>
            <a:r>
              <a:rPr lang="hu-HU" dirty="0"/>
              <a:t>JavaScript (UI) developer</a:t>
            </a:r>
          </a:p>
          <a:p>
            <a:pPr lvl="1"/>
            <a:endParaRPr lang="hu-HU" dirty="0"/>
          </a:p>
          <a:p>
            <a:r>
              <a:rPr lang="hu-HU" dirty="0"/>
              <a:t>Graduated at the University of Debrecen (Computer Science BSc)</a:t>
            </a:r>
          </a:p>
          <a:p>
            <a:r>
              <a:rPr lang="hu-HU" dirty="0"/>
              <a:t>Available for questions at </a:t>
            </a:r>
            <a:r>
              <a:rPr lang="hu-HU" dirty="0">
                <a:hlinkClick r:id="rId2"/>
              </a:rPr>
              <a:t>Jordan_Szalontai@epam.com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27E0-B31D-4863-81D8-2A70A1E348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Who am 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B144-052C-4AFC-80FD-EE17EE02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4727A-7DCB-4028-893A-585DD1F607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A878433-5A70-42E5-A57E-EDAA3CF2F88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482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B354804-3295-4AAD-B321-AEE5F41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hu-HU"/>
              <a:t>Object constructor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B6282-6248-41E1-A575-00C7A03E9E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/>
          <a:lstStyle/>
          <a:p>
            <a:r>
              <a:rPr lang="hu-HU" dirty="0"/>
              <a:t>An object constructor is just a function</a:t>
            </a:r>
          </a:p>
          <a:p>
            <a:r>
              <a:rPr lang="hu-HU" dirty="0"/>
              <a:t>Notice the 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hu-HU" dirty="0"/>
              <a:t> name starting with a capital letter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FD8B-7E44-4776-A451-46A69071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4B379166-E3FF-4912-A855-6CE6105E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4" y="1618817"/>
            <a:ext cx="4721067" cy="19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B354804-3295-4AAD-B321-AEE5F41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hu-HU"/>
              <a:t>Object constructor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B6282-6248-41E1-A575-00C7A03E9E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/>
          <a:lstStyle/>
          <a:p>
            <a:r>
              <a:rPr lang="hu-HU" dirty="0"/>
              <a:t>This is a function expression so this can be called</a:t>
            </a:r>
            <a:br>
              <a:rPr lang="hu-HU" dirty="0"/>
            </a:br>
            <a:r>
              <a:rPr lang="hu-HU" dirty="0"/>
              <a:t>without any errors, but this is not enough:</a:t>
            </a:r>
            <a:br>
              <a:rPr lang="hu-HU" dirty="0"/>
            </a:br>
            <a:br>
              <a:rPr lang="hu-HU" dirty="0"/>
            </a:b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Laptop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u-HU" dirty="0"/>
          </a:p>
          <a:p>
            <a:r>
              <a:rPr lang="hu-HU" dirty="0"/>
              <a:t>Create a new instance with this constructor using:</a:t>
            </a:r>
            <a:br>
              <a:rPr lang="hu-HU" dirty="0"/>
            </a:br>
            <a:br>
              <a:rPr lang="hu-HU" dirty="0"/>
            </a:b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laptop =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Laptop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’Lenovo’, 1024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FD8B-7E44-4776-A451-46A69071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49F3A0-6DBC-41D6-AC10-A5FB0E2469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065744" y="1618817"/>
            <a:ext cx="4721067" cy="190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B354804-3295-4AAD-B321-AEE5F41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</p:spPr>
        <p:txBody>
          <a:bodyPr/>
          <a:lstStyle/>
          <a:p>
            <a:r>
              <a:rPr lang="hu-HU" dirty="0"/>
              <a:t>Object constructor – What happens?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0B6282-6248-41E1-A575-00C7A03E9E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hu-HU" dirty="0"/>
              <a:t>Allocate memory for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laptop</a:t>
            </a:r>
          </a:p>
          <a:p>
            <a:pPr marL="228600" indent="-228600">
              <a:buFont typeface="+mj-lt"/>
              <a:buAutoNum type="arabicPeriod"/>
            </a:pPr>
            <a:endParaRPr lang="hu-HU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Laptop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(laptop, </a:t>
            </a:r>
            <a:r>
              <a:rPr lang="hu-HU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’Lenovo’, 1024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laptop.__proto__ =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Laptop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.prototype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FD8B-7E44-4776-A451-46A69071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3A707DD9-E92B-45E8-BE0A-E6B2EDF345EB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77CAC-BA16-4455-A8D3-5B00FDDBE17F}"/>
              </a:ext>
            </a:extLst>
          </p:cNvPr>
          <p:cNvSpPr txBox="1"/>
          <p:nvPr/>
        </p:nvSpPr>
        <p:spPr>
          <a:xfrm>
            <a:off x="552450" y="2892085"/>
            <a:ext cx="12573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new property on the new instance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48D48-206E-4ED1-9830-6FBC358DED12}"/>
              </a:ext>
            </a:extLst>
          </p:cNvPr>
          <p:cNvSpPr txBox="1"/>
          <p:nvPr/>
        </p:nvSpPr>
        <p:spPr>
          <a:xfrm>
            <a:off x="2328069" y="2892085"/>
            <a:ext cx="13381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prototype on the constructor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DCB1C-0D8C-4919-973E-7C5FC4A16B3F}"/>
              </a:ext>
            </a:extLst>
          </p:cNvPr>
          <p:cNvCxnSpPr>
            <a:stCxn id="2" idx="0"/>
          </p:cNvCxnSpPr>
          <p:nvPr/>
        </p:nvCxnSpPr>
        <p:spPr>
          <a:xfrm flipV="1">
            <a:off x="1181100" y="2457450"/>
            <a:ext cx="0" cy="43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82408-42A7-4205-A44A-F5516249814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997133" y="2406650"/>
            <a:ext cx="1" cy="48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E303D7-D3F0-4CF3-873E-9B9F517C28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72051" y="1619250"/>
            <a:ext cx="3986213" cy="2222500"/>
          </a:xfrm>
        </p:spPr>
        <p:txBody>
          <a:bodyPr/>
          <a:lstStyle/>
          <a:p>
            <a:pPr marL="0" indent="0">
              <a:buNone/>
            </a:pP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laptop =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Laptop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’Lenovo’, 1024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99853476-AA61-41CC-9D1E-B170F9B6ADE3}"/>
              </a:ext>
            </a:extLst>
          </p:cNvPr>
          <p:cNvSpPr/>
          <p:nvPr/>
        </p:nvSpPr>
        <p:spPr>
          <a:xfrm>
            <a:off x="3875748" y="1714500"/>
            <a:ext cx="838200" cy="635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A548CE0-542C-4050-BEBF-B312F6228662}"/>
              </a:ext>
            </a:extLst>
          </p:cNvPr>
          <p:cNvSpPr/>
          <p:nvPr/>
        </p:nvSpPr>
        <p:spPr>
          <a:xfrm>
            <a:off x="3556000" y="1149350"/>
            <a:ext cx="110198" cy="1193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88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708-7A17-4B9B-97D4-40874E75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Object contructor – What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990E-3485-4DA6-BAB3-B778263631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Let’s take a look at some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46ABE-250F-4CD2-A51D-34C75F47F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81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EECB-0581-446A-8D5B-B9FEFE78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Prototypes &amp;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1192-4D14-49A2-8629-C7CE24DE98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JavaScript is often described as a prototype-based language — to provide </a:t>
            </a:r>
            <a:r>
              <a:rPr lang="en-US" b="1" dirty="0"/>
              <a:t>inheritance</a:t>
            </a:r>
            <a:r>
              <a:rPr lang="en-US" dirty="0"/>
              <a:t>, objects can have a </a:t>
            </a:r>
            <a:r>
              <a:rPr lang="en-US" b="1" dirty="0"/>
              <a:t>prototype</a:t>
            </a:r>
            <a:r>
              <a:rPr lang="en-US" dirty="0"/>
              <a:t> object, which acts as a </a:t>
            </a:r>
            <a:r>
              <a:rPr lang="en-US" b="1" dirty="0"/>
              <a:t>template object </a:t>
            </a:r>
            <a:r>
              <a:rPr lang="en-US" dirty="0"/>
              <a:t>that it inherits methods and properties from.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Whenever there is a new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dirty="0"/>
              <a:t> created in Javascript, the engine adds the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__proto__</a:t>
            </a:r>
            <a:r>
              <a:rPr lang="hu-HU" dirty="0"/>
              <a:t> property to the function.</a:t>
            </a:r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8924-0759-40D8-8CF5-A55C47ADA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BD2088-795D-4B97-ABCA-45FC28C2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7" y="2571750"/>
            <a:ext cx="4229528" cy="1206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C87BE6-8CE3-43F1-B65C-E45E0BA651EF}"/>
              </a:ext>
            </a:extLst>
          </p:cNvPr>
          <p:cNvSpPr txBox="1"/>
          <p:nvPr/>
        </p:nvSpPr>
        <p:spPr>
          <a:xfrm>
            <a:off x="5441737" y="3128199"/>
            <a:ext cx="35750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Points to the prototype object of the constructor 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A2872-4EA5-4FE2-8954-8C6E9BB353C3}"/>
              </a:ext>
            </a:extLst>
          </p:cNvPr>
          <p:cNvCxnSpPr>
            <a:cxnSpLocks/>
          </p:cNvCxnSpPr>
          <p:nvPr/>
        </p:nvCxnSpPr>
        <p:spPr>
          <a:xfrm flipH="1">
            <a:off x="2419350" y="3295650"/>
            <a:ext cx="302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53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EECB-0581-446A-8D5B-B9FEFE78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Prototypes &amp;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1192-4D14-49A2-8629-C7CE24DE98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Whenever there is a new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hu-HU" dirty="0"/>
              <a:t> created in Javascript, the engine adds the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hu-HU" dirty="0"/>
              <a:t> property to the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8924-0759-40D8-8CF5-A55C47ADA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FB9B9-95EF-4EE4-B03A-DBD6780A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2" y="2273620"/>
            <a:ext cx="3401771" cy="2139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235F9-E318-4F63-B454-AB0E5C49F614}"/>
              </a:ext>
            </a:extLst>
          </p:cNvPr>
          <p:cNvSpPr txBox="1"/>
          <p:nvPr/>
        </p:nvSpPr>
        <p:spPr>
          <a:xfrm>
            <a:off x="4635500" y="2273620"/>
            <a:ext cx="357505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r>
              <a:rPr lang="hu-HU" dirty="0"/>
              <a:t>Has a constructor property by default</a:t>
            </a:r>
          </a:p>
          <a:p>
            <a:endParaRPr lang="hu-HU" sz="500" dirty="0"/>
          </a:p>
          <a:p>
            <a:r>
              <a:rPr lang="hu-HU" dirty="0"/>
              <a:t>The constructor property points back to the function on which prototype object is a property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478527-4A8B-45AC-B0CA-638FB3A3CFA4}"/>
              </a:ext>
            </a:extLst>
          </p:cNvPr>
          <p:cNvCxnSpPr/>
          <p:nvPr/>
        </p:nvCxnSpPr>
        <p:spPr>
          <a:xfrm flipH="1">
            <a:off x="2362200" y="2654300"/>
            <a:ext cx="227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1EF17C-E79E-4D2E-9728-AA51245F6A13}"/>
              </a:ext>
            </a:extLst>
          </p:cNvPr>
          <p:cNvCxnSpPr>
            <a:cxnSpLocks/>
          </p:cNvCxnSpPr>
          <p:nvPr/>
        </p:nvCxnSpPr>
        <p:spPr>
          <a:xfrm flipH="1">
            <a:off x="3251200" y="2933700"/>
            <a:ext cx="1435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80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EECB-0581-446A-8D5B-B9FEFE78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Prototypes &amp;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1192-4D14-49A2-8629-C7CE24DE98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549650"/>
          </a:xfrm>
        </p:spPr>
        <p:txBody>
          <a:bodyPr/>
          <a:lstStyle/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>
                <a:hlinkClick r:id="rId2"/>
              </a:rPr>
              <a:t>https://developer.mozilla.org/en-US/docs/Web/JavaScript/Inheritance_and_the_prototype_chain</a:t>
            </a:r>
            <a:br>
              <a:rPr lang="hu-HU" dirty="0"/>
            </a:br>
            <a:r>
              <a:rPr lang="hu-HU" dirty="0">
                <a:hlinkClick r:id="rId3"/>
              </a:rPr>
              <a:t>https://medium.com/better-programming/prototypes-in-javascript-5bba2990e04b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8924-0759-40D8-8CF5-A55C47ADA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B5AFE-A94F-4263-80C9-F0EDE5A91ACF}"/>
              </a:ext>
            </a:extLst>
          </p:cNvPr>
          <p:cNvSpPr/>
          <p:nvPr/>
        </p:nvSpPr>
        <p:spPr>
          <a:xfrm>
            <a:off x="357187" y="923413"/>
            <a:ext cx="224155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Laptop {</a:t>
            </a:r>
            <a:br>
              <a:rPr lang="hu-HU" dirty="0"/>
            </a:br>
            <a:r>
              <a:rPr lang="hu-HU" dirty="0"/>
              <a:t>    // ...</a:t>
            </a:r>
          </a:p>
          <a:p>
            <a:r>
              <a:rPr lang="hu-HU" dirty="0"/>
              <a:t>    prototype</a:t>
            </a:r>
            <a:br>
              <a:rPr lang="hu-HU" dirty="0"/>
            </a:br>
            <a:r>
              <a:rPr lang="hu-HU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086EF-C64B-4766-8E06-654FC38BB8C6}"/>
              </a:ext>
            </a:extLst>
          </p:cNvPr>
          <p:cNvSpPr/>
          <p:nvPr/>
        </p:nvSpPr>
        <p:spPr>
          <a:xfrm>
            <a:off x="3629727" y="923413"/>
            <a:ext cx="2241550" cy="10033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some prototype object {</a:t>
            </a:r>
            <a:br>
              <a:rPr lang="hu-HU" dirty="0"/>
            </a:br>
            <a:r>
              <a:rPr lang="hu-HU" dirty="0"/>
              <a:t>    constructor</a:t>
            </a:r>
          </a:p>
          <a:p>
            <a:r>
              <a:rPr lang="hu-HU" dirty="0"/>
              <a:t>    // ...</a:t>
            </a:r>
            <a:br>
              <a:rPr lang="hu-HU" dirty="0"/>
            </a:br>
            <a:r>
              <a:rPr lang="hu-HU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779140-BEED-4B5C-9E86-807C02008940}"/>
              </a:ext>
            </a:extLst>
          </p:cNvPr>
          <p:cNvSpPr/>
          <p:nvPr/>
        </p:nvSpPr>
        <p:spPr>
          <a:xfrm>
            <a:off x="357187" y="2213488"/>
            <a:ext cx="2241550" cy="11837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laptop {</a:t>
            </a:r>
            <a:br>
              <a:rPr lang="hu-HU" dirty="0"/>
            </a:br>
            <a:r>
              <a:rPr lang="hu-HU" dirty="0"/>
              <a:t>    brand: ’Lenovo’,</a:t>
            </a:r>
            <a:br>
              <a:rPr lang="hu-HU" dirty="0"/>
            </a:br>
            <a:r>
              <a:rPr lang="hu-HU" dirty="0"/>
              <a:t>    // ...</a:t>
            </a:r>
          </a:p>
          <a:p>
            <a:r>
              <a:rPr lang="hu-HU" dirty="0"/>
              <a:t>    __proto__</a:t>
            </a:r>
            <a:br>
              <a:rPr lang="hu-HU" dirty="0"/>
            </a:br>
            <a:r>
              <a:rPr lang="hu-HU" dirty="0"/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E24569-0642-44DC-9B1A-49DE6A476255}"/>
              </a:ext>
            </a:extLst>
          </p:cNvPr>
          <p:cNvCxnSpPr/>
          <p:nvPr/>
        </p:nvCxnSpPr>
        <p:spPr>
          <a:xfrm>
            <a:off x="1301750" y="1537340"/>
            <a:ext cx="232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DA89E-B3F8-4C8D-AB9C-DC38100BBF54}"/>
              </a:ext>
            </a:extLst>
          </p:cNvPr>
          <p:cNvCxnSpPr>
            <a:cxnSpLocks/>
          </p:cNvCxnSpPr>
          <p:nvPr/>
        </p:nvCxnSpPr>
        <p:spPr>
          <a:xfrm flipH="1">
            <a:off x="2598737" y="1343152"/>
            <a:ext cx="1249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3D2EB36-EE66-4E77-9C56-70D5C9072314}"/>
              </a:ext>
            </a:extLst>
          </p:cNvPr>
          <p:cNvCxnSpPr>
            <a:cxnSpLocks/>
          </p:cNvCxnSpPr>
          <p:nvPr/>
        </p:nvCxnSpPr>
        <p:spPr>
          <a:xfrm flipV="1">
            <a:off x="1346200" y="1537340"/>
            <a:ext cx="2283527" cy="1478910"/>
          </a:xfrm>
          <a:prstGeom prst="bentConnector3">
            <a:avLst>
              <a:gd name="adj1" fmla="val 74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C4DF0E-F55D-460B-935D-478A3651C4DF}"/>
              </a:ext>
            </a:extLst>
          </p:cNvPr>
          <p:cNvSpPr txBox="1"/>
          <p:nvPr/>
        </p:nvSpPr>
        <p:spPr>
          <a:xfrm>
            <a:off x="2667000" y="274508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laptop.__proto__ === Laptop.prototype</a:t>
            </a:r>
          </a:p>
        </p:txBody>
      </p:sp>
    </p:spTree>
    <p:extLst>
      <p:ext uri="{BB962C8B-B14F-4D97-AF65-F5344CB8AC3E}">
        <p14:creationId xmlns:p14="http://schemas.microsoft.com/office/powerpoint/2010/main" val="287322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prototype chain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Prototype objects can have a prototype object</a:t>
            </a:r>
          </a:p>
          <a:p>
            <a:r>
              <a:rPr lang="hu-HU" dirty="0"/>
              <a:t>This creates a prototype chain</a:t>
            </a:r>
          </a:p>
          <a:p>
            <a:endParaRPr lang="hu-HU" dirty="0"/>
          </a:p>
          <a:p>
            <a:r>
              <a:rPr lang="hu-HU" dirty="0"/>
              <a:t>Getting a property from an object (e.g.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laptop.brand</a:t>
            </a:r>
            <a:r>
              <a:rPr lang="hu-HU" dirty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hu-HU" dirty="0"/>
              <a:t>instance itself has property?</a:t>
            </a:r>
          </a:p>
          <a:p>
            <a:pPr marL="1143000" lvl="2" indent="-228600">
              <a:buFont typeface="+mj-lt"/>
              <a:buAutoNum type="alphaLcPeriod"/>
            </a:pPr>
            <a:r>
              <a:rPr lang="hu-HU" dirty="0"/>
              <a:t>Yes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return property</a:t>
            </a:r>
          </a:p>
          <a:p>
            <a:pPr marL="1143000" lvl="2" indent="-228600">
              <a:buFont typeface="+mj-lt"/>
              <a:buAutoNum type="alphaLcPeriod"/>
            </a:pPr>
            <a:r>
              <a:rPr lang="hu-HU" dirty="0"/>
              <a:t>No  </a:t>
            </a:r>
            <a:r>
              <a:rPr lang="hu-HU" dirty="0">
                <a:sym typeface="Wingdings" panose="05000000000000000000" pitchFamily="2" charset="2"/>
              </a:rPr>
              <a:t> continue with step 2</a:t>
            </a:r>
          </a:p>
          <a:p>
            <a:pPr marL="685800" lvl="1" indent="-228600">
              <a:buFont typeface="+mj-lt"/>
              <a:buAutoNum type="arabicPeriod"/>
            </a:pPr>
            <a:endParaRPr lang="hu-HU" dirty="0"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prototype is null?</a:t>
            </a:r>
          </a:p>
          <a:p>
            <a:pPr marL="1143000" lvl="2" indent="-228600">
              <a:buFont typeface="+mj-lt"/>
              <a:buAutoNum type="alphaLcParenR"/>
            </a:pPr>
            <a:r>
              <a:rPr lang="hu-HU" dirty="0">
                <a:sym typeface="Wingdings" panose="05000000000000000000" pitchFamily="2" charset="2"/>
              </a:rPr>
              <a:t>Yes  continue with step 3</a:t>
            </a:r>
          </a:p>
          <a:p>
            <a:pPr marL="1143000" lvl="2" indent="-228600">
              <a:buFont typeface="+mj-lt"/>
              <a:buAutoNum type="alphaLcParenR"/>
            </a:pPr>
            <a:r>
              <a:rPr lang="hu-HU" dirty="0">
                <a:sym typeface="Wingdings" panose="05000000000000000000" pitchFamily="2" charset="2"/>
              </a:rPr>
              <a:t>No  continue with step 1, but use the prototype as the instance</a:t>
            </a:r>
          </a:p>
          <a:p>
            <a:pPr marL="914400" lvl="2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hu-HU" dirty="0">
                <a:sym typeface="Wingdings" panose="05000000000000000000" pitchFamily="2" charset="2"/>
              </a:rPr>
              <a:t>return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undefined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4487278-805C-4A57-8D14-212077FE7C2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017294" y="2154237"/>
            <a:ext cx="3552825" cy="12477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DBEB7-09F4-42F4-A74E-3032D76D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0" name="Picture 2" descr="Képtalálat a következőre: „javascript compiler meme”">
            <a:extLst>
              <a:ext uri="{FF2B5EF4-FFF2-40B4-BE49-F238E27FC236}">
                <a16:creationId xmlns:a16="http://schemas.microsoft.com/office/drawing/2014/main" id="{A80A57E6-C2B1-4FD4-8E99-458F239F0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0"/>
            <a:ext cx="6362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16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9203-A858-4099-9443-3ECB0818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Prototypes &amp;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ECD8-135C-474A-90AC-7CD4F9B20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Remember that every time an object is created with a contructor function, the object itself and its properties will be „brand new”.</a:t>
            </a:r>
          </a:p>
          <a:p>
            <a:r>
              <a:rPr lang="hu-HU" dirty="0"/>
              <a:t>Meaning that every function that is a property will get created over and over again. (imagine this with 100s of objects... how wasteful)</a:t>
            </a:r>
          </a:p>
          <a:p>
            <a:endParaRPr lang="hu-HU" dirty="0"/>
          </a:p>
          <a:p>
            <a:r>
              <a:rPr lang="hu-HU" dirty="0"/>
              <a:t>Objects created with the same constructor share prototype, defining properties on the prototype is possible with the dot or the square bracket notation.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15118-3819-42C0-B874-4F9F9056B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1.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SCOPES &amp; This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2.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3.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4.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5.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Objects &amp; Prototypes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u-HU" dirty="0"/>
              <a:t>Hoisting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hu-HU" dirty="0"/>
              <a:t>Closures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hu-HU" dirty="0"/>
              <a:t>modules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Képtalálat a következőre: „javascript meme”">
            <a:extLst>
              <a:ext uri="{FF2B5EF4-FFF2-40B4-BE49-F238E27FC236}">
                <a16:creationId xmlns:a16="http://schemas.microsoft.com/office/drawing/2014/main" id="{345F0FB9-7C00-4A0E-A05F-68B9ABAC7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" b="4685"/>
          <a:stretch/>
        </p:blipFill>
        <p:spPr bwMode="auto">
          <a:xfrm>
            <a:off x="4979619" y="1217383"/>
            <a:ext cx="3528161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9203-A858-4099-9443-3ECB0818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Prototypes &amp;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15118-3819-42C0-B874-4F9F9056B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F916A-12BC-49A1-A3A3-5A4E3DBF43D4}"/>
              </a:ext>
            </a:extLst>
          </p:cNvPr>
          <p:cNvSpPr txBox="1"/>
          <p:nvPr/>
        </p:nvSpPr>
        <p:spPr>
          <a:xfrm>
            <a:off x="317261" y="1096551"/>
            <a:ext cx="4507153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Let’s try to create multiple instances with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Let’s try to invoke method’s from the prototype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If they really share prototypes</a:t>
            </a:r>
            <a:br>
              <a:rPr lang="hu-HU" dirty="0"/>
            </a:br>
            <a:r>
              <a:rPr lang="hu-HU" sz="1200" dirty="0"/>
              <a:t>(instance1.__proto__ === instance2.__proto__)</a:t>
            </a:r>
            <a:br>
              <a:rPr lang="hu-HU" sz="1200" dirty="0"/>
            </a:br>
            <a:br>
              <a:rPr lang="hu-HU" sz="1200" dirty="0"/>
            </a:br>
            <a:r>
              <a:rPr lang="hu-HU" dirty="0"/>
              <a:t>would an instance affect others when invoiking a function?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C69F9FA-550A-4A4D-91CA-A8737C2EBC3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572000" y="1096551"/>
            <a:ext cx="4507153" cy="31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6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7705-0A1D-49B1-9BA4-FE1704CA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Prototypes &amp;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60A9-7B88-4B4A-9328-BDBC09F76B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Let’s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CF766-929B-4882-AB73-209CEE0BA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49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9203-A858-4099-9443-3ECB0818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Prototypes &amp;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15118-3819-42C0-B874-4F9F9056B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FC2C40-1C06-4680-BB25-6C74A923D5B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21227" b="67194"/>
          <a:stretch/>
        </p:blipFill>
        <p:spPr>
          <a:xfrm>
            <a:off x="360364" y="1294515"/>
            <a:ext cx="3620993" cy="1386783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A746C6FF-7E00-44DB-BCD8-89F92E40E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33" b="-1"/>
          <a:stretch/>
        </p:blipFill>
        <p:spPr>
          <a:xfrm>
            <a:off x="4673598" y="1294515"/>
            <a:ext cx="4425518" cy="26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Hoisting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02F4-E89B-420D-8069-0012C1E4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9374-C7C1-43A7-99E2-17CB5BCE38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MDN web docs says (this is what you would say in an interview):</a:t>
            </a:r>
          </a:p>
          <a:p>
            <a:pPr lvl="1"/>
            <a:r>
              <a:rPr lang="hu-HU" dirty="0"/>
              <a:t>„</a:t>
            </a:r>
            <a:r>
              <a:rPr lang="en-US" dirty="0"/>
              <a:t>Hoisting was thought up as a general way of thinking about how execution contexts (specifically the creation and execution phases) work in JavaScript.</a:t>
            </a:r>
            <a:r>
              <a:rPr lang="hu-HU" dirty="0"/>
              <a:t>”</a:t>
            </a:r>
          </a:p>
          <a:p>
            <a:pPr lvl="1"/>
            <a:r>
              <a:rPr lang="hu-HU" dirty="0"/>
              <a:t>„[...] </a:t>
            </a:r>
            <a:r>
              <a:rPr lang="en-US" dirty="0"/>
              <a:t>variable and function declarations are physically moved to the top of your code</a:t>
            </a:r>
            <a:r>
              <a:rPr lang="hu-HU" dirty="0"/>
              <a:t> [...]”</a:t>
            </a:r>
          </a:p>
          <a:p>
            <a:pPr lvl="1"/>
            <a:r>
              <a:rPr lang="hu-HU" dirty="0"/>
              <a:t>„</a:t>
            </a:r>
            <a:r>
              <a:rPr lang="en-US" dirty="0"/>
              <a:t>variable and function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dirty="0"/>
              <a:t> are put into memory during the </a:t>
            </a:r>
            <a:r>
              <a:rPr lang="en-US" i="1" dirty="0"/>
              <a:t>compile</a:t>
            </a:r>
            <a:r>
              <a:rPr lang="en-US" dirty="0"/>
              <a:t> phase, but stay exactly where you typed them in your code</a:t>
            </a:r>
            <a:r>
              <a:rPr lang="hu-HU" dirty="0"/>
              <a:t>”</a:t>
            </a:r>
          </a:p>
          <a:p>
            <a:endParaRPr lang="hu-HU" dirty="0"/>
          </a:p>
          <a:p>
            <a:r>
              <a:rPr lang="hu-HU" dirty="0"/>
              <a:t>Simplified (this is what you say when you understand this concept)</a:t>
            </a:r>
          </a:p>
          <a:p>
            <a:pPr lvl="1"/>
            <a:r>
              <a:rPr lang="hu-HU" dirty="0"/>
              <a:t>Whenever you write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hu-HU" dirty="0"/>
              <a:t> or </a:t>
            </a:r>
            <a:r>
              <a:rPr lang="hu-HU" dirty="0">
                <a:solidFill>
                  <a:schemeClr val="accent3">
                    <a:lumMod val="75000"/>
                  </a:schemeClr>
                </a:solidFill>
              </a:rPr>
              <a:t>var</a:t>
            </a:r>
            <a:r>
              <a:rPr lang="hu-HU" dirty="0"/>
              <a:t>, just imagine what would happen if declaring it on the top of your file/function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A7A9-80A8-45BC-AE50-A7700729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15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BD6D-E30D-4D8C-9F2C-34494D67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B1FB-198E-48D2-89D4-DB0EA88866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Let’s take a look at the following code snippet: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7A405-8583-45C7-937C-AE5506904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09808-A71F-411E-B064-D2C18625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631950"/>
            <a:ext cx="2886075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6E6E1-1925-4929-ACE7-7D23C1B80D8E}"/>
              </a:ext>
            </a:extLst>
          </p:cNvPr>
          <p:cNvSpPr txBox="1"/>
          <p:nvPr/>
        </p:nvSpPr>
        <p:spPr>
          <a:xfrm>
            <a:off x="2400300" y="3765804"/>
            <a:ext cx="2762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Again, this is a feature, not a problem</a:t>
            </a:r>
          </a:p>
        </p:txBody>
      </p:sp>
    </p:spTree>
    <p:extLst>
      <p:ext uri="{BB962C8B-B14F-4D97-AF65-F5344CB8AC3E}">
        <p14:creationId xmlns:p14="http://schemas.microsoft.com/office/powerpoint/2010/main" val="1132691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9BE-E447-44A6-830B-29E396D4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Hoisting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CD4D9-2938-4446-9EB0-14E5760DD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3074" name="Picture 2" descr="Képtalálat a következőre: „what's the difference meme”">
            <a:extLst>
              <a:ext uri="{FF2B5EF4-FFF2-40B4-BE49-F238E27FC236}">
                <a16:creationId xmlns:a16="http://schemas.microsoft.com/office/drawing/2014/main" id="{B02ED982-B720-4EF1-BFD1-ABCED5C41818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35" y="797942"/>
            <a:ext cx="3358129" cy="376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éptalálat a következőre: „javascript logo”">
            <a:extLst>
              <a:ext uri="{FF2B5EF4-FFF2-40B4-BE49-F238E27FC236}">
                <a16:creationId xmlns:a16="http://schemas.microsoft.com/office/drawing/2014/main" id="{6D8A3631-057F-4AD5-9826-A3CF7D7A4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6050"/>
            <a:ext cx="103505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27656-3C29-4C28-8FE1-C596DB9C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150" y="728092"/>
            <a:ext cx="2355849" cy="1672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2DC663-40CA-49EA-B884-FF585BE79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728092"/>
            <a:ext cx="2841442" cy="166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42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closures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9AC2-FE31-4337-97CF-AC50E23B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223C-A446-413B-9EBD-B8BEE7AB22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Since a function defines a scope, we can achieve different closures with embeding functions in each other (wrapping one with other)</a:t>
            </a:r>
          </a:p>
          <a:p>
            <a:r>
              <a:rPr lang="hu-HU" dirty="0"/>
              <a:t>This way local variables make sense (but their scope will be still function scope!)</a:t>
            </a:r>
          </a:p>
          <a:p>
            <a:r>
              <a:rPr lang="hu-HU" dirty="0"/>
              <a:t>Working with objects and „classes” often has the word „closure” associated with them</a:t>
            </a:r>
          </a:p>
          <a:p>
            <a:pPr lvl="1"/>
            <a:r>
              <a:rPr lang="hu-HU" dirty="0"/>
              <a:t>public things</a:t>
            </a:r>
          </a:p>
          <a:p>
            <a:pPr lvl="1"/>
            <a:r>
              <a:rPr lang="hu-HU" dirty="0"/>
              <a:t>private things</a:t>
            </a:r>
          </a:p>
          <a:p>
            <a:pPr lvl="1"/>
            <a:r>
              <a:rPr lang="hu-HU" dirty="0"/>
              <a:t>etc.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9BC4-D23B-4426-A3D4-ED0ACFC15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69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0284-5AB5-41AC-9307-901B2F33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073D-9BBD-4B37-A8E0-68318257BD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i="1" dirty="0"/>
              <a:t>n </a:t>
            </a:r>
            <a:r>
              <a:rPr lang="hu-HU" dirty="0"/>
              <a:t>makes sense only in the closure of the </a:t>
            </a:r>
            <a:r>
              <a:rPr lang="hu-HU" i="1" dirty="0"/>
              <a:t>main</a:t>
            </a:r>
            <a:r>
              <a:rPr lang="hu-HU" dirty="0"/>
              <a:t> function</a:t>
            </a:r>
          </a:p>
          <a:p>
            <a:r>
              <a:rPr lang="hu-HU" i="1" dirty="0"/>
              <a:t>n</a:t>
            </a:r>
            <a:r>
              <a:rPr lang="hu-HU" dirty="0"/>
              <a:t> also makes sense inside the functions of the </a:t>
            </a:r>
            <a:r>
              <a:rPr lang="hu-HU" i="1" dirty="0"/>
              <a:t>main</a:t>
            </a:r>
            <a:r>
              <a:rPr lang="hu-HU" dirty="0"/>
              <a:t> function</a:t>
            </a:r>
          </a:p>
          <a:p>
            <a:r>
              <a:rPr lang="hu-HU" i="1" dirty="0"/>
              <a:t>n</a:t>
            </a:r>
            <a:r>
              <a:rPr lang="hu-HU" dirty="0"/>
              <a:t> does not make any sense outside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1C2604-80A2-4A7D-BE04-6186665A6CA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72000" y="1082030"/>
            <a:ext cx="4443412" cy="29794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1D125-B517-49B9-A6D2-0B1DE9BB5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SCOPES &amp;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19B1-AA5F-4B89-99D4-DE653F4B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0532-C498-4CCF-ACB2-E920ED23F1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Creating a class would look like this</a:t>
            </a:r>
          </a:p>
          <a:p>
            <a:pPr lvl="1"/>
            <a:r>
              <a:rPr lang="hu-HU" b="1" dirty="0"/>
              <a:t>Note</a:t>
            </a:r>
            <a:r>
              <a:rPr lang="hu-HU" dirty="0"/>
              <a:t>: to have a real private variable in a closure,</a:t>
            </a:r>
            <a:br>
              <a:rPr lang="hu-HU" dirty="0"/>
            </a:br>
            <a:r>
              <a:rPr lang="hu-HU" dirty="0"/>
              <a:t>the most common practice is to wrap the constructor</a:t>
            </a:r>
            <a:br>
              <a:rPr lang="hu-HU" dirty="0"/>
            </a:br>
            <a:r>
              <a:rPr lang="hu-HU" dirty="0"/>
              <a:t>function with an IIFE, or you can create factories</a:t>
            </a:r>
            <a:br>
              <a:rPr lang="hu-HU" dirty="0"/>
            </a:br>
            <a:r>
              <a:rPr lang="hu-HU" dirty="0"/>
              <a:t>if you just wrap your constructor in a function expression</a:t>
            </a:r>
          </a:p>
          <a:p>
            <a:pPr lvl="1"/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8B42A-6B36-4E2A-B7CC-ECF71CDAA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BB658-FCE2-4B4E-B427-CA6D8B9CA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58" y="1079500"/>
            <a:ext cx="3799754" cy="34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65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02AB-FAB0-4F1F-99E9-B6D186EF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Es5 modules</a:t>
            </a:r>
          </a:p>
        </p:txBody>
      </p:sp>
    </p:spTree>
    <p:extLst>
      <p:ext uri="{BB962C8B-B14F-4D97-AF65-F5344CB8AC3E}">
        <p14:creationId xmlns:p14="http://schemas.microsoft.com/office/powerpoint/2010/main" val="3054290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9A91-6059-479B-8661-6C891559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Modules -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B62E0-CA59-47F0-9B66-9B5A3A4A75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MDN says:</a:t>
            </a:r>
          </a:p>
          <a:p>
            <a:pPr lvl="1"/>
            <a:r>
              <a:rPr lang="hu-HU" dirty="0"/>
              <a:t>„[...] </a:t>
            </a:r>
            <a:r>
              <a:rPr lang="en-US" dirty="0"/>
              <a:t>usage in the early days was to do isolated scripting tasks</a:t>
            </a:r>
            <a:r>
              <a:rPr lang="hu-HU" dirty="0"/>
              <a:t> [...]”</a:t>
            </a:r>
          </a:p>
          <a:p>
            <a:pPr lvl="1"/>
            <a:r>
              <a:rPr lang="hu-HU" dirty="0"/>
              <a:t>„[...] </a:t>
            </a:r>
            <a:r>
              <a:rPr lang="en-US" dirty="0"/>
              <a:t>we now have complete applications being run in browsers with a lot of JavaScript, as well as JavaScript being used in other contexts (Node.js, for example)</a:t>
            </a:r>
            <a:r>
              <a:rPr lang="hu-HU" dirty="0"/>
              <a:t>.”</a:t>
            </a:r>
          </a:p>
          <a:p>
            <a:endParaRPr lang="hu-HU" dirty="0"/>
          </a:p>
          <a:p>
            <a:r>
              <a:rPr lang="hu-HU" dirty="0"/>
              <a:t>The need came for organising the code well, separating concerns, namespaces, reusability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4A7F-5195-4F72-940C-76F63F21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13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FF6F-627D-4668-9F39-BB771717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7013-8433-4844-9753-5C0BA61FC3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b="1" i="1" dirty="0"/>
              <a:t>module pattern </a:t>
            </a:r>
            <a:r>
              <a:rPr lang="hu-HU" dirty="0"/>
              <a:t>is the most common design pattern used in JavaScript</a:t>
            </a:r>
          </a:p>
          <a:p>
            <a:r>
              <a:rPr lang="hu-HU" dirty="0"/>
              <a:t>It creates encapsulation of the code</a:t>
            </a:r>
          </a:p>
          <a:p>
            <a:endParaRPr lang="hu-HU" dirty="0"/>
          </a:p>
          <a:p>
            <a:r>
              <a:rPr lang="hu-HU" dirty="0"/>
              <a:t>Node.js had its module system for a long time, but other client side frameworks were made as well</a:t>
            </a:r>
          </a:p>
          <a:p>
            <a:pPr lvl="1"/>
            <a:r>
              <a:rPr lang="hu-HU" dirty="0"/>
              <a:t>RequireJS</a:t>
            </a:r>
          </a:p>
          <a:p>
            <a:pPr lvl="1"/>
            <a:r>
              <a:rPr lang="hu-HU" dirty="0"/>
              <a:t>Webpack</a:t>
            </a:r>
          </a:p>
          <a:p>
            <a:pPr lvl="1"/>
            <a:r>
              <a:rPr lang="hu-HU" dirty="0"/>
              <a:t>Babel</a:t>
            </a:r>
          </a:p>
          <a:p>
            <a:endParaRPr lang="hu-HU" dirty="0"/>
          </a:p>
          <a:p>
            <a:r>
              <a:rPr lang="hu-HU" dirty="0"/>
              <a:t>These approaches require some configuration files in order to work properly after that you can have nice module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F05F8-836A-4401-8996-2B069EA2F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32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B082-A447-4F88-BD21-CFDA8F63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BA2E-9A53-4140-B730-29AFE85B30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Without any customization and frameworks it is still possible to write</a:t>
            </a:r>
            <a:br>
              <a:rPr lang="hu-HU" dirty="0"/>
            </a:br>
            <a:r>
              <a:rPr lang="hu-HU" dirty="0"/>
              <a:t>modules</a:t>
            </a:r>
          </a:p>
          <a:p>
            <a:r>
              <a:rPr lang="hu-HU" dirty="0"/>
              <a:t>Creating a module like object may look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5ADA-D830-4461-8DCB-9F1D62119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AEEA2-3C34-4FA1-8C77-3DC6D004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36" y="883516"/>
            <a:ext cx="3816776" cy="37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09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2C50-3A0F-4640-A9AF-6628A629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B555-3DE2-4C8D-8958-40C45CABE4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You still need to somehow let the browser know that you want that piece of code to work</a:t>
            </a:r>
          </a:p>
          <a:p>
            <a:r>
              <a:rPr lang="hu-HU" dirty="0"/>
              <a:t>You might have dependencies</a:t>
            </a:r>
          </a:p>
          <a:p>
            <a:pPr lvl="1"/>
            <a:r>
              <a:rPr lang="hu-HU" dirty="0"/>
              <a:t>module-A depends on module-B, and both depend on module-X</a:t>
            </a:r>
          </a:p>
          <a:p>
            <a:pPr lvl="1"/>
            <a:r>
              <a:rPr lang="hu-HU" dirty="0"/>
              <a:t>the order of the scripts is important as this will get interpreted by the browser </a:t>
            </a:r>
            <a:r>
              <a:rPr lang="hu-HU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synchronously</a:t>
            </a:r>
            <a:br>
              <a:rPr lang="hu-HU" dirty="0"/>
            </a:br>
            <a:r>
              <a:rPr lang="hu-HU" dirty="0"/>
              <a:t>(e.g. we couldn’t use moduleC in moduleB on the right)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23AA22-5F4F-4DE2-8828-73856FDE6A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2519" y="2201862"/>
            <a:ext cx="3762375" cy="11525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8EB2D-F27D-4BD1-985F-A0DC83A0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80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F754-580B-4D6C-B6FC-362568C4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</a:t>
            </a:r>
            <a:r>
              <a:rPr lang="hu-HU" dirty="0"/>
              <a:t>synchronous </a:t>
            </a:r>
            <a:r>
              <a:rPr lang="hu-HU" b="1" dirty="0"/>
              <a:t>M</a:t>
            </a:r>
            <a:r>
              <a:rPr lang="hu-HU" dirty="0"/>
              <a:t>odule </a:t>
            </a:r>
            <a:r>
              <a:rPr lang="hu-HU" b="1" dirty="0"/>
              <a:t>D</a:t>
            </a:r>
            <a:r>
              <a:rPr lang="hu-HU" dirty="0"/>
              <a:t>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EDB6-FF7E-4081-A33D-E3BAC21DBB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795712" cy="3397250"/>
          </a:xfrm>
        </p:spPr>
        <p:txBody>
          <a:bodyPr/>
          <a:lstStyle/>
          <a:p>
            <a:r>
              <a:rPr lang="en-US" dirty="0"/>
              <a:t>load modules asynchronously</a:t>
            </a:r>
          </a:p>
          <a:p>
            <a:r>
              <a:rPr lang="hu-HU" dirty="0"/>
              <a:t>u</a:t>
            </a:r>
            <a:r>
              <a:rPr lang="en-US" dirty="0"/>
              <a:t>sing script tags blocks the page, as it loads until the DOM is ready</a:t>
            </a:r>
          </a:p>
          <a:p>
            <a:r>
              <a:rPr lang="en-US" dirty="0"/>
              <a:t>allow</a:t>
            </a:r>
            <a:r>
              <a:rPr lang="hu-HU" dirty="0"/>
              <a:t>s</a:t>
            </a:r>
            <a:r>
              <a:rPr lang="en-US" dirty="0"/>
              <a:t> the DOM to continue loading, while the scripts are also still loading</a:t>
            </a:r>
          </a:p>
          <a:p>
            <a:r>
              <a:rPr lang="hu-HU" dirty="0"/>
              <a:t>t</a:t>
            </a:r>
            <a:r>
              <a:rPr lang="en-US" dirty="0"/>
              <a:t>he most popular implementation of AMD is </a:t>
            </a:r>
            <a:r>
              <a:rPr lang="en-US" b="1" dirty="0" err="1"/>
              <a:t>RequireJS</a:t>
            </a:r>
            <a:endParaRPr lang="en-US" b="1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EF984-4350-415F-BB25-E9DF4A5CE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026" name="Picture 2" descr="Képtalálat a következőre: „asynchronous module definition javascript”">
            <a:extLst>
              <a:ext uri="{FF2B5EF4-FFF2-40B4-BE49-F238E27FC236}">
                <a16:creationId xmlns:a16="http://schemas.microsoft.com/office/drawing/2014/main" id="{C748A6E8-2822-465C-BE1A-8B43A7C6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1" y="1124414"/>
            <a:ext cx="3956050" cy="289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76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196F-068F-4511-BA78-A4C3C702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RequireJS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0B430-8732-44D0-8C23-5F0DE242A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Google Shape;598;p76">
            <a:extLst>
              <a:ext uri="{FF2B5EF4-FFF2-40B4-BE49-F238E27FC236}">
                <a16:creationId xmlns:a16="http://schemas.microsoft.com/office/drawing/2014/main" id="{8B3E14FB-E5EB-4F56-9E41-76ACB105EE09}"/>
              </a:ext>
            </a:extLst>
          </p:cNvPr>
          <p:cNvPicPr preferRelativeResize="0">
            <a:picLocks noGrp="1"/>
          </p:cNvPicPr>
          <p:nvPr>
            <p:ph sz="quarter" idx="10"/>
          </p:nvPr>
        </p:nvPicPr>
        <p:blipFill rotWithShape="1">
          <a:blip r:embed="rId2">
            <a:alphaModFix/>
          </a:blip>
          <a:srcRect t="914" b="668"/>
          <a:stretch/>
        </p:blipFill>
        <p:spPr>
          <a:xfrm>
            <a:off x="2344014" y="852343"/>
            <a:ext cx="4455972" cy="3745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698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FE73-7458-4633-97E4-1C872269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Nowadays...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C685-9C6D-4579-A3BB-7C49EC69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AA93F-E48D-4CA6-9290-76C12323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885825"/>
            <a:ext cx="3030536" cy="1015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E1C7B-AF57-4E7B-8E57-D6AAB6C2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3138089"/>
            <a:ext cx="3892550" cy="1688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A8B1A-439B-4B83-9FA2-64E101534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9" y="2489200"/>
            <a:ext cx="1726436" cy="20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8F837-85FC-4E6A-95BD-6BB264EDD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0" y="757641"/>
            <a:ext cx="2852736" cy="66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24013-0985-4940-A2A5-A602BBB2F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325" y="2124786"/>
            <a:ext cx="4568825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15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D51-C2CB-4F26-8D26-8E0DD088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Takeaway</a:t>
            </a:r>
          </a:p>
        </p:txBody>
      </p:sp>
    </p:spTree>
    <p:extLst>
      <p:ext uri="{BB962C8B-B14F-4D97-AF65-F5344CB8AC3E}">
        <p14:creationId xmlns:p14="http://schemas.microsoft.com/office/powerpoint/2010/main" val="134394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60DD-EC25-4A71-8234-7001266D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CE1F-85EB-4CEA-A333-984EB88715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We know from other languages that there are scopes, in which variables make sense</a:t>
            </a:r>
          </a:p>
          <a:p>
            <a:r>
              <a:rPr lang="hu-HU" dirty="0"/>
              <a:t>Scopes can be </a:t>
            </a:r>
            <a:r>
              <a:rPr lang="hu-HU" strike="sngStrike" dirty="0"/>
              <a:t>local</a:t>
            </a:r>
            <a:r>
              <a:rPr lang="hu-HU" dirty="0"/>
              <a:t> funcion scope or global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2A12B-3104-46C3-B8E6-A3E2A27E7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F97D8-A5F4-4ECD-A6F7-B7E1E97C6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70" y="1752019"/>
            <a:ext cx="6903460" cy="28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19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3F38-14EE-4C64-8071-9346005D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2846A-3105-44AB-A82B-5E3CC5DC93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4729162" cy="3397250"/>
          </a:xfrm>
        </p:spPr>
        <p:txBody>
          <a:bodyPr/>
          <a:lstStyle/>
          <a:p>
            <a:r>
              <a:rPr lang="hu-HU" dirty="0"/>
              <a:t>JS is a very powerful language with lots of possibilities</a:t>
            </a:r>
          </a:p>
          <a:p>
            <a:r>
              <a:rPr lang="hu-HU" dirty="0"/>
              <a:t>Do we really need to know all of the previous??</a:t>
            </a:r>
          </a:p>
          <a:p>
            <a:pPr lvl="1"/>
            <a:r>
              <a:rPr lang="hu-HU" dirty="0"/>
              <a:t>yes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Most JS frameworks make use of module frameworks/libraries like Webpack</a:t>
            </a:r>
          </a:p>
          <a:p>
            <a:r>
              <a:rPr lang="hu-HU" dirty="0"/>
              <a:t>ES6+ is great, but the core functionality did not change</a:t>
            </a:r>
          </a:p>
          <a:p>
            <a:pPr lvl="1"/>
            <a:r>
              <a:rPr lang="hu-HU" dirty="0"/>
              <a:t>lots of syntax sugar was added</a:t>
            </a:r>
          </a:p>
          <a:p>
            <a:pPr lvl="1"/>
            <a:endParaRPr lang="hu-HU" dirty="0"/>
          </a:p>
          <a:p>
            <a:r>
              <a:rPr lang="hu-HU" dirty="0"/>
              <a:t>Experiment and play to fully understand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</p:txBody>
      </p:sp>
      <p:pic>
        <p:nvPicPr>
          <p:cNvPr id="7" name="Content Placeholder 6" descr="A picture containing bag&#10;&#10;Description automatically generated">
            <a:extLst>
              <a:ext uri="{FF2B5EF4-FFF2-40B4-BE49-F238E27FC236}">
                <a16:creationId xmlns:a16="http://schemas.microsoft.com/office/drawing/2014/main" id="{544F2F3A-CD0B-4D69-BE92-DB413FE10E9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97" y="1079500"/>
            <a:ext cx="2252818" cy="33972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20C43-B6EF-456B-8A77-F0180EE09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39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8847-FE3A-4878-8CB2-B2C56CB3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7895-2292-44F8-9733-CF63F4FE85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762000"/>
            <a:ext cx="8429625" cy="3714750"/>
          </a:xfrm>
        </p:spPr>
        <p:txBody>
          <a:bodyPr/>
          <a:lstStyle/>
          <a:p>
            <a:r>
              <a:rPr lang="hu-HU" dirty="0"/>
              <a:t>Useful links:</a:t>
            </a:r>
          </a:p>
          <a:p>
            <a:pPr lvl="1"/>
            <a:r>
              <a:rPr lang="hu-HU" dirty="0"/>
              <a:t>Venkat Subramaniam - Discovering JavaScript</a:t>
            </a:r>
          </a:p>
          <a:p>
            <a:pPr lvl="2"/>
            <a:r>
              <a:rPr lang="hu-H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https://www.youtube.com/watch?v=aIVKX5SeLoE</a:t>
            </a:r>
            <a:endParaRPr lang="hu-HU" dirty="0"/>
          </a:p>
          <a:p>
            <a:pPr lvl="1"/>
            <a:r>
              <a:rPr lang="hu-HU" dirty="0"/>
              <a:t>defineProperty:</a:t>
            </a:r>
          </a:p>
          <a:p>
            <a:pPr lvl="2"/>
            <a:r>
              <a:rPr lang="hu-HU" dirty="0">
                <a:hlinkClick r:id="rId3"/>
              </a:rPr>
              <a:t>https://developer.mozilla.org/en-US/docs/Web/JavaScript/Reference/Global_Objects/Object/defineProperty</a:t>
            </a:r>
            <a:endParaRPr lang="hu-HU" dirty="0"/>
          </a:p>
          <a:p>
            <a:pPr lvl="1"/>
            <a:r>
              <a:rPr lang="hu-HU" dirty="0"/>
              <a:t>Function.prototype.call/apply/bind:</a:t>
            </a:r>
          </a:p>
          <a:p>
            <a:pPr lvl="2"/>
            <a:r>
              <a:rPr lang="hu-HU" dirty="0">
                <a:hlinkClick r:id="rId4"/>
              </a:rPr>
              <a:t>https://developer.mozilla.org/en-US/docs/Web/JavaScript/Reference/Global_Objects/Function/call</a:t>
            </a:r>
            <a:endParaRPr lang="hu-HU" dirty="0"/>
          </a:p>
          <a:p>
            <a:pPr lvl="2"/>
            <a:r>
              <a:rPr lang="hu-HU" dirty="0">
                <a:hlinkClick r:id="rId5"/>
              </a:rPr>
              <a:t>https://developer.mozilla.org/en-US/docs/Web/JavaScript/Reference/Global_Objects/Function/apply</a:t>
            </a:r>
            <a:endParaRPr lang="hu-HU" dirty="0"/>
          </a:p>
          <a:p>
            <a:pPr lvl="2"/>
            <a:r>
              <a:rPr lang="hu-HU" dirty="0">
                <a:hlinkClick r:id="rId6"/>
              </a:rPr>
              <a:t>https://developer.mozilla.org/en-US/docs/Web/JavaScript/Reference/Global_Objects/Function/bind</a:t>
            </a:r>
            <a:endParaRPr lang="hu-HU" dirty="0"/>
          </a:p>
          <a:p>
            <a:pPr lvl="1"/>
            <a:r>
              <a:rPr lang="hu-HU" dirty="0"/>
              <a:t>Inheritance in JS:</a:t>
            </a:r>
          </a:p>
          <a:p>
            <a:pPr lvl="2"/>
            <a:r>
              <a:rPr lang="hu-HU" dirty="0">
                <a:hlinkClick r:id="rId7"/>
              </a:rPr>
              <a:t>https://developer.mozilla.org/en-US/docs/Learn/JavaScript/Objects/Inheritance</a:t>
            </a:r>
            <a:endParaRPr lang="hu-HU" dirty="0"/>
          </a:p>
          <a:p>
            <a:pPr lvl="1"/>
            <a:r>
              <a:rPr lang="hu-HU" dirty="0"/>
              <a:t>Hoisting:</a:t>
            </a:r>
          </a:p>
          <a:p>
            <a:pPr lvl="2"/>
            <a:r>
              <a:rPr lang="hu-HU" dirty="0">
                <a:hlinkClick r:id="rId8"/>
              </a:rPr>
              <a:t>https://developer.mozilla.org/en-US/docs/Glossary/Hoisting</a:t>
            </a:r>
            <a:endParaRPr lang="hu-HU" dirty="0"/>
          </a:p>
          <a:p>
            <a:pPr lvl="1"/>
            <a:r>
              <a:rPr lang="hu-HU" dirty="0"/>
              <a:t>This:</a:t>
            </a:r>
          </a:p>
          <a:p>
            <a:pPr lvl="2"/>
            <a:r>
              <a:rPr lang="hu-HU" dirty="0">
                <a:hlinkClick r:id="rId9"/>
              </a:rPr>
              <a:t>https://developer.mozilla.org/en-US/docs/Web/JavaScript/Reference/Operators/this</a:t>
            </a:r>
            <a:endParaRPr lang="hu-HU" dirty="0"/>
          </a:p>
          <a:p>
            <a:pPr lvl="1"/>
            <a:r>
              <a:rPr lang="hu-HU" dirty="0"/>
              <a:t>Anything:</a:t>
            </a:r>
          </a:p>
          <a:p>
            <a:pPr lvl="2"/>
            <a:r>
              <a:rPr lang="hu-HU" dirty="0"/>
              <a:t>Google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javascript [type anything here] mdn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first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D62D-EDCB-4C2A-B7FD-0B00EE33A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9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90C13-84C5-415A-B548-739E7BE46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CF53A-1BC3-4030-B279-2D264F9F258D}"/>
              </a:ext>
            </a:extLst>
          </p:cNvPr>
          <p:cNvSpPr txBox="1"/>
          <p:nvPr/>
        </p:nvSpPr>
        <p:spPr>
          <a:xfrm>
            <a:off x="2438400" y="227936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7755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06D4-CC60-4BDF-8EB1-5CBD53A4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B146-2C88-4608-A412-E767548FFE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587750"/>
          </a:xfrm>
        </p:spPr>
        <p:txBody>
          <a:bodyPr/>
          <a:lstStyle/>
          <a:p>
            <a:r>
              <a:rPr lang="hu-HU" dirty="0"/>
              <a:t>You can interpret scopes as scope of an object (even functions are objects)</a:t>
            </a:r>
          </a:p>
          <a:p>
            <a:r>
              <a:rPr lang="hu-HU" dirty="0"/>
              <a:t>In browsers, the global object is the </a:t>
            </a:r>
            <a:r>
              <a:rPr lang="hu-HU" i="1" dirty="0"/>
              <a:t>window</a:t>
            </a:r>
            <a:r>
              <a:rPr lang="hu-HU" i="1" baseline="30000" dirty="0"/>
              <a:t>1</a:t>
            </a:r>
            <a:endParaRPr lang="hu-HU" baseline="30000" dirty="0"/>
          </a:p>
          <a:p>
            <a:r>
              <a:rPr lang="hu-HU" dirty="0"/>
              <a:t>Variables without the 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hu-HU" dirty="0"/>
              <a:t> identifier become global (window scope)</a:t>
            </a:r>
            <a:r>
              <a:rPr lang="hu-HU" baseline="30000" dirty="0"/>
              <a:t>2</a:t>
            </a:r>
          </a:p>
          <a:p>
            <a:r>
              <a:rPr lang="hu-HU" dirty="0"/>
              <a:t>Variables with the 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hu-HU" dirty="0"/>
              <a:t> identifier are in the scope of their function (if not in a function, they are in the window scope)</a:t>
            </a:r>
            <a:r>
              <a:rPr lang="hu-HU" baseline="30000" dirty="0"/>
              <a:t>3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hu-HU" sz="900" dirty="0"/>
              <a:t>1 - in Node.js, it is called </a:t>
            </a:r>
            <a:r>
              <a:rPr lang="hu-HU" sz="900" i="1" dirty="0"/>
              <a:t>global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hu-HU" sz="900" dirty="0"/>
              <a:t>2 - you cannot declare a variable without identifier if you </a:t>
            </a:r>
            <a:r>
              <a:rPr lang="hu-HU" sz="9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’use strict’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hu-HU" sz="900" dirty="0"/>
              <a:t>3 - ES6 introduces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hu-HU" sz="900" dirty="0"/>
              <a:t> and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sz="900" dirty="0"/>
              <a:t> as local scope variables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F806A-6628-43CD-9CB5-1075C1C5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2ED0D-A7E9-4595-A5F6-35CBFB8C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09" y="2463800"/>
            <a:ext cx="2701003" cy="220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0A772-2272-488C-B62A-6EA2D3646B90}"/>
              </a:ext>
            </a:extLst>
          </p:cNvPr>
          <p:cNvSpPr txBox="1"/>
          <p:nvPr/>
        </p:nvSpPr>
        <p:spPr>
          <a:xfrm>
            <a:off x="3546475" y="3219450"/>
            <a:ext cx="205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Notice the missing identifiers before </a:t>
            </a:r>
            <a:r>
              <a:rPr lang="hu-HU" sz="900" b="1" dirty="0"/>
              <a:t>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8E321-FC04-4997-96FD-017844A89B42}"/>
              </a:ext>
            </a:extLst>
          </p:cNvPr>
          <p:cNvCxnSpPr/>
          <p:nvPr/>
        </p:nvCxnSpPr>
        <p:spPr>
          <a:xfrm flipV="1">
            <a:off x="5391150" y="2736850"/>
            <a:ext cx="1295400" cy="59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3ACE2A-516A-42DF-8315-EBF14AE49851}"/>
              </a:ext>
            </a:extLst>
          </p:cNvPr>
          <p:cNvCxnSpPr/>
          <p:nvPr/>
        </p:nvCxnSpPr>
        <p:spPr>
          <a:xfrm>
            <a:off x="5391150" y="3334866"/>
            <a:ext cx="1295400" cy="35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1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035E-8C95-4638-AE9C-E3B763B2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CFAC-9E0E-4A6B-AD96-3F9439D72F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To better understand scopes &amp; 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dirty="0"/>
              <a:t> first we should understand how functions behave</a:t>
            </a:r>
          </a:p>
          <a:p>
            <a:r>
              <a:rPr lang="hu-HU" dirty="0"/>
              <a:t>There are function declarations, and function expressions</a:t>
            </a:r>
          </a:p>
          <a:p>
            <a:pPr>
              <a:lnSpc>
                <a:spcPct val="100000"/>
              </a:lnSpc>
            </a:pPr>
            <a:r>
              <a:rPr lang="hu-HU" dirty="0"/>
              <a:t>Functions are </a:t>
            </a:r>
            <a:r>
              <a:rPr lang="hu-HU" b="1" dirty="0"/>
              <a:t>first-class citizens </a:t>
            </a:r>
            <a:r>
              <a:rPr lang="hu-HU" dirty="0"/>
              <a:t>of JavaScript === can be passed as an argument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hu-HU" dirty="0"/>
              <a:t>		</a:t>
            </a:r>
            <a:r>
              <a:rPr lang="hu-HU" sz="1100" dirty="0">
                <a:latin typeface="+mj-lt"/>
              </a:rPr>
              <a:t>&amp;&amp; can be returned</a:t>
            </a:r>
          </a:p>
          <a:p>
            <a:pPr lvl="4"/>
            <a:r>
              <a:rPr lang="hu-HU" sz="1100" dirty="0">
                <a:latin typeface="+mj-lt"/>
              </a:rPr>
              <a:t>		&amp;&amp; can be assigned to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6D520-E579-49BA-8A0C-A69E983E0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2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90FB-DC89-4628-AFE5-1E9B2BB7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0A7E-2508-4050-BC8F-C27CF849C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079500"/>
            <a:ext cx="8429625" cy="3670300"/>
          </a:xfrm>
        </p:spPr>
        <p:txBody>
          <a:bodyPr/>
          <a:lstStyle/>
          <a:p>
            <a:r>
              <a:rPr lang="hu-HU" dirty="0"/>
              <a:t>Unlike in Java, and others, in JavaScript the </a:t>
            </a:r>
            <a:r>
              <a:rPr lang="en-US" dirty="0"/>
              <a:t>number of arguments passed to</a:t>
            </a:r>
            <a:r>
              <a:rPr lang="hu-HU" dirty="0"/>
              <a:t> a</a:t>
            </a:r>
            <a:r>
              <a:rPr lang="en-US" dirty="0"/>
              <a:t> function </a:t>
            </a:r>
            <a:r>
              <a:rPr lang="en-US" b="1" dirty="0"/>
              <a:t>depends on the caller </a:t>
            </a:r>
            <a:r>
              <a:rPr lang="en-US" dirty="0"/>
              <a:t>of the function</a:t>
            </a:r>
            <a:br>
              <a:rPr lang="hu-HU" dirty="0"/>
            </a:br>
            <a:r>
              <a:rPr lang="hu-HU" dirty="0"/>
              <a:t>(not the declaration of function)</a:t>
            </a:r>
            <a:r>
              <a:rPr lang="hu-HU" baseline="30000" dirty="0"/>
              <a:t>1</a:t>
            </a:r>
          </a:p>
          <a:p>
            <a:r>
              <a:rPr lang="hu-HU" dirty="0"/>
              <a:t>In every Function </a:t>
            </a:r>
            <a:r>
              <a:rPr lang="hu-HU" b="1" i="1" dirty="0"/>
              <a:t>arguments</a:t>
            </a:r>
            <a:r>
              <a:rPr lang="hu-HU" dirty="0"/>
              <a:t> is a keyword that refers to the arguments that the function is going to receive</a:t>
            </a:r>
          </a:p>
          <a:p>
            <a:r>
              <a:rPr lang="hu-HU" dirty="0"/>
              <a:t>In every Function </a:t>
            </a:r>
            <a:r>
              <a:rPr lang="hu-HU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dirty="0"/>
              <a:t> is a special context variable of the function</a:t>
            </a:r>
            <a:r>
              <a:rPr lang="hu-HU" baseline="30000" dirty="0"/>
              <a:t>2,3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00" dirty="0"/>
              <a:t>1 - IDEs, TypeSciprt, etc. will warn the developer if they try to make something sily because of this fact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900" dirty="0"/>
              <a:t>2 - If referenced outside all functions,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900" dirty="0"/>
              <a:t> will refer to the window/global scope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-HU" sz="900" dirty="0"/>
              <a:t>	a) there can be special cases, like Events, where people claim that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900" dirty="0"/>
              <a:t> references the DOM element of the Event, but this can be       </a:t>
            </a:r>
            <a:br>
              <a:rPr lang="hu-HU" sz="900" dirty="0"/>
            </a:br>
            <a:r>
              <a:rPr lang="hu-HU" sz="900" dirty="0"/>
              <a:t>                                        deduced from function scopes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-HU" sz="900" dirty="0"/>
              <a:t>	b) in strict mode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900" dirty="0"/>
              <a:t> is undefined by default, in not strict mode, it is the global object by default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hu-HU" sz="900" dirty="0"/>
              <a:t>3 -  ES6 arrow functions also have a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900" dirty="0"/>
              <a:t>, which is equal to the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900" dirty="0"/>
              <a:t> of its context (arrow function in window scope will have a </a:t>
            </a:r>
            <a:r>
              <a:rPr lang="hu-HU" sz="9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900" dirty="0"/>
              <a:t> referencing the</a:t>
            </a:r>
            <a:br>
              <a:rPr lang="hu-HU" sz="900" dirty="0"/>
            </a:br>
            <a:r>
              <a:rPr lang="hu-HU" sz="900" dirty="0"/>
              <a:t>      window object)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8264E-0D80-4A1E-AE20-614F3C737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6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5BEA-DE0C-4F1B-89F9-20D0FA46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call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6E08-33C2-487A-A9DA-81B45B7D3B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u-HU" dirty="0"/>
              <a:t>Let’s create the following function: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6DC3B-B4F3-418D-B56C-6EC260419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F77EB-740C-42BB-A1E1-905D5932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341437"/>
            <a:ext cx="2543175" cy="21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62785-EA1F-4C13-A9E9-3F17317E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1341437"/>
            <a:ext cx="3924300" cy="24098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E5804A4-80BB-4193-9C39-201EBE9544DA}"/>
              </a:ext>
            </a:extLst>
          </p:cNvPr>
          <p:cNvSpPr/>
          <p:nvPr/>
        </p:nvSpPr>
        <p:spPr>
          <a:xfrm>
            <a:off x="3295650" y="1437005"/>
            <a:ext cx="98583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45C288-8F83-4DFA-B932-1C8B43A9D876}"/>
              </a:ext>
            </a:extLst>
          </p:cNvPr>
          <p:cNvSpPr txBox="1"/>
          <p:nvPr/>
        </p:nvSpPr>
        <p:spPr>
          <a:xfrm>
            <a:off x="5835648" y="654885"/>
            <a:ext cx="22415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These are just fancy names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BB4856-8558-4E59-B603-767AD18F0D3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521450" y="954967"/>
            <a:ext cx="434974" cy="38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F37688-A219-4D55-AA06-63B4A823A50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718300" y="954967"/>
            <a:ext cx="238124" cy="38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644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2213</Words>
  <Application>Microsoft Office PowerPoint</Application>
  <PresentationFormat>On-screen Show (16:9)</PresentationFormat>
  <Paragraphs>328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Covers</vt:lpstr>
      <vt:lpstr>General</vt:lpstr>
      <vt:lpstr>Breakers</vt:lpstr>
      <vt:lpstr>JavaScript Basics: An Introduction  </vt:lpstr>
      <vt:lpstr>PowerPoint Presentation</vt:lpstr>
      <vt:lpstr>Agenda</vt:lpstr>
      <vt:lpstr>SCOPES &amp; THIS</vt:lpstr>
      <vt:lpstr>Scopes</vt:lpstr>
      <vt:lpstr>Scopes</vt:lpstr>
      <vt:lpstr>Functions?</vt:lpstr>
      <vt:lpstr>Functions</vt:lpstr>
      <vt:lpstr>How to call a function</vt:lpstr>
      <vt:lpstr>How to call a function</vt:lpstr>
      <vt:lpstr>How to call functions</vt:lpstr>
      <vt:lpstr>How to call a function</vt:lpstr>
      <vt:lpstr>PowerPoint Presentation</vt:lpstr>
      <vt:lpstr>Objects &amp; prototypes</vt:lpstr>
      <vt:lpstr>How to create an object in JavaScript?</vt:lpstr>
      <vt:lpstr>Object literal</vt:lpstr>
      <vt:lpstr>Object literal</vt:lpstr>
      <vt:lpstr>Object literal</vt:lpstr>
      <vt:lpstr>Object literal</vt:lpstr>
      <vt:lpstr>Object constructor</vt:lpstr>
      <vt:lpstr>Object constructor</vt:lpstr>
      <vt:lpstr>Object constructor – What happens?</vt:lpstr>
      <vt:lpstr>Object contructor – What happens</vt:lpstr>
      <vt:lpstr>Prototypes &amp; inheritance</vt:lpstr>
      <vt:lpstr>Prototypes &amp; inheritance</vt:lpstr>
      <vt:lpstr>Prototypes &amp; inheritance</vt:lpstr>
      <vt:lpstr>The prototype chain</vt:lpstr>
      <vt:lpstr>PowerPoint Presentation</vt:lpstr>
      <vt:lpstr>Prototypes &amp; inheritance</vt:lpstr>
      <vt:lpstr>Prototypes &amp; inheritance</vt:lpstr>
      <vt:lpstr>Prototypes &amp; inheritance</vt:lpstr>
      <vt:lpstr>Prototypes &amp; inheritance</vt:lpstr>
      <vt:lpstr>Hoisting</vt:lpstr>
      <vt:lpstr>Hoisting</vt:lpstr>
      <vt:lpstr>Hoisting</vt:lpstr>
      <vt:lpstr>Hoisting</vt:lpstr>
      <vt:lpstr>closures</vt:lpstr>
      <vt:lpstr>Closures</vt:lpstr>
      <vt:lpstr>Closures</vt:lpstr>
      <vt:lpstr>Closures</vt:lpstr>
      <vt:lpstr>Es5 modules</vt:lpstr>
      <vt:lpstr>Modules - History</vt:lpstr>
      <vt:lpstr>Modules</vt:lpstr>
      <vt:lpstr>Modules</vt:lpstr>
      <vt:lpstr>Modules</vt:lpstr>
      <vt:lpstr>Asynchronous Module Definition</vt:lpstr>
      <vt:lpstr>RequireJS</vt:lpstr>
      <vt:lpstr>Nowadays...</vt:lpstr>
      <vt:lpstr>Takeaway</vt:lpstr>
      <vt:lpstr>Takeaway</vt:lpstr>
      <vt:lpstr>Takeaway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Basics: An Introduction  </dc:title>
  <dc:creator>Jordan Szalontai</dc:creator>
  <cp:lastModifiedBy>Jordan</cp:lastModifiedBy>
  <cp:revision>56</cp:revision>
  <dcterms:created xsi:type="dcterms:W3CDTF">2020-03-09T12:26:42Z</dcterms:created>
  <dcterms:modified xsi:type="dcterms:W3CDTF">2020-03-16T18:35:46Z</dcterms:modified>
</cp:coreProperties>
</file>