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41"/>
  </p:notesMasterIdLst>
  <p:handoutMasterIdLst>
    <p:handoutMasterId r:id="rId42"/>
  </p:handoutMasterIdLst>
  <p:sldIdLst>
    <p:sldId id="256" r:id="rId7"/>
    <p:sldId id="278" r:id="rId8"/>
    <p:sldId id="279" r:id="rId9"/>
    <p:sldId id="286" r:id="rId10"/>
    <p:sldId id="287" r:id="rId11"/>
    <p:sldId id="303" r:id="rId12"/>
    <p:sldId id="304" r:id="rId13"/>
    <p:sldId id="305" r:id="rId14"/>
    <p:sldId id="282" r:id="rId15"/>
    <p:sldId id="280" r:id="rId16"/>
    <p:sldId id="311" r:id="rId17"/>
    <p:sldId id="281" r:id="rId18"/>
    <p:sldId id="284" r:id="rId19"/>
    <p:sldId id="283" r:id="rId20"/>
    <p:sldId id="300" r:id="rId21"/>
    <p:sldId id="290" r:id="rId22"/>
    <p:sldId id="312" r:id="rId23"/>
    <p:sldId id="313" r:id="rId24"/>
    <p:sldId id="292" r:id="rId25"/>
    <p:sldId id="314" r:id="rId26"/>
    <p:sldId id="318" r:id="rId27"/>
    <p:sldId id="308" r:id="rId28"/>
    <p:sldId id="293" r:id="rId29"/>
    <p:sldId id="294" r:id="rId30"/>
    <p:sldId id="298" r:id="rId31"/>
    <p:sldId id="301" r:id="rId32"/>
    <p:sldId id="302" r:id="rId33"/>
    <p:sldId id="317" r:id="rId34"/>
    <p:sldId id="315" r:id="rId35"/>
    <p:sldId id="309" r:id="rId36"/>
    <p:sldId id="295" r:id="rId37"/>
    <p:sldId id="316" r:id="rId38"/>
    <p:sldId id="296" r:id="rId39"/>
    <p:sldId id="297" r:id="rId4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CF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6395" autoAdjust="0"/>
  </p:normalViewPr>
  <p:slideViewPr>
    <p:cSldViewPr snapToGrid="0">
      <p:cViewPr varScale="1">
        <p:scale>
          <a:sx n="147" d="100"/>
          <a:sy n="147" d="100"/>
        </p:scale>
        <p:origin x="51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64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8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/>
              <a:t>Converts input to commands for the model and view</a:t>
            </a:r>
            <a:r>
              <a:rPr lang="hu-HU" sz="900" baseline="0" dirty="0" smtClean="0"/>
              <a:t> -&gt; wishlist example</a:t>
            </a:r>
            <a:endParaRPr lang="en-US" sz="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0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6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9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99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46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0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3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3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22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41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35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18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27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6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97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00B050"/>
                </a:solidFill>
              </a:rPr>
              <a:t>Choose one way, and write it down in the email, when you send the homework!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8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50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9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4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9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1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aggregating modules - sub folders, export them from one file</a:t>
            </a:r>
            <a:endParaRPr lang="hu-HU" dirty="0" smtClean="0"/>
          </a:p>
          <a:p>
            <a:r>
              <a:rPr lang="hu-HU" baseline="0" dirty="0" smtClean="0"/>
              <a:t> </a:t>
            </a:r>
            <a:r>
              <a:rPr lang="en-US" dirty="0" smtClean="0"/>
              <a:t>dynamic module import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Typescript playground – visszautalni?!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Felkészülés közben jöttem rá, hogy ez a csapatmunkáról is szól...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9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Azon túl, hogy el kell viselni a többiek zsibbasztó vicceit</a:t>
            </a:r>
            <a:r>
              <a:rPr lang="hu-HU" baseline="0" dirty="0" smtClean="0"/>
              <a:t> egy nehéz nap végén...</a:t>
            </a:r>
          </a:p>
          <a:p>
            <a:r>
              <a:rPr lang="hu-HU" baseline="0" dirty="0" smtClean="0"/>
              <a:t>Naming convention example: package: lowerCamelCase; classes: UpperCamelCase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5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r>
              <a:rPr lang="en-US" sz="700" b="0" i="0" u="none" strike="noStrike" kern="120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2020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r>
              <a:rPr lang="en-US" sz="700" b="0" i="0" u="none" strike="noStrike" kern="120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2020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r>
              <a:rPr lang="en-US" sz="700" b="0" i="0" u="none" strike="noStrike" kern="120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2020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r>
              <a:rPr lang="en-US" sz="700" b="0" i="0" u="none" strike="noStrike" kern="120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2020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js-mvc-start-he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tackblitz.com/edit/js-mvc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lantir.github.io/tslin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jinabraham/NodeJsScan" TargetMode="External"/><Relationship Id="rId4" Type="http://schemas.openxmlformats.org/officeDocument/2006/relationships/hyperlink" Target="https://stylelint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slint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lint.org/docs/user-guide/configuring#disabling-rules-with-inline-comments" TargetMode="External"/><Relationship Id="rId5" Type="http://schemas.openxmlformats.org/officeDocument/2006/relationships/hyperlink" Target="https://eslint.org/demo" TargetMode="External"/><Relationship Id="rId4" Type="http://schemas.openxmlformats.org/officeDocument/2006/relationships/hyperlink" Target="https://eslint.org/docs/user-guide/command-line-interfa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" TargetMode="External"/><Relationship Id="rId2" Type="http://schemas.openxmlformats.org/officeDocument/2006/relationships/hyperlink" Target="https://developer.mozilla.org/en-US/docs/Web/JavaScript/Guide/Module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slint.org/" TargetMode="External"/><Relationship Id="rId4" Type="http://schemas.openxmlformats.org/officeDocument/2006/relationships/hyperlink" Target="https://www.awwwards.com/build-a-simple-javascript-app-the-mvc-way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developer.mozilla.org/en-US/docs/Web/JavaScript/Guide/Modules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470987"/>
            <a:ext cx="4315968" cy="1421928"/>
          </a:xfrm>
        </p:spPr>
        <p:txBody>
          <a:bodyPr/>
          <a:lstStyle/>
          <a:p>
            <a:r>
              <a:rPr lang="en-US" dirty="0"/>
              <a:t>Modules, MVC, </a:t>
            </a:r>
            <a:r>
              <a:rPr lang="en-US" dirty="0" smtClean="0"/>
              <a:t>Linter</a:t>
            </a:r>
            <a:r>
              <a:rPr lang="hu-HU" dirty="0" smtClean="0"/>
              <a:t>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899425"/>
            <a:ext cx="4315968" cy="454104"/>
          </a:xfrm>
        </p:spPr>
        <p:txBody>
          <a:bodyPr/>
          <a:lstStyle/>
          <a:p>
            <a:r>
              <a:rPr lang="hu-HU" dirty="0" smtClean="0"/>
              <a:t>Diána Deregi</a:t>
            </a:r>
            <a:br>
              <a:rPr lang="hu-HU" dirty="0" smtClean="0"/>
            </a:br>
            <a:r>
              <a:rPr lang="hu-HU" dirty="0" smtClean="0"/>
              <a:t>Diana_Deregi@epam.com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r>
              <a:rPr lang="en-US" sz="700" b="0" i="0" u="none" strike="noStrike" kern="120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2020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31466" y="4553584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March 26, 2020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1466" y="1098484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JavaScript Training </a:t>
            </a:r>
            <a:r>
              <a:rPr lang="en-US" dirty="0" smtClean="0"/>
              <a:t>–</a:t>
            </a:r>
            <a:r>
              <a:rPr lang="hu-HU" dirty="0" smtClean="0"/>
              <a:t> Session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usually learn a new thing?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Have the million dollar idea!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Get into the documentation!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It looks easy. Let’s start coding!</a:t>
            </a:r>
          </a:p>
          <a:p>
            <a:pPr lvl="1"/>
            <a:r>
              <a:rPr lang="en-US" sz="1400" dirty="0" smtClean="0"/>
              <a:t>Why it is not working?</a:t>
            </a:r>
          </a:p>
          <a:p>
            <a:pPr lvl="1"/>
            <a:r>
              <a:rPr lang="en-US" sz="1400" dirty="0" smtClean="0"/>
              <a:t>How should I use it here?</a:t>
            </a:r>
          </a:p>
          <a:p>
            <a:pPr lvl="1"/>
            <a:r>
              <a:rPr lang="en-US" sz="1400" dirty="0" smtClean="0"/>
              <a:t>Help me Google!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IT’S DONE! Look at it, it’s fantastic!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What if I work in a team?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143" r="21217" b="-143"/>
          <a:stretch/>
        </p:blipFill>
        <p:spPr>
          <a:xfrm>
            <a:off x="5334000" y="6989"/>
            <a:ext cx="3810000" cy="48196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Working in a team is different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 smtClean="0"/>
              <a:t>Coding standards to avoid holy wars</a:t>
            </a:r>
          </a:p>
          <a:p>
            <a:pPr lvl="1"/>
            <a:r>
              <a:rPr lang="en-US" sz="1400" dirty="0" smtClean="0"/>
              <a:t>2 spaces? 4 spaces? tabs?</a:t>
            </a:r>
          </a:p>
          <a:p>
            <a:pPr lvl="1"/>
            <a:r>
              <a:rPr lang="en-US" sz="1400" dirty="0" smtClean="0"/>
              <a:t>Naming conventions</a:t>
            </a:r>
          </a:p>
          <a:p>
            <a:pPr lvl="1"/>
            <a:r>
              <a:rPr lang="en-US" sz="1400" dirty="0" smtClean="0"/>
              <a:t>Do not use Array constructor</a:t>
            </a:r>
          </a:p>
          <a:p>
            <a:pPr lvl="1"/>
            <a:endParaRPr lang="en-US" sz="1400" dirty="0" smtClean="0"/>
          </a:p>
          <a:p>
            <a:r>
              <a:rPr lang="en-US" sz="1400" dirty="0" smtClean="0"/>
              <a:t>Best practices (learnt from senior colleagues)</a:t>
            </a:r>
          </a:p>
          <a:p>
            <a:pPr lvl="1"/>
            <a:r>
              <a:rPr lang="en-US" sz="1400" dirty="0" smtClean="0"/>
              <a:t>Empty list is </a:t>
            </a:r>
            <a:r>
              <a:rPr lang="en-US" sz="1400" dirty="0" err="1" smtClean="0"/>
              <a:t>truthy</a:t>
            </a:r>
            <a:r>
              <a:rPr lang="en-US" sz="1400" dirty="0" smtClean="0"/>
              <a:t> in condition</a:t>
            </a:r>
          </a:p>
          <a:p>
            <a:pPr lvl="1"/>
            <a:r>
              <a:rPr lang="en-US" sz="1400" dirty="0" smtClean="0"/>
              <a:t>Pay attention to undefined errors</a:t>
            </a:r>
            <a:endParaRPr 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" t="173" r="48506" b="-173"/>
          <a:stretch/>
        </p:blipFill>
        <p:spPr>
          <a:xfrm>
            <a:off x="5334000" y="6989"/>
            <a:ext cx="3810000" cy="48196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438" y="1079500"/>
            <a:ext cx="1295924" cy="752779"/>
          </a:xfrm>
          <a:prstGeom prst="rect">
            <a:avLst/>
          </a:prstGeom>
          <a:ln>
            <a:solidFill>
              <a:srgbClr val="008ACF"/>
            </a:solidFill>
          </a:ln>
        </p:spPr>
      </p:pic>
      <p:cxnSp>
        <p:nvCxnSpPr>
          <p:cNvPr id="12" name="Straight Connector 11"/>
          <p:cNvCxnSpPr>
            <a:stCxn id="9" idx="1"/>
          </p:cNvCxnSpPr>
          <p:nvPr/>
        </p:nvCxnSpPr>
        <p:spPr>
          <a:xfrm flipH="1">
            <a:off x="3125585" y="1455890"/>
            <a:ext cx="569853" cy="5391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576" y="2354183"/>
            <a:ext cx="933827" cy="705135"/>
          </a:xfrm>
          <a:prstGeom prst="rect">
            <a:avLst/>
          </a:prstGeom>
          <a:ln>
            <a:solidFill>
              <a:srgbClr val="008ACF"/>
            </a:solidFill>
          </a:ln>
        </p:spPr>
      </p:pic>
      <p:cxnSp>
        <p:nvCxnSpPr>
          <p:cNvPr id="15" name="Straight Connector 14"/>
          <p:cNvCxnSpPr>
            <a:stCxn id="13" idx="1"/>
          </p:cNvCxnSpPr>
          <p:nvPr/>
        </p:nvCxnSpPr>
        <p:spPr>
          <a:xfrm flipH="1">
            <a:off x="3324314" y="2706751"/>
            <a:ext cx="801262" cy="620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870" y="3333892"/>
            <a:ext cx="4976811" cy="1449856"/>
          </a:xfrm>
          <a:prstGeom prst="rect">
            <a:avLst/>
          </a:prstGeom>
          <a:ln>
            <a:solidFill>
              <a:srgbClr val="008ACF"/>
            </a:solidFill>
          </a:ln>
        </p:spPr>
      </p:pic>
      <p:cxnSp>
        <p:nvCxnSpPr>
          <p:cNvPr id="6" name="Straight Connector 5"/>
          <p:cNvCxnSpPr>
            <a:stCxn id="17" idx="0"/>
          </p:cNvCxnSpPr>
          <p:nvPr/>
        </p:nvCxnSpPr>
        <p:spPr>
          <a:xfrm flipH="1" flipV="1">
            <a:off x="2674275" y="3152596"/>
            <a:ext cx="1" cy="18129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Working in a team is different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4595137" cy="3397250"/>
          </a:xfrm>
        </p:spPr>
        <p:txBody>
          <a:bodyPr/>
          <a:lstStyle/>
          <a:p>
            <a:r>
              <a:rPr lang="en-US" sz="1400" dirty="0" smtClean="0"/>
              <a:t>Anti-patterns</a:t>
            </a:r>
          </a:p>
          <a:p>
            <a:pPr lvl="1"/>
            <a:r>
              <a:rPr lang="en-US" sz="1400" dirty="0" smtClean="0"/>
              <a:t>Global context polluting</a:t>
            </a:r>
          </a:p>
          <a:p>
            <a:pPr lvl="1"/>
            <a:r>
              <a:rPr lang="en-US" sz="1400" dirty="0" smtClean="0"/>
              <a:t>Inline scripts near the top of the &lt;body&gt;</a:t>
            </a:r>
          </a:p>
          <a:p>
            <a:pPr lvl="1"/>
            <a:r>
              <a:rPr lang="en-US" sz="1400" dirty="0" smtClean="0"/>
              <a:t>Send XML in Ajax requests instead of JSON or HTML</a:t>
            </a:r>
          </a:p>
          <a:p>
            <a:pPr lvl="1"/>
            <a:endParaRPr lang="en-US" sz="1400" dirty="0" smtClean="0"/>
          </a:p>
          <a:p>
            <a:r>
              <a:rPr lang="en-US" sz="1400" dirty="0" smtClean="0"/>
              <a:t>Design patterns</a:t>
            </a:r>
          </a:p>
          <a:p>
            <a:pPr lvl="1"/>
            <a:r>
              <a:rPr lang="en-US" sz="1400" dirty="0" smtClean="0"/>
              <a:t>Helps to minimize the impact of change.</a:t>
            </a:r>
          </a:p>
          <a:p>
            <a:pPr lvl="1"/>
            <a:r>
              <a:rPr lang="en-US" sz="1400" dirty="0" smtClean="0"/>
              <a:t>Helps to understand the unfamiliar code.</a:t>
            </a:r>
          </a:p>
          <a:p>
            <a:pPr lvl="1"/>
            <a:r>
              <a:rPr lang="en-US" sz="1400" dirty="0" smtClean="0"/>
              <a:t>Learn best practices, pitfalls from others.</a:t>
            </a:r>
          </a:p>
          <a:p>
            <a:pPr lvl="1"/>
            <a:endParaRPr 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" t="173" r="48506" b="-173"/>
          <a:stretch/>
        </p:blipFill>
        <p:spPr>
          <a:xfrm>
            <a:off x="5334000" y="6989"/>
            <a:ext cx="3810000" cy="4819650"/>
          </a:xfrm>
        </p:spPr>
      </p:pic>
    </p:spTree>
    <p:extLst>
      <p:ext uri="{BB962C8B-B14F-4D97-AF65-F5344CB8AC3E}">
        <p14:creationId xmlns:p14="http://schemas.microsoft.com/office/powerpoint/2010/main" val="10079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/>
              <a:t>Separation of layers means that</a:t>
            </a:r>
          </a:p>
          <a:p>
            <a:r>
              <a:rPr lang="en-US" sz="1400" dirty="0" smtClean="0"/>
              <a:t>the business entities (Model),</a:t>
            </a:r>
          </a:p>
          <a:p>
            <a:r>
              <a:rPr lang="en-US" sz="1400" dirty="0" smtClean="0"/>
              <a:t>the presentation logic (View), and</a:t>
            </a:r>
          </a:p>
          <a:p>
            <a:r>
              <a:rPr lang="en-US" sz="1400" dirty="0" smtClean="0"/>
              <a:t>the business logic (Controller)</a:t>
            </a:r>
          </a:p>
          <a:p>
            <a:pPr marL="0" indent="0">
              <a:buNone/>
            </a:pPr>
            <a:r>
              <a:rPr lang="en-US" sz="1400" dirty="0" smtClean="0"/>
              <a:t>are independent of each other.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787" y="819198"/>
            <a:ext cx="5388026" cy="3805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11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400" dirty="0" smtClean="0"/>
              <a:t>Request data from the server</a:t>
            </a:r>
          </a:p>
          <a:p>
            <a:pPr fontAlgn="base"/>
            <a:r>
              <a:rPr lang="en-US" sz="1400" dirty="0" smtClean="0"/>
              <a:t>Transforms response into objects</a:t>
            </a:r>
          </a:p>
          <a:p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z="1400" dirty="0" smtClean="0"/>
              <a:t>controller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sz="1400" dirty="0" smtClean="0"/>
              <a:t>View</a:t>
            </a:r>
            <a:endParaRPr lang="en-US" sz="1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sz="1400" dirty="0" smtClean="0"/>
              <a:t>Model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D3D4B-614D-8845-BDC7-BFBDEFC5B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fontAlgn="base"/>
            <a:r>
              <a:rPr lang="en-US" sz="1400" dirty="0" smtClean="0"/>
              <a:t>Interprets the user actions</a:t>
            </a:r>
          </a:p>
          <a:p>
            <a:pPr fontAlgn="base"/>
            <a:r>
              <a:rPr lang="en-US" sz="1400" dirty="0" smtClean="0"/>
              <a:t>Converts input to commands for the model and view</a:t>
            </a:r>
          </a:p>
          <a:p>
            <a:endParaRPr lang="en-US" sz="14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sz="1400" dirty="0" smtClean="0"/>
              <a:t>Representation of the information</a:t>
            </a:r>
          </a:p>
          <a:p>
            <a:r>
              <a:rPr lang="en-US" sz="1400" dirty="0" smtClean="0"/>
              <a:t>Connects the website with the user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31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endCxn id="8" idx="0"/>
          </p:cNvCxnSpPr>
          <p:nvPr/>
        </p:nvCxnSpPr>
        <p:spPr>
          <a:xfrm>
            <a:off x="5983719" y="1551335"/>
            <a:ext cx="1406236" cy="1366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171247" y="4199731"/>
            <a:ext cx="2812472" cy="20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71247" y="3368644"/>
            <a:ext cx="2812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</p:cNvCxnSpPr>
          <p:nvPr/>
        </p:nvCxnSpPr>
        <p:spPr>
          <a:xfrm flipV="1">
            <a:off x="1765011" y="1551335"/>
            <a:ext cx="1406236" cy="1366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EA3AA-6BA8-1E40-8C5F-C94BB7D2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71247" y="305973"/>
            <a:ext cx="2812472" cy="1558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83719" y="2918114"/>
            <a:ext cx="2812472" cy="1558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775" y="2918114"/>
            <a:ext cx="2812472" cy="1558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1247" y="305973"/>
            <a:ext cx="281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775" y="2918114"/>
            <a:ext cx="281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3719" y="2918114"/>
            <a:ext cx="281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1247" y="890748"/>
            <a:ext cx="28124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r>
              <a:rPr lang="hu-HU" dirty="0" smtClean="0">
                <a:solidFill>
                  <a:schemeClr val="bg1"/>
                </a:solidFill>
              </a:rPr>
              <a:t>onstructor(view, model)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775" y="3502889"/>
            <a:ext cx="28124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constructor(element, model)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9439" y="3080149"/>
            <a:ext cx="20581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Notify on products loading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8952354">
            <a:off x="1524506" y="2034816"/>
            <a:ext cx="16602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Notify on user action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8775" y="3777062"/>
            <a:ext cx="28124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Render the HTML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Init listeners </a:t>
            </a:r>
            <a:r>
              <a:rPr lang="hu-HU" dirty="0">
                <a:solidFill>
                  <a:schemeClr val="bg1"/>
                </a:solidFill>
              </a:rPr>
              <a:t>-&gt; </a:t>
            </a:r>
            <a:r>
              <a:rPr lang="hu-HU" dirty="0" smtClean="0">
                <a:solidFill>
                  <a:schemeClr val="bg1"/>
                </a:solidFill>
              </a:rPr>
              <a:t>onAddToCart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4125" y="3945815"/>
            <a:ext cx="1586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 products on init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2669444">
            <a:off x="6211493" y="1976453"/>
            <a:ext cx="1037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Modify data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07205" y="3428660"/>
            <a:ext cx="28124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constructor()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83719" y="3691900"/>
            <a:ext cx="28124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getAllProducts()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addToCart(productId)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008ACF"/>
                </a:solidFill>
              </a:rPr>
              <a:t>Exercise</a:t>
            </a:r>
            <a:endParaRPr lang="en-US" dirty="0">
              <a:solidFill>
                <a:srgbClr val="008AC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1079499"/>
            <a:ext cx="8429625" cy="367861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Use the MVC design pattern while displaying the product items on the index page.</a:t>
            </a:r>
          </a:p>
          <a:p>
            <a:pPr marL="0" indent="0">
              <a:buNone/>
            </a:pPr>
            <a:r>
              <a:rPr lang="en-US" sz="1400" dirty="0" smtClean="0"/>
              <a:t>Work in this project: </a:t>
            </a:r>
            <a:r>
              <a:rPr lang="en-US" sz="1400" dirty="0">
                <a:hlinkClick r:id="rId3"/>
              </a:rPr>
              <a:t>https://stackblitz.com/edit/js-mvc-start-here</a:t>
            </a:r>
            <a:endParaRPr lang="hu-HU" sz="1400" dirty="0" smtClean="0"/>
          </a:p>
          <a:p>
            <a:pPr marL="0" indent="0">
              <a:buNone/>
            </a:pPr>
            <a:r>
              <a:rPr lang="en-US" sz="1400" dirty="0" smtClean="0"/>
              <a:t>Remember to:</a:t>
            </a:r>
          </a:p>
          <a:p>
            <a:pPr fontAlgn="base"/>
            <a:r>
              <a:rPr lang="en-US" sz="1400" dirty="0" smtClean="0"/>
              <a:t>Separate the </a:t>
            </a:r>
            <a:r>
              <a:rPr lang="hu-HU" sz="1400" dirty="0" smtClean="0"/>
              <a:t>layers</a:t>
            </a:r>
            <a:endParaRPr lang="en-US" sz="1400" dirty="0" smtClean="0"/>
          </a:p>
          <a:p>
            <a:pPr fontAlgn="base"/>
            <a:r>
              <a:rPr lang="en-US" sz="1400" dirty="0" smtClean="0"/>
              <a:t>Use modules to separate the code</a:t>
            </a:r>
            <a:endParaRPr lang="hu-HU" sz="1400" dirty="0" smtClean="0"/>
          </a:p>
          <a:p>
            <a:pPr fontAlgn="base"/>
            <a:r>
              <a:rPr lang="hu-HU" sz="1400" dirty="0" smtClean="0"/>
              <a:t>Initialize the view with the product items</a:t>
            </a:r>
            <a:endParaRPr lang="en-US" sz="1400" dirty="0" smtClean="0"/>
          </a:p>
          <a:p>
            <a:pPr fontAlgn="base"/>
            <a:endParaRPr lang="en-US" sz="1400" dirty="0" smtClean="0"/>
          </a:p>
          <a:p>
            <a:pPr fontAlgn="base"/>
            <a:endParaRPr lang="en-US" sz="1400" dirty="0" smtClean="0"/>
          </a:p>
          <a:p>
            <a:pPr fontAlgn="base"/>
            <a:endParaRPr lang="en-US" sz="1400" dirty="0" smtClean="0"/>
          </a:p>
          <a:p>
            <a:pPr marL="0" indent="0" fontAlgn="base">
              <a:buNone/>
            </a:pPr>
            <a:endParaRPr lang="en-US" sz="1400" dirty="0" smtClean="0"/>
          </a:p>
          <a:p>
            <a:pPr marL="0" indent="0" fontAlgn="base"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Solution: </a:t>
            </a:r>
            <a:r>
              <a:rPr lang="en-US" sz="1400" dirty="0" smtClean="0">
                <a:hlinkClick r:id="rId4"/>
              </a:rPr>
              <a:t>https://stackblitz.com/edit/js-mvc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4C15-9EEF-5141-AFEA-8C8C2A1A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45279" cy="4826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Model-View-Controller (MVC)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 smtClean="0"/>
              <a:t>MVC is a design pattern</a:t>
            </a:r>
          </a:p>
          <a:p>
            <a:pPr lvl="1"/>
            <a:r>
              <a:rPr lang="en-US" sz="1400" dirty="0" smtClean="0"/>
              <a:t>Helps to minimize the impact of change.</a:t>
            </a:r>
          </a:p>
          <a:p>
            <a:pPr lvl="1"/>
            <a:r>
              <a:rPr lang="en-US" sz="1400" dirty="0" smtClean="0"/>
              <a:t>Helps to understand the unfamiliar code.</a:t>
            </a:r>
          </a:p>
          <a:p>
            <a:pPr lvl="1"/>
            <a:r>
              <a:rPr lang="en-US" sz="1400" dirty="0" smtClean="0"/>
              <a:t>Learn best practices, pitfalls from others.</a:t>
            </a:r>
          </a:p>
          <a:p>
            <a:pPr lvl="1"/>
            <a:endParaRPr lang="en-US" sz="1400" dirty="0" smtClean="0"/>
          </a:p>
          <a:p>
            <a:r>
              <a:rPr lang="en-US" sz="1400" dirty="0" smtClean="0"/>
              <a:t>Gives only a theory, not an implementation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400" dirty="0" smtClean="0"/>
              <a:t>Frameworks, libraries implement MVC (or something similar)</a:t>
            </a:r>
          </a:p>
          <a:p>
            <a:pPr lvl="1"/>
            <a:r>
              <a:rPr lang="en-US" sz="1400" dirty="0" smtClean="0"/>
              <a:t>MVP (Model-View-Presenter)</a:t>
            </a:r>
          </a:p>
          <a:p>
            <a:pPr lvl="1"/>
            <a:r>
              <a:rPr lang="en-US" sz="1400" dirty="0" smtClean="0"/>
              <a:t>MVVM (Model-View-</a:t>
            </a:r>
            <a:r>
              <a:rPr lang="en-US" sz="1400" dirty="0" err="1" smtClean="0"/>
              <a:t>Viewmodel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Hierarchical MVC</a:t>
            </a:r>
            <a:br>
              <a:rPr lang="hu-HU" dirty="0" smtClean="0"/>
            </a:br>
            <a:r>
              <a:rPr lang="hu-HU" dirty="0" smtClean="0"/>
              <a:t>HMVC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1" y="0"/>
            <a:ext cx="7282798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7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21158" y="2283906"/>
            <a:ext cx="3986211" cy="1683242"/>
          </a:xfrm>
        </p:spPr>
        <p:txBody>
          <a:bodyPr/>
          <a:lstStyle/>
          <a:p>
            <a:r>
              <a:rPr lang="en-US" sz="1400" dirty="0" smtClean="0"/>
              <a:t>I work at EPAM since August 2017</a:t>
            </a:r>
            <a:br>
              <a:rPr lang="en-US" sz="1400" dirty="0" smtClean="0"/>
            </a:br>
            <a:r>
              <a:rPr lang="en-US" sz="1400" dirty="0" smtClean="0"/>
              <a:t>(2 years, 6 months, 28 days)</a:t>
            </a:r>
          </a:p>
          <a:p>
            <a:r>
              <a:rPr lang="en-US" sz="1400" dirty="0" smtClean="0"/>
              <a:t>I have graduated from University of Debrecen</a:t>
            </a:r>
            <a:br>
              <a:rPr lang="en-US" sz="1400" dirty="0" smtClean="0"/>
            </a:br>
            <a:r>
              <a:rPr lang="en-US" sz="1400" dirty="0" smtClean="0"/>
              <a:t>(Computer Science BSc)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21158" y="1581215"/>
            <a:ext cx="3986212" cy="342900"/>
          </a:xfrm>
        </p:spPr>
        <p:txBody>
          <a:bodyPr/>
          <a:lstStyle/>
          <a:p>
            <a:r>
              <a:rPr lang="hu-HU" sz="1600" dirty="0" smtClean="0"/>
              <a:t>Diana Deregi</a:t>
            </a:r>
            <a:endParaRPr lang="en-US" sz="1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157" y="1835102"/>
            <a:ext cx="3986212" cy="342900"/>
          </a:xfrm>
        </p:spPr>
        <p:txBody>
          <a:bodyPr/>
          <a:lstStyle/>
          <a:p>
            <a:r>
              <a:rPr lang="hu-HU" sz="1400" dirty="0" smtClean="0"/>
              <a:t>Software Engineer</a:t>
            </a:r>
            <a:endParaRPr lang="en-US" sz="14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" t="5447" r="416" b="25553"/>
          <a:stretch/>
        </p:blipFill>
        <p:spPr/>
      </p:pic>
    </p:spTree>
    <p:extLst>
      <p:ext uri="{BB962C8B-B14F-4D97-AF65-F5344CB8AC3E}">
        <p14:creationId xmlns:p14="http://schemas.microsoft.com/office/powerpoint/2010/main" val="11878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1" y="0"/>
            <a:ext cx="7282798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538244" y="205099"/>
            <a:ext cx="6016238" cy="4725824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1" y="0"/>
            <a:ext cx="7282798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538244" y="205099"/>
            <a:ext cx="6016238" cy="4725824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68979" y="205098"/>
            <a:ext cx="1393321" cy="21364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8979" y="457199"/>
            <a:ext cx="1393321" cy="107249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68979" y="1627972"/>
            <a:ext cx="1393321" cy="138869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70960" y="226462"/>
            <a:ext cx="1435694" cy="19228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4850" y="418743"/>
            <a:ext cx="4101804" cy="434126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Hierarchical MVC (HMVC)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914400"/>
            <a:ext cx="8429625" cy="3811424"/>
          </a:xfrm>
        </p:spPr>
        <p:txBody>
          <a:bodyPr/>
          <a:lstStyle/>
          <a:p>
            <a:r>
              <a:rPr lang="en-US" sz="1400" dirty="0" smtClean="0"/>
              <a:t>The application can be divided into several MVC based components</a:t>
            </a:r>
            <a:br>
              <a:rPr lang="en-US" sz="1400" dirty="0" smtClean="0"/>
            </a:br>
            <a:r>
              <a:rPr lang="en-US" sz="1400" dirty="0" smtClean="0"/>
              <a:t>For example: displaying the products items, the search bar, or the recently viewed items.</a:t>
            </a:r>
          </a:p>
          <a:p>
            <a:r>
              <a:rPr lang="en-US" sz="1400" dirty="0" smtClean="0"/>
              <a:t>There is one component, which is on the top of the hierarchy and contains the other components.</a:t>
            </a:r>
          </a:p>
          <a:p>
            <a:r>
              <a:rPr lang="en-US" sz="1400" dirty="0" smtClean="0"/>
              <a:t>The top component initializes the other</a:t>
            </a:r>
            <a:br>
              <a:rPr lang="en-US" sz="1400" dirty="0" smtClean="0"/>
            </a:br>
            <a:r>
              <a:rPr lang="en-US" sz="1400" dirty="0" smtClean="0"/>
              <a:t>components.</a:t>
            </a:r>
          </a:p>
          <a:p>
            <a:r>
              <a:rPr lang="en-US" sz="1400" dirty="0" smtClean="0"/>
              <a:t>The communication between the</a:t>
            </a:r>
            <a:br>
              <a:rPr lang="en-US" sz="1400" dirty="0" smtClean="0"/>
            </a:br>
            <a:r>
              <a:rPr lang="en-US" sz="1400" dirty="0" smtClean="0"/>
              <a:t>MVC components are done via events,</a:t>
            </a:r>
            <a:br>
              <a:rPr lang="en-US" sz="1400" dirty="0" smtClean="0"/>
            </a:br>
            <a:r>
              <a:rPr lang="en-US" sz="1400" dirty="0" smtClean="0"/>
              <a:t>or the top level component.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Let’s check the project code,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en-US" sz="1400" dirty="0" smtClean="0"/>
              <a:t>how it looks like in JavaScript...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65333" y="1905712"/>
            <a:ext cx="5221480" cy="25039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2630" y="2261200"/>
            <a:ext cx="1969805" cy="307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2630" y="2627319"/>
            <a:ext cx="1969805" cy="585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9732" y="2627319"/>
            <a:ext cx="3050848" cy="174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44363" y="2269490"/>
            <a:ext cx="1969805" cy="307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32630" y="3260800"/>
            <a:ext cx="1969805" cy="820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65334" y="1905712"/>
            <a:ext cx="19441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Index Page Component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15538" y="2273273"/>
            <a:ext cx="19441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Search Component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06791" y="2640834"/>
            <a:ext cx="19441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Categories Component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0390" y="3256295"/>
            <a:ext cx="1944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Recently View Component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1634" y="2286266"/>
            <a:ext cx="19441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Ordering Component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77608" y="2649837"/>
            <a:ext cx="24127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Product Items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008ACF"/>
                </a:solidFill>
              </a:rPr>
              <a:t>Homework</a:t>
            </a:r>
            <a:endParaRPr lang="en-US" dirty="0">
              <a:solidFill>
                <a:srgbClr val="008AC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9" y="758953"/>
            <a:ext cx="8368068" cy="406768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Implement the products page using the MVC.</a:t>
            </a:r>
          </a:p>
          <a:p>
            <a:r>
              <a:rPr lang="en-US" sz="1400" dirty="0" smtClean="0"/>
              <a:t>Separate the layers as we did on the lecture</a:t>
            </a:r>
          </a:p>
          <a:p>
            <a:r>
              <a:rPr lang="en-US" sz="1400" dirty="0" smtClean="0"/>
              <a:t>If necessary, build the page in hierarchy (HMVC)</a:t>
            </a:r>
          </a:p>
          <a:p>
            <a:r>
              <a:rPr lang="en-US" sz="1400" dirty="0" smtClean="0"/>
              <a:t>Use modules to separate the code into files</a:t>
            </a:r>
          </a:p>
          <a:p>
            <a:r>
              <a:rPr lang="en-US" sz="1400" dirty="0" smtClean="0"/>
              <a:t>Header does not need to be implemented, only the product</a:t>
            </a:r>
            <a:br>
              <a:rPr lang="en-US" sz="1400" dirty="0" smtClean="0"/>
            </a:br>
            <a:r>
              <a:rPr lang="en-US" sz="1400" dirty="0" smtClean="0"/>
              <a:t>displaying section</a:t>
            </a:r>
          </a:p>
          <a:p>
            <a:r>
              <a:rPr lang="en-US" sz="1400" dirty="0" smtClean="0"/>
              <a:t>Get the </a:t>
            </a:r>
            <a:r>
              <a:rPr lang="en-US" sz="1400" dirty="0" err="1" smtClean="0"/>
              <a:t>productId</a:t>
            </a:r>
            <a:r>
              <a:rPr lang="en-US" sz="1400" dirty="0" smtClean="0"/>
              <a:t> from the URL (</a:t>
            </a:r>
            <a:r>
              <a:rPr lang="en-US" sz="1400" dirty="0" err="1" smtClean="0"/>
              <a:t>window.location</a:t>
            </a:r>
            <a:r>
              <a:rPr lang="en-US" sz="1400" dirty="0" smtClean="0"/>
              <a:t> is fine)</a:t>
            </a:r>
          </a:p>
          <a:p>
            <a:pPr marL="0" indent="0">
              <a:buNone/>
            </a:pPr>
            <a:r>
              <a:rPr lang="en-US" sz="1400" dirty="0" smtClean="0"/>
              <a:t>If you want to use the MVC in other way as in the exercise, feel free</a:t>
            </a:r>
            <a:br>
              <a:rPr lang="en-US" sz="1400" dirty="0" smtClean="0"/>
            </a:br>
            <a:r>
              <a:rPr lang="en-US" sz="1400" dirty="0" smtClean="0"/>
              <a:t>to choose that. In this case, write a proper description about </a:t>
            </a:r>
            <a:r>
              <a:rPr lang="en-US" sz="1400" dirty="0" smtClean="0"/>
              <a:t>the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en-US" sz="1400" dirty="0" smtClean="0"/>
              <a:t>implementation,</a:t>
            </a:r>
            <a:r>
              <a:rPr lang="hu-HU" sz="1400" dirty="0" smtClean="0"/>
              <a:t> </a:t>
            </a:r>
            <a:r>
              <a:rPr lang="en-US" sz="1400" dirty="0" smtClean="0"/>
              <a:t>why </a:t>
            </a:r>
            <a:r>
              <a:rPr lang="en-US" sz="1400" dirty="0" smtClean="0"/>
              <a:t>you find that more useful.</a:t>
            </a:r>
          </a:p>
          <a:p>
            <a:pPr marL="0" indent="0">
              <a:buNone/>
            </a:pPr>
            <a:r>
              <a:rPr lang="en-US" sz="1400" dirty="0" smtClean="0"/>
              <a:t>If you haven’t done with the CSS homework yet, don’t worry, it won't</a:t>
            </a:r>
            <a:br>
              <a:rPr lang="en-US" sz="1400" dirty="0" smtClean="0"/>
            </a:br>
            <a:r>
              <a:rPr lang="en-US" sz="1400" dirty="0" smtClean="0"/>
              <a:t>matter in the evaluation of this homework, minimal CSS is enough.</a:t>
            </a:r>
            <a:br>
              <a:rPr lang="en-US" sz="1400" dirty="0" smtClean="0"/>
            </a:br>
            <a:r>
              <a:rPr lang="en-US" sz="1400" dirty="0" smtClean="0"/>
              <a:t>Pay attention to the MVC logic, HTML and JS.</a:t>
            </a:r>
          </a:p>
          <a:p>
            <a:pPr marL="0" indent="0">
              <a:buNone/>
            </a:pPr>
            <a:r>
              <a:rPr lang="en-US" sz="1400" dirty="0" smtClean="0"/>
              <a:t>Bonus question to think about (not part of the homework):</a:t>
            </a:r>
            <a:br>
              <a:rPr lang="en-US" sz="1400" dirty="0" smtClean="0"/>
            </a:br>
            <a:r>
              <a:rPr lang="en-US" sz="1400" dirty="0" smtClean="0"/>
              <a:t>How/Where we could use MVC, HMVC in the application?</a:t>
            </a:r>
            <a:br>
              <a:rPr lang="en-US" sz="1400" dirty="0" smtClean="0"/>
            </a:br>
            <a:r>
              <a:rPr lang="en-US" sz="1400" dirty="0" smtClean="0"/>
              <a:t>Implementation is not necessary, only </a:t>
            </a:r>
            <a:r>
              <a:rPr lang="hu-HU" sz="1400" dirty="0" smtClean="0"/>
              <a:t>some </a:t>
            </a:r>
            <a:r>
              <a:rPr lang="en-US" sz="1400" dirty="0" smtClean="0"/>
              <a:t>description </a:t>
            </a:r>
            <a:r>
              <a:rPr lang="hu-HU" sz="1400" dirty="0" smtClean="0"/>
              <a:t>or</a:t>
            </a:r>
            <a:r>
              <a:rPr lang="en-US" sz="1400" dirty="0" smtClean="0"/>
              <a:t> </a:t>
            </a:r>
            <a:r>
              <a:rPr lang="en-US" sz="1400" dirty="0" smtClean="0"/>
              <a:t>sample code.</a:t>
            </a:r>
          </a:p>
          <a:p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4C15-9EEF-5141-AFEA-8C8C2A1A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21" y="-1"/>
            <a:ext cx="3566179" cy="48266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45279" cy="4826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 smtClean="0"/>
              <a:t>It is a tool which analyzes the source code to flag programming errors, bugs, stylistic errors, suspicious constructs.</a:t>
            </a:r>
          </a:p>
          <a:p>
            <a:endParaRPr lang="en-US" sz="1400" dirty="0" smtClean="0"/>
          </a:p>
          <a:p>
            <a:r>
              <a:rPr lang="en-US" sz="1400" dirty="0" smtClean="0"/>
              <a:t>Especially useful for interpreted languages like JavaScript because of lack of compiling phase.</a:t>
            </a:r>
          </a:p>
          <a:p>
            <a:endParaRPr lang="en-US" sz="1400" dirty="0" smtClean="0"/>
          </a:p>
          <a:p>
            <a:r>
              <a:rPr lang="en-US" sz="1400" dirty="0" smtClean="0"/>
              <a:t>It can be used as a simple debugger for common errors (undeclared variables) and hard-to-find errors such as heisenbugs (timing issues, optimized code/CSS).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72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Some linter rule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Simple mistakes, but no error at the end</a:t>
            </a:r>
          </a:p>
          <a:p>
            <a:pPr>
              <a:buFontTx/>
              <a:buChar char="-"/>
            </a:pPr>
            <a:r>
              <a:rPr lang="en-US" sz="1400" dirty="0" smtClean="0"/>
              <a:t>Unnecessary parentheses, semicolons,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casts...</a:t>
            </a:r>
          </a:p>
          <a:p>
            <a:pPr>
              <a:buFontTx/>
              <a:buChar char="-"/>
            </a:pPr>
            <a:r>
              <a:rPr lang="en-US" sz="1400" dirty="0" smtClean="0"/>
              <a:t>Unused variables</a:t>
            </a:r>
          </a:p>
          <a:p>
            <a:pPr>
              <a:buFontTx/>
              <a:buChar char="-"/>
            </a:pPr>
            <a:r>
              <a:rPr lang="en-US" sz="1400" dirty="0" smtClean="0"/>
              <a:t>Stylistic issues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75691"/>
            <a:ext cx="4488089" cy="1686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2" y="2475691"/>
            <a:ext cx="4335627" cy="2001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2229470"/>
            <a:ext cx="4488089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hu-HU" sz="1000" dirty="0" smtClean="0">
                <a:solidFill>
                  <a:schemeClr val="bg1"/>
                </a:solidFill>
              </a:rPr>
              <a:t>DON’T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13" y="2229470"/>
            <a:ext cx="4335624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hu-HU" sz="1000" dirty="0" smtClean="0">
                <a:solidFill>
                  <a:schemeClr val="bg1"/>
                </a:solidFill>
              </a:rPr>
              <a:t>DO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Some linter rule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689448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Possible Errors</a:t>
            </a:r>
          </a:p>
          <a:p>
            <a:pPr>
              <a:buFontTx/>
              <a:buChar char="-"/>
            </a:pPr>
            <a:r>
              <a:rPr lang="en-US" sz="1400" dirty="0" smtClean="0"/>
              <a:t>Missing return statement in getters</a:t>
            </a:r>
            <a:br>
              <a:rPr lang="en-US" sz="1400" dirty="0" smtClean="0"/>
            </a:br>
            <a:r>
              <a:rPr lang="en-US" sz="1400" dirty="0" smtClean="0"/>
              <a:t>Return statement in setters</a:t>
            </a:r>
          </a:p>
          <a:p>
            <a:pPr>
              <a:buFontTx/>
              <a:buChar char="-"/>
            </a:pPr>
            <a:r>
              <a:rPr lang="en-US" sz="1400" dirty="0" smtClean="0"/>
              <a:t>Duplicated keys in object literals</a:t>
            </a:r>
          </a:p>
          <a:p>
            <a:pPr>
              <a:buFontTx/>
              <a:buChar char="-"/>
            </a:pPr>
            <a:r>
              <a:rPr lang="en-US" sz="1400" dirty="0" smtClean="0"/>
              <a:t>Unreachable code after return, throw, continue, break</a:t>
            </a:r>
          </a:p>
          <a:p>
            <a:pPr>
              <a:buFontTx/>
              <a:buChar char="-"/>
            </a:pPr>
            <a:r>
              <a:rPr lang="en-US" sz="1400" dirty="0" smtClean="0"/>
              <a:t>Remaining debugger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418" y="1790291"/>
            <a:ext cx="4049762" cy="2877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8" y="2924224"/>
            <a:ext cx="3601906" cy="1743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189" y="2678003"/>
            <a:ext cx="3601906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hu-HU" sz="1000" dirty="0" smtClean="0">
                <a:solidFill>
                  <a:schemeClr val="bg1"/>
                </a:solidFill>
              </a:rPr>
              <a:t>DO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5419" y="1544070"/>
            <a:ext cx="4049762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hu-HU" sz="1000" dirty="0" smtClean="0">
                <a:solidFill>
                  <a:schemeClr val="bg1"/>
                </a:solidFill>
              </a:rPr>
              <a:t>DON’T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 smtClean="0"/>
              <a:t>Benefits:</a:t>
            </a:r>
          </a:p>
          <a:p>
            <a:pPr lvl="1"/>
            <a:r>
              <a:rPr lang="en-US" sz="1400" dirty="0" smtClean="0"/>
              <a:t>Less holy wars in pull requests on questions like single or double quotes, tab vs. spaces</a:t>
            </a:r>
          </a:p>
          <a:p>
            <a:pPr lvl="1"/>
            <a:r>
              <a:rPr lang="en-US" sz="1400" dirty="0" smtClean="0"/>
              <a:t>Less comments like use </a:t>
            </a:r>
            <a:r>
              <a:rPr lang="en-US" sz="1400" dirty="0" err="1" smtClean="0"/>
              <a:t>const</a:t>
            </a:r>
            <a:r>
              <a:rPr lang="en-US" sz="1400" dirty="0" smtClean="0"/>
              <a:t> instead of let</a:t>
            </a:r>
          </a:p>
          <a:p>
            <a:pPr lvl="1"/>
            <a:r>
              <a:rPr lang="en-US" sz="1400" dirty="0" smtClean="0"/>
              <a:t>Can focus on architecture, performance, security</a:t>
            </a:r>
          </a:p>
          <a:p>
            <a:pPr lvl="1"/>
            <a:r>
              <a:rPr lang="en-US" sz="1400" dirty="0" smtClean="0"/>
              <a:t>Help newcomers to understand how to write code on the project</a:t>
            </a:r>
          </a:p>
          <a:p>
            <a:pPr lvl="1"/>
            <a:r>
              <a:rPr lang="en-US" sz="1400" dirty="0" smtClean="0"/>
              <a:t>Reduces the senior developers’ time spent on teach the newcomers</a:t>
            </a:r>
          </a:p>
          <a:p>
            <a:pPr lvl="1"/>
            <a:r>
              <a:rPr lang="en-US" sz="1400" dirty="0" smtClean="0"/>
              <a:t>Most of them offer plugins for IDEs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76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429624" cy="3397250"/>
          </a:xfrm>
        </p:spPr>
        <p:txBody>
          <a:bodyPr/>
          <a:lstStyle/>
          <a:p>
            <a:r>
              <a:rPr lang="en-US" sz="1400" dirty="0" err="1" smtClean="0"/>
              <a:t>TypeScript</a:t>
            </a:r>
            <a:r>
              <a:rPr lang="en-US" sz="1400" dirty="0" smtClean="0"/>
              <a:t> linter</a:t>
            </a:r>
            <a:br>
              <a:rPr lang="en-US" sz="1400" dirty="0" smtClean="0"/>
            </a:br>
            <a:r>
              <a:rPr lang="en-US" sz="1400" dirty="0" err="1" smtClean="0"/>
              <a:t>TSLint</a:t>
            </a:r>
            <a:r>
              <a:rPr lang="en-US" sz="1400" dirty="0" smtClean="0"/>
              <a:t> - </a:t>
            </a:r>
            <a:r>
              <a:rPr lang="en-US" sz="1400" dirty="0" smtClean="0">
                <a:hlinkClick r:id="rId3"/>
              </a:rPr>
              <a:t>https://palantir.github.io/tslint/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CSS linter – CSS errors discovered by </a:t>
            </a:r>
            <a:r>
              <a:rPr lang="en-US" sz="1400" dirty="0" err="1" smtClean="0"/>
              <a:t>stylelint</a:t>
            </a:r>
            <a:r>
              <a:rPr lang="en-US" sz="1400" dirty="0" smtClean="0"/>
              <a:t> on the next slide</a:t>
            </a:r>
            <a:br>
              <a:rPr lang="en-US" sz="1400" dirty="0" smtClean="0"/>
            </a:br>
            <a:r>
              <a:rPr lang="en-US" sz="1400" dirty="0" err="1" smtClean="0"/>
              <a:t>stylelint</a:t>
            </a:r>
            <a:r>
              <a:rPr lang="en-US" sz="1400" dirty="0" smtClean="0"/>
              <a:t> -  </a:t>
            </a:r>
            <a:r>
              <a:rPr lang="en-US" sz="1400" dirty="0" smtClean="0">
                <a:hlinkClick r:id="rId4"/>
              </a:rPr>
              <a:t>https://stylelint.io/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Node security linter</a:t>
            </a:r>
            <a:br>
              <a:rPr lang="en-US" sz="1400" dirty="0" smtClean="0"/>
            </a:br>
            <a:r>
              <a:rPr lang="en-US" sz="1400" dirty="0" err="1" smtClean="0"/>
              <a:t>NodeJsScan</a:t>
            </a:r>
            <a:r>
              <a:rPr lang="en-US" sz="1400" dirty="0" smtClean="0"/>
              <a:t> - </a:t>
            </a:r>
            <a:r>
              <a:rPr lang="en-US" sz="1400" dirty="0" smtClean="0">
                <a:hlinkClick r:id="rId5"/>
              </a:rPr>
              <a:t>https://github.com/ajinabraham/NodeJsScan</a:t>
            </a:r>
            <a:endParaRPr lang="en-US" sz="1400" dirty="0" smtClean="0"/>
          </a:p>
          <a:p>
            <a:pPr lvl="1"/>
            <a:r>
              <a:rPr lang="en-US" sz="1400" dirty="0" smtClean="0"/>
              <a:t>XSS – Reflected Cross Site Scripting - Never trust in user input</a:t>
            </a:r>
          </a:p>
          <a:p>
            <a:pPr lvl="1"/>
            <a:r>
              <a:rPr lang="en-US" sz="1400" dirty="0" smtClean="0"/>
              <a:t>Missing security headers</a:t>
            </a:r>
          </a:p>
          <a:p>
            <a:pPr lvl="2"/>
            <a:r>
              <a:rPr lang="en-US" sz="1400" dirty="0" smtClean="0"/>
              <a:t>Missing </a:t>
            </a:r>
            <a:r>
              <a:rPr lang="en-US" sz="1400" dirty="0" err="1" smtClean="0"/>
              <a:t>httpOnly</a:t>
            </a:r>
            <a:r>
              <a:rPr lang="en-US" sz="1400" dirty="0" smtClean="0"/>
              <a:t> In Cookie – JavaScript can access Cookies</a:t>
            </a:r>
          </a:p>
          <a:p>
            <a:pPr lvl="2"/>
            <a:r>
              <a:rPr lang="en-US" sz="1400" dirty="0" smtClean="0"/>
              <a:t>X-Frame-Options (XFO) – Provides protection against Clickjacking attacks</a:t>
            </a:r>
          </a:p>
          <a:p>
            <a:pPr lvl="2"/>
            <a:r>
              <a:rPr lang="en-US" sz="1400" dirty="0" smtClean="0"/>
              <a:t>Content-Security-Policy (CSP) – Eliminate several content injection vulnerabilities (cross-site scripting)</a:t>
            </a:r>
          </a:p>
          <a:p>
            <a:pPr lvl="2"/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Agenda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2" r="30400"/>
          <a:stretch/>
        </p:blipFill>
        <p:spPr>
          <a:xfrm>
            <a:off x="5334000" y="8546"/>
            <a:ext cx="3810000" cy="48196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Classes and modules (recap)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hu-HU" dirty="0" smtClean="0"/>
              <a:t>MVC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hu-HU" dirty="0" smtClean="0"/>
              <a:t>HMVC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hu-HU" dirty="0" smtClean="0"/>
              <a:t>Linters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83" y="175576"/>
            <a:ext cx="74009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008ACF"/>
                </a:solidFill>
              </a:rPr>
              <a:t>Homework</a:t>
            </a:r>
            <a:endParaRPr lang="en-US" dirty="0">
              <a:solidFill>
                <a:srgbClr val="008AC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521892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Get familiar with the documentation, setup </a:t>
            </a:r>
            <a:r>
              <a:rPr lang="en-US" sz="1400" dirty="0" err="1" smtClean="0"/>
              <a:t>ESLint</a:t>
            </a:r>
            <a:r>
              <a:rPr lang="en-US" sz="1400" dirty="0" smtClean="0"/>
              <a:t> ( </a:t>
            </a:r>
            <a:r>
              <a:rPr lang="en-US" sz="1400" dirty="0" smtClean="0">
                <a:hlinkClick r:id="rId3"/>
              </a:rPr>
              <a:t>https://eslint.org/</a:t>
            </a:r>
            <a:r>
              <a:rPr lang="en-US" sz="1400" dirty="0" smtClean="0"/>
              <a:t> ) in your implementation of the </a:t>
            </a:r>
            <a:r>
              <a:rPr lang="en-US" sz="1400" b="1" dirty="0" smtClean="0"/>
              <a:t>MVC homework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Use the </a:t>
            </a:r>
            <a:r>
              <a:rPr lang="en-US" sz="1400" b="1" dirty="0" smtClean="0"/>
              <a:t>required rules (listed on next slide) </a:t>
            </a:r>
            <a:r>
              <a:rPr lang="en-US" sz="1400" dirty="0" smtClean="0"/>
              <a:t>and fix errors in your code.</a:t>
            </a:r>
          </a:p>
          <a:p>
            <a:r>
              <a:rPr lang="en-US" sz="1400" dirty="0" smtClean="0"/>
              <a:t>Optionally, if you find rules which looks useful, feel free to use them.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How to run </a:t>
            </a:r>
            <a:r>
              <a:rPr lang="en-US" sz="1400" dirty="0" err="1" smtClean="0"/>
              <a:t>ESLint</a:t>
            </a:r>
            <a:r>
              <a:rPr lang="en-US" sz="1400" dirty="0" smtClean="0"/>
              <a:t>? </a:t>
            </a:r>
            <a:endParaRPr lang="hu-HU" sz="1400" dirty="0" smtClean="0"/>
          </a:p>
          <a:p>
            <a:r>
              <a:rPr lang="en-US" sz="1400" dirty="0" smtClean="0"/>
              <a:t>Command Line Interface -&gt; </a:t>
            </a:r>
            <a:r>
              <a:rPr lang="en-US" sz="1400" dirty="0" smtClean="0">
                <a:hlinkClick r:id="rId4"/>
              </a:rPr>
              <a:t>https://eslint.org/docs/user-guide/command-line-interface</a:t>
            </a:r>
            <a:endParaRPr lang="en-US" sz="1400" dirty="0" smtClean="0"/>
          </a:p>
          <a:p>
            <a:r>
              <a:rPr lang="en-US" sz="1400" dirty="0" smtClean="0"/>
              <a:t>Online interface -&gt; </a:t>
            </a:r>
            <a:r>
              <a:rPr lang="en-US" sz="1400" dirty="0" smtClean="0">
                <a:hlinkClick r:id="rId5"/>
              </a:rPr>
              <a:t>https://eslint.org/demo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You don’t need to fix errors in files where you haven’t worked. </a:t>
            </a:r>
            <a:r>
              <a:rPr lang="hu-HU" sz="1400" dirty="0" smtClean="0"/>
              <a:t>You can d</a:t>
            </a:r>
            <a:r>
              <a:rPr lang="hu-HU" sz="1400" dirty="0" smtClean="0"/>
              <a:t>isable ESLint </a:t>
            </a:r>
            <a:r>
              <a:rPr lang="en-US" sz="1400" dirty="0" smtClean="0"/>
              <a:t>in </a:t>
            </a:r>
            <a:r>
              <a:rPr lang="en-US" sz="1400" dirty="0" smtClean="0"/>
              <a:t>files which are provided by us and you haven’t worked in them.</a:t>
            </a:r>
            <a:br>
              <a:rPr lang="en-US" sz="1400" dirty="0" smtClean="0"/>
            </a:br>
            <a:r>
              <a:rPr lang="en-US" sz="1400" dirty="0" smtClean="0"/>
              <a:t>More info: </a:t>
            </a:r>
            <a:r>
              <a:rPr lang="en-US" sz="1400" dirty="0" smtClean="0">
                <a:hlinkClick r:id="rId6"/>
              </a:rPr>
              <a:t>https://eslint.org/docs/user-guide/configuring#disabling-rules-with-inline-comments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4C15-9EEF-5141-AFEA-8C8C2A1A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45279" cy="4826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008ACF"/>
                </a:solidFill>
              </a:rPr>
              <a:t>Homework</a:t>
            </a:r>
            <a:endParaRPr lang="en-US" dirty="0">
              <a:solidFill>
                <a:srgbClr val="008AC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521892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Rules to apply with </a:t>
            </a:r>
            <a:r>
              <a:rPr lang="en-US" sz="1400" dirty="0" err="1" smtClean="0"/>
              <a:t>ESLint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Recommended configuration: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Some rules to add:</a:t>
            </a:r>
          </a:p>
          <a:p>
            <a:pPr lvl="1"/>
            <a:r>
              <a:rPr lang="hu-HU" sz="1400" dirty="0" smtClean="0"/>
              <a:t>Ne legyen a template literal-nál látott változó értékének behelyettesítése </a:t>
            </a:r>
            <a:r>
              <a:rPr lang="hu-HU" sz="1400" u="sng" dirty="0" smtClean="0"/>
              <a:t>normál</a:t>
            </a:r>
            <a:r>
              <a:rPr lang="hu-HU" sz="1400" dirty="0" smtClean="0"/>
              <a:t> </a:t>
            </a:r>
            <a:r>
              <a:rPr lang="hu-HU" sz="1400" dirty="0" smtClean="0"/>
              <a:t>stringeknél</a:t>
            </a:r>
            <a:br>
              <a:rPr lang="hu-HU" sz="1400" dirty="0" smtClean="0"/>
            </a:br>
            <a:r>
              <a:rPr lang="hu-HU" sz="1400" dirty="0" smtClean="0"/>
              <a:t>Példa kód, amit nem szabad írni: </a:t>
            </a:r>
          </a:p>
          <a:p>
            <a:pPr lvl="1"/>
            <a:endParaRPr lang="hu-HU" sz="1400" dirty="0" smtClean="0"/>
          </a:p>
          <a:p>
            <a:pPr lvl="1"/>
            <a:r>
              <a:rPr lang="hu-HU" sz="1400" dirty="0" smtClean="0"/>
              <a:t>Használjunk mindenhol === és !== operátorokat (== és != helyett)</a:t>
            </a:r>
          </a:p>
          <a:p>
            <a:pPr lvl="1"/>
            <a:r>
              <a:rPr lang="hu-HU" sz="1400" dirty="0" smtClean="0"/>
              <a:t>Ne lehessen shadow változókat használni</a:t>
            </a:r>
          </a:p>
          <a:p>
            <a:pPr lvl="1"/>
            <a:r>
              <a:rPr lang="hu-HU" sz="1400" dirty="0" smtClean="0"/>
              <a:t>Ne legyenek üres metódus blokkok</a:t>
            </a:r>
          </a:p>
          <a:p>
            <a:pPr lvl="1"/>
            <a:r>
              <a:rPr lang="hu-HU" sz="1400" dirty="0" smtClean="0"/>
              <a:t>Ne lehessen az alert() metódust használni</a:t>
            </a:r>
          </a:p>
          <a:p>
            <a:pPr lvl="1"/>
            <a:endParaRPr lang="en-US" sz="1400" dirty="0" smtClean="0"/>
          </a:p>
          <a:p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4C15-9EEF-5141-AFEA-8C8C2A1A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45279" cy="4826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9363"/>
          <a:stretch/>
        </p:blipFill>
        <p:spPr>
          <a:xfrm>
            <a:off x="521705" y="1640793"/>
            <a:ext cx="5272344" cy="652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47" y="2937347"/>
            <a:ext cx="1486107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 smtClean="0"/>
              <a:t>Modules</a:t>
            </a:r>
            <a:br>
              <a:rPr lang="en-US" sz="1400" dirty="0" smtClean="0"/>
            </a:br>
            <a:r>
              <a:rPr lang="en-US" sz="1400" dirty="0" smtClean="0">
                <a:hlinkClick r:id="rId2"/>
              </a:rPr>
              <a:t>https://developer.mozilla.org/en-US/docs/Web/JavaScript/Guide/Modules</a:t>
            </a:r>
            <a:endParaRPr lang="en-US" sz="1400" dirty="0" smtClean="0"/>
          </a:p>
          <a:p>
            <a:r>
              <a:rPr lang="en-US" sz="1400" dirty="0" smtClean="0"/>
              <a:t>Classes</a:t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https://developer.mozilla.org/en-US/docs/Web/JavaScript/Reference/Classes</a:t>
            </a:r>
            <a:endParaRPr lang="en-US" sz="1400" dirty="0" smtClean="0"/>
          </a:p>
          <a:p>
            <a:r>
              <a:rPr lang="en-US" sz="1400" dirty="0" smtClean="0"/>
              <a:t>Build A Simple JavaScript App The MVC Way</a:t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https://www.awwwards.com/build-a-simple-javascript-app-the-mvc-way.html</a:t>
            </a:r>
            <a:endParaRPr lang="hu-HU" sz="1400" dirty="0" smtClean="0"/>
          </a:p>
          <a:p>
            <a:r>
              <a:rPr lang="hu-HU" sz="1400" dirty="0" smtClean="0"/>
              <a:t>ESLint</a:t>
            </a:r>
            <a:br>
              <a:rPr lang="hu-HU" sz="1400" dirty="0" smtClean="0"/>
            </a:br>
            <a:r>
              <a:rPr lang="en-US" sz="1400" dirty="0" smtClean="0">
                <a:hlinkClick r:id="rId5"/>
              </a:rPr>
              <a:t>https</a:t>
            </a:r>
            <a:r>
              <a:rPr lang="en-US" sz="1400" dirty="0">
                <a:hlinkClick r:id="rId5"/>
              </a:rPr>
              <a:t>://eslint.org</a:t>
            </a:r>
            <a:r>
              <a:rPr lang="en-US" sz="1400" dirty="0" smtClean="0">
                <a:hlinkClick r:id="rId5"/>
              </a:rPr>
              <a:t>/</a:t>
            </a:r>
            <a:endParaRPr lang="hu-HU" sz="1400" dirty="0" smtClean="0"/>
          </a:p>
          <a:p>
            <a:endParaRPr lang="hu-HU" sz="1400" dirty="0"/>
          </a:p>
          <a:p>
            <a:endParaRPr lang="hu-HU" sz="1400" dirty="0" smtClean="0"/>
          </a:p>
          <a:p>
            <a:endParaRPr lang="hu-HU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11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br>
              <a:rPr lang="en-US" dirty="0" smtClean="0"/>
            </a:br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385335" y="4418345"/>
            <a:ext cx="2758665" cy="407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85335" y="4249068"/>
            <a:ext cx="2415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Diana_Deregi@epam.com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12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Classes and modules</a:t>
            </a:r>
            <a:br>
              <a:rPr lang="hu-HU" dirty="0" smtClean="0"/>
            </a:br>
            <a:r>
              <a:rPr lang="hu-HU" dirty="0" smtClean="0"/>
              <a:t>quick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Classes -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9" y="858486"/>
            <a:ext cx="3986212" cy="3618264"/>
          </a:xfrm>
        </p:spPr>
        <p:txBody>
          <a:bodyPr/>
          <a:lstStyle/>
          <a:p>
            <a:r>
              <a:rPr lang="hu-HU" sz="1400" dirty="0" smtClean="0"/>
              <a:t>c</a:t>
            </a:r>
            <a:r>
              <a:rPr lang="en-US" sz="1400" dirty="0" smtClean="0"/>
              <a:t>lass</a:t>
            </a:r>
            <a:endParaRPr lang="hu-HU" sz="1400" dirty="0" smtClean="0"/>
          </a:p>
          <a:p>
            <a:r>
              <a:rPr lang="en-US" sz="1400" dirty="0" smtClean="0"/>
              <a:t>constructor</a:t>
            </a:r>
            <a:endParaRPr lang="en-US" sz="1400" dirty="0"/>
          </a:p>
          <a:p>
            <a:r>
              <a:rPr lang="hu-HU" sz="1400" dirty="0" smtClean="0"/>
              <a:t>m</a:t>
            </a:r>
            <a:r>
              <a:rPr lang="en-US" sz="1400" dirty="0" err="1" smtClean="0"/>
              <a:t>ethods</a:t>
            </a:r>
            <a:endParaRPr lang="hu-HU" sz="1400" dirty="0" smtClean="0"/>
          </a:p>
          <a:p>
            <a:r>
              <a:rPr lang="en-US" sz="1400" dirty="0" smtClean="0"/>
              <a:t>static </a:t>
            </a:r>
            <a:r>
              <a:rPr lang="en-US" sz="1400" dirty="0"/>
              <a:t>methods</a:t>
            </a:r>
          </a:p>
          <a:p>
            <a:r>
              <a:rPr lang="en-US" sz="1400" dirty="0"/>
              <a:t>instance properties (</a:t>
            </a:r>
            <a:r>
              <a:rPr lang="en-US" sz="1400" dirty="0" smtClean="0"/>
              <a:t>static)</a:t>
            </a:r>
            <a:endParaRPr lang="en-US" sz="1400" dirty="0"/>
          </a:p>
          <a:p>
            <a:r>
              <a:rPr lang="en-US" sz="1400" dirty="0"/>
              <a:t>field declarations: public, </a:t>
            </a:r>
            <a:r>
              <a:rPr lang="en-US" sz="1400" dirty="0" smtClean="0"/>
              <a:t>private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en-US" sz="1400" dirty="0" smtClean="0"/>
              <a:t>(#, </a:t>
            </a:r>
            <a:r>
              <a:rPr lang="en-US" sz="1400" dirty="0"/>
              <a:t>limited </a:t>
            </a:r>
            <a:r>
              <a:rPr lang="en-US" sz="1400" dirty="0" smtClean="0"/>
              <a:t>support)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00160-BC63-054B-87DD-D877764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348" y="946598"/>
            <a:ext cx="5541816" cy="34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Classes </a:t>
            </a:r>
            <a:r>
              <a:rPr lang="hu-HU" dirty="0"/>
              <a:t>-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858486"/>
            <a:ext cx="4953365" cy="3618264"/>
          </a:xfrm>
        </p:spPr>
        <p:txBody>
          <a:bodyPr/>
          <a:lstStyle/>
          <a:p>
            <a:r>
              <a:rPr lang="en-US" sz="1400" dirty="0" smtClean="0"/>
              <a:t>extends</a:t>
            </a:r>
            <a:r>
              <a:rPr lang="en-US" sz="1400" dirty="0"/>
              <a:t>, super</a:t>
            </a:r>
            <a:r>
              <a:rPr lang="en-US" sz="1400" dirty="0" smtClean="0"/>
              <a:t>()</a:t>
            </a:r>
            <a:endParaRPr lang="hu-HU" sz="1400" dirty="0" smtClean="0"/>
          </a:p>
          <a:p>
            <a:r>
              <a:rPr lang="en-US" sz="1400" dirty="0"/>
              <a:t>getter, </a:t>
            </a:r>
            <a:r>
              <a:rPr lang="en-US" sz="1400" dirty="0" smtClean="0"/>
              <a:t>setter</a:t>
            </a:r>
            <a:endParaRPr lang="hu-HU" sz="1400" dirty="0" smtClean="0"/>
          </a:p>
          <a:p>
            <a:pPr marL="0" indent="0">
              <a:buNone/>
            </a:pP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://developer.mozilla.org/en-US/docs/Web/JavaScript/Reference/Classes</a:t>
            </a:r>
            <a:endParaRPr lang="hu-HU" sz="1400" dirty="0"/>
          </a:p>
          <a:p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00160-BC63-054B-87DD-D877764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330" y="858485"/>
            <a:ext cx="3792483" cy="36400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227" y="2030533"/>
            <a:ext cx="3620964" cy="24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Modules 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1951" y="891637"/>
            <a:ext cx="8429625" cy="3397250"/>
          </a:xfrm>
        </p:spPr>
        <p:txBody>
          <a:bodyPr/>
          <a:lstStyle/>
          <a:p>
            <a:r>
              <a:rPr lang="en-US" sz="1400" dirty="0" smtClean="0"/>
              <a:t>Import as module in HTML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Export something (</a:t>
            </a:r>
            <a:r>
              <a:rPr lang="en-US" sz="1400" dirty="0" err="1" smtClean="0"/>
              <a:t>const</a:t>
            </a:r>
            <a:r>
              <a:rPr lang="en-US" sz="1400" dirty="0" smtClean="0"/>
              <a:t>, function, class...)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Import the exported </a:t>
            </a:r>
            <a:r>
              <a:rPr lang="en-US" sz="1400" dirty="0" err="1" smtClean="0"/>
              <a:t>const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It’s not needed to import constants.js in the HTML, since it’s imported in index.js. The browser will request it from the server.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034" y="979445"/>
            <a:ext cx="1372155" cy="790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4" y="1177736"/>
            <a:ext cx="3859185" cy="991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64" y="2599908"/>
            <a:ext cx="3392271" cy="428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64" y="3362772"/>
            <a:ext cx="6708311" cy="8290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32228" y="1985824"/>
            <a:ext cx="2658023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200" dirty="0" smtClean="0"/>
              <a:t>Utility constants, functions, classes are collected in utils directory.</a:t>
            </a:r>
          </a:p>
          <a:p>
            <a:r>
              <a:rPr lang="hu-HU" sz="1200" dirty="0" smtClean="0"/>
              <a:t>These are used in several pages/components in the application, imported when necessary. </a:t>
            </a:r>
            <a:endParaRPr lang="en-US" sz="1200" dirty="0"/>
          </a:p>
        </p:txBody>
      </p:sp>
      <p:cxnSp>
        <p:nvCxnSpPr>
          <p:cNvPr id="13" name="Elbow Connector 12"/>
          <p:cNvCxnSpPr>
            <a:stCxn id="11" idx="0"/>
          </p:cNvCxnSpPr>
          <p:nvPr/>
        </p:nvCxnSpPr>
        <p:spPr>
          <a:xfrm rot="16200000" flipV="1">
            <a:off x="6515540" y="840123"/>
            <a:ext cx="893397" cy="13980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497027" y="3331641"/>
            <a:ext cx="525982" cy="40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Modules 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828647"/>
            <a:ext cx="8429625" cy="3397250"/>
          </a:xfrm>
        </p:spPr>
        <p:txBody>
          <a:bodyPr/>
          <a:lstStyle/>
          <a:p>
            <a:r>
              <a:rPr lang="en-US" sz="1400" dirty="0" smtClean="0"/>
              <a:t>Default export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Rename imports and exports with </a:t>
            </a:r>
            <a:r>
              <a:rPr lang="hu-HU" sz="1400" dirty="0" smtClean="0"/>
              <a:t>„</a:t>
            </a:r>
            <a:r>
              <a:rPr lang="en-US" sz="1400" dirty="0" smtClean="0"/>
              <a:t>as</a:t>
            </a:r>
            <a:r>
              <a:rPr lang="hu-HU" sz="1400" dirty="0" smtClean="0"/>
              <a:t>”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Creating a module object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hlinkClick r:id="rId3"/>
              </a:rPr>
              <a:t>https://developer.mozilla.org/en-US/docs/Web/JavaScript/Guide/Modules</a:t>
            </a:r>
            <a:endParaRPr lang="en-US" sz="1400" dirty="0" smtClean="0"/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8" y="1024599"/>
            <a:ext cx="2915829" cy="628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53455" b="29756"/>
          <a:stretch/>
        </p:blipFill>
        <p:spPr>
          <a:xfrm>
            <a:off x="3935177" y="1042808"/>
            <a:ext cx="3126804" cy="448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8" y="1958228"/>
            <a:ext cx="2887242" cy="9814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r="35004" b="35055"/>
          <a:stretch/>
        </p:blipFill>
        <p:spPr>
          <a:xfrm>
            <a:off x="3935177" y="1958228"/>
            <a:ext cx="4725503" cy="4393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997" y="3319220"/>
            <a:ext cx="2448915" cy="4287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51808" y="3331641"/>
            <a:ext cx="4296871" cy="5078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The _ is an object, makes available all exports from lodash.</a:t>
            </a:r>
          </a:p>
          <a:p>
            <a:r>
              <a:rPr lang="hu-HU" dirty="0" smtClean="0"/>
              <a:t>This module object effectively creates a namespace.</a:t>
            </a:r>
          </a:p>
        </p:txBody>
      </p:sp>
      <p:cxnSp>
        <p:nvCxnSpPr>
          <p:cNvPr id="15" name="Elbow Connector 14"/>
          <p:cNvCxnSpPr>
            <a:endCxn id="47" idx="2"/>
          </p:cNvCxnSpPr>
          <p:nvPr/>
        </p:nvCxnSpPr>
        <p:spPr>
          <a:xfrm rot="10800000" flipV="1">
            <a:off x="1760018" y="3585555"/>
            <a:ext cx="2091790" cy="150041"/>
          </a:xfrm>
          <a:prstGeom prst="bentConnector4">
            <a:avLst>
              <a:gd name="adj1" fmla="val 23598"/>
              <a:gd name="adj2" fmla="val 252358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br>
              <a:rPr lang="en-US" dirty="0" smtClean="0"/>
            </a:br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852216BC02D438F7ED71052F3A9D6" ma:contentTypeVersion="6" ma:contentTypeDescription="Create a new document." ma:contentTypeScope="" ma:versionID="51b64c86be06c5dcc639e8e26320f800">
  <xsd:schema xmlns:xsd="http://www.w3.org/2001/XMLSchema" xmlns:xs="http://www.w3.org/2001/XMLSchema" xmlns:p="http://schemas.microsoft.com/office/2006/metadata/properties" xmlns:ns3="bb301b8b-592b-4781-89eb-8d8b84200c44" xmlns:ns4="0ea24f10-ffd4-4b46-b0d4-e0d5cafb1a87" targetNamespace="http://schemas.microsoft.com/office/2006/metadata/properties" ma:root="true" ma:fieldsID="9edb9b08c8e681f39ce235c0fdf7fea5" ns3:_="" ns4:_="">
    <xsd:import namespace="bb301b8b-592b-4781-89eb-8d8b84200c44"/>
    <xsd:import namespace="0ea24f10-ffd4-4b46-b0d4-e0d5cafb1a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301b8b-592b-4781-89eb-8d8b84200c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24f10-ffd4-4b46-b0d4-e0d5cafb1a8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BE20B3-44C1-4008-9618-8ACAB1ADE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301b8b-592b-4781-89eb-8d8b84200c44"/>
    <ds:schemaRef ds:uri="0ea24f10-ffd4-4b46-b0d4-e0d5cafb1a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AA58A8-2D24-407A-970E-83C6364007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34F35-6B1C-4CB0-B065-19530FE203A9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bb301b8b-592b-4781-89eb-8d8b84200c44"/>
    <ds:schemaRef ds:uri="http://purl.org/dc/dcmitype/"/>
    <ds:schemaRef ds:uri="http://purl.org/dc/terms/"/>
    <ds:schemaRef ds:uri="http://schemas.microsoft.com/office/infopath/2007/PartnerControls"/>
    <ds:schemaRef ds:uri="0ea24f10-ffd4-4b46-b0d4-e0d5cafb1a8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5623</TotalTime>
  <Words>1544</Words>
  <Application>Microsoft Office PowerPoint</Application>
  <PresentationFormat>On-screen Show (16:9)</PresentationFormat>
  <Paragraphs>307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Modules, MVC, Linters</vt:lpstr>
      <vt:lpstr>PowerPoint Presentation</vt:lpstr>
      <vt:lpstr>Agenda</vt:lpstr>
      <vt:lpstr>Classes and modules quick recap</vt:lpstr>
      <vt:lpstr>Classes - recap</vt:lpstr>
      <vt:lpstr>Classes - recap</vt:lpstr>
      <vt:lpstr>Modules - recap</vt:lpstr>
      <vt:lpstr>Modules - recap</vt:lpstr>
      <vt:lpstr>Model-view-Controller MVC</vt:lpstr>
      <vt:lpstr>How I usually learn a new thing? </vt:lpstr>
      <vt:lpstr>Working in a team is different</vt:lpstr>
      <vt:lpstr>Working in a team is different</vt:lpstr>
      <vt:lpstr>Model-View-Controller (MVC)</vt:lpstr>
      <vt:lpstr>PowerPoint Presentation</vt:lpstr>
      <vt:lpstr>PowerPoint Presentation</vt:lpstr>
      <vt:lpstr>Exercise</vt:lpstr>
      <vt:lpstr>Model-View-Controller (MVC)</vt:lpstr>
      <vt:lpstr>Hierarchical MVC HMVC</vt:lpstr>
      <vt:lpstr>PowerPoint Presentation</vt:lpstr>
      <vt:lpstr>PowerPoint Presentation</vt:lpstr>
      <vt:lpstr>PowerPoint Presentation</vt:lpstr>
      <vt:lpstr>Hierarchical MVC (HMVC)</vt:lpstr>
      <vt:lpstr>Homework</vt:lpstr>
      <vt:lpstr>linters</vt:lpstr>
      <vt:lpstr>Linters</vt:lpstr>
      <vt:lpstr>Some linter rule examples</vt:lpstr>
      <vt:lpstr>Some linter rule examples</vt:lpstr>
      <vt:lpstr>Linters</vt:lpstr>
      <vt:lpstr>Linters</vt:lpstr>
      <vt:lpstr>PowerPoint Presentation</vt:lpstr>
      <vt:lpstr>Homework</vt:lpstr>
      <vt:lpstr>Homework</vt:lpstr>
      <vt:lpstr>Useful links</vt:lpstr>
      <vt:lpstr>Thank you for your attention!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Diana Deregi</cp:lastModifiedBy>
  <cp:revision>132</cp:revision>
  <dcterms:created xsi:type="dcterms:W3CDTF">2018-01-26T19:23:30Z</dcterms:created>
  <dcterms:modified xsi:type="dcterms:W3CDTF">2020-03-27T12:10:59Z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0x010100067852216BC02D438F7ED71052F3A9D6</vt:lpwstr>
  </property>
</Properties>
</file>