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61178E-613C-B047-DDF6-63362566A356}" v="1" dt="2022-07-20T13:32:50.8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70BE-1F0F-4414-B4EF-4F8E31397234}" type="datetimeFigureOut">
              <a:rPr lang="en-CA" smtClean="0"/>
              <a:t>2023-01-17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C768-1B9F-404B-8FFC-D828AFB1E4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568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70BE-1F0F-4414-B4EF-4F8E31397234}" type="datetimeFigureOut">
              <a:rPr lang="en-CA" smtClean="0"/>
              <a:t>2023-01-17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C768-1B9F-404B-8FFC-D828AFB1E4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64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70BE-1F0F-4414-B4EF-4F8E31397234}" type="datetimeFigureOut">
              <a:rPr lang="en-CA" smtClean="0"/>
              <a:t>2023-01-17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C768-1B9F-404B-8FFC-D828AFB1E4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237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70BE-1F0F-4414-B4EF-4F8E31397234}" type="datetimeFigureOut">
              <a:rPr lang="en-CA" smtClean="0"/>
              <a:t>2023-01-17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C768-1B9F-404B-8FFC-D828AFB1E4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286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70BE-1F0F-4414-B4EF-4F8E31397234}" type="datetimeFigureOut">
              <a:rPr lang="en-CA" smtClean="0"/>
              <a:t>2023-01-17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C768-1B9F-404B-8FFC-D828AFB1E4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163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70BE-1F0F-4414-B4EF-4F8E31397234}" type="datetimeFigureOut">
              <a:rPr lang="en-CA" smtClean="0"/>
              <a:t>2023-01-17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C768-1B9F-404B-8FFC-D828AFB1E4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253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70BE-1F0F-4414-B4EF-4F8E31397234}" type="datetimeFigureOut">
              <a:rPr lang="en-CA" smtClean="0"/>
              <a:t>2023-01-17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C768-1B9F-404B-8FFC-D828AFB1E4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79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70BE-1F0F-4414-B4EF-4F8E31397234}" type="datetimeFigureOut">
              <a:rPr lang="en-CA" smtClean="0"/>
              <a:t>2023-01-17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C768-1B9F-404B-8FFC-D828AFB1E4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16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70BE-1F0F-4414-B4EF-4F8E31397234}" type="datetimeFigureOut">
              <a:rPr lang="en-CA" smtClean="0"/>
              <a:t>2023-01-17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C768-1B9F-404B-8FFC-D828AFB1E4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364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70BE-1F0F-4414-B4EF-4F8E31397234}" type="datetimeFigureOut">
              <a:rPr lang="en-CA" smtClean="0"/>
              <a:t>2023-01-17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C768-1B9F-404B-8FFC-D828AFB1E4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997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70BE-1F0F-4414-B4EF-4F8E31397234}" type="datetimeFigureOut">
              <a:rPr lang="en-CA" smtClean="0"/>
              <a:t>2023-01-17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C768-1B9F-404B-8FFC-D828AFB1E4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250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770BE-1F0F-4414-B4EF-4F8E31397234}" type="datetimeFigureOut">
              <a:rPr lang="en-CA" smtClean="0"/>
              <a:t>2023-01-17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0C768-1B9F-404B-8FFC-D828AFB1E4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772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18008" y="339362"/>
            <a:ext cx="11382103" cy="7141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      Sam – Post-secondary student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129030"/>
              </p:ext>
            </p:extLst>
          </p:nvPr>
        </p:nvGraphicFramePr>
        <p:xfrm>
          <a:off x="4273727" y="1247208"/>
          <a:ext cx="7526384" cy="2603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3192">
                  <a:extLst>
                    <a:ext uri="{9D8B030D-6E8A-4147-A177-3AD203B41FA5}">
                      <a16:colId xmlns:a16="http://schemas.microsoft.com/office/drawing/2014/main" val="3619468817"/>
                    </a:ext>
                  </a:extLst>
                </a:gridCol>
                <a:gridCol w="3763192">
                  <a:extLst>
                    <a:ext uri="{9D8B030D-6E8A-4147-A177-3AD203B41FA5}">
                      <a16:colId xmlns:a16="http://schemas.microsoft.com/office/drawing/2014/main" val="118774871"/>
                    </a:ext>
                  </a:extLst>
                </a:gridCol>
              </a:tblGrid>
              <a:tr h="2603602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0070C0"/>
                          </a:solidFill>
                        </a:rPr>
                        <a:t>About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</a:rPr>
                        <a:t>Currently</a:t>
                      </a:r>
                      <a:r>
                        <a:rPr lang="en-CA" sz="1600" b="0" baseline="0" dirty="0">
                          <a:solidFill>
                            <a:schemeClr val="tx1"/>
                          </a:solidFill>
                        </a:rPr>
                        <a:t> enrolled in U</a:t>
                      </a:r>
                      <a:r>
                        <a:rPr lang="en-CA" sz="1600" b="0" dirty="0">
                          <a:solidFill>
                            <a:schemeClr val="tx1"/>
                          </a:solidFill>
                        </a:rPr>
                        <a:t>niversity</a:t>
                      </a:r>
                    </a:p>
                    <a:p>
                      <a:pPr marL="742950" lvl="1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</a:rPr>
                        <a:t>Works part-time during the semesters</a:t>
                      </a:r>
                    </a:p>
                    <a:p>
                      <a:pPr marL="742950" lvl="1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</a:rPr>
                        <a:t>Works full-time in summer to fund his studies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  <a:p>
                      <a:pPr lvl="1"/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Goal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CA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part-time jobs</a:t>
                      </a:r>
                      <a:r>
                        <a:rPr lang="en-CA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for students during school semesters</a:t>
                      </a:r>
                      <a:endParaRPr lang="en-CA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full-time summer jobs for student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63991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153481"/>
              </p:ext>
            </p:extLst>
          </p:nvPr>
        </p:nvGraphicFramePr>
        <p:xfrm>
          <a:off x="531220" y="3850809"/>
          <a:ext cx="11268891" cy="2698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6297">
                  <a:extLst>
                    <a:ext uri="{9D8B030D-6E8A-4147-A177-3AD203B41FA5}">
                      <a16:colId xmlns:a16="http://schemas.microsoft.com/office/drawing/2014/main" val="2799018929"/>
                    </a:ext>
                  </a:extLst>
                </a:gridCol>
                <a:gridCol w="3756297">
                  <a:extLst>
                    <a:ext uri="{9D8B030D-6E8A-4147-A177-3AD203B41FA5}">
                      <a16:colId xmlns:a16="http://schemas.microsoft.com/office/drawing/2014/main" val="641366977"/>
                    </a:ext>
                  </a:extLst>
                </a:gridCol>
                <a:gridCol w="3756297">
                  <a:extLst>
                    <a:ext uri="{9D8B030D-6E8A-4147-A177-3AD203B41FA5}">
                      <a16:colId xmlns:a16="http://schemas.microsoft.com/office/drawing/2014/main" val="995977540"/>
                    </a:ext>
                  </a:extLst>
                </a:gridCol>
              </a:tblGrid>
              <a:tr h="2698577"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Behavior</a:t>
                      </a:r>
                    </a:p>
                    <a:p>
                      <a:endParaRPr lang="en-CA" sz="18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Frequently</a:t>
                      </a:r>
                      <a:r>
                        <a:rPr lang="en-CA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 student jobs on mobile app as well as on </a:t>
                      </a:r>
                      <a:r>
                        <a:rPr lang="en-CA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 site </a:t>
                      </a:r>
                      <a:endParaRPr lang="en-CA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Regularly check Job Alert emails</a:t>
                      </a: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endParaRPr lang="en-CA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A" sz="18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Pain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Points</a:t>
                      </a: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endParaRPr lang="en-CA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n-CA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easy to identify if a job vacancy is specifically for student </a:t>
                      </a:r>
                      <a:endParaRPr lang="en-CA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 get notified for new government</a:t>
                      </a:r>
                      <a:r>
                        <a:rPr lang="en-CA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programs for recruiting students</a:t>
                      </a:r>
                      <a:endParaRPr lang="en-CA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A" sz="18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Frequently Used Products</a:t>
                      </a: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endParaRPr lang="en-CA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Job Search</a:t>
                      </a: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Job Alerts</a:t>
                      </a: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Mobile App</a:t>
                      </a:r>
                      <a:endParaRPr lang="en-CA" sz="18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472523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762" y="1430091"/>
            <a:ext cx="1562100" cy="205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18008" y="339362"/>
            <a:ext cx="11382103" cy="7141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      Patrick – Post-secondary graduate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170273"/>
              </p:ext>
            </p:extLst>
          </p:nvPr>
        </p:nvGraphicFramePr>
        <p:xfrm>
          <a:off x="4273727" y="1247208"/>
          <a:ext cx="7526384" cy="2603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3192">
                  <a:extLst>
                    <a:ext uri="{9D8B030D-6E8A-4147-A177-3AD203B41FA5}">
                      <a16:colId xmlns:a16="http://schemas.microsoft.com/office/drawing/2014/main" val="3619468817"/>
                    </a:ext>
                  </a:extLst>
                </a:gridCol>
                <a:gridCol w="3763192">
                  <a:extLst>
                    <a:ext uri="{9D8B030D-6E8A-4147-A177-3AD203B41FA5}">
                      <a16:colId xmlns:a16="http://schemas.microsoft.com/office/drawing/2014/main" val="118774871"/>
                    </a:ext>
                  </a:extLst>
                </a:gridCol>
              </a:tblGrid>
              <a:tr h="2603602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0070C0"/>
                          </a:solidFill>
                        </a:rPr>
                        <a:t>About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</a:rPr>
                        <a:t>Currently</a:t>
                      </a:r>
                      <a:r>
                        <a:rPr lang="en-CA" sz="1600" b="0" baseline="0" dirty="0">
                          <a:solidFill>
                            <a:schemeClr val="tx1"/>
                          </a:solidFill>
                        </a:rPr>
                        <a:t> graduated from U</a:t>
                      </a:r>
                      <a:r>
                        <a:rPr lang="en-CA" sz="1600" b="0" dirty="0">
                          <a:solidFill>
                            <a:schemeClr val="tx1"/>
                          </a:solidFill>
                        </a:rPr>
                        <a:t>niversity of British Columbia</a:t>
                      </a:r>
                    </a:p>
                    <a:p>
                      <a:pPr marL="742950" lvl="1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</a:rPr>
                        <a:t>Willing to relocate for suitable</a:t>
                      </a:r>
                      <a:r>
                        <a:rPr lang="en-CA" sz="1600" b="0" baseline="0" dirty="0">
                          <a:solidFill>
                            <a:schemeClr val="tx1"/>
                          </a:solidFill>
                        </a:rPr>
                        <a:t> jobs across Canada</a:t>
                      </a:r>
                      <a:endParaRPr lang="en-CA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en-CA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  <a:p>
                      <a:pPr lvl="1"/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Goal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CA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the first professional job post-graduation</a:t>
                      </a: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endParaRPr lang="en-CA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63991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644203"/>
              </p:ext>
            </p:extLst>
          </p:nvPr>
        </p:nvGraphicFramePr>
        <p:xfrm>
          <a:off x="531220" y="3850809"/>
          <a:ext cx="11268891" cy="2698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6297">
                  <a:extLst>
                    <a:ext uri="{9D8B030D-6E8A-4147-A177-3AD203B41FA5}">
                      <a16:colId xmlns:a16="http://schemas.microsoft.com/office/drawing/2014/main" val="2799018929"/>
                    </a:ext>
                  </a:extLst>
                </a:gridCol>
                <a:gridCol w="3756297">
                  <a:extLst>
                    <a:ext uri="{9D8B030D-6E8A-4147-A177-3AD203B41FA5}">
                      <a16:colId xmlns:a16="http://schemas.microsoft.com/office/drawing/2014/main" val="641366977"/>
                    </a:ext>
                  </a:extLst>
                </a:gridCol>
                <a:gridCol w="3756297">
                  <a:extLst>
                    <a:ext uri="{9D8B030D-6E8A-4147-A177-3AD203B41FA5}">
                      <a16:colId xmlns:a16="http://schemas.microsoft.com/office/drawing/2014/main" val="995977540"/>
                    </a:ext>
                  </a:extLst>
                </a:gridCol>
              </a:tblGrid>
              <a:tr h="2698577"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Behavior</a:t>
                      </a:r>
                    </a:p>
                    <a:p>
                      <a:endParaRPr lang="en-CA" sz="18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 up Job Match profile with educational background and academic skills</a:t>
                      </a: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resumes using youth template</a:t>
                      </a:r>
                      <a:r>
                        <a:rPr lang="en-CA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CA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Regularly check Job Alert emails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Pain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Points</a:t>
                      </a: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Matched</a:t>
                      </a:r>
                      <a:r>
                        <a:rPr lang="en-CA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jobs not always in line with fields of study</a:t>
                      </a: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Missing fields in resume template</a:t>
                      </a: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Frequency of job alert emails</a:t>
                      </a: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Insufficient professional job postings specific to his field of study</a:t>
                      </a:r>
                    </a:p>
                    <a:p>
                      <a:endParaRPr lang="en-CA" sz="18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Frequently Used Products</a:t>
                      </a: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endParaRPr lang="en-CA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Job Search</a:t>
                      </a: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Job Match</a:t>
                      </a: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Resume Builder</a:t>
                      </a: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Job Alerts</a:t>
                      </a:r>
                      <a:endParaRPr lang="en-CA" sz="18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472523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661" y="1413912"/>
            <a:ext cx="15716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20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18008" y="339362"/>
            <a:ext cx="11382103" cy="7141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/>
              <a:t>      Caroline </a:t>
            </a:r>
            <a:r>
              <a:rPr lang="en-CA" sz="2800" b="1" dirty="0"/>
              <a:t>– Career changer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164835"/>
              </p:ext>
            </p:extLst>
          </p:nvPr>
        </p:nvGraphicFramePr>
        <p:xfrm>
          <a:off x="4273727" y="1247208"/>
          <a:ext cx="7526384" cy="2603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3192">
                  <a:extLst>
                    <a:ext uri="{9D8B030D-6E8A-4147-A177-3AD203B41FA5}">
                      <a16:colId xmlns:a16="http://schemas.microsoft.com/office/drawing/2014/main" val="3619468817"/>
                    </a:ext>
                  </a:extLst>
                </a:gridCol>
                <a:gridCol w="3763192">
                  <a:extLst>
                    <a:ext uri="{9D8B030D-6E8A-4147-A177-3AD203B41FA5}">
                      <a16:colId xmlns:a16="http://schemas.microsoft.com/office/drawing/2014/main" val="118774871"/>
                    </a:ext>
                  </a:extLst>
                </a:gridCol>
              </a:tblGrid>
              <a:tr h="2603602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0070C0"/>
                          </a:solidFill>
                        </a:rPr>
                        <a:t>About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</a:rPr>
                        <a:t>Has 10+</a:t>
                      </a:r>
                      <a:r>
                        <a:rPr lang="en-CA" sz="1600" b="0" baseline="0" dirty="0">
                          <a:solidFill>
                            <a:schemeClr val="tx1"/>
                          </a:solidFill>
                        </a:rPr>
                        <a:t> years of professional experience in accounting</a:t>
                      </a:r>
                    </a:p>
                    <a:p>
                      <a:pPr marL="742950" lvl="1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CA" sz="1600" b="0" baseline="0" dirty="0">
                          <a:solidFill>
                            <a:schemeClr val="tx1"/>
                          </a:solidFill>
                        </a:rPr>
                        <a:t>Look for a new </a:t>
                      </a:r>
                      <a:r>
                        <a:rPr lang="fr-CA" sz="1600" b="0" baseline="0" dirty="0" err="1">
                          <a:solidFill>
                            <a:schemeClr val="tx1"/>
                          </a:solidFill>
                        </a:rPr>
                        <a:t>career</a:t>
                      </a:r>
                      <a:r>
                        <a:rPr lang="fr-CA" sz="16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CA" sz="1600" b="0" baseline="0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fr-CA" sz="1600" b="0" baseline="0" dirty="0">
                          <a:solidFill>
                            <a:schemeClr val="tx1"/>
                          </a:solidFill>
                        </a:rPr>
                        <a:t> more </a:t>
                      </a:r>
                      <a:r>
                        <a:rPr lang="fr-CA" sz="1600" b="0" baseline="0" dirty="0" err="1">
                          <a:solidFill>
                            <a:schemeClr val="tx1"/>
                          </a:solidFill>
                        </a:rPr>
                        <a:t>stability</a:t>
                      </a:r>
                      <a:r>
                        <a:rPr lang="fr-CA" sz="1600" b="0" baseline="0" dirty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CA" sz="1600" b="0" baseline="0" dirty="0">
                          <a:solidFill>
                            <a:schemeClr val="tx1"/>
                          </a:solidFill>
                        </a:rPr>
                        <a:t>work-life balance</a:t>
                      </a:r>
                      <a:endParaRPr lang="en-CA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  <a:p>
                      <a:pPr lvl="1"/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Goal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CA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Look</a:t>
                      </a:r>
                      <a:r>
                        <a:rPr lang="en-CA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for different career path in consulting business </a:t>
                      </a: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CA" sz="16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Apply</a:t>
                      </a:r>
                      <a:r>
                        <a:rPr lang="fr-CA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CA" sz="16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professional</a:t>
                      </a:r>
                      <a:r>
                        <a:rPr lang="fr-CA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CA" sz="16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skills</a:t>
                      </a:r>
                      <a:r>
                        <a:rPr lang="fr-CA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CA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63991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105915"/>
              </p:ext>
            </p:extLst>
          </p:nvPr>
        </p:nvGraphicFramePr>
        <p:xfrm>
          <a:off x="531220" y="3850809"/>
          <a:ext cx="11268891" cy="2698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6297">
                  <a:extLst>
                    <a:ext uri="{9D8B030D-6E8A-4147-A177-3AD203B41FA5}">
                      <a16:colId xmlns:a16="http://schemas.microsoft.com/office/drawing/2014/main" val="2799018929"/>
                    </a:ext>
                  </a:extLst>
                </a:gridCol>
                <a:gridCol w="3756297">
                  <a:extLst>
                    <a:ext uri="{9D8B030D-6E8A-4147-A177-3AD203B41FA5}">
                      <a16:colId xmlns:a16="http://schemas.microsoft.com/office/drawing/2014/main" val="641366977"/>
                    </a:ext>
                  </a:extLst>
                </a:gridCol>
                <a:gridCol w="3756297">
                  <a:extLst>
                    <a:ext uri="{9D8B030D-6E8A-4147-A177-3AD203B41FA5}">
                      <a16:colId xmlns:a16="http://schemas.microsoft.com/office/drawing/2014/main" val="995977540"/>
                    </a:ext>
                  </a:extLst>
                </a:gridCol>
              </a:tblGrid>
              <a:tr h="2698577"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Behavior</a:t>
                      </a:r>
                    </a:p>
                    <a:p>
                      <a:endParaRPr lang="en-CA" sz="18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Receive weekly alerts</a:t>
                      </a:r>
                      <a:r>
                        <a:rPr lang="en-CA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on new jobs</a:t>
                      </a: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 up professional profile for Job Match</a:t>
                      </a:r>
                      <a:endParaRPr lang="en-CA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Upload professional resume to apply for jobs</a:t>
                      </a:r>
                    </a:p>
                    <a:p>
                      <a:endParaRPr lang="en-CA" sz="18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Pain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Points</a:t>
                      </a: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endParaRPr lang="en-CA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Lengthy process to</a:t>
                      </a:r>
                      <a:r>
                        <a:rPr lang="en-CA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complete job match profile</a:t>
                      </a:r>
                      <a:endParaRPr lang="en-CA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Inconvenient to edit</a:t>
                      </a:r>
                      <a:r>
                        <a:rPr lang="en-CA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Job Alert subscription</a:t>
                      </a:r>
                      <a:endParaRPr lang="en-CA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A" sz="18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Frequently Used Products</a:t>
                      </a: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endParaRPr lang="en-CA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Job Search</a:t>
                      </a: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Resume upload</a:t>
                      </a: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Job Alerts</a:t>
                      </a:r>
                      <a:endParaRPr lang="en-CA" sz="18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472523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148" y="1110671"/>
            <a:ext cx="12668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18008" y="339362"/>
            <a:ext cx="11382103" cy="7141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      Mark – EI claimant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856764"/>
              </p:ext>
            </p:extLst>
          </p:nvPr>
        </p:nvGraphicFramePr>
        <p:xfrm>
          <a:off x="4273727" y="1247208"/>
          <a:ext cx="7526384" cy="2606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3192">
                  <a:extLst>
                    <a:ext uri="{9D8B030D-6E8A-4147-A177-3AD203B41FA5}">
                      <a16:colId xmlns:a16="http://schemas.microsoft.com/office/drawing/2014/main" val="3619468817"/>
                    </a:ext>
                  </a:extLst>
                </a:gridCol>
                <a:gridCol w="3763192">
                  <a:extLst>
                    <a:ext uri="{9D8B030D-6E8A-4147-A177-3AD203B41FA5}">
                      <a16:colId xmlns:a16="http://schemas.microsoft.com/office/drawing/2014/main" val="118774871"/>
                    </a:ext>
                  </a:extLst>
                </a:gridCol>
              </a:tblGrid>
              <a:tr h="2606842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0070C0"/>
                          </a:solidFill>
                        </a:rPr>
                        <a:t>About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</a:rPr>
                        <a:t>Changes jobs frequently in food</a:t>
                      </a:r>
                      <a:r>
                        <a:rPr lang="en-CA" sz="1600" b="0" baseline="0" dirty="0">
                          <a:solidFill>
                            <a:schemeClr val="tx1"/>
                          </a:solidFill>
                        </a:rPr>
                        <a:t> service, tourism and retail business</a:t>
                      </a:r>
                      <a:endParaRPr lang="en-CA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</a:rPr>
                        <a:t>A frequent</a:t>
                      </a:r>
                      <a:r>
                        <a:rPr lang="en-CA" sz="1600" b="0" baseline="0" dirty="0">
                          <a:solidFill>
                            <a:schemeClr val="tx1"/>
                          </a:solidFill>
                        </a:rPr>
                        <a:t> EI-claimant</a:t>
                      </a:r>
                      <a:endParaRPr lang="en-CA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  <a:p>
                      <a:pPr lvl="1"/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Goal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CA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to job market</a:t>
                      </a:r>
                      <a:endParaRPr lang="en-CA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relevant</a:t>
                      </a:r>
                      <a:r>
                        <a:rPr lang="en-CA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jobs close to residence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63991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01369"/>
              </p:ext>
            </p:extLst>
          </p:nvPr>
        </p:nvGraphicFramePr>
        <p:xfrm>
          <a:off x="531220" y="3850809"/>
          <a:ext cx="11268891" cy="2698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6297">
                  <a:extLst>
                    <a:ext uri="{9D8B030D-6E8A-4147-A177-3AD203B41FA5}">
                      <a16:colId xmlns:a16="http://schemas.microsoft.com/office/drawing/2014/main" val="2799018929"/>
                    </a:ext>
                  </a:extLst>
                </a:gridCol>
                <a:gridCol w="3756297">
                  <a:extLst>
                    <a:ext uri="{9D8B030D-6E8A-4147-A177-3AD203B41FA5}">
                      <a16:colId xmlns:a16="http://schemas.microsoft.com/office/drawing/2014/main" val="641366977"/>
                    </a:ext>
                  </a:extLst>
                </a:gridCol>
                <a:gridCol w="3756297">
                  <a:extLst>
                    <a:ext uri="{9D8B030D-6E8A-4147-A177-3AD203B41FA5}">
                      <a16:colId xmlns:a16="http://schemas.microsoft.com/office/drawing/2014/main" val="995977540"/>
                    </a:ext>
                  </a:extLst>
                </a:gridCol>
              </a:tblGrid>
              <a:tr h="2698577"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Behavior</a:t>
                      </a:r>
                    </a:p>
                    <a:p>
                      <a:endParaRPr lang="en-CA" sz="18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Frequently</a:t>
                      </a:r>
                      <a:r>
                        <a:rPr lang="en-CA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 jobs on mobile</a:t>
                      </a:r>
                      <a:r>
                        <a:rPr lang="en-CA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web site </a:t>
                      </a:r>
                      <a:endParaRPr lang="en-CA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Regularly check Job Alert emails</a:t>
                      </a: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 proof of job search activities to EI officer</a:t>
                      </a:r>
                    </a:p>
                    <a:p>
                      <a:endParaRPr lang="en-CA" sz="18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Pain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Points</a:t>
                      </a: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endParaRPr lang="en-CA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Job</a:t>
                      </a:r>
                      <a:r>
                        <a:rPr lang="en-CA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 in alert email are not quite aligned with last employment</a:t>
                      </a: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Lack of official proof for job search activities</a:t>
                      </a:r>
                      <a:endParaRPr lang="en-CA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A" sz="18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Frequently Used Products</a:t>
                      </a: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endParaRPr lang="en-CA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Job Search</a:t>
                      </a: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Job Alerts</a:t>
                      </a: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Job seeker dashboard</a:t>
                      </a:r>
                      <a:endParaRPr lang="en-CA" sz="18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472523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273" y="1247208"/>
            <a:ext cx="15525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5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18008" y="339362"/>
            <a:ext cx="11382103" cy="7141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      Ellen – Express Entry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791935"/>
              </p:ext>
            </p:extLst>
          </p:nvPr>
        </p:nvGraphicFramePr>
        <p:xfrm>
          <a:off x="4273727" y="1247208"/>
          <a:ext cx="7526384" cy="2603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3192">
                  <a:extLst>
                    <a:ext uri="{9D8B030D-6E8A-4147-A177-3AD203B41FA5}">
                      <a16:colId xmlns:a16="http://schemas.microsoft.com/office/drawing/2014/main" val="3619468817"/>
                    </a:ext>
                  </a:extLst>
                </a:gridCol>
                <a:gridCol w="3763192">
                  <a:extLst>
                    <a:ext uri="{9D8B030D-6E8A-4147-A177-3AD203B41FA5}">
                      <a16:colId xmlns:a16="http://schemas.microsoft.com/office/drawing/2014/main" val="118774871"/>
                    </a:ext>
                  </a:extLst>
                </a:gridCol>
              </a:tblGrid>
              <a:tr h="2603602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0070C0"/>
                          </a:solidFill>
                        </a:rPr>
                        <a:t>About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CA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Graduated  with Bachelor’s in computer engineering from Singapore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CA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Worked in internet company for over 5 years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CA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Currently in process of immigration to Canada through Express entry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Goal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kumimoji="0" lang="fr-CA" sz="16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  <a:r>
                        <a:rPr kumimoji="0" lang="fr-CA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CA" sz="16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employment</a:t>
                      </a:r>
                      <a:r>
                        <a:rPr kumimoji="0" lang="fr-CA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arrangement </a:t>
                      </a:r>
                      <a:r>
                        <a:rPr kumimoji="0" lang="fr-CA" sz="16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prior</a:t>
                      </a:r>
                      <a:r>
                        <a:rPr kumimoji="0" lang="fr-CA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to landing in canada</a:t>
                      </a:r>
                      <a:endParaRPr kumimoji="0" lang="en-CA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63991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471181"/>
              </p:ext>
            </p:extLst>
          </p:nvPr>
        </p:nvGraphicFramePr>
        <p:xfrm>
          <a:off x="531220" y="3850809"/>
          <a:ext cx="11268891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6297">
                  <a:extLst>
                    <a:ext uri="{9D8B030D-6E8A-4147-A177-3AD203B41FA5}">
                      <a16:colId xmlns:a16="http://schemas.microsoft.com/office/drawing/2014/main" val="2799018929"/>
                    </a:ext>
                  </a:extLst>
                </a:gridCol>
                <a:gridCol w="3756297">
                  <a:extLst>
                    <a:ext uri="{9D8B030D-6E8A-4147-A177-3AD203B41FA5}">
                      <a16:colId xmlns:a16="http://schemas.microsoft.com/office/drawing/2014/main" val="641366977"/>
                    </a:ext>
                  </a:extLst>
                </a:gridCol>
                <a:gridCol w="3756297">
                  <a:extLst>
                    <a:ext uri="{9D8B030D-6E8A-4147-A177-3AD203B41FA5}">
                      <a16:colId xmlns:a16="http://schemas.microsoft.com/office/drawing/2014/main" val="995977540"/>
                    </a:ext>
                  </a:extLst>
                </a:gridCol>
              </a:tblGrid>
              <a:tr h="2698577"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Behavior</a:t>
                      </a: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 up plus</a:t>
                      </a:r>
                      <a:r>
                        <a:rPr lang="en-CA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account with express entry code</a:t>
                      </a: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Receive job match emails and employer’s invitation</a:t>
                      </a:r>
                      <a:endParaRPr lang="en-CA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 in to</a:t>
                      </a:r>
                      <a:r>
                        <a:rPr lang="en-CA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user account every week to check matched jobs</a:t>
                      </a: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resumes using resume builder</a:t>
                      </a:r>
                      <a:endParaRPr lang="en-CA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A" sz="18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Pain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Points</a:t>
                      </a: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r>
                        <a:rPr lang="en-CA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process to create job match profile</a:t>
                      </a: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EE code validation service sometimes not responding</a:t>
                      </a: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Less interest from employers hiring EE job seeker.</a:t>
                      </a:r>
                      <a:endParaRPr lang="en-CA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Frequently Used Products</a:t>
                      </a: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Job Match</a:t>
                      </a: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Job Alerts</a:t>
                      </a: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Resume builder</a:t>
                      </a: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Seeker</a:t>
                      </a:r>
                      <a:r>
                        <a:rPr lang="en-CA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dashboard</a:t>
                      </a:r>
                      <a:endParaRPr lang="en-CA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472523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561" y="1490112"/>
            <a:ext cx="15240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05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18008" y="339362"/>
            <a:ext cx="11382103" cy="7141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      Tomas – Temporary Foreign Worker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111545"/>
              </p:ext>
            </p:extLst>
          </p:nvPr>
        </p:nvGraphicFramePr>
        <p:xfrm>
          <a:off x="4273727" y="1247208"/>
          <a:ext cx="7526384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3192">
                  <a:extLst>
                    <a:ext uri="{9D8B030D-6E8A-4147-A177-3AD203B41FA5}">
                      <a16:colId xmlns:a16="http://schemas.microsoft.com/office/drawing/2014/main" val="3619468817"/>
                    </a:ext>
                  </a:extLst>
                </a:gridCol>
                <a:gridCol w="3763192">
                  <a:extLst>
                    <a:ext uri="{9D8B030D-6E8A-4147-A177-3AD203B41FA5}">
                      <a16:colId xmlns:a16="http://schemas.microsoft.com/office/drawing/2014/main" val="118774871"/>
                    </a:ext>
                  </a:extLst>
                </a:gridCol>
              </a:tblGrid>
              <a:tr h="2603602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0070C0"/>
                          </a:solidFill>
                        </a:rPr>
                        <a:t>About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CA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Native Mexican from </a:t>
                      </a:r>
                      <a:r>
                        <a:rPr kumimoji="0" lang="en-CA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Tecate</a:t>
                      </a:r>
                      <a:r>
                        <a:rPr kumimoji="0" lang="en-CA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Baja California.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CA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Worked in last 2 years as farm laborer in Ontario through Temporary Foreign work program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CA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Currently unemployed, looking for a new employment</a:t>
                      </a:r>
                      <a:endParaRPr kumimoji="0" lang="en-CA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Goal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CA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 find a new employer who is willing to hire temporary foreign workers residing in Canada.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CA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63991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360519"/>
              </p:ext>
            </p:extLst>
          </p:nvPr>
        </p:nvGraphicFramePr>
        <p:xfrm>
          <a:off x="531220" y="3850809"/>
          <a:ext cx="11268891" cy="2698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6297">
                  <a:extLst>
                    <a:ext uri="{9D8B030D-6E8A-4147-A177-3AD203B41FA5}">
                      <a16:colId xmlns:a16="http://schemas.microsoft.com/office/drawing/2014/main" val="2799018929"/>
                    </a:ext>
                  </a:extLst>
                </a:gridCol>
                <a:gridCol w="3756297">
                  <a:extLst>
                    <a:ext uri="{9D8B030D-6E8A-4147-A177-3AD203B41FA5}">
                      <a16:colId xmlns:a16="http://schemas.microsoft.com/office/drawing/2014/main" val="641366977"/>
                    </a:ext>
                  </a:extLst>
                </a:gridCol>
                <a:gridCol w="3756297">
                  <a:extLst>
                    <a:ext uri="{9D8B030D-6E8A-4147-A177-3AD203B41FA5}">
                      <a16:colId xmlns:a16="http://schemas.microsoft.com/office/drawing/2014/main" val="995977540"/>
                    </a:ext>
                  </a:extLst>
                </a:gridCol>
              </a:tblGrid>
              <a:tr h="2698577"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Behavior</a:t>
                      </a:r>
                    </a:p>
                    <a:p>
                      <a:endParaRPr lang="en-CA" sz="18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 for new jobs that</a:t>
                      </a:r>
                      <a:r>
                        <a:rPr lang="en-CA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marked as open to TFW workers</a:t>
                      </a: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Looking for employers who are applying for LMIA</a:t>
                      </a: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 up job alert on TFW jobs</a:t>
                      </a:r>
                      <a:endParaRPr lang="en-CA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1" indent="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en-CA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A" sz="18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Pain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Points</a:t>
                      </a: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endParaRPr lang="en-CA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CA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Find information on job posting about if the job is open to TFW worker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CA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Can’t use job match with 900 series SIN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Frequently Used Products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CA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CA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Job Search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CA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Job Alert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CA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TFW landing page</a:t>
                      </a: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endParaRPr lang="en-CA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472523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311" y="1388640"/>
            <a:ext cx="17145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6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18008" y="339362"/>
            <a:ext cx="11382103" cy="7141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      Aaron – Skilled Trades Apprentice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287756"/>
              </p:ext>
            </p:extLst>
          </p:nvPr>
        </p:nvGraphicFramePr>
        <p:xfrm>
          <a:off x="4273727" y="1247208"/>
          <a:ext cx="7526384" cy="2603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3192">
                  <a:extLst>
                    <a:ext uri="{9D8B030D-6E8A-4147-A177-3AD203B41FA5}">
                      <a16:colId xmlns:a16="http://schemas.microsoft.com/office/drawing/2014/main" val="3619468817"/>
                    </a:ext>
                  </a:extLst>
                </a:gridCol>
                <a:gridCol w="3763192">
                  <a:extLst>
                    <a:ext uri="{9D8B030D-6E8A-4147-A177-3AD203B41FA5}">
                      <a16:colId xmlns:a16="http://schemas.microsoft.com/office/drawing/2014/main" val="118774871"/>
                    </a:ext>
                  </a:extLst>
                </a:gridCol>
              </a:tblGrid>
              <a:tr h="2603602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0070C0"/>
                          </a:solidFill>
                        </a:rPr>
                        <a:t>About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</a:rPr>
                        <a:t>Currently</a:t>
                      </a:r>
                      <a:r>
                        <a:rPr lang="en-CA" sz="1600" b="0" baseline="0" dirty="0">
                          <a:solidFill>
                            <a:schemeClr val="tx1"/>
                          </a:solidFill>
                        </a:rPr>
                        <a:t> a level 2 sheet metal apprentice </a:t>
                      </a:r>
                    </a:p>
                    <a:p>
                      <a:pPr marL="742950" lvl="1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baseline="0" dirty="0">
                          <a:solidFill>
                            <a:schemeClr val="tx1"/>
                          </a:solidFill>
                        </a:rPr>
                        <a:t>Aim to the skill trade certificate to work independently</a:t>
                      </a:r>
                      <a:endParaRPr lang="en-CA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  <a:p>
                      <a:pPr lvl="1"/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Goal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CA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  <a:r>
                        <a:rPr lang="en-CA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apprentice job at level</a:t>
                      </a:r>
                      <a:endParaRPr lang="en-CA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63991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096785"/>
              </p:ext>
            </p:extLst>
          </p:nvPr>
        </p:nvGraphicFramePr>
        <p:xfrm>
          <a:off x="531220" y="3850809"/>
          <a:ext cx="1126889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6297">
                  <a:extLst>
                    <a:ext uri="{9D8B030D-6E8A-4147-A177-3AD203B41FA5}">
                      <a16:colId xmlns:a16="http://schemas.microsoft.com/office/drawing/2014/main" val="2799018929"/>
                    </a:ext>
                  </a:extLst>
                </a:gridCol>
                <a:gridCol w="3756297">
                  <a:extLst>
                    <a:ext uri="{9D8B030D-6E8A-4147-A177-3AD203B41FA5}">
                      <a16:colId xmlns:a16="http://schemas.microsoft.com/office/drawing/2014/main" val="641366977"/>
                    </a:ext>
                  </a:extLst>
                </a:gridCol>
                <a:gridCol w="3756297">
                  <a:extLst>
                    <a:ext uri="{9D8B030D-6E8A-4147-A177-3AD203B41FA5}">
                      <a16:colId xmlns:a16="http://schemas.microsoft.com/office/drawing/2014/main" val="995977540"/>
                    </a:ext>
                  </a:extLst>
                </a:gridCol>
              </a:tblGrid>
              <a:tr h="2698577"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Behavior</a:t>
                      </a:r>
                    </a:p>
                    <a:p>
                      <a:endParaRPr lang="en-CA" sz="18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CA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for employment specifically for apprentice</a:t>
                      </a:r>
                      <a:endParaRPr lang="en-CA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en-CA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up job alert using apprentice filter</a:t>
                      </a:r>
                      <a:endParaRPr lang="en-CA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en-CA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resumes with apprentice experience</a:t>
                      </a:r>
                      <a:endParaRPr lang="en-CA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1" indent="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en-CA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A" sz="18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Pain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Points</a:t>
                      </a: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endParaRPr lang="en-CA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r>
                        <a:rPr lang="en-CA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’s not clear in job posting if employer intend to hire apprentice, or apprentice is welcome to apply</a:t>
                      </a:r>
                      <a:endParaRPr lang="en-CA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Lack</a:t>
                      </a:r>
                      <a:r>
                        <a:rPr lang="en-CA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filtering on apprentice level requirements</a:t>
                      </a: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Can’t set Job</a:t>
                      </a:r>
                      <a:r>
                        <a:rPr lang="en-CA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Alerts on apprentice jobs</a:t>
                      </a:r>
                      <a:endParaRPr lang="en-CA" sz="18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Frequently Used Products</a:t>
                      </a: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endParaRPr lang="en-CA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Job</a:t>
                      </a:r>
                      <a:r>
                        <a:rPr lang="en-CA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Search</a:t>
                      </a:r>
                      <a:endParaRPr lang="en-CA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Job</a:t>
                      </a:r>
                      <a:r>
                        <a:rPr lang="en-CA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Alerts</a:t>
                      </a:r>
                      <a:endParaRPr lang="en-CA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latinLnBrk="0" hangingPunct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CA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Resume</a:t>
                      </a:r>
                      <a:r>
                        <a:rPr lang="en-CA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Builder</a:t>
                      </a:r>
                      <a:endParaRPr lang="en-CA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472523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03" y="1553646"/>
            <a:ext cx="15716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45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c042cc8-cc34-4cda-baaf-50b34099491b">
      <Terms xmlns="http://schemas.microsoft.com/office/infopath/2007/PartnerControls"/>
    </lcf76f155ced4ddcb4097134ff3c332f>
    <TaxCatchAll xmlns="f76aaf80-9812-406c-9dd3-ccb851cf3a75" xsi:nil="true"/>
    <Email_x005f_x0020_Date xmlns="f76aaf80-9812-406c-9dd3-ccb851cf3a75" xsi:nil="true"/>
    <Email_x005f_x0020_Attachments xmlns="f76aaf80-9812-406c-9dd3-ccb851cf3a75" xsi:nil="true"/>
    <Email_x005f_x0020_From xmlns="f76aaf80-9812-406c-9dd3-ccb851cf3a75" xsi:nil="true"/>
    <Email_x005f_x0020_To xmlns="f76aaf80-9812-406c-9dd3-ccb851cf3a75" xsi:nil="true"/>
    <Email_x005f_x0020_Subject xmlns="f76aaf80-9812-406c-9dd3-ccb851cf3a75" xsi:nil="true"/>
    <Email_x005f_x0020_Conversation_x005f_x0020_Topic xmlns="f76aaf80-9812-406c-9dd3-ccb851cf3a75" xsi:nil="true"/>
    <Email_x005f_x0020_CC xmlns="f76aaf80-9812-406c-9dd3-ccb851cf3a75" xsi:nil="true"/>
    <_dlc_DocId xmlns="eacff5cd-de67-4460-835a-b3ce774ab734">H7EDXJPDPC3M-1976815977-1122</_dlc_DocId>
    <_dlc_DocIdUrl xmlns="eacff5cd-de67-4460-835a-b3ce774ab734">
      <Url>https://014gc.sharepoint.com/sites/JobBankProductManagement/_layouts/15/DocIdRedir.aspx?ID=H7EDXJPDPC3M-1976815977-1122</Url>
      <Description>H7EDXJPDPC3M-1976815977-1122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CD907205F8AA4B9A6E9713DB2B342A" ma:contentTypeVersion="29" ma:contentTypeDescription="Create a new document." ma:contentTypeScope="" ma:versionID="9418e1477727213af1f7690071bc7fee">
  <xsd:schema xmlns:xsd="http://www.w3.org/2001/XMLSchema" xmlns:xs="http://www.w3.org/2001/XMLSchema" xmlns:p="http://schemas.microsoft.com/office/2006/metadata/properties" xmlns:ns2="2c042cc8-cc34-4cda-baaf-50b34099491b" xmlns:ns3="eacff5cd-de67-4460-835a-b3ce774ab734" xmlns:ns4="f76aaf80-9812-406c-9dd3-ccb851cf3a75" targetNamespace="http://schemas.microsoft.com/office/2006/metadata/properties" ma:root="true" ma:fieldsID="82c4fb8424becd6a3a7af8afc10a0ceb" ns2:_="" ns3:_="" ns4:_="">
    <xsd:import namespace="2c042cc8-cc34-4cda-baaf-50b34099491b"/>
    <xsd:import namespace="eacff5cd-de67-4460-835a-b3ce774ab734"/>
    <xsd:import namespace="f76aaf80-9812-406c-9dd3-ccb851cf3a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3:_dlc_DocId" minOccurs="0"/>
                <xsd:element ref="ns3:_dlc_DocIdUrl" minOccurs="0"/>
                <xsd:element ref="ns3:_dlc_DocIdPersistId" minOccurs="0"/>
                <xsd:element ref="ns4:Email_x005f_x0020_To" minOccurs="0"/>
                <xsd:element ref="ns4:Email_x005f_x0020_From" minOccurs="0"/>
                <xsd:element ref="ns4:Email_x005f_x0020_Subject" minOccurs="0"/>
                <xsd:element ref="ns4:Email_x005f_x0020_Conversation_x005f_x0020_Topic" minOccurs="0"/>
                <xsd:element ref="ns4:Email_x005f_x0020_CC" minOccurs="0"/>
                <xsd:element ref="ns4:Email_x005f_x0020_Date" minOccurs="0"/>
                <xsd:element ref="ns4:Email_x005f_x0020_Attachme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042cc8-cc34-4cda-baaf-50b3409949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3fa6f064-5af2-4239-ab23-685642d5954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3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cff5cd-de67-4460-835a-b3ce774ab73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_dlc_DocId" ma:index="22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2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6aaf80-9812-406c-9dd3-ccb851cf3a75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24245578-2b81-4b88-892f-86b09545f271}" ma:internalName="TaxCatchAll" ma:showField="CatchAllData" ma:web="eacff5cd-de67-4460-835a-b3ce774ab73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mail_x005f_x0020_To" ma:index="25" nillable="true" ma:displayName="Email To" ma:description="Email To" ma:hidden="true" ma:internalName="Email_x0020_To" ma:readOnly="false">
      <xsd:simpleType>
        <xsd:restriction base="dms:Text">
          <xsd:maxLength value="255"/>
        </xsd:restriction>
      </xsd:simpleType>
    </xsd:element>
    <xsd:element name="Email_x005f_x0020_From" ma:index="26" nillable="true" ma:displayName="Email From" ma:description="Email From" ma:hidden="true" ma:internalName="Email_x0020_From" ma:readOnly="false">
      <xsd:simpleType>
        <xsd:restriction base="dms:Text">
          <xsd:maxLength value="255"/>
        </xsd:restriction>
      </xsd:simpleType>
    </xsd:element>
    <xsd:element name="Email_x005f_x0020_Subject" ma:index="27" nillable="true" ma:displayName="Email Subject" ma:description="Email Subject" ma:hidden="true" ma:internalName="Email_x0020_Subject" ma:readOnly="false">
      <xsd:simpleType>
        <xsd:restriction base="dms:Text">
          <xsd:maxLength value="255"/>
        </xsd:restriction>
      </xsd:simpleType>
    </xsd:element>
    <xsd:element name="Email_x005f_x0020_Conversation_x005f_x0020_Topic" ma:index="28" nillable="true" ma:displayName="Email Conversation Topic" ma:description="Email Conversation Topic" ma:hidden="true" ma:internalName="Email_x0020_Conversation_x0020_Topic" ma:readOnly="false">
      <xsd:simpleType>
        <xsd:restriction base="dms:Text">
          <xsd:maxLength value="255"/>
        </xsd:restriction>
      </xsd:simpleType>
    </xsd:element>
    <xsd:element name="Email_x005f_x0020_CC" ma:index="29" nillable="true" ma:displayName="Email CC" ma:description="Email CC" ma:hidden="true" ma:internalName="Email_x0020_CC" ma:readOnly="false">
      <xsd:simpleType>
        <xsd:restriction base="dms:Text">
          <xsd:maxLength value="255"/>
        </xsd:restriction>
      </xsd:simpleType>
    </xsd:element>
    <xsd:element name="Email_x005f_x0020_Date" ma:index="30" nillable="true" ma:displayName="Email Date" ma:description="Email Date" ma:format="DateOnly" ma:hidden="true" ma:internalName="Email_x0020_Date" ma:readOnly="false">
      <xsd:simpleType>
        <xsd:restriction base="dms:DateTime"/>
      </xsd:simpleType>
    </xsd:element>
    <xsd:element name="Email_x005f_x0020_Attachments" ma:index="31" nillable="true" ma:displayName="Email Attachments" ma:description="Email Attachments" ma:hidden="true" ma:internalName="Email_x0020_Attachments" ma:readOnly="fals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FD7E24-DAF9-4BBD-91C7-7002ECAEE9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644ADE-7A1D-4A68-AD24-AC75527B5F97}">
  <ds:schemaRefs>
    <ds:schemaRef ds:uri="http://schemas.microsoft.com/office/2006/metadata/properties"/>
    <ds:schemaRef ds:uri="http://schemas.microsoft.com/office/infopath/2007/PartnerControls"/>
    <ds:schemaRef ds:uri="2c042cc8-cc34-4cda-baaf-50b34099491b"/>
    <ds:schemaRef ds:uri="f76aaf80-9812-406c-9dd3-ccb851cf3a75"/>
    <ds:schemaRef ds:uri="eacff5cd-de67-4460-835a-b3ce774ab734"/>
  </ds:schemaRefs>
</ds:datastoreItem>
</file>

<file path=customXml/itemProps3.xml><?xml version="1.0" encoding="utf-8"?>
<ds:datastoreItem xmlns:ds="http://schemas.openxmlformats.org/officeDocument/2006/customXml" ds:itemID="{A3347EF4-1989-4B55-8D19-3A2595BA6B34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672E2592-0C40-43B9-AAF2-4EDC155EBF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042cc8-cc34-4cda-baaf-50b34099491b"/>
    <ds:schemaRef ds:uri="eacff5cd-de67-4460-835a-b3ce774ab734"/>
    <ds:schemaRef ds:uri="f76aaf80-9812-406c-9dd3-ccb851cf3a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5922</TotalTime>
  <Words>668</Words>
  <Application>Microsoft Office PowerPoint</Application>
  <PresentationFormat>Widescreen</PresentationFormat>
  <Paragraphs>161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GoC / GdC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Li</dc:creator>
  <cp:lastModifiedBy>Li, Michael Y [NC]</cp:lastModifiedBy>
  <cp:revision>52</cp:revision>
  <dcterms:created xsi:type="dcterms:W3CDTF">2022-05-17T20:23:00Z</dcterms:created>
  <dcterms:modified xsi:type="dcterms:W3CDTF">2023-01-17T16:43:38Z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0x0101002CCD907205F8AA4B9A6E9713DB2B342A</vt:lpwstr>
  </property>
  <property fmtid="{D5CDD505-2E9C-101B-9397-08002B2CF9AE}" pid="3" name="MediaServiceImageTags">
    <vt:lpwstr/>
  </property>
  <property fmtid="{D5CDD505-2E9C-101B-9397-08002B2CF9AE}" pid="4" name="_dlc_DocIdItemGuid">
    <vt:lpwstr>921cb130-1e7b-46f6-9888-de9bef1fc90f</vt:lpwstr>
  </property>
</Properties>
</file>