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84"/>
    <a:srgbClr val="AFBDC6"/>
    <a:srgbClr val="B1BF94"/>
    <a:srgbClr val="8D9245"/>
    <a:srgbClr val="D7BAAE"/>
    <a:srgbClr val="B4A9B4"/>
    <a:srgbClr val="CAB9B5"/>
    <a:srgbClr val="B5D0D9"/>
    <a:srgbClr val="37B2BF"/>
    <a:srgbClr val="B4B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F6D76-6BDF-D71D-3B53-2478CC45013C}" v="31" dt="2022-02-17T18:48:51.128"/>
    <p1510:client id="{8A278FCE-2683-63FB-A48A-677A2310ACEB}" v="7" dt="2022-02-17T18:46:27.749"/>
    <p1510:client id="{CA56FC74-B6D5-4C18-4C5D-2D7DBB5740EA}" v="51" dt="2021-12-07T13:14:0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28" autoAdjust="0"/>
  </p:normalViewPr>
  <p:slideViewPr>
    <p:cSldViewPr snapToGrid="0">
      <p:cViewPr varScale="1">
        <p:scale>
          <a:sx n="62" d="100"/>
          <a:sy n="62" d="100"/>
        </p:scale>
        <p:origin x="229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04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4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0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6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73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8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Decorative">
            <a:extLst>
              <a:ext uri="{FF2B5EF4-FFF2-40B4-BE49-F238E27FC236}">
                <a16:creationId xmlns:a16="http://schemas.microsoft.com/office/drawing/2014/main" id="{8F2C443F-00AA-4B0D-9CB5-7B9A4E63BCD5}"/>
              </a:ext>
            </a:extLst>
          </p:cNvPr>
          <p:cNvGrpSpPr/>
          <p:nvPr/>
        </p:nvGrpSpPr>
        <p:grpSpPr>
          <a:xfrm>
            <a:off x="93614" y="88710"/>
            <a:ext cx="7556698" cy="9752454"/>
            <a:chOff x="93614" y="88710"/>
            <a:chExt cx="7556698" cy="9752454"/>
          </a:xfrm>
        </p:grpSpPr>
        <p:grpSp>
          <p:nvGrpSpPr>
            <p:cNvPr id="36" name="Group 35"/>
            <p:cNvGrpSpPr/>
            <p:nvPr/>
          </p:nvGrpSpPr>
          <p:grpSpPr>
            <a:xfrm>
              <a:off x="93614" y="88710"/>
              <a:ext cx="7556697" cy="1438372"/>
              <a:chOff x="938147" y="467702"/>
              <a:chExt cx="5152293" cy="929486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3149864" y="1154536"/>
                <a:ext cx="728858" cy="242652"/>
              </a:xfrm>
              <a:prstGeom prst="triangle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38147" y="729611"/>
                <a:ext cx="5152293" cy="478495"/>
              </a:xfrm>
              <a:prstGeom prst="rect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38147" y="467702"/>
                <a:ext cx="5152293" cy="409708"/>
              </a:xfrm>
              <a:prstGeom prst="rect">
                <a:avLst/>
              </a:prstGeom>
              <a:solidFill>
                <a:srgbClr val="8D9245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CA" sz="1750" b="1" dirty="0">
                    <a:solidFill>
                      <a:schemeClr val="bg1"/>
                    </a:solidFill>
                  </a:rPr>
                  <a:t>Authorities directly conferred </a:t>
                </a:r>
                <a:endParaRPr lang="en-CA" sz="1750" b="1" dirty="0">
                  <a:solidFill>
                    <a:schemeClr val="bg1"/>
                  </a:solidFill>
                  <a:cs typeface="Calibri"/>
                </a:endParaRPr>
              </a:p>
              <a:p>
                <a:pPr algn="ctr"/>
                <a:r>
                  <a:rPr lang="en-CA" sz="1750" b="1" dirty="0">
                    <a:solidFill>
                      <a:schemeClr val="bg1"/>
                    </a:solidFill>
                  </a:rPr>
                  <a:t>to deputy heads</a:t>
                </a:r>
                <a:endParaRPr lang="en-CA" sz="1750"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448891-0E60-40C5-B3AB-1F441DC410F2}"/>
                </a:ext>
              </a:extLst>
            </p:cNvPr>
            <p:cNvGrpSpPr/>
            <p:nvPr/>
          </p:nvGrpSpPr>
          <p:grpSpPr>
            <a:xfrm>
              <a:off x="537699" y="1745922"/>
              <a:ext cx="3179646" cy="4102583"/>
              <a:chOff x="537699" y="1745922"/>
              <a:chExt cx="3179646" cy="410258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7699" y="2465226"/>
                <a:ext cx="3179645" cy="33832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en-CA" sz="1700" dirty="0"/>
                  <a:t>Examples: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Establish merit criteria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Make deployments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Extend term appointments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Terminate the employment of employees while on probation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Accept resignations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Lay off or retain employees</a:t>
                </a:r>
                <a:endParaRPr lang="en-CA" sz="1700" dirty="0">
                  <a:cs typeface="Calibri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B7504-7276-434B-B445-8548DE412321}"/>
                  </a:ext>
                </a:extLst>
              </p:cNvPr>
              <p:cNvSpPr/>
              <p:nvPr/>
            </p:nvSpPr>
            <p:spPr>
              <a:xfrm>
                <a:off x="544711" y="1745922"/>
                <a:ext cx="3172634" cy="7293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800" b="1" i="1" dirty="0">
                    <a:solidFill>
                      <a:schemeClr val="tx1"/>
                    </a:solidFill>
                  </a:rPr>
                  <a:t>Public Service Employment Act</a:t>
                </a:r>
                <a:endParaRPr lang="en-CA" sz="1800" b="1" dirty="0">
                  <a:solidFill>
                    <a:schemeClr val="tx1"/>
                  </a:solidFill>
                  <a:cs typeface="Calibr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789361-9562-4EE0-89CA-D6B156F061C7}"/>
                </a:ext>
              </a:extLst>
            </p:cNvPr>
            <p:cNvGrpSpPr/>
            <p:nvPr/>
          </p:nvGrpSpPr>
          <p:grpSpPr>
            <a:xfrm>
              <a:off x="4235732" y="1745922"/>
              <a:ext cx="3180081" cy="4109287"/>
              <a:chOff x="4235732" y="1745922"/>
              <a:chExt cx="3180081" cy="410928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235732" y="2471930"/>
                <a:ext cx="3180081" cy="33832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en-CA" sz="1700" dirty="0"/>
                  <a:t>Examples: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Assignments, secondments and Interchange Canada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Hiring consultants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rgbClr val="808080"/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Training and development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Awards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Discipline and penalties</a:t>
                </a:r>
                <a:endParaRPr lang="en-CA" sz="1700" dirty="0">
                  <a:cs typeface="Calibri"/>
                </a:endParaRPr>
              </a:p>
              <a:p>
                <a:pPr marL="441325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/>
                  <a:buChar char="•"/>
                </a:pPr>
                <a:r>
                  <a:rPr lang="en-CA" sz="1700" dirty="0"/>
                  <a:t>Termination of employment and demotion</a:t>
                </a:r>
                <a:endParaRPr lang="en-CA" sz="1700" dirty="0">
                  <a:cs typeface="Calibri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C3DD99-0C4B-441B-A231-8389E2224302}"/>
                  </a:ext>
                </a:extLst>
              </p:cNvPr>
              <p:cNvSpPr txBox="1"/>
              <p:nvPr/>
            </p:nvSpPr>
            <p:spPr>
              <a:xfrm>
                <a:off x="4235732" y="1745922"/>
                <a:ext cx="3172634" cy="730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en-CA" b="1" i="1" dirty="0">
                    <a:ea typeface="+mn-lt"/>
                    <a:cs typeface="+mn-lt"/>
                  </a:rPr>
                  <a:t>Financial Administration Act</a:t>
                </a:r>
                <a:endParaRPr lang="en-CA" b="1" dirty="0">
                  <a:ea typeface="+mn-lt"/>
                  <a:cs typeface="+mn-lt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71265" y="6349280"/>
              <a:ext cx="6944548" cy="177741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54940">
                <a:spcAft>
                  <a:spcPts val="881"/>
                </a:spcAft>
              </a:pPr>
              <a:r>
                <a:rPr lang="en-CA" sz="1700" dirty="0"/>
                <a:t>Authorities </a:t>
              </a:r>
              <a:r>
                <a:rPr lang="en-CA" sz="1700" b="1" dirty="0"/>
                <a:t>directly conferred </a:t>
              </a:r>
              <a:r>
                <a:rPr lang="en-CA" sz="1700" dirty="0"/>
                <a:t>to deputy heads may be further delegated down by deputy heads, </a:t>
              </a:r>
              <a:r>
                <a:rPr lang="en-CA" sz="1700" b="1" dirty="0"/>
                <a:t>or even by sub-delegated managers</a:t>
              </a:r>
              <a:r>
                <a:rPr lang="en-CA" sz="1700" dirty="0"/>
                <a:t>, according to the sub-delegation instrument of each organization.</a:t>
              </a:r>
              <a:endParaRPr lang="en-CA" sz="1700" dirty="0">
                <a:cs typeface="Calibri"/>
              </a:endParaRPr>
            </a:p>
            <a:p>
              <a:pPr marL="154940"/>
              <a:endParaRPr lang="en-CA" sz="1700" dirty="0">
                <a:cs typeface="Calibri"/>
              </a:endParaRPr>
            </a:p>
            <a:p>
              <a:pPr marL="154940">
                <a:spcAft>
                  <a:spcPts val="881"/>
                </a:spcAft>
              </a:pPr>
              <a:r>
                <a:rPr lang="en-CA" sz="1700" dirty="0"/>
                <a:t>Authorities may be delegated by deputy heads to individuals occupying specific positions.</a:t>
              </a:r>
              <a:endParaRPr lang="en-CA" sz="1700" dirty="0">
                <a:cs typeface="Calibri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3615" y="8412897"/>
              <a:ext cx="7556697" cy="1428267"/>
              <a:chOff x="997725" y="5484753"/>
              <a:chExt cx="5152293" cy="92295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97725" y="5646080"/>
                <a:ext cx="5152293" cy="761629"/>
              </a:xfrm>
              <a:prstGeom prst="rect">
                <a:avLst/>
              </a:prstGeom>
              <a:solidFill>
                <a:srgbClr val="B4B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209442" y="5484753"/>
                <a:ext cx="728858" cy="242652"/>
              </a:xfrm>
              <a:prstGeom prst="triangle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97725" y="5764447"/>
                <a:ext cx="4992407" cy="397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en-CA" sz="1700" dirty="0"/>
                  <a:t>Authorities can be exercised once the individual in the position meets all requirements set by Treasury Board and/or deputy heads if applicable.</a:t>
                </a:r>
                <a:endParaRPr lang="en-CA" sz="1700" dirty="0"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6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0FBD59-31E2-46E0-8C5E-FE88EAB82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578819-83CF-42CD-81D1-F7816B306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75A05-89D4-4CEC-B56D-D73B5D1B38E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a4509d7-40f3-4194-9352-72a14d08458e"/>
    <ds:schemaRef ds:uri="http://purl.org/dc/elements/1.1/"/>
    <ds:schemaRef ds:uri="http://schemas.microsoft.com/office/2006/metadata/properties"/>
    <ds:schemaRef ds:uri="0bd148ba-1401-494d-a82a-29dfdf59598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10245</TotalTime>
  <Words>128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Stéphanie Taylor</dc:creator>
  <cp:lastModifiedBy>Stéphanie Taylor</cp:lastModifiedBy>
  <cp:revision>194</cp:revision>
  <dcterms:created xsi:type="dcterms:W3CDTF">2021-05-11T16:22:21Z</dcterms:created>
  <dcterms:modified xsi:type="dcterms:W3CDTF">2022-03-02T19:35:28Z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-1075097221</vt:i4>
  </property>
  <property fmtid="{D5CDD505-2E9C-101B-9397-08002B2CF9AE}" pid="3" name="_NewReviewCycle">
    <vt:lpwstr/>
  </property>
  <property fmtid="{D5CDD505-2E9C-101B-9397-08002B2CF9AE}" pid="4" name="_EmailSubject">
    <vt:lpwstr>ADT HR Visuals</vt:lpwstr>
  </property>
  <property fmtid="{D5CDD505-2E9C-101B-9397-08002B2CF9AE}" pid="5" name="_AuthorEmail">
    <vt:lpwstr>stephanie.taylor@canada.ca</vt:lpwstr>
  </property>
  <property fmtid="{D5CDD505-2E9C-101B-9397-08002B2CF9AE}" pid="6" name="_AuthorEmailDisplayName">
    <vt:lpwstr>Taylor, Stéphanie (CSPS/EFPC)</vt:lpwstr>
  </property>
  <property fmtid="{D5CDD505-2E9C-101B-9397-08002B2CF9AE}" pid="7" name="ContentTypeId">
    <vt:lpwstr>0x01010086E885A4EAD3B34FA6F7339F6B7E6C29</vt:lpwstr>
  </property>
</Properties>
</file>