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4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173"/>
    <a:srgbClr val="D8E08F"/>
    <a:srgbClr val="B1BF94"/>
    <a:srgbClr val="587C84"/>
    <a:srgbClr val="7CAFDE"/>
    <a:srgbClr val="5195D3"/>
    <a:srgbClr val="336699"/>
    <a:srgbClr val="B7D8A0"/>
    <a:srgbClr val="DFEED6"/>
    <a:srgbClr val="C3D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A02E9-5ABC-C202-F524-46619DB7000F}" v="55" dt="2021-09-24T15:55:02.313"/>
    <p1510:client id="{35209FC1-9362-4348-7FB5-F2F4EE818F27}" v="39" dt="2021-12-08T19:07:02.203"/>
    <p1510:client id="{3C9BEB1F-4DF3-49C7-92D2-300F86EA9E52}" v="13" dt="2021-09-24T13:58:4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5726" autoAdjust="0"/>
  </p:normalViewPr>
  <p:slideViewPr>
    <p:cSldViewPr snapToGrid="0">
      <p:cViewPr varScale="1">
        <p:scale>
          <a:sx n="84" d="100"/>
          <a:sy n="84" d="100"/>
        </p:scale>
        <p:origin x="94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E235-295C-4309-A715-3A75BEB7DA3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4DE0-1562-43A4-A763-A09A2B5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Structure fonctionnelle</a:t>
            </a:r>
          </a:p>
        </p:txBody>
      </p:sp>
      <p:pic>
        <p:nvPicPr>
          <p:cNvPr id="15" name="Picture 14" descr="Decoratif">
            <a:extLst>
              <a:ext uri="{FF2B5EF4-FFF2-40B4-BE49-F238E27FC236}">
                <a16:creationId xmlns:a16="http://schemas.microsoft.com/office/drawing/2014/main" id="{C155CBD3-6802-4B88-BC86-5B310B1FE8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2001" y="2733260"/>
            <a:ext cx="7633398" cy="2283047"/>
          </a:xfrm>
          <a:prstGeom prst="rect">
            <a:avLst/>
          </a:prstGeom>
        </p:spPr>
      </p:pic>
      <p:sp>
        <p:nvSpPr>
          <p:cNvPr id="27" name="Rounded Rectangle 11">
            <a:extLst>
              <a:ext uri="{FF2B5EF4-FFF2-40B4-BE49-F238E27FC236}">
                <a16:creationId xmlns:a16="http://schemas.microsoft.com/office/drawing/2014/main" id="{81BCFFAD-4E8B-46C4-91E2-AE1C33F79D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13866" y="2070204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Sous­-ministre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85A9E4F4-3692-4A6F-AF74-3B90B46F30C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22419" y="3502142"/>
            <a:ext cx="1964267" cy="650133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SMA, Programmes</a:t>
            </a: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63CF5B3A-65AC-472C-9A6C-2380DE76CD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113865" y="3502142"/>
            <a:ext cx="1964267" cy="650133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SMA, Services ministériels</a:t>
            </a: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E2C95396-4E6F-443F-BC49-45DC077873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05515" y="3502142"/>
            <a:ext cx="1964267" cy="650133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SMA, Politiques</a:t>
            </a: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9BB730E7-3504-49BA-9362-C12524B43C8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40286" y="4773026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Directeur général,</a:t>
            </a:r>
          </a:p>
          <a:p>
            <a:pPr algn="ctr"/>
            <a:r>
              <a:rPr lang="fr-CA" dirty="0">
                <a:solidFill>
                  <a:schemeClr val="bg1"/>
                </a:solidFill>
              </a:rPr>
              <a:t>Ressources humaines 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D730DE6E-2D94-4ED7-A2C6-BCCC4E5A950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13866" y="4768397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Directeur général,</a:t>
            </a:r>
          </a:p>
          <a:p>
            <a:pPr algn="ctr"/>
            <a:r>
              <a:rPr lang="fr-CA" dirty="0">
                <a:solidFill>
                  <a:schemeClr val="bg1"/>
                </a:solidFill>
              </a:rPr>
              <a:t>Finances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553D01F-3677-4C11-96B1-46E68369D8D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87648" y="4773026"/>
            <a:ext cx="1964267" cy="824089"/>
          </a:xfrm>
          <a:prstGeom prst="roundRect">
            <a:avLst/>
          </a:prstGeom>
          <a:solidFill>
            <a:srgbClr val="587C84"/>
          </a:solidFill>
          <a:ln>
            <a:solidFill>
              <a:srgbClr val="587C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Directeur général,</a:t>
            </a:r>
          </a:p>
          <a:p>
            <a:pPr algn="ctr"/>
            <a:r>
              <a:rPr lang="fr-CA" dirty="0">
                <a:solidFill>
                  <a:schemeClr val="bg1"/>
                </a:solidFill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416397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Structure décentralisée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 descr="Decoratif">
            <a:extLst>
              <a:ext uri="{FF2B5EF4-FFF2-40B4-BE49-F238E27FC236}">
                <a16:creationId xmlns:a16="http://schemas.microsoft.com/office/drawing/2014/main" id="{A6345B29-4C23-44F2-9E85-F5858711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28" y="2649554"/>
            <a:ext cx="7573596" cy="2557837"/>
          </a:xfrm>
          <a:prstGeom prst="rect">
            <a:avLst/>
          </a:prstGeom>
        </p:spPr>
      </p:pic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689193F3-2149-4A19-8CD6-4B3B5192A275}"/>
              </a:ext>
            </a:extLst>
          </p:cNvPr>
          <p:cNvSpPr/>
          <p:nvPr/>
        </p:nvSpPr>
        <p:spPr>
          <a:xfrm>
            <a:off x="5113866" y="2070204"/>
            <a:ext cx="1964267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1BF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b="1" dirty="0">
                <a:solidFill>
                  <a:srgbClr val="262626"/>
                </a:solidFill>
              </a:rPr>
              <a:t>Sous-ministre</a:t>
            </a:r>
            <a:endParaRPr lang="fr-CA" dirty="0">
              <a:cs typeface="Calibri"/>
            </a:endParaRP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F69AC0BB-4EBF-4613-A8FE-D42E846E2E40}"/>
              </a:ext>
            </a:extLst>
          </p:cNvPr>
          <p:cNvSpPr/>
          <p:nvPr/>
        </p:nvSpPr>
        <p:spPr>
          <a:xfrm>
            <a:off x="1991322" y="3435880"/>
            <a:ext cx="1624679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262626"/>
              </a:solidFill>
            </a:endParaRPr>
          </a:p>
          <a:p>
            <a:pPr algn="ctr"/>
            <a:r>
              <a:rPr lang="fr-CA" b="1" dirty="0">
                <a:solidFill>
                  <a:srgbClr val="262626"/>
                </a:solidFill>
              </a:rPr>
              <a:t>Région de</a:t>
            </a:r>
            <a:endParaRPr lang="fr-CA" b="1" dirty="0">
              <a:solidFill>
                <a:srgbClr val="262626"/>
              </a:solidFill>
              <a:cs typeface="Calibri"/>
            </a:endParaRPr>
          </a:p>
          <a:p>
            <a:pPr algn="ctr"/>
            <a:r>
              <a:rPr lang="fr-CA" b="1" dirty="0">
                <a:solidFill>
                  <a:srgbClr val="262626"/>
                </a:solidFill>
              </a:rPr>
              <a:t>l'ouest</a:t>
            </a:r>
            <a:endParaRPr lang="fr-CA" dirty="0">
              <a:solidFill>
                <a:srgbClr val="FFFFFF"/>
              </a:solidFill>
              <a:cs typeface="Calibri"/>
            </a:endParaRPr>
          </a:p>
          <a:p>
            <a:pPr algn="ctr"/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78FE39B2-B6E0-4792-9923-3C80EDBCEB98}"/>
              </a:ext>
            </a:extLst>
          </p:cNvPr>
          <p:cNvSpPr/>
          <p:nvPr/>
        </p:nvSpPr>
        <p:spPr>
          <a:xfrm>
            <a:off x="4228637" y="3435881"/>
            <a:ext cx="1632962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b="1" dirty="0">
                <a:solidFill>
                  <a:srgbClr val="262626"/>
                </a:solidFill>
              </a:rPr>
              <a:t>Région du centre</a:t>
            </a:r>
            <a:endParaRPr lang="fr-CA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4B2F205C-ED06-4FA9-89C2-D42B0DBA53AE}"/>
              </a:ext>
            </a:extLst>
          </p:cNvPr>
          <p:cNvSpPr/>
          <p:nvPr/>
        </p:nvSpPr>
        <p:spPr>
          <a:xfrm>
            <a:off x="6637866" y="3452447"/>
            <a:ext cx="1624679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b="1" dirty="0">
                <a:solidFill>
                  <a:srgbClr val="262626"/>
                </a:solidFill>
              </a:rPr>
              <a:t>Région de </a:t>
            </a:r>
            <a:endParaRPr lang="fr-CA" b="1" dirty="0">
              <a:solidFill>
                <a:srgbClr val="262626"/>
              </a:solidFill>
              <a:cs typeface="Calibri"/>
            </a:endParaRPr>
          </a:p>
          <a:p>
            <a:pPr algn="ctr"/>
            <a:r>
              <a:rPr lang="fr-CA" b="1" dirty="0">
                <a:solidFill>
                  <a:srgbClr val="262626"/>
                </a:solidFill>
              </a:rPr>
              <a:t>l'est</a:t>
            </a:r>
            <a:endParaRPr lang="fr-CA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81AA423F-8C17-4DB7-B2B5-0AB51E2AC0DB}"/>
              </a:ext>
            </a:extLst>
          </p:cNvPr>
          <p:cNvSpPr/>
          <p:nvPr/>
        </p:nvSpPr>
        <p:spPr>
          <a:xfrm>
            <a:off x="8816192" y="3452446"/>
            <a:ext cx="1624679" cy="741241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b="1" i="0" dirty="0">
                <a:solidFill>
                  <a:srgbClr val="000000"/>
                </a:solidFill>
                <a:effectLst/>
                <a:latin typeface="-apple-system"/>
              </a:rPr>
              <a:t>Services </a:t>
            </a:r>
            <a:r>
              <a:rPr lang="fr-CA" b="1" dirty="0">
                <a:solidFill>
                  <a:srgbClr val="000000"/>
                </a:solidFill>
                <a:latin typeface="-apple-system"/>
              </a:rPr>
              <a:t>intégrés AC</a:t>
            </a:r>
            <a:endParaRPr lang="fr-CA" b="1" dirty="0" err="1">
              <a:cs typeface="Calibri"/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9AD7930E-5F9F-44BB-A898-41709C0BE8FA}"/>
              </a:ext>
            </a:extLst>
          </p:cNvPr>
          <p:cNvSpPr/>
          <p:nvPr/>
        </p:nvSpPr>
        <p:spPr>
          <a:xfrm>
            <a:off x="4522024" y="4822722"/>
            <a:ext cx="1574985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b="1" i="0" dirty="0">
                <a:solidFill>
                  <a:srgbClr val="000000"/>
                </a:solidFill>
                <a:effectLst/>
                <a:latin typeface="-apple-system"/>
              </a:rPr>
              <a:t>Qualité et </a:t>
            </a:r>
            <a:r>
              <a:rPr lang="fr-CA" b="1" dirty="0">
                <a:solidFill>
                  <a:srgbClr val="000000"/>
                </a:solidFill>
                <a:latin typeface="-apple-system"/>
              </a:rPr>
              <a:t>rapports</a:t>
            </a:r>
            <a:endParaRPr lang="fr-CA" b="1" dirty="0" err="1">
              <a:cs typeface="Calibri"/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EC4384B7-0265-40F5-BCE3-2DA8D184281A}"/>
              </a:ext>
            </a:extLst>
          </p:cNvPr>
          <p:cNvSpPr/>
          <p:nvPr/>
        </p:nvSpPr>
        <p:spPr>
          <a:xfrm>
            <a:off x="6728973" y="4809810"/>
            <a:ext cx="1574985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b="1" dirty="0">
                <a:solidFill>
                  <a:srgbClr val="262626"/>
                </a:solidFill>
              </a:rPr>
              <a:t>Opérations</a:t>
            </a:r>
            <a:endParaRPr lang="fr-CA" dirty="0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D78A9D72-228C-4FB2-BAD7-8FC19079A583}"/>
              </a:ext>
            </a:extLst>
          </p:cNvPr>
          <p:cNvSpPr/>
          <p:nvPr/>
        </p:nvSpPr>
        <p:spPr>
          <a:xfrm>
            <a:off x="8876930" y="4797874"/>
            <a:ext cx="1574985" cy="824089"/>
          </a:xfrm>
          <a:prstGeom prst="roundRect">
            <a:avLst/>
          </a:prstGeom>
          <a:solidFill>
            <a:srgbClr val="B1BF94"/>
          </a:solidFill>
          <a:ln w="19050">
            <a:solidFill>
              <a:srgbClr val="BD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b="1" i="0" dirty="0">
                <a:solidFill>
                  <a:srgbClr val="000000"/>
                </a:solidFill>
                <a:effectLst/>
                <a:latin typeface="-apple-system"/>
              </a:rPr>
              <a:t>Services </a:t>
            </a:r>
            <a:r>
              <a:rPr lang="fr-CA" b="1" dirty="0">
                <a:solidFill>
                  <a:srgbClr val="000000"/>
                </a:solidFill>
                <a:latin typeface="-apple-system"/>
              </a:rPr>
              <a:t>intégrés</a:t>
            </a:r>
            <a:endParaRPr lang="fr-CA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3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5F03-48D2-4253-8B8F-780C0F63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z="2800" dirty="0"/>
              <a:t>Structure OC</a:t>
            </a:r>
          </a:p>
        </p:txBody>
      </p:sp>
      <p:sp>
        <p:nvSpPr>
          <p:cNvPr id="4" name="Isosceles Triangle 3" descr="Decoratif"/>
          <p:cNvSpPr/>
          <p:nvPr>
            <p:custDataLst>
              <p:tags r:id="rId1"/>
            </p:custDataLst>
          </p:nvPr>
        </p:nvSpPr>
        <p:spPr>
          <a:xfrm>
            <a:off x="1952981" y="225779"/>
            <a:ext cx="8274756" cy="6333066"/>
          </a:xfrm>
          <a:prstGeom prst="triangle">
            <a:avLst/>
          </a:prstGeom>
          <a:solidFill>
            <a:srgbClr val="536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>
            <p:custDataLst>
              <p:tags r:id="rId2"/>
            </p:custDataLst>
          </p:nvPr>
        </p:nvSpPr>
        <p:spPr>
          <a:xfrm>
            <a:off x="4669971" y="472924"/>
            <a:ext cx="2857504" cy="2060394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536173"/>
                </a:solidFill>
              </a:rPr>
              <a:t>Mandat et budget</a:t>
            </a:r>
          </a:p>
        </p:txBody>
      </p:sp>
      <p:sp>
        <p:nvSpPr>
          <p:cNvPr id="25" name="Trapezoid 24"/>
          <p:cNvSpPr/>
          <p:nvPr>
            <p:custDataLst>
              <p:tags r:id="rId3"/>
            </p:custDataLst>
          </p:nvPr>
        </p:nvSpPr>
        <p:spPr>
          <a:xfrm>
            <a:off x="4175758" y="2608076"/>
            <a:ext cx="3830360" cy="667502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536173"/>
                </a:solidFill>
              </a:rPr>
              <a:t>Conception organisationnelle</a:t>
            </a:r>
          </a:p>
        </p:txBody>
      </p:sp>
      <p:sp>
        <p:nvSpPr>
          <p:cNvPr id="24" name="Trapezoid 23"/>
          <p:cNvSpPr/>
          <p:nvPr>
            <p:custDataLst>
              <p:tags r:id="rId4"/>
            </p:custDataLst>
          </p:nvPr>
        </p:nvSpPr>
        <p:spPr>
          <a:xfrm>
            <a:off x="3718560" y="3366661"/>
            <a:ext cx="4723313" cy="607722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536173"/>
                </a:solidFill>
              </a:rPr>
              <a:t>Analyse – Description de travail</a:t>
            </a:r>
          </a:p>
        </p:txBody>
      </p:sp>
      <p:sp>
        <p:nvSpPr>
          <p:cNvPr id="23" name="Trapezoid 22"/>
          <p:cNvSpPr/>
          <p:nvPr>
            <p:custDataLst>
              <p:tags r:id="rId5"/>
            </p:custDataLst>
          </p:nvPr>
        </p:nvSpPr>
        <p:spPr>
          <a:xfrm>
            <a:off x="3314703" y="4049499"/>
            <a:ext cx="5551714" cy="566465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536173"/>
                </a:solidFill>
              </a:rPr>
              <a:t>Évaluation des emplois – Classification</a:t>
            </a:r>
          </a:p>
        </p:txBody>
      </p:sp>
      <p:sp>
        <p:nvSpPr>
          <p:cNvPr id="22" name="Trapezoid 21"/>
          <p:cNvSpPr/>
          <p:nvPr>
            <p:custDataLst>
              <p:tags r:id="rId6"/>
            </p:custDataLst>
          </p:nvPr>
        </p:nvSpPr>
        <p:spPr>
          <a:xfrm>
            <a:off x="2873829" y="4723381"/>
            <a:ext cx="6400801" cy="553093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536173"/>
                </a:solidFill>
              </a:rPr>
              <a:t>Conditions d’emploi</a:t>
            </a:r>
          </a:p>
        </p:txBody>
      </p:sp>
      <p:sp>
        <p:nvSpPr>
          <p:cNvPr id="21" name="Trapezoid 20"/>
          <p:cNvSpPr/>
          <p:nvPr>
            <p:custDataLst>
              <p:tags r:id="rId7"/>
            </p:custDataLst>
          </p:nvPr>
        </p:nvSpPr>
        <p:spPr>
          <a:xfrm>
            <a:off x="2514600" y="5355771"/>
            <a:ext cx="7168243" cy="513292"/>
          </a:xfrm>
          <a:prstGeom prst="trapezoid">
            <a:avLst>
              <a:gd name="adj" fmla="val 66013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536173"/>
                </a:solidFill>
              </a:rPr>
              <a:t>Ressourcement</a:t>
            </a:r>
          </a:p>
        </p:txBody>
      </p:sp>
      <p:sp>
        <p:nvSpPr>
          <p:cNvPr id="20" name="Trapezoid 19"/>
          <p:cNvSpPr/>
          <p:nvPr>
            <p:custDataLst>
              <p:tags r:id="rId8"/>
            </p:custDataLst>
          </p:nvPr>
        </p:nvSpPr>
        <p:spPr>
          <a:xfrm>
            <a:off x="2083609" y="5943600"/>
            <a:ext cx="8019948" cy="564598"/>
          </a:xfrm>
          <a:prstGeom prst="trapezoid">
            <a:avLst>
              <a:gd name="adj" fmla="val 64144"/>
            </a:avLst>
          </a:prstGeom>
          <a:solidFill>
            <a:srgbClr val="D8E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536173"/>
                </a:solidFill>
              </a:rPr>
              <a:t>Gestion du rendement</a:t>
            </a:r>
          </a:p>
        </p:txBody>
      </p:sp>
    </p:spTree>
    <p:extLst>
      <p:ext uri="{BB962C8B-B14F-4D97-AF65-F5344CB8AC3E}">
        <p14:creationId xmlns:p14="http://schemas.microsoft.com/office/powerpoint/2010/main" val="1639900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SPAC&quot;,&quot;Id&quot;:&quot;61095e84383635117897e82a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85A4EAD3B34FA6F7339F6B7E6C29" ma:contentTypeVersion="12" ma:contentTypeDescription="Create a new document." ma:contentTypeScope="" ma:versionID="b6eb5ca5ee3e2ddede67107d3a0b4a03">
  <xsd:schema xmlns:xsd="http://www.w3.org/2001/XMLSchema" xmlns:xs="http://www.w3.org/2001/XMLSchema" xmlns:p="http://schemas.microsoft.com/office/2006/metadata/properties" xmlns:ns2="aa4509d7-40f3-4194-9352-72a14d08458e" xmlns:ns3="0bd148ba-1401-494d-a82a-29dfdf595982" targetNamespace="http://schemas.microsoft.com/office/2006/metadata/properties" ma:root="true" ma:fieldsID="8fde94ba8506782322631df4ddb4b882" ns2:_="" ns3:_="">
    <xsd:import namespace="aa4509d7-40f3-4194-9352-72a14d08458e"/>
    <xsd:import namespace="0bd148ba-1401-494d-a82a-29dfdf595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09d7-40f3-4194-9352-72a14d08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48ba-1401-494d-a82a-29dfdf595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325EE5-F196-4B18-80A8-CC4F9C13E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509d7-40f3-4194-9352-72a14d08458e"/>
    <ds:schemaRef ds:uri="0bd148ba-1401-494d-a82a-29dfdf595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39C879-7F86-4B4D-A6FB-A162690D76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06CFA-4A8B-44D7-85DF-D45E0CACB250}">
  <ds:schemaRefs>
    <ds:schemaRef ds:uri="http://schemas.openxmlformats.org/package/2006/metadata/core-properties"/>
    <ds:schemaRef ds:uri="http://purl.org/dc/terms/"/>
    <ds:schemaRef ds:uri="0bd148ba-1401-494d-a82a-29dfdf595982"/>
    <ds:schemaRef ds:uri="http://schemas.microsoft.com/office/2006/documentManagement/types"/>
    <ds:schemaRef ds:uri="aa4509d7-40f3-4194-9352-72a14d08458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Structure fonctionnelle</vt:lpstr>
      <vt:lpstr>Structure décentralisée</vt:lpstr>
      <vt:lpstr>Structure OC</vt:lpstr>
    </vt:vector>
  </TitlesOfParts>
  <Company>Government of Canada|Gouvernement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Structure</dc:title>
  <dc:creator>Tamara Stammis</dc:creator>
  <cp:lastModifiedBy>Stéphanie Taylor</cp:lastModifiedBy>
  <cp:revision>66</cp:revision>
  <dcterms:created xsi:type="dcterms:W3CDTF">2021-07-20T20:46:10Z</dcterms:created>
  <dcterms:modified xsi:type="dcterms:W3CDTF">2022-03-02T20:21:51Z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0x01010086E885A4EAD3B34FA6F7339F6B7E6C29</vt:lpwstr>
  </property>
  <property fmtid="{D5CDD505-2E9C-101B-9397-08002B2CF9AE}" pid="3" name="_NewReviewCycle">
    <vt:lpwstr/>
  </property>
</Properties>
</file>